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sldIdLst>
    <p:sldId id="1015" r:id="rId2"/>
    <p:sldId id="859" r:id="rId3"/>
    <p:sldId id="1023" r:id="rId4"/>
    <p:sldId id="1020" r:id="rId5"/>
    <p:sldId id="383" r:id="rId6"/>
    <p:sldId id="1022" r:id="rId7"/>
    <p:sldId id="960" r:id="rId8"/>
    <p:sldId id="846" r:id="rId9"/>
    <p:sldId id="541" r:id="rId10"/>
    <p:sldId id="447" r:id="rId11"/>
    <p:sldId id="655" r:id="rId12"/>
    <p:sldId id="897" r:id="rId13"/>
    <p:sldId id="330" r:id="rId14"/>
    <p:sldId id="333" r:id="rId15"/>
    <p:sldId id="334" r:id="rId16"/>
    <p:sldId id="342" r:id="rId17"/>
    <p:sldId id="338" r:id="rId18"/>
    <p:sldId id="339" r:id="rId19"/>
    <p:sldId id="340" r:id="rId20"/>
    <p:sldId id="341" r:id="rId21"/>
    <p:sldId id="336" r:id="rId22"/>
    <p:sldId id="337" r:id="rId23"/>
    <p:sldId id="915" r:id="rId24"/>
    <p:sldId id="687" r:id="rId25"/>
    <p:sldId id="916" r:id="rId26"/>
    <p:sldId id="278" r:id="rId27"/>
    <p:sldId id="693" r:id="rId28"/>
    <p:sldId id="920" r:id="rId29"/>
    <p:sldId id="696" r:id="rId30"/>
    <p:sldId id="921" r:id="rId31"/>
    <p:sldId id="264" r:id="rId32"/>
    <p:sldId id="265" r:id="rId33"/>
    <p:sldId id="266" r:id="rId34"/>
    <p:sldId id="1017" r:id="rId35"/>
    <p:sldId id="268" r:id="rId36"/>
    <p:sldId id="271" r:id="rId37"/>
    <p:sldId id="883" r:id="rId38"/>
    <p:sldId id="884" r:id="rId39"/>
    <p:sldId id="882" r:id="rId40"/>
    <p:sldId id="274" r:id="rId41"/>
    <p:sldId id="401" r:id="rId42"/>
    <p:sldId id="932" r:id="rId43"/>
    <p:sldId id="966" r:id="rId44"/>
    <p:sldId id="993" r:id="rId45"/>
    <p:sldId id="994" r:id="rId46"/>
    <p:sldId id="964" r:id="rId47"/>
    <p:sldId id="358" r:id="rId48"/>
    <p:sldId id="968" r:id="rId49"/>
    <p:sldId id="904" r:id="rId50"/>
    <p:sldId id="967" r:id="rId51"/>
    <p:sldId id="978" r:id="rId52"/>
    <p:sldId id="976" r:id="rId53"/>
    <p:sldId id="407" r:id="rId54"/>
    <p:sldId id="409" r:id="rId55"/>
    <p:sldId id="410" r:id="rId56"/>
    <p:sldId id="1014" r:id="rId57"/>
    <p:sldId id="974" r:id="rId58"/>
    <p:sldId id="413" r:id="rId59"/>
    <p:sldId id="975" r:id="rId60"/>
    <p:sldId id="985" r:id="rId61"/>
    <p:sldId id="986" r:id="rId62"/>
    <p:sldId id="987" r:id="rId63"/>
    <p:sldId id="989" r:id="rId64"/>
    <p:sldId id="999" r:id="rId65"/>
    <p:sldId id="1001" r:id="rId66"/>
    <p:sldId id="981" r:id="rId67"/>
    <p:sldId id="982" r:id="rId68"/>
    <p:sldId id="969" r:id="rId69"/>
    <p:sldId id="996" r:id="rId70"/>
    <p:sldId id="997" r:id="rId71"/>
    <p:sldId id="998" r:id="rId72"/>
    <p:sldId id="1004" r:id="rId73"/>
    <p:sldId id="1003" r:id="rId74"/>
    <p:sldId id="90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Panossian" initials="AP" lastIdx="1" clrIdx="0">
    <p:extLst>
      <p:ext uri="{19B8F6BF-5375-455C-9EA6-DF929625EA0E}">
        <p15:presenceInfo xmlns:p15="http://schemas.microsoft.com/office/powerpoint/2012/main" userId="acbcf7725abc7e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9T09:53:24.32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2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8D8C8-4C78-4F88-BD23-DCDB20D87706}" type="datetimeFigureOut">
              <a:rPr lang="en-US" smtClean="0"/>
              <a:t>2020-05-12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3223E-D769-42AD-8DA7-4D074D445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6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07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E2F6F5CA-8235-4164-9BCA-DCFD411572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00CBF5B8-098F-4D4F-9870-BE4E94ECC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13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9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36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65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7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5BF13-AEB8-7C40-B3CB-A18D336EADA0}" type="slidenum">
              <a:rPr lang="sv-SE" smtClean="0"/>
              <a:pPr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6283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EC6AF-ED5E-415B-93E7-CDEC5635BD3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02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3223E-D769-42AD-8DA7-4D074D445E8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1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492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 txBox="1"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9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A9EA1846-F108-4AA7-B332-0B263AD1F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EEBA563-0049-4C64-B687-49E747656B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54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8B99-E542-4EB8-BD51-3FA9E5D53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5D748-53DB-43A5-BBA1-6DC291EC0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4058-3FDE-49E4-9EF4-3665FDE3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E00-18C7-4D9A-B9ED-716758C42414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0E361-6962-48BB-A541-F46F82CD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A86A2-62D7-43DC-8D28-7A2DC472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B1F0-7F5B-4DA5-B5E6-EBA89347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2D250-6908-475E-A83A-123625531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1551D-7E1B-4FB3-BED4-0F512BA5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695A-7DC3-47AE-B899-DA48C66C394D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A26F-7C31-466E-BAC6-07DAAC2C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3CAEF-27D6-4799-BE59-4FD91AC9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98B78-37BE-4778-B91C-5A3FBCD97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409AC-703D-403D-ADE0-AA0CA3F6A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D567E-5DF1-4138-9513-F8FCF2E4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CCE-A596-49AC-B22F-18CD8836B022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289B-11A5-4044-A7F2-1CD8C717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6B2F-5050-4BA5-AA72-AE3AADE9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1" y="609601"/>
            <a:ext cx="10361084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91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914400" y="609601"/>
            <a:ext cx="10361085" cy="114141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2050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26994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9601"/>
            <a:ext cx="10361084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1" y="1981201"/>
            <a:ext cx="10361084" cy="41132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017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ECFD-C12B-48D9-9923-74DDA5F6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0E532-152A-4B11-BD8E-F768E06C0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900D1-55D0-4A6A-BD83-76DDF07B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5B61-0998-432F-BDB3-36819FE1700E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88418-882C-4199-9D35-99565F94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34CA-29C2-4A10-90AA-66C9DB52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06D6-FF69-4EA1-B3CC-8045FB2D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F44C-E3D7-4A1F-9828-45E8208A5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18C0-2BC7-448F-BE7D-D10A9EC3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8128-C66E-4217-8F8E-73C1C8308181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2D95A-8717-4105-BF49-B9C7380B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ECE06-1892-4D13-A2F0-A49A1652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0A1FD-9189-4023-918A-5218D0A5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79E0D-3183-40EA-99FC-73B69C43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A5E85-C9FE-449B-826C-03A42BA11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D4DD-B5E1-42B7-8B02-5F15075B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FBE5-D192-4B54-A0CA-6FC66D4E840C}" type="datetime1">
              <a:rPr lang="en-US" smtClean="0"/>
              <a:t>2020-05-12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2EC86-2F6F-45E3-AE42-24AD30FF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F57D4-694D-4383-9EC7-04AC0EF0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2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7174-B43D-406D-8DF7-9715EEFC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F22A1-5FA2-4581-A2EF-66C242FC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2DA71-836E-4A85-89D0-CA7A600CE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0967A-48AA-4F85-AE8A-98A4DAAD8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5AB3B-D4DD-43F5-849B-64B41507A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08530-9A92-42B5-9FAC-1B29035B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2337-F9CE-412A-8D7F-C43630B7CAD2}" type="datetime1">
              <a:rPr lang="en-US" smtClean="0"/>
              <a:t>2020-05-12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D24AFC-5BA6-40F8-99ED-D9928600F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90E62-2A3C-4A8B-AC8C-DA304333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EE93-98A2-4194-9818-95C2B141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F289C-1138-409C-AA13-02AAE2FA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E498-8561-4199-8891-392DD6E160EB}" type="datetime1">
              <a:rPr lang="en-US" smtClean="0"/>
              <a:t>2020-05-12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D2583-13B4-40F7-9BF4-EBFEAC65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8D8E6-804A-4773-BE25-F3AEB7B8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9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C8782-FFF4-4EA2-B30E-208DA60D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7900-20BA-44DB-A6B5-C2EB14F7513B}" type="datetime1">
              <a:rPr lang="en-US" smtClean="0"/>
              <a:t>2020-05-12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95FAB-E071-44EF-A715-A4FDB078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B769F-E336-400E-BD3A-8408F3F2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02EE-6FCB-49DA-A65C-913B8FAE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C0C56-DD4B-49F2-8EF8-8512B742C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B4102-114E-4BB7-B984-E9DD4B4AC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E852B-E685-4B12-81A2-074E4890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196F-52D8-446F-8FB6-016FD113EEE0}" type="datetime1">
              <a:rPr lang="en-US" smtClean="0"/>
              <a:t>2020-05-12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61874-85C8-44A7-BFCA-23258A80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CC1D-8B9C-47A8-8557-96622373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3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31377-BB88-4F0B-9E42-14BB3E7E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0B67E-18A3-4EDB-8AF7-523917B61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AFBE5-248D-4909-AD95-D45B795DD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C42AC-33B2-4A9D-A9FF-B9437AF9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9E98-CF4F-46B8-BAB3-5E764FE071B9}" type="datetime1">
              <a:rPr lang="en-US" smtClean="0"/>
              <a:t>2020-05-12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B3D3E-F6E2-404D-86B1-35488BBE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9E260-9F1D-4298-AD97-99BCA4F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8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8C7E1-4008-456D-AC77-46FC5210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7800-8AAA-45B7-BF1A-62294690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6125C-3D5B-46D3-8925-9446C272D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A3228-6EE9-4FD1-993B-990A2DE3FE6A}" type="datetime1">
              <a:rPr lang="en-US" smtClean="0"/>
              <a:t>2020-05-12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722F-0698-4767-805A-99E5F05F2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0A9C-E65D-4CF4-A532-436415304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D8CF-6577-4439-A54D-587ABD69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10" Type="http://schemas.openxmlformats.org/officeDocument/2006/relationships/image" Target="../media/image15.w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3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944711318304835?via%3Dihub" TargetMode="External"/><Relationship Id="rId4" Type="http://schemas.openxmlformats.org/officeDocument/2006/relationships/hyperlink" Target="https://doi.org/10.1016/j.phymed.2018.09.20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4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emf"/><Relationship Id="rId11" Type="http://schemas.openxmlformats.org/officeDocument/2006/relationships/image" Target="../media/image101.png"/><Relationship Id="rId5" Type="http://schemas.openxmlformats.org/officeDocument/2006/relationships/image" Target="../media/image95.emf"/><Relationship Id="rId10" Type="http://schemas.openxmlformats.org/officeDocument/2006/relationships/image" Target="../media/image100.png"/><Relationship Id="rId4" Type="http://schemas.openxmlformats.org/officeDocument/2006/relationships/image" Target="../media/image94.emf"/><Relationship Id="rId9" Type="http://schemas.openxmlformats.org/officeDocument/2006/relationships/image" Target="../media/image99.emf"/><Relationship Id="rId1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wmf"/><Relationship Id="rId1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png"/><Relationship Id="rId5" Type="http://schemas.openxmlformats.org/officeDocument/2006/relationships/image" Target="../media/image9.wmf"/><Relationship Id="rId15" Type="http://schemas.openxmlformats.org/officeDocument/2006/relationships/image" Target="../media/image13.wmf"/><Relationship Id="rId10" Type="http://schemas.openxmlformats.org/officeDocument/2006/relationships/image" Target="../media/image16.png"/><Relationship Id="rId19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91"/>
            <a:ext cx="544692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FDD061-3289-47A7-88F1-846946C32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5257" y="1773175"/>
            <a:ext cx="6119864" cy="1786515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Adaptogenic plants </a:t>
            </a:r>
            <a:br>
              <a:rPr lang="en-US" sz="4000" dirty="0">
                <a:solidFill>
                  <a:srgbClr val="0070C0"/>
                </a:solidFill>
                <a:latin typeface="+mn-lt"/>
              </a:rPr>
            </a:br>
            <a:r>
              <a:rPr lang="en-US" sz="4000" dirty="0">
                <a:solidFill>
                  <a:srgbClr val="0070C0"/>
                </a:solidFill>
                <a:latin typeface="+mn-lt"/>
              </a:rPr>
              <a:t>for stress and </a:t>
            </a:r>
            <a:br>
              <a:rPr lang="en-US" sz="4000" dirty="0">
                <a:solidFill>
                  <a:srgbClr val="0070C0"/>
                </a:solidFill>
                <a:latin typeface="+mn-lt"/>
              </a:rPr>
            </a:br>
            <a:r>
              <a:rPr lang="en-US" sz="4000" dirty="0">
                <a:solidFill>
                  <a:srgbClr val="0070C0"/>
                </a:solidFill>
                <a:latin typeface="+mn-lt"/>
              </a:rPr>
              <a:t>ageing related disorders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A1586-AAC9-444C-8D29-417707EA3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22" y="3341719"/>
            <a:ext cx="5336448" cy="955111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Alexander George Panossian, PhD,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Dr.Sci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48BEE8B-AE6B-47B2-9C50-3788ED4E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97" y="4972116"/>
            <a:ext cx="2138098" cy="582632"/>
          </a:xfrm>
          <a:prstGeom prst="rect">
            <a:avLst/>
          </a:prstGeom>
          <a:ln w="9525">
            <a:noFill/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D9690FB-5FC3-4DBE-88A3-3D0DEC4112C0}"/>
              </a:ext>
            </a:extLst>
          </p:cNvPr>
          <p:cNvSpPr txBox="1">
            <a:spLocks/>
          </p:cNvSpPr>
          <p:nvPr/>
        </p:nvSpPr>
        <p:spPr>
          <a:xfrm>
            <a:off x="341644" y="4494560"/>
            <a:ext cx="3808325" cy="9551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V International Congress </a:t>
            </a:r>
          </a:p>
          <a:p>
            <a:r>
              <a:rPr lang="en-US" dirty="0">
                <a:solidFill>
                  <a:schemeClr val="bg1"/>
                </a:solidFill>
              </a:rPr>
              <a:t>of the Spanish Society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Nutrition and Orthomolecular Medicine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Madrid, 5-8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March 2020</a:t>
            </a:r>
          </a:p>
        </p:txBody>
      </p:sp>
    </p:spTree>
    <p:extLst>
      <p:ext uri="{BB962C8B-B14F-4D97-AF65-F5344CB8AC3E}">
        <p14:creationId xmlns:p14="http://schemas.microsoft.com/office/powerpoint/2010/main" val="152950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05309" cy="1325563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Effect of salidroside on expression of NPY in neuroglia cells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wrap="none" anchor="ctr">
            <a:spAutoFit/>
          </a:bodyPr>
          <a:lstStyle/>
          <a:p>
            <a:pPr eaLnBrk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FFFFFF"/>
              </a:solidFill>
              <a:latin typeface="Times New Roman" pitchFamily="18"/>
              <a:ea typeface="ＭＳ Ｐゴシック"/>
            </a:endParaRPr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1524000" y="1571626"/>
          <a:ext cx="7143750" cy="489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r:id="rId4" imgW="4151376" imgH="2843784" progId="Prism.Document">
                  <p:embed/>
                </p:oleObj>
              </mc:Choice>
              <mc:Fallback>
                <p:oleObj r:id="rId4" imgW="4151376" imgH="2843784" progId="Prism.Document">
                  <p:embed/>
                  <p:pic>
                    <p:nvPicPr>
                      <p:cNvPr id="40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71626"/>
                        <a:ext cx="7143750" cy="489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11"/>
          <p:cNvSpPr/>
          <p:nvPr/>
        </p:nvSpPr>
        <p:spPr>
          <a:xfrm>
            <a:off x="231777" y="1831976"/>
            <a:ext cx="1000125" cy="10969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49"/>
              <a:gd name="f7" fmla="val 711"/>
              <a:gd name="f8" fmla="val 203"/>
              <a:gd name="f9" fmla="val 210"/>
              <a:gd name="f10" fmla="val 191"/>
              <a:gd name="f11" fmla="val 202"/>
              <a:gd name="f12" fmla="val 157"/>
              <a:gd name="f13" fmla="val 199"/>
              <a:gd name="f14" fmla="val 145"/>
              <a:gd name="f15" fmla="val 184"/>
              <a:gd name="f16" fmla="val 158"/>
              <a:gd name="f17" fmla="val 142"/>
              <a:gd name="f18" fmla="val 155"/>
              <a:gd name="f19" fmla="val 128"/>
              <a:gd name="f20" fmla="val 170"/>
              <a:gd name="f21" fmla="val 114"/>
              <a:gd name="f22" fmla="val 103"/>
              <a:gd name="f23" fmla="val 211"/>
              <a:gd name="f24" fmla="val 132"/>
              <a:gd name="f25" fmla="val 195"/>
              <a:gd name="f26" fmla="val 152"/>
              <a:gd name="f27" fmla="val 165"/>
              <a:gd name="f28" fmla="val 205"/>
              <a:gd name="f29" fmla="val 200"/>
              <a:gd name="f30" fmla="val 232"/>
              <a:gd name="f31" fmla="val 217"/>
              <a:gd name="f32" fmla="val 245"/>
              <a:gd name="f33" fmla="val 231"/>
              <a:gd name="f34" fmla="val 311"/>
              <a:gd name="f35" fmla="val 226"/>
              <a:gd name="f36" fmla="val 340"/>
              <a:gd name="f37" fmla="val 224"/>
              <a:gd name="f38" fmla="val 352"/>
              <a:gd name="f39" fmla="val 219"/>
              <a:gd name="f40" fmla="val 371"/>
              <a:gd name="f41" fmla="val 388"/>
              <a:gd name="f42" fmla="val 168"/>
              <a:gd name="f43" fmla="val 407"/>
              <a:gd name="f44" fmla="val 136"/>
              <a:gd name="f45" fmla="val 107"/>
              <a:gd name="f46" fmla="val 406"/>
              <a:gd name="f47" fmla="val 87"/>
              <a:gd name="f48" fmla="val 382"/>
              <a:gd name="f49" fmla="val 61"/>
              <a:gd name="f50" fmla="val 377"/>
              <a:gd name="f51" fmla="val 43"/>
              <a:gd name="f52" fmla="val 375"/>
              <a:gd name="f53" fmla="val 42"/>
              <a:gd name="f54" fmla="val 351"/>
              <a:gd name="f55" fmla="val 24"/>
              <a:gd name="f56" fmla="val 358"/>
              <a:gd name="f57" fmla="val 23"/>
              <a:gd name="f58" fmla="val 379"/>
              <a:gd name="f59" fmla="val 18"/>
              <a:gd name="f60" fmla="val 37"/>
              <a:gd name="f61" fmla="val 415"/>
              <a:gd name="f62" fmla="val 39"/>
              <a:gd name="f63" fmla="val 387"/>
              <a:gd name="f64" fmla="val 52"/>
              <a:gd name="f65" fmla="val 102"/>
              <a:gd name="f66" fmla="val 401"/>
              <a:gd name="f67" fmla="val 419"/>
              <a:gd name="f68" fmla="val 75"/>
              <a:gd name="f69" fmla="val 434"/>
              <a:gd name="f70" fmla="val 63"/>
              <a:gd name="f71" fmla="val 443"/>
              <a:gd name="f72" fmla="val 445"/>
              <a:gd name="f73" fmla="val 19"/>
              <a:gd name="f74" fmla="val 425"/>
              <a:gd name="f75" fmla="val 442"/>
              <a:gd name="f76" fmla="val 31"/>
              <a:gd name="f77" fmla="val 467"/>
              <a:gd name="f78" fmla="val 62"/>
              <a:gd name="f79" fmla="val 491"/>
              <a:gd name="f80" fmla="val 71"/>
              <a:gd name="f81" fmla="val 468"/>
              <a:gd name="f82" fmla="val 53"/>
              <a:gd name="f83" fmla="val 454"/>
              <a:gd name="f84" fmla="val 73"/>
              <a:gd name="f85" fmla="val 451"/>
              <a:gd name="f86" fmla="val 100"/>
              <a:gd name="f87" fmla="val 181"/>
              <a:gd name="f88" fmla="val 414"/>
              <a:gd name="f89" fmla="val 458"/>
              <a:gd name="f90" fmla="val 212"/>
              <a:gd name="f91" fmla="val 486"/>
              <a:gd name="f92" fmla="val 543"/>
              <a:gd name="f93" fmla="val 545"/>
              <a:gd name="f94" fmla="val 140"/>
              <a:gd name="f95" fmla="val 548"/>
              <a:gd name="f96" fmla="val 125"/>
              <a:gd name="f97" fmla="val 112"/>
              <a:gd name="f98" fmla="val 96"/>
              <a:gd name="f99" fmla="val 554"/>
              <a:gd name="f100" fmla="val 85"/>
              <a:gd name="f101" fmla="val 572"/>
              <a:gd name="f102" fmla="val 68"/>
              <a:gd name="f103" fmla="val 582"/>
              <a:gd name="f104" fmla="val 547"/>
              <a:gd name="f105" fmla="val 28"/>
              <a:gd name="f106" fmla="val 559"/>
              <a:gd name="f107" fmla="val 36"/>
              <a:gd name="f108" fmla="val 576"/>
              <a:gd name="f109" fmla="val 590"/>
              <a:gd name="f110" fmla="val 58"/>
              <a:gd name="f111" fmla="val 610"/>
              <a:gd name="f112" fmla="val 623"/>
              <a:gd name="f113" fmla="val 83"/>
              <a:gd name="f114" fmla="val 628"/>
              <a:gd name="f115" fmla="val 624"/>
              <a:gd name="f116" fmla="val 79"/>
              <a:gd name="f117" fmla="val 595"/>
              <a:gd name="f118" fmla="val 97"/>
              <a:gd name="f119" fmla="val 578"/>
              <a:gd name="f120" fmla="val 110"/>
              <a:gd name="f121" fmla="val 557"/>
              <a:gd name="f122" fmla="val 130"/>
              <a:gd name="f123" fmla="val 558"/>
              <a:gd name="f124" fmla="val 150"/>
              <a:gd name="f125" fmla="val 172"/>
              <a:gd name="f126" fmla="val 179"/>
              <a:gd name="f127" fmla="val 566"/>
              <a:gd name="f128" fmla="val 185"/>
              <a:gd name="f129" fmla="val 599"/>
              <a:gd name="f130" fmla="val 133"/>
              <a:gd name="f131" fmla="val 663"/>
              <a:gd name="f132" fmla="val 129"/>
              <a:gd name="f133" fmla="val 671"/>
              <a:gd name="f134" fmla="val 105"/>
              <a:gd name="f135" fmla="val 653"/>
              <a:gd name="f136" fmla="val 89"/>
              <a:gd name="f137" fmla="val 667"/>
              <a:gd name="f138" fmla="val 120"/>
              <a:gd name="f139" fmla="val 692"/>
              <a:gd name="f140" fmla="val 144"/>
              <a:gd name="f141" fmla="val 173"/>
              <a:gd name="f142" fmla="val 701"/>
              <a:gd name="f143" fmla="val 141"/>
              <a:gd name="f144" fmla="val 679"/>
              <a:gd name="f145" fmla="val 645"/>
              <a:gd name="f146" fmla="val 187"/>
              <a:gd name="f147" fmla="val 620"/>
              <a:gd name="f148" fmla="val 194"/>
              <a:gd name="f149" fmla="val 575"/>
              <a:gd name="f150" fmla="val 534"/>
              <a:gd name="f151" fmla="val 517"/>
              <a:gd name="f152" fmla="val 246"/>
              <a:gd name="f153" fmla="val 505"/>
              <a:gd name="f154" fmla="val 266"/>
              <a:gd name="f155" fmla="val 493"/>
              <a:gd name="f156" fmla="val 315"/>
              <a:gd name="f157" fmla="val 363"/>
              <a:gd name="f158" fmla="val 553"/>
              <a:gd name="f159" fmla="val 394"/>
              <a:gd name="f160" fmla="val 597"/>
              <a:gd name="f161" fmla="val 421"/>
              <a:gd name="f162" fmla="val 587"/>
              <a:gd name="f163" fmla="val 447"/>
              <a:gd name="f164" fmla="val 609"/>
              <a:gd name="f165" fmla="val 473"/>
              <a:gd name="f166" fmla="val 631"/>
              <a:gd name="f167" fmla="val 477"/>
              <a:gd name="f168" fmla="val 652"/>
              <a:gd name="f169" fmla="val 510"/>
              <a:gd name="f170" fmla="val 531"/>
              <a:gd name="f171" fmla="val 670"/>
              <a:gd name="f172" fmla="val 602"/>
              <a:gd name="f173" fmla="val 687"/>
              <a:gd name="f174" fmla="val 625"/>
              <a:gd name="f175" fmla="val 673"/>
              <a:gd name="f176" fmla="val 629"/>
              <a:gd name="f177" fmla="val 705"/>
              <a:gd name="f178" fmla="val 647"/>
              <a:gd name="f179" fmla="val 648"/>
              <a:gd name="f180" fmla="val 661"/>
              <a:gd name="f181" fmla="val 633"/>
              <a:gd name="f182" fmla="val 635"/>
              <a:gd name="f183" fmla="val 621"/>
              <a:gd name="f184" fmla="val 655"/>
              <a:gd name="f185" fmla="val 668"/>
              <a:gd name="f186" fmla="val 552"/>
              <a:gd name="f187" fmla="val 665"/>
              <a:gd name="f188" fmla="val 483"/>
              <a:gd name="f189" fmla="val 606"/>
              <a:gd name="f190" fmla="val 459"/>
              <a:gd name="f191" fmla="val 440"/>
              <a:gd name="f192" fmla="val 405"/>
              <a:gd name="f193" fmla="val 577"/>
              <a:gd name="f194" fmla="val 393"/>
              <a:gd name="f195" fmla="val 561"/>
              <a:gd name="f196" fmla="val 540"/>
              <a:gd name="f197" fmla="val 368"/>
              <a:gd name="f198" fmla="val 508"/>
              <a:gd name="f199" fmla="val 488"/>
              <a:gd name="f200" fmla="val 366"/>
              <a:gd name="f201" fmla="val 420"/>
              <a:gd name="f202" fmla="val 400"/>
              <a:gd name="f203" fmla="val 446"/>
              <a:gd name="f204" fmla="val 373"/>
              <a:gd name="f205" fmla="val 494"/>
              <a:gd name="f206" fmla="val 361"/>
              <a:gd name="f207" fmla="val 542"/>
              <a:gd name="f208" fmla="val 349"/>
              <a:gd name="f209" fmla="val 591"/>
              <a:gd name="f210" fmla="val 347"/>
              <a:gd name="f211" fmla="val 603"/>
              <a:gd name="f212" fmla="val 374"/>
              <a:gd name="f213" fmla="val 615"/>
              <a:gd name="f214" fmla="val 355"/>
              <a:gd name="f215" fmla="val 333"/>
              <a:gd name="f216" fmla="val 302"/>
              <a:gd name="f217" fmla="val 585"/>
              <a:gd name="f218" fmla="val 301"/>
              <a:gd name="f219" fmla="val 589"/>
              <a:gd name="f220" fmla="val 337"/>
              <a:gd name="f221" fmla="val 357"/>
              <a:gd name="f222" fmla="val 535"/>
              <a:gd name="f223" fmla="val 341"/>
              <a:gd name="f224" fmla="val 503"/>
              <a:gd name="f225" fmla="val 346"/>
              <a:gd name="f226" fmla="val 471"/>
              <a:gd name="f227" fmla="val 452"/>
              <a:gd name="f228" fmla="val 439"/>
              <a:gd name="f229" fmla="val 365"/>
              <a:gd name="f230" fmla="val 418"/>
              <a:gd name="f231" fmla="val 369"/>
              <a:gd name="f232" fmla="val 353"/>
              <a:gd name="f233" fmla="val 332"/>
              <a:gd name="f234" fmla="val 289"/>
              <a:gd name="f235" fmla="val 263"/>
              <a:gd name="f236" fmla="val 255"/>
              <a:gd name="f237" fmla="val 234"/>
              <a:gd name="f238" fmla="val 449"/>
              <a:gd name="f239" fmla="val 213"/>
              <a:gd name="f240" fmla="val 462"/>
              <a:gd name="f241" fmla="val 143"/>
              <a:gd name="f242" fmla="val 495"/>
              <a:gd name="f243" fmla="val 490"/>
              <a:gd name="f244" fmla="val 487"/>
              <a:gd name="f245" fmla="val 489"/>
              <a:gd name="f246" fmla="val 65"/>
              <a:gd name="f247" fmla="val 499"/>
              <a:gd name="f248" fmla="val 35"/>
              <a:gd name="f249" fmla="val 533"/>
              <a:gd name="f250" fmla="val 46"/>
              <a:gd name="f251" fmla="val 33"/>
              <a:gd name="f252" fmla="val 509"/>
              <a:gd name="f253" fmla="val 16"/>
              <a:gd name="f254" fmla="val 481"/>
              <a:gd name="f255" fmla="val 463"/>
              <a:gd name="f256" fmla="val 11"/>
              <a:gd name="f257" fmla="val 30"/>
              <a:gd name="f258" fmla="val 485"/>
              <a:gd name="f259" fmla="val 44"/>
              <a:gd name="f260" fmla="val 475"/>
              <a:gd name="f261" fmla="val 50"/>
              <a:gd name="f262" fmla="val 476"/>
              <a:gd name="f263" fmla="val 474"/>
              <a:gd name="f264" fmla="val 106"/>
              <a:gd name="f265" fmla="val 117"/>
              <a:gd name="f266" fmla="val 453"/>
              <a:gd name="f267" fmla="val 435"/>
              <a:gd name="f268" fmla="val 159"/>
              <a:gd name="f269" fmla="val 431"/>
              <a:gd name="f270" fmla="val 438"/>
              <a:gd name="f271" fmla="val 215"/>
              <a:gd name="f272" fmla="val 403"/>
              <a:gd name="f273" fmla="val 243"/>
              <a:gd name="f274" fmla="val 412"/>
              <a:gd name="f275" fmla="val 188"/>
              <a:gd name="f276" fmla="val 166"/>
              <a:gd name="f277" fmla="val 437"/>
              <a:gd name="f278" fmla="val 127"/>
              <a:gd name="f279" fmla="val 108"/>
              <a:gd name="f280" fmla="val 354"/>
              <a:gd name="f281" fmla="val 367"/>
              <a:gd name="f282" fmla="val 391"/>
              <a:gd name="f283" fmla="val 398"/>
              <a:gd name="f284" fmla="val 396"/>
              <a:gd name="f285" fmla="val 392"/>
              <a:gd name="f286" fmla="val 343"/>
              <a:gd name="f287" fmla="val 305"/>
              <a:gd name="f288" fmla="val 314"/>
              <a:gd name="f289" fmla="val 326"/>
              <a:gd name="f290" fmla="val 276"/>
              <a:gd name="f291" fmla="val 329"/>
              <a:gd name="f292" fmla="val 249"/>
              <a:gd name="f293" fmla="val 291"/>
              <a:gd name="f294" fmla="val 228"/>
              <a:gd name="f295" fmla="val 260"/>
              <a:gd name="f296" fmla="val 239"/>
              <a:gd name="f297" fmla="val 223"/>
              <a:gd name="f298" fmla="val 204"/>
              <a:gd name="f299" fmla="val 233"/>
              <a:gd name="f300" fmla="val 151"/>
              <a:gd name="f301" fmla="val 229"/>
              <a:gd name="f302" fmla="val 256"/>
              <a:gd name="f303" fmla="val 121"/>
              <a:gd name="f304" fmla="val 182"/>
              <a:gd name="f305" fmla="val 115"/>
              <a:gd name="f306" fmla="val 146"/>
              <a:gd name="f307" fmla="val 192"/>
              <a:gd name="f308" fmla="+- 0 0 -90"/>
              <a:gd name="f309" fmla="*/ f3 1 649"/>
              <a:gd name="f310" fmla="*/ f4 1 711"/>
              <a:gd name="f311" fmla="val f5"/>
              <a:gd name="f312" fmla="val f6"/>
              <a:gd name="f313" fmla="val f7"/>
              <a:gd name="f314" fmla="*/ f308 f0 1"/>
              <a:gd name="f315" fmla="+- f313 0 f311"/>
              <a:gd name="f316" fmla="+- f312 0 f311"/>
              <a:gd name="f317" fmla="*/ f314 1 f2"/>
              <a:gd name="f318" fmla="*/ f316 1 649"/>
              <a:gd name="f319" fmla="*/ f315 1 711"/>
              <a:gd name="f320" fmla="*/ 2147483647 f316 1"/>
              <a:gd name="f321" fmla="*/ 2147483647 f315 1"/>
              <a:gd name="f322" fmla="*/ 0 f316 1"/>
              <a:gd name="f323" fmla="*/ 0 f315 1"/>
              <a:gd name="f324" fmla="*/ 649 f316 1"/>
              <a:gd name="f325" fmla="*/ 711 f315 1"/>
              <a:gd name="f326" fmla="+- f317 0 f1"/>
              <a:gd name="f327" fmla="*/ f320 1 649"/>
              <a:gd name="f328" fmla="*/ f321 1 711"/>
              <a:gd name="f329" fmla="*/ f322 1 649"/>
              <a:gd name="f330" fmla="*/ f323 1 711"/>
              <a:gd name="f331" fmla="*/ f324 1 649"/>
              <a:gd name="f332" fmla="*/ f325 1 711"/>
              <a:gd name="f333" fmla="*/ f327 1 f318"/>
              <a:gd name="f334" fmla="*/ f328 1 f319"/>
              <a:gd name="f335" fmla="*/ f329 1 f318"/>
              <a:gd name="f336" fmla="*/ f331 1 f318"/>
              <a:gd name="f337" fmla="*/ f330 1 f319"/>
              <a:gd name="f338" fmla="*/ f332 1 f319"/>
              <a:gd name="f339" fmla="*/ f335 f309 1"/>
              <a:gd name="f340" fmla="*/ f336 f309 1"/>
              <a:gd name="f341" fmla="*/ f338 f310 1"/>
              <a:gd name="f342" fmla="*/ f337 f310 1"/>
              <a:gd name="f343" fmla="*/ f333 f309 1"/>
              <a:gd name="f344" fmla="*/ f334 f3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  <a:cxn ang="f326">
                <a:pos x="f343" y="f344"/>
              </a:cxn>
            </a:cxnLst>
            <a:rect l="f339" t="f342" r="f340" b="f341"/>
            <a:pathLst>
              <a:path w="649" h="711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2" y="f16"/>
                  <a:pt x="f17" y="f18"/>
                  <a:pt x="f19" y="f20"/>
                </a:cubicBezTo>
                <a:cubicBezTo>
                  <a:pt x="f21" y="f15"/>
                  <a:pt x="f22" y="f23"/>
                  <a:pt x="f24" y="f25"/>
                </a:cubicBezTo>
                <a:cubicBezTo>
                  <a:pt x="f26" y="f9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5" y="f41"/>
                </a:cubicBezTo>
                <a:cubicBezTo>
                  <a:pt x="f42" y="f43"/>
                  <a:pt x="f44" y="f43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ubicBezTo>
                  <a:pt x="f59" y="f43"/>
                  <a:pt x="f60" y="f61"/>
                  <a:pt x="f62" y="f63"/>
                </a:cubicBezTo>
                <a:cubicBezTo>
                  <a:pt x="f64" y="f41"/>
                  <a:pt x="f65" y="f66"/>
                  <a:pt x="f47" y="f67"/>
                </a:cubicBezTo>
                <a:cubicBezTo>
                  <a:pt x="f68" y="f69"/>
                  <a:pt x="f70" y="f71"/>
                  <a:pt x="f53" y="f72"/>
                </a:cubicBezTo>
                <a:cubicBezTo>
                  <a:pt x="f73" y="f74"/>
                  <a:pt x="f5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47" y="f72"/>
                  <a:pt x="f86" y="f74"/>
                </a:cubicBezTo>
                <a:cubicBezTo>
                  <a:pt x="f45" y="f61"/>
                  <a:pt x="f87" y="f88"/>
                  <a:pt x="f29" y="f89"/>
                </a:cubicBezTo>
                <a:cubicBezTo>
                  <a:pt x="f90" y="f91"/>
                  <a:pt x="f25" y="f92"/>
                  <a:pt x="f2" y="f93"/>
                </a:cubicBezTo>
                <a:cubicBezTo>
                  <a:pt x="f94" y="f95"/>
                  <a:pt x="f96" y="f92"/>
                  <a:pt x="f97" y="f95"/>
                </a:cubicBezTo>
                <a:cubicBezTo>
                  <a:pt x="f98" y="f99"/>
                  <a:pt x="f100" y="f101"/>
                  <a:pt x="f102" y="f103"/>
                </a:cubicBezTo>
                <a:cubicBezTo>
                  <a:pt x="f53" y="f104"/>
                  <a:pt x="f105" y="f106"/>
                  <a:pt x="f107" y="f108"/>
                </a:cubicBezTo>
                <a:cubicBezTo>
                  <a:pt x="f51" y="f109"/>
                  <a:pt x="f110" y="f111"/>
                  <a:pt x="f68" y="f112"/>
                </a:cubicBezTo>
                <a:cubicBezTo>
                  <a:pt x="f113" y="f114"/>
                  <a:pt x="f65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06"/>
                  <a:pt x="f125" y="f106"/>
                  <a:pt x="f126" y="f127"/>
                </a:cubicBezTo>
                <a:cubicBezTo>
                  <a:pt x="f128" y="f129"/>
                  <a:pt x="f130" y="f131"/>
                  <a:pt x="f132" y="f133"/>
                </a:cubicBezTo>
                <a:cubicBezTo>
                  <a:pt x="f134" y="f135"/>
                  <a:pt x="f136" y="f137"/>
                  <a:pt x="f138" y="f139"/>
                </a:cubicBezTo>
                <a:cubicBezTo>
                  <a:pt x="f140" y="f7"/>
                  <a:pt x="f141" y="f142"/>
                  <a:pt x="f143" y="f144"/>
                </a:cubicBezTo>
                <a:cubicBezTo>
                  <a:pt x="f18" y="f145"/>
                  <a:pt x="f146" y="f147"/>
                  <a:pt x="f148" y="f149"/>
                </a:cubicBezTo>
                <a:cubicBezTo>
                  <a:pt x="f29" y="f150"/>
                  <a:pt x="f35" y="f151"/>
                  <a:pt x="f152" y="f153"/>
                </a:cubicBezTo>
                <a:cubicBezTo>
                  <a:pt x="f154" y="f155"/>
                  <a:pt x="f156" y="f91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31"/>
                </a:cubicBezTo>
                <a:cubicBezTo>
                  <a:pt x="f170" y="f171"/>
                  <a:pt x="f172" y="f173"/>
                  <a:pt x="f174" y="f175"/>
                </a:cubicBezTo>
                <a:cubicBezTo>
                  <a:pt x="f176" y="f177"/>
                  <a:pt x="f178" y="f139"/>
                  <a:pt x="f179" y="f180"/>
                </a:cubicBezTo>
                <a:cubicBezTo>
                  <a:pt x="f6" y="f181"/>
                  <a:pt x="f182" y="f183"/>
                  <a:pt x="f114" y="f184"/>
                </a:cubicBezTo>
                <a:cubicBezTo>
                  <a:pt x="f129" y="f185"/>
                  <a:pt x="f186" y="f187"/>
                  <a:pt x="f151" y="f179"/>
                </a:cubicBezTo>
                <a:cubicBezTo>
                  <a:pt x="f188" y="f166"/>
                  <a:pt x="f165" y="f189"/>
                  <a:pt x="f190" y="f117"/>
                </a:cubicBezTo>
                <a:cubicBezTo>
                  <a:pt x="f191" y="f103"/>
                  <a:pt x="f192" y="f193"/>
                  <a:pt x="f194" y="f195"/>
                </a:cubicBezTo>
                <a:cubicBezTo>
                  <a:pt x="f50" y="f196"/>
                  <a:pt x="f197" y="f198"/>
                  <a:pt x="f197" y="f199"/>
                </a:cubicBezTo>
                <a:cubicBezTo>
                  <a:pt x="f197" y="f81"/>
                  <a:pt x="f200" y="f75"/>
                  <a:pt x="f63" y="f201"/>
                </a:cubicBezTo>
                <a:cubicBezTo>
                  <a:pt x="f202" y="f192"/>
                  <a:pt x="f203" y="f204"/>
                  <a:pt x="f205" y="f206"/>
                </a:cubicBezTo>
                <a:cubicBezTo>
                  <a:pt x="f207" y="f208"/>
                  <a:pt x="f106" y="f40"/>
                  <a:pt x="f209" y="f210"/>
                </a:cubicBezTo>
                <a:cubicBezTo>
                  <a:pt x="f211" y="f212"/>
                  <a:pt x="f213" y="f214"/>
                  <a:pt x="f164" y="f215"/>
                </a:cubicBezTo>
                <a:cubicBezTo>
                  <a:pt x="f172" y="f216"/>
                  <a:pt x="f217" y="f218"/>
                  <a:pt x="f219" y="f220"/>
                </a:cubicBezTo>
                <a:cubicBezTo>
                  <a:pt x="f123" y="f221"/>
                  <a:pt x="f222" y="f223"/>
                  <a:pt x="f224" y="f225"/>
                </a:cubicBezTo>
                <a:cubicBezTo>
                  <a:pt x="f226" y="f54"/>
                  <a:pt x="f227" y="f157"/>
                  <a:pt x="f228" y="f229"/>
                </a:cubicBezTo>
                <a:cubicBezTo>
                  <a:pt x="f230" y="f231"/>
                  <a:pt x="f63" y="f204"/>
                  <a:pt x="f50" y="f232"/>
                </a:cubicBezTo>
                <a:cubicBezTo>
                  <a:pt x="f200" y="f233"/>
                  <a:pt x="f56" y="f156"/>
                  <a:pt x="f48" y="f234"/>
                </a:cubicBezTo>
                <a:cubicBezTo>
                  <a:pt x="f46" y="f235"/>
                  <a:pt x="f67" y="f236"/>
                  <a:pt x="f69" y="f237"/>
                </a:cubicBezTo>
                <a:cubicBezTo>
                  <a:pt x="f238" y="f239"/>
                  <a:pt x="f75" y="f146"/>
                  <a:pt x="f227" y="f27"/>
                </a:cubicBezTo>
                <a:cubicBezTo>
                  <a:pt x="f240" y="f241"/>
                  <a:pt x="f242" y="f97"/>
                  <a:pt x="f243" y="f100"/>
                </a:cubicBezTo>
                <a:cubicBezTo>
                  <a:pt x="f244" y="f102"/>
                  <a:pt x="f245" y="f246"/>
                  <a:pt x="f247" y="f248"/>
                </a:cubicBezTo>
                <a:cubicBezTo>
                  <a:pt x="f249" y="f250"/>
                  <a:pt x="f196" y="f251"/>
                  <a:pt x="f252" y="f253"/>
                </a:cubicBezTo>
                <a:cubicBezTo>
                  <a:pt x="f254" y="f5"/>
                  <a:pt x="f255" y="f256"/>
                  <a:pt x="f79" y="f257"/>
                </a:cubicBezTo>
                <a:cubicBezTo>
                  <a:pt x="f258" y="f259"/>
                  <a:pt x="f260" y="f261"/>
                  <a:pt x="f262" y="f68"/>
                </a:cubicBezTo>
                <a:cubicBezTo>
                  <a:pt x="f167" y="f118"/>
                  <a:pt x="f263" y="f264"/>
                  <a:pt x="f81" y="f265"/>
                </a:cubicBezTo>
                <a:cubicBezTo>
                  <a:pt x="f266" y="f17"/>
                  <a:pt x="f75" y="f143"/>
                  <a:pt x="f267" y="f268"/>
                </a:cubicBezTo>
                <a:cubicBezTo>
                  <a:pt x="f269" y="f125"/>
                  <a:pt x="f270" y="f271"/>
                  <a:pt x="f272" y="f273"/>
                </a:cubicBezTo>
                <a:cubicBezTo>
                  <a:pt x="f43" y="f33"/>
                  <a:pt x="f274" y="f9"/>
                  <a:pt x="f274" y="f275"/>
                </a:cubicBezTo>
                <a:cubicBezTo>
                  <a:pt x="f274" y="f276"/>
                  <a:pt x="f272" y="f140"/>
                  <a:pt x="f192" y="f122"/>
                </a:cubicBezTo>
                <a:cubicBezTo>
                  <a:pt x="f277" y="f278"/>
                  <a:pt x="f267" y="f264"/>
                  <a:pt x="f159" y="f279"/>
                </a:cubicBezTo>
                <a:cubicBezTo>
                  <a:pt x="f280" y="f120"/>
                  <a:pt x="f281" y="f130"/>
                  <a:pt x="f282" y="f122"/>
                </a:cubicBezTo>
                <a:cubicBezTo>
                  <a:pt x="f63" y="f268"/>
                  <a:pt x="f283" y="f87"/>
                  <a:pt x="f284" y="f13"/>
                </a:cubicBezTo>
                <a:cubicBezTo>
                  <a:pt x="f285" y="f32"/>
                  <a:pt x="f229" y="f234"/>
                  <a:pt x="f286" y="f287"/>
                </a:cubicBezTo>
                <a:cubicBezTo>
                  <a:pt x="f288" y="f289"/>
                  <a:pt x="f290" y="f291"/>
                  <a:pt x="f292" y="f293"/>
                </a:cubicBezTo>
                <a:cubicBezTo>
                  <a:pt x="f294" y="f295"/>
                  <a:pt x="f31" y="f296"/>
                  <a:pt x="f39" y="f37"/>
                </a:cubicBezTo>
                <a:cubicBezTo>
                  <a:pt x="f297" y="f298"/>
                  <a:pt x="f299" y="f300"/>
                  <a:pt x="f301" y="f19"/>
                </a:cubicBezTo>
                <a:cubicBezTo>
                  <a:pt x="f302" y="f303"/>
                  <a:pt x="f296" y="f22"/>
                  <a:pt x="f271" y="f279"/>
                </a:cubicBezTo>
                <a:cubicBezTo>
                  <a:pt x="f304" y="f305"/>
                  <a:pt x="f87" y="f143"/>
                  <a:pt x="f23" y="f122"/>
                </a:cubicBezTo>
                <a:cubicBezTo>
                  <a:pt x="f31" y="f306"/>
                  <a:pt x="f271" y="f42"/>
                  <a:pt x="f90" y="f15"/>
                </a:cubicBezTo>
                <a:cubicBezTo>
                  <a:pt x="f9" y="f307"/>
                  <a:pt x="f8" y="f9"/>
                  <a:pt x="f8" y="f9"/>
                </a:cubicBezTo>
                <a:close/>
              </a:path>
            </a:pathLst>
          </a:custGeom>
          <a:solidFill>
            <a:srgbClr val="FFF5EE"/>
          </a:solidFill>
          <a:ln w="6345">
            <a:solidFill>
              <a:srgbClr val="FF6600"/>
            </a:solidFill>
            <a:prstDash val="solid"/>
            <a:miter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/>
          <a:lstStyle/>
          <a:p>
            <a:pPr eaLnBrk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FFFFFF"/>
              </a:solidFill>
              <a:latin typeface="Times New Roman" pitchFamily="18"/>
              <a:ea typeface="ＭＳ Ｐゴシック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8096250" y="1643063"/>
          <a:ext cx="20002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r:id="rId6" imgW="2003032" imgH="815202" progId="">
                  <p:embed/>
                </p:oleObj>
              </mc:Choice>
              <mc:Fallback>
                <p:oleObj r:id="rId6" imgW="2003032" imgH="815202" progId="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0" y="1643063"/>
                        <a:ext cx="200025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8314" y="1571626"/>
            <a:ext cx="6345237" cy="4714875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cxnSp>
        <p:nvCxnSpPr>
          <p:cNvPr id="8" name="Straight Arrow Connector 9"/>
          <p:cNvCxnSpPr/>
          <p:nvPr/>
        </p:nvCxnSpPr>
        <p:spPr>
          <a:xfrm rot="10800009" flipV="1">
            <a:off x="2024063" y="2071689"/>
            <a:ext cx="6000750" cy="1000125"/>
          </a:xfrm>
          <a:prstGeom prst="straightConnector1">
            <a:avLst/>
          </a:prstGeom>
          <a:noFill/>
          <a:ln w="25402">
            <a:solidFill>
              <a:srgbClr val="FF0000"/>
            </a:solidFill>
            <a:prstDash val="solid"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11"/>
          <p:cNvCxnSpPr/>
          <p:nvPr/>
        </p:nvCxnSpPr>
        <p:spPr>
          <a:xfrm rot="10800009" flipV="1">
            <a:off x="5238750" y="2428876"/>
            <a:ext cx="2571750" cy="785813"/>
          </a:xfrm>
          <a:prstGeom prst="straightConnector1">
            <a:avLst/>
          </a:prstGeom>
          <a:noFill/>
          <a:ln w="25402">
            <a:solidFill>
              <a:srgbClr val="FF0000"/>
            </a:solidFill>
            <a:prstDash val="solid"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cxnSp>
        <p:nvCxnSpPr>
          <p:cNvPr id="10" name="Straight Arrow Connector 13"/>
          <p:cNvCxnSpPr/>
          <p:nvPr/>
        </p:nvCxnSpPr>
        <p:spPr>
          <a:xfrm rot="10800009" flipV="1">
            <a:off x="5738813" y="2500313"/>
            <a:ext cx="2286000" cy="857250"/>
          </a:xfrm>
          <a:prstGeom prst="straightConnector1">
            <a:avLst/>
          </a:prstGeom>
          <a:noFill/>
          <a:ln w="25402">
            <a:solidFill>
              <a:srgbClr val="FF0000"/>
            </a:solidFill>
            <a:prstDash val="solid"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cxnSp>
        <p:nvCxnSpPr>
          <p:cNvPr id="11" name="Straight Arrow Connector 16"/>
          <p:cNvCxnSpPr/>
          <p:nvPr/>
        </p:nvCxnSpPr>
        <p:spPr>
          <a:xfrm rot="10800009" flipV="1">
            <a:off x="3810001" y="2643189"/>
            <a:ext cx="4143375" cy="1571625"/>
          </a:xfrm>
          <a:prstGeom prst="straightConnector1">
            <a:avLst/>
          </a:prstGeom>
          <a:noFill/>
          <a:ln w="25402">
            <a:solidFill>
              <a:srgbClr val="FF0000"/>
            </a:solidFill>
            <a:prstDash val="solid"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cxnSp>
        <p:nvCxnSpPr>
          <p:cNvPr id="12" name="Straight Arrow Connector 18"/>
          <p:cNvCxnSpPr/>
          <p:nvPr/>
        </p:nvCxnSpPr>
        <p:spPr>
          <a:xfrm rot="5400013">
            <a:off x="7203282" y="3393282"/>
            <a:ext cx="2500313" cy="857250"/>
          </a:xfrm>
          <a:prstGeom prst="straightConnector1">
            <a:avLst/>
          </a:prstGeom>
          <a:noFill/>
          <a:ln w="25402">
            <a:solidFill>
              <a:srgbClr val="FF0000"/>
            </a:solidFill>
            <a:prstDash val="solid"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7096126" y="2928939"/>
          <a:ext cx="31527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r:id="rId9" imgW="3150732" imgH="1135996" progId="">
                  <p:embed/>
                </p:oleObj>
              </mc:Choice>
              <mc:Fallback>
                <p:oleObj r:id="rId9" imgW="3150732" imgH="1135996" progId="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6" y="2928939"/>
                        <a:ext cx="3152775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8"/>
          <p:cNvSpPr txBox="1">
            <a:spLocks noChangeArrowheads="1"/>
          </p:cNvSpPr>
          <p:nvPr/>
        </p:nvSpPr>
        <p:spPr bwMode="auto">
          <a:xfrm>
            <a:off x="1952625" y="6519864"/>
            <a:ext cx="525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latin typeface="Arial Narrow" panose="020B0606020202030204" pitchFamily="34" charset="0"/>
              </a:rPr>
              <a:t>Panossian et al., Frontiers I neuroendocrine science 2012,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4111" name="Slide Number Placehold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F5E079C-1568-4A0D-8973-11A8E86D417C}" type="slidenum">
              <a:rPr lang="en-US" altLang="en-US" sz="3600"/>
              <a:pPr/>
              <a:t>10</a:t>
            </a:fld>
            <a:endParaRPr lang="en-US" altLang="en-US" sz="3600"/>
          </a:p>
        </p:txBody>
      </p:sp>
    </p:spTree>
    <p:extLst>
      <p:ext uri="{BB962C8B-B14F-4D97-AF65-F5344CB8AC3E}">
        <p14:creationId xmlns:p14="http://schemas.microsoft.com/office/powerpoint/2010/main" val="3830952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C4C9-4228-47E7-BC15-1843A553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72" y="207274"/>
            <a:ext cx="11074400" cy="10636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Plants reported in literature as adaptogenic and antistressor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DAC2FE-F006-4021-AF6B-A3F9940D9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631199"/>
              </p:ext>
            </p:extLst>
          </p:nvPr>
        </p:nvGraphicFramePr>
        <p:xfrm>
          <a:off x="4861179" y="1638266"/>
          <a:ext cx="6219444" cy="4886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370">
                  <a:extLst>
                    <a:ext uri="{9D8B030D-6E8A-4147-A177-3AD203B41FA5}">
                      <a16:colId xmlns:a16="http://schemas.microsoft.com/office/drawing/2014/main" val="1157676352"/>
                    </a:ext>
                  </a:extLst>
                </a:gridCol>
                <a:gridCol w="1248631">
                  <a:extLst>
                    <a:ext uri="{9D8B030D-6E8A-4147-A177-3AD203B41FA5}">
                      <a16:colId xmlns:a16="http://schemas.microsoft.com/office/drawing/2014/main" val="1351676163"/>
                    </a:ext>
                  </a:extLst>
                </a:gridCol>
                <a:gridCol w="2112443">
                  <a:extLst>
                    <a:ext uri="{9D8B030D-6E8A-4147-A177-3AD203B41FA5}">
                      <a16:colId xmlns:a16="http://schemas.microsoft.com/office/drawing/2014/main" val="3389775963"/>
                    </a:ext>
                  </a:extLst>
                </a:gridCol>
              </a:tblGrid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Name of plant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Family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Authors, year</a:t>
                      </a:r>
                      <a:endParaRPr lang="en-US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696992939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000" dirty="0" err="1">
                          <a:effectLst/>
                        </a:rPr>
                        <a:t>Acanthopanax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sessiliflorum</a:t>
                      </a:r>
                      <a:r>
                        <a:rPr lang="en-US" sz="1000" dirty="0">
                          <a:effectLst/>
                        </a:rPr>
                        <a:t> Rupr.et Maxim. 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dirty="0" err="1">
                          <a:effectLst/>
                        </a:rPr>
                        <a:t>Dardimov</a:t>
                      </a:r>
                      <a:r>
                        <a:rPr lang="en-GB" sz="1000" dirty="0">
                          <a:effectLst/>
                        </a:rPr>
                        <a:t>, 1969</a:t>
                      </a:r>
                      <a:endParaRPr lang="en-US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35566378"/>
                  </a:ext>
                </a:extLst>
              </a:tr>
              <a:tr h="1621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Albizzia </a:t>
                      </a:r>
                      <a:r>
                        <a:rPr lang="en-US" sz="1000" dirty="0" err="1">
                          <a:effectLst/>
                        </a:rPr>
                        <a:t>julibrissin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Durazz</a:t>
                      </a:r>
                      <a:r>
                        <a:rPr lang="en-US" sz="1000" dirty="0">
                          <a:effectLst/>
                        </a:rPr>
                        <a:t>.</a:t>
                      </a:r>
                      <a:endParaRPr lang="en-US" sz="10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Fabaceae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Kinjo et al.,. 1991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964582497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Aralia </a:t>
                      </a:r>
                      <a:r>
                        <a:rPr lang="en-US" sz="1000" dirty="0" err="1">
                          <a:effectLst/>
                        </a:rPr>
                        <a:t>elata</a:t>
                      </a:r>
                      <a:r>
                        <a:rPr lang="en-US" sz="1000" dirty="0">
                          <a:effectLst/>
                        </a:rPr>
                        <a:t> (</a:t>
                      </a:r>
                      <a:r>
                        <a:rPr lang="en-US" sz="1000" dirty="0" err="1">
                          <a:effectLst/>
                        </a:rPr>
                        <a:t>Miq</a:t>
                      </a:r>
                      <a:r>
                        <a:rPr lang="en-US" sz="1000" dirty="0">
                          <a:effectLst/>
                        </a:rPr>
                        <a:t>) Seem.</a:t>
                      </a:r>
                      <a:endParaRPr lang="en-US" sz="10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Hernandez et al., 1988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606099566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Aralia </a:t>
                      </a:r>
                      <a:r>
                        <a:rPr lang="en-US" sz="1000" dirty="0" err="1">
                          <a:effectLst/>
                        </a:rPr>
                        <a:t>manshurica</a:t>
                      </a:r>
                      <a:r>
                        <a:rPr lang="en-US" sz="1000" dirty="0">
                          <a:effectLst/>
                        </a:rPr>
                        <a:t> Rupr.et Maxim</a:t>
                      </a:r>
                      <a:endParaRPr lang="en-US" sz="10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Baranov, 1982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636875143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Aralia </a:t>
                      </a:r>
                      <a:r>
                        <a:rPr lang="en-US" sz="1000" dirty="0" err="1">
                          <a:effectLst/>
                        </a:rPr>
                        <a:t>schmidtii</a:t>
                      </a:r>
                      <a:endParaRPr lang="en-US" sz="10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Baranov, 1982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406150718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Asparagus </a:t>
                      </a:r>
                      <a:r>
                        <a:rPr lang="en-US" sz="1000" dirty="0" err="1">
                          <a:effectLst/>
                        </a:rPr>
                        <a:t>racemosus</a:t>
                      </a:r>
                      <a:r>
                        <a:rPr lang="en-US" sz="1000" dirty="0">
                          <a:effectLst/>
                        </a:rPr>
                        <a:t>,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Liliaceae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Rege</a:t>
                      </a:r>
                      <a:r>
                        <a:rPr lang="en-US" sz="1000" dirty="0">
                          <a:effectLst/>
                        </a:rPr>
                        <a:t> et al., 1999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890711909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Atragene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sibirica</a:t>
                      </a:r>
                      <a:r>
                        <a:rPr lang="en-US" sz="1000" dirty="0">
                          <a:effectLst/>
                        </a:rPr>
                        <a:t> L. 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Ranunculaceae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Shilova</a:t>
                      </a:r>
                      <a:r>
                        <a:rPr lang="en-US" sz="1000" dirty="0">
                          <a:effectLst/>
                        </a:rPr>
                        <a:t> et al., 2001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775270963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Azardirachta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indica</a:t>
                      </a:r>
                      <a:r>
                        <a:rPr lang="en-US" sz="1000" dirty="0">
                          <a:effectLst/>
                        </a:rPr>
                        <a:t> (Al, Neem),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Melaceae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Koner</a:t>
                      </a:r>
                      <a:r>
                        <a:rPr lang="en-US" sz="1000" dirty="0">
                          <a:effectLst/>
                        </a:rPr>
                        <a:t> et al., 1997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464736987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Bergenia </a:t>
                      </a:r>
                      <a:r>
                        <a:rPr lang="en-US" sz="1000" dirty="0" err="1">
                          <a:effectLst/>
                        </a:rPr>
                        <a:t>crassifolia</a:t>
                      </a:r>
                      <a:r>
                        <a:rPr lang="en-US" sz="1000" dirty="0">
                          <a:effectLst/>
                        </a:rPr>
                        <a:t> (Fritsch),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Saxifragaceae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Suslov</a:t>
                      </a:r>
                      <a:r>
                        <a:rPr lang="en-US" sz="1000" dirty="0">
                          <a:effectLst/>
                        </a:rPr>
                        <a:t> et al., 2002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523194780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Bryonia alba L.,*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Cucurbitaceae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Panossian et al., 1995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970473920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Cicer</a:t>
                      </a:r>
                      <a:r>
                        <a:rPr lang="en-US" sz="1000" dirty="0">
                          <a:effectLst/>
                        </a:rPr>
                        <a:t> arietinum  L.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Fabiaceae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Singh et al., 1983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441319894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Codonopsis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pilosula</a:t>
                      </a:r>
                      <a:r>
                        <a:rPr lang="en-US" sz="1000" dirty="0">
                          <a:effectLst/>
                        </a:rPr>
                        <a:t> (</a:t>
                      </a:r>
                      <a:r>
                        <a:rPr lang="en-US" sz="1000" dirty="0" err="1">
                          <a:effectLst/>
                        </a:rPr>
                        <a:t>Franch</a:t>
                      </a:r>
                      <a:r>
                        <a:rPr lang="en-US" sz="1000" dirty="0">
                          <a:effectLst/>
                        </a:rPr>
                        <a:t>.)</a:t>
                      </a:r>
                      <a:r>
                        <a:rPr lang="en-US" sz="1000" dirty="0" err="1">
                          <a:effectLst/>
                        </a:rPr>
                        <a:t>Nannf</a:t>
                      </a:r>
                      <a:r>
                        <a:rPr lang="en-US" sz="1000" dirty="0">
                          <a:effectLst/>
                        </a:rPr>
                        <a:t>.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Campanulaceae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Lin, 1991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998362246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Cordyceppt sinisis (Berk.)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Pyrenomycetales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892979391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Echinopanax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elatum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Nakai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Baranov, 1982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506908738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Eleutherococcus senticosis Maxim.,*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Araliaceae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dirty="0" err="1">
                          <a:effectLst/>
                        </a:rPr>
                        <a:t>Dardimov</a:t>
                      </a:r>
                      <a:r>
                        <a:rPr lang="en-GB" sz="1000" dirty="0">
                          <a:effectLst/>
                        </a:rPr>
                        <a:t>, 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316667902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Emblica officinalis,( Phyllanthus emblica L)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Euphorbiaceae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Xia et al., 1997; </a:t>
                      </a:r>
                      <a:r>
                        <a:rPr lang="en-US" sz="1000" dirty="0" err="1">
                          <a:effectLst/>
                        </a:rPr>
                        <a:t>Rege</a:t>
                      </a:r>
                      <a:r>
                        <a:rPr lang="en-US" sz="1000" dirty="0">
                          <a:effectLst/>
                        </a:rPr>
                        <a:t> et al., 1999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219623817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Eucommia ulmoides Oliver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Eucommiaceae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Oshima</a:t>
                      </a:r>
                      <a:r>
                        <a:rPr lang="en-GB" sz="1000" dirty="0">
                          <a:effectLst/>
                        </a:rPr>
                        <a:t> et al., 1988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787519735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Hoppea dichoroma Wild.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Gentianaceae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Ghosal et al., 1985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277226517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Ocimum sanctum L.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Lamiaceae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Bhargava and Singh, 1981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765445231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Panax ginseng C.A. Meyer </a:t>
                      </a:r>
                      <a:endParaRPr lang="en-US" sz="1000" b="1" i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Araliaceae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dirty="0" err="1">
                          <a:effectLst/>
                        </a:rPr>
                        <a:t>Dardimov</a:t>
                      </a:r>
                      <a:r>
                        <a:rPr lang="en-GB" sz="1000" dirty="0">
                          <a:effectLst/>
                        </a:rPr>
                        <a:t>, 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98982891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Pfaffia paniculata(Marius)Kuntze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Amarantaceae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De Oliveira, 1986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876169512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Rhaponticum carthamoides (Willd).Iljin,                       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Asteraceae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dirty="0" err="1">
                          <a:effectLst/>
                        </a:rPr>
                        <a:t>Dardimov</a:t>
                      </a:r>
                      <a:r>
                        <a:rPr lang="en-GB" sz="1000" dirty="0">
                          <a:effectLst/>
                        </a:rPr>
                        <a:t>, 1969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80075575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Rhodiola </a:t>
                      </a:r>
                      <a:r>
                        <a:rPr lang="en-US" sz="1000" dirty="0" err="1">
                          <a:effectLst/>
                        </a:rPr>
                        <a:t>crenulaya</a:t>
                      </a:r>
                      <a:r>
                        <a:rPr lang="en-US" sz="1000" dirty="0">
                          <a:effectLst/>
                        </a:rPr>
                        <a:t> (Hook, f. et </a:t>
                      </a:r>
                      <a:r>
                        <a:rPr lang="en-US" sz="1000" dirty="0" err="1">
                          <a:effectLst/>
                        </a:rPr>
                        <a:t>Thoms</a:t>
                      </a:r>
                      <a:r>
                        <a:rPr lang="en-US" sz="1000" dirty="0">
                          <a:effectLst/>
                        </a:rPr>
                        <a:t>) </a:t>
                      </a:r>
                      <a:r>
                        <a:rPr lang="en-US" sz="1000" dirty="0" err="1">
                          <a:effectLst/>
                        </a:rPr>
                        <a:t>H.Ohba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Crassulaceae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Wang and Wang, 1992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778295786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Rhodiola rosea L.*,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Crassulaceae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Saratikov</a:t>
                      </a:r>
                      <a:r>
                        <a:rPr lang="en-GB" sz="1000" dirty="0">
                          <a:effectLst/>
                        </a:rPr>
                        <a:t> et al., 1968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751877396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Scutellaria baicalensis (Georgi) .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Lamiaceae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Suslov</a:t>
                      </a:r>
                      <a:r>
                        <a:rPr lang="en-US" sz="1000" dirty="0">
                          <a:effectLst/>
                        </a:rPr>
                        <a:t> et al., 2002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407863930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Schizandra chinensis (Turcz.) Bail.*,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Magnoliaceae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, 1980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41004464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Sterculia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plantanifolia</a:t>
                      </a:r>
                      <a:r>
                        <a:rPr lang="en-US" sz="1000" dirty="0">
                          <a:effectLst/>
                        </a:rPr>
                        <a:t> L. 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Streculiaceae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Brekhman</a:t>
                      </a:r>
                      <a:r>
                        <a:rPr lang="en-GB" sz="1000" dirty="0">
                          <a:effectLst/>
                        </a:rPr>
                        <a:t>, 1980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2143623873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Terminalia chebula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Combretaceae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Rege</a:t>
                      </a:r>
                      <a:r>
                        <a:rPr lang="en-US" sz="1000" dirty="0">
                          <a:effectLst/>
                        </a:rPr>
                        <a:t> et al., 1999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84249989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Tinospora cordiflora Miers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Menispermaceae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Parel et al., 1978; </a:t>
                      </a:r>
                      <a:r>
                        <a:rPr lang="en-US" sz="1000" dirty="0" err="1">
                          <a:effectLst/>
                        </a:rPr>
                        <a:t>Rege</a:t>
                      </a:r>
                      <a:r>
                        <a:rPr lang="en-US" sz="1000" dirty="0">
                          <a:effectLst/>
                        </a:rPr>
                        <a:t> et al., 1999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39113001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Trichopus zeylanicus Gaerten.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Trichopodaceae</a:t>
                      </a:r>
                      <a:endParaRPr lang="en-US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Singh et al., 2001</a:t>
                      </a:r>
                      <a:endParaRPr lang="en-US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459511028"/>
                  </a:ext>
                </a:extLst>
              </a:tr>
              <a:tr h="135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Withania somnifera L. 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Solanaceae</a:t>
                      </a:r>
                      <a:endParaRPr lang="en-US" sz="1000" b="1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Singh et al., 1982</a:t>
                      </a:r>
                      <a:endParaRPr lang="en-US" sz="10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/>
                </a:tc>
                <a:extLst>
                  <a:ext uri="{0D108BD9-81ED-4DB2-BD59-A6C34878D82A}">
                    <a16:rowId xmlns:a16="http://schemas.microsoft.com/office/drawing/2014/main" val="134116353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A62868A-375F-4975-8A99-42C1DC85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814" y="1162141"/>
            <a:ext cx="153038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2003 -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ACF6C66-4ACB-4681-8A7B-B0808C32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858" y="1162141"/>
            <a:ext cx="172683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1968 -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12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103EF02-0F97-4BD5-A443-D4A6B87D8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95858"/>
              </p:ext>
            </p:extLst>
          </p:nvPr>
        </p:nvGraphicFramePr>
        <p:xfrm>
          <a:off x="825572" y="1638266"/>
          <a:ext cx="3774948" cy="2835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4948">
                  <a:extLst>
                    <a:ext uri="{9D8B030D-6E8A-4147-A177-3AD203B41FA5}">
                      <a16:colId xmlns:a16="http://schemas.microsoft.com/office/drawing/2014/main" val="1083938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Name of plant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941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400" dirty="0" err="1">
                          <a:effectLst/>
                        </a:rPr>
                        <a:t>Acanthopanax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sessiliflorum</a:t>
                      </a:r>
                      <a:r>
                        <a:rPr lang="en-US" sz="1400" dirty="0">
                          <a:effectLst/>
                        </a:rPr>
                        <a:t> Rupr.et Maxim. 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50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Aralia </a:t>
                      </a:r>
                      <a:r>
                        <a:rPr lang="en-US" sz="1400" dirty="0" err="1">
                          <a:effectLst/>
                        </a:rPr>
                        <a:t>manshurica</a:t>
                      </a:r>
                      <a:r>
                        <a:rPr lang="en-US" sz="1400" dirty="0">
                          <a:effectLst/>
                        </a:rPr>
                        <a:t> Rupr.et Maxim</a:t>
                      </a:r>
                      <a:endParaRPr lang="en-US" sz="1400" b="1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165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Aralia </a:t>
                      </a:r>
                      <a:r>
                        <a:rPr lang="en-US" sz="1400" dirty="0" err="1">
                          <a:effectLst/>
                        </a:rPr>
                        <a:t>cordata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Thunb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822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Aralia </a:t>
                      </a:r>
                      <a:r>
                        <a:rPr lang="en-US" sz="1400" dirty="0" err="1">
                          <a:effectLst/>
                        </a:rPr>
                        <a:t>cordata</a:t>
                      </a:r>
                      <a:r>
                        <a:rPr lang="en-US" sz="1400" dirty="0">
                          <a:effectLst/>
                        </a:rPr>
                        <a:t> var. </a:t>
                      </a:r>
                      <a:r>
                        <a:rPr lang="en-US" sz="1400" dirty="0" err="1">
                          <a:effectLst/>
                        </a:rPr>
                        <a:t>sachalinensis</a:t>
                      </a:r>
                      <a:r>
                        <a:rPr lang="en-US" sz="1400" dirty="0">
                          <a:effectLst/>
                        </a:rPr>
                        <a:t> (Regel) </a:t>
                      </a:r>
                      <a:r>
                        <a:rPr lang="en-US" sz="1400" dirty="0" err="1">
                          <a:effectLst/>
                        </a:rPr>
                        <a:t>Nakai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377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Carlina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biebersteinii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Bernh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845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Echinopanax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elatum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Nakai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350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Eleutherococcus </a:t>
                      </a:r>
                      <a:r>
                        <a:rPr lang="en-US" sz="1400" dirty="0" err="1">
                          <a:effectLst/>
                        </a:rPr>
                        <a:t>senticosis</a:t>
                      </a:r>
                      <a:r>
                        <a:rPr lang="en-US" sz="1400" dirty="0">
                          <a:effectLst/>
                        </a:rPr>
                        <a:t> Maxim.,* 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291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Kalopanax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septemlobus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Thunb</a:t>
                      </a:r>
                      <a:r>
                        <a:rPr lang="en-US" sz="1400" dirty="0">
                          <a:effectLst/>
                        </a:rPr>
                        <a:t>.) </a:t>
                      </a:r>
                      <a:r>
                        <a:rPr lang="en-US" sz="1400" dirty="0" err="1">
                          <a:effectLst/>
                        </a:rPr>
                        <a:t>Koidz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296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Panax ginseng C.A. Meyer 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9970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Rhaponticum </a:t>
                      </a:r>
                      <a:r>
                        <a:rPr lang="en-US" sz="1400" dirty="0" err="1">
                          <a:effectLst/>
                        </a:rPr>
                        <a:t>carthamoides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Willd</a:t>
                      </a:r>
                      <a:r>
                        <a:rPr lang="en-US" sz="1400" dirty="0">
                          <a:effectLst/>
                        </a:rPr>
                        <a:t>).</a:t>
                      </a:r>
                      <a:r>
                        <a:rPr lang="en-US" sz="1400" dirty="0" err="1">
                          <a:effectLst/>
                        </a:rPr>
                        <a:t>Iljin</a:t>
                      </a:r>
                      <a:r>
                        <a:rPr lang="en-US" sz="1400" dirty="0">
                          <a:effectLst/>
                        </a:rPr>
                        <a:t>,                        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3640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Rhodiola rosea L.*,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927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Schizandra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chinensis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Turcz</a:t>
                      </a:r>
                      <a:r>
                        <a:rPr lang="en-US" sz="1400" dirty="0">
                          <a:effectLst/>
                        </a:rPr>
                        <a:t>.) Bail.*, </a:t>
                      </a:r>
                      <a:endParaRPr lang="en-US" sz="1400" b="1" dirty="0">
                        <a:effectLst/>
                        <a:latin typeface="Heli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49941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9A2B2C-6B82-481F-8B2A-664A0E4E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6CC90-8EA4-4101-8B04-BA8C2473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6861D9-2A0A-443C-AEDD-3E9F380B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85177"/>
            <a:ext cx="11430000" cy="884087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2019: </a:t>
            </a:r>
            <a:r>
              <a:rPr lang="en-US" alt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111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lants reported in literature as adaptogenic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32B8847-F2E7-47D8-9507-C817843575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616" y="782355"/>
          <a:ext cx="10700088" cy="593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584">
                  <a:extLst>
                    <a:ext uri="{9D8B030D-6E8A-4147-A177-3AD203B41FA5}">
                      <a16:colId xmlns:a16="http://schemas.microsoft.com/office/drawing/2014/main" val="2320435519"/>
                    </a:ext>
                  </a:extLst>
                </a:gridCol>
                <a:gridCol w="1495353">
                  <a:extLst>
                    <a:ext uri="{9D8B030D-6E8A-4147-A177-3AD203B41FA5}">
                      <a16:colId xmlns:a16="http://schemas.microsoft.com/office/drawing/2014/main" val="115945084"/>
                    </a:ext>
                  </a:extLst>
                </a:gridCol>
                <a:gridCol w="1561815">
                  <a:extLst>
                    <a:ext uri="{9D8B030D-6E8A-4147-A177-3AD203B41FA5}">
                      <a16:colId xmlns:a16="http://schemas.microsoft.com/office/drawing/2014/main" val="3378494642"/>
                    </a:ext>
                  </a:extLst>
                </a:gridCol>
                <a:gridCol w="1528584">
                  <a:extLst>
                    <a:ext uri="{9D8B030D-6E8A-4147-A177-3AD203B41FA5}">
                      <a16:colId xmlns:a16="http://schemas.microsoft.com/office/drawing/2014/main" val="1828254325"/>
                    </a:ext>
                  </a:extLst>
                </a:gridCol>
                <a:gridCol w="1528584">
                  <a:extLst>
                    <a:ext uri="{9D8B030D-6E8A-4147-A177-3AD203B41FA5}">
                      <a16:colId xmlns:a16="http://schemas.microsoft.com/office/drawing/2014/main" val="3664819295"/>
                    </a:ext>
                  </a:extLst>
                </a:gridCol>
                <a:gridCol w="1528584">
                  <a:extLst>
                    <a:ext uri="{9D8B030D-6E8A-4147-A177-3AD203B41FA5}">
                      <a16:colId xmlns:a16="http://schemas.microsoft.com/office/drawing/2014/main" val="2749917631"/>
                    </a:ext>
                  </a:extLst>
                </a:gridCol>
                <a:gridCol w="1528584">
                  <a:extLst>
                    <a:ext uri="{9D8B030D-6E8A-4147-A177-3AD203B41FA5}">
                      <a16:colId xmlns:a16="http://schemas.microsoft.com/office/drawing/2014/main" val="1794732147"/>
                    </a:ext>
                  </a:extLst>
                </a:gridCol>
              </a:tblGrid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Acanthopanax</a:t>
                      </a:r>
                      <a:r>
                        <a:rPr lang="en-US" sz="1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sessiliflorum</a:t>
                      </a:r>
                      <a:r>
                        <a:rPr lang="en-US" sz="1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Rupr.et Maxim.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Azardirachta</a:t>
                      </a:r>
                      <a:r>
                        <a:rPr lang="en-US" sz="1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</a:t>
                      </a:r>
                      <a:r>
                        <a:rPr lang="en-US" sz="1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(Al, Neem),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Curcumin from Turmeric </a:t>
                      </a:r>
                      <a:r>
                        <a:rPr lang="en-US" sz="1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(Curcuma longa)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Heteropterys aphrodisiaca Machado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Mussanenda frondosa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Ptychopetalum olacoides </a:t>
                      </a:r>
                      <a:r>
                        <a:rPr lang="en-US" sz="1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Benth.</a:t>
                      </a:r>
                      <a:r>
                        <a:rPr lang="en-US" sz="1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Solanum </a:t>
                      </a:r>
                      <a:r>
                        <a:rPr lang="en-US" sz="10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torvum</a:t>
                      </a: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822720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Aegle marmelos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Bacopa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monnieri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Wettst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Dioscorea deltoidea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Wall. ex Griseb.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Hibiscus cannabinus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Nelumbo nucifera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Gaertn.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Pueiaria tuberosa Roxb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Sterculia plantanifolia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6699904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Ajuga turkestanica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(Regel) Briq.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Bergenia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crassifolia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Fritsch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Diospyros peregrina gurke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Hippophae rhamnoides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Nigella sativa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Rhaponticum carthamoides (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Willd.)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Iljin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Sutherlandia frutescens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R.Br.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8232211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Albizzia julibrissin Durazz.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Boerhaavia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diffusa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Drypetes roxburghii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(Wall.) Hurus.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Holoptelea integrifolia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Planch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Ocimum sanctum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Rhodiola crenulaya (Hook, f. et Thoms) H.Ohba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Terminalia chebula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Retz.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612093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Alstonia scholaris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R. Br.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Bryonia alba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L.            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Echinopanax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elatum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Nakai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Hoppea dichotoma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Willd.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Oplopanax elatus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(Nakai) Nakai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Rhodiola heterodonta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(Hook. f. &amp; Thomson) Boriss.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Tinospora cordifolia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(Willd.) Miers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4529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Allium sativum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Butea monosperma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Eleutherococcus senticosus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Rupr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&amp; Maxim.) Maxim.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Hypericum perforatum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Panax ginseng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C.A.Meyer.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Rhodiola imbricata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Tinospora malabarica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833525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Anacyclus pyrethrum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Lag.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Caesalpinia bonduc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Roxb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Eleutherococcus sessiliflorus (Rupr. &amp; Maxim.) S.Y.Hu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Labisia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pumila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Panax notoginseng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(Burk.) FH Chen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Rhodiola rosea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Tribulus terrestris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971680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Andrographis paniculata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(Burm.f.) Nees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Carum carvi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Emblica officinalis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Gaetrn.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Lagenaria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siceraria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Panax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pseudoginseng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Rostellularia diffusa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(Willd.) Nees 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Trichilia catigua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A.Juss.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7271037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Annona muricata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Centella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asiatica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Eucommia ulmoides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Oliv.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Lepidium peruvianum/ Lepidium meyenii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Walp.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Pandanus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odoratissimus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L.f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Rubia cordifolia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Trichopus zeylanicus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Gaertn.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2474812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Aralia elata (Miq) Seem.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Chlorophytum borivilianum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Santapau &amp; R.R.Fern.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Eugenia caryaphullus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Ligusticum striatum DC.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Paullinia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cupana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Kunth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Salvia miltiorrhiza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Trigonella foenom graecum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114806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Aralia mandshurica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Rupr. &amp; Maxim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Chrysactinia mexicana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A. Gray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Evolvulus alsinoides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(L.)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Melilotus officinalis (L.) Pall.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Pfaffia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paniculata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(Mart.)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Kuntze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Schisandra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chinensis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Turcz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Baill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Tylophora indica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4519680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Aralia schmidtii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Cicer arietinum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Fagopyrum  esculentum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Mitragyna africanus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Piper longum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Scutellaria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baicalensis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Georgi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Turnera diffusa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Willd. ex Schult.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6095186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Argyreia nervosa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(Burm. f.) Bojer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Cnestis ferruginea(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Firmiana simplex 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(L.) W.Wight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Momordica charantia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Polyalthia cerasoids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Serratula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inermis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Vitis vinifera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034571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Argyreia speciosa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 f.) Sweet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Codonopsis pilosula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(Franch.) Nannf.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Gentiana pedicellata 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(D.Don) Wall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Morus alba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Potentilla alba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cordifolia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Withania somnifera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Dunal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355438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Asparagus racemosus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Wild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Convolvulus prostratus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Forssk.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Ginkgo biloba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Mucuna pruriens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(L.) DC.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Prunella vulgaris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Silene italica (L.) Pers.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Zingiber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officinale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8020829"/>
                  </a:ext>
                </a:extLst>
              </a:tr>
              <a:tr h="32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Atragene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sibirica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Curculigo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orchioides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Gaertn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Glycyrrhiza glabra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Murraya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koenigii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Rutaceae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Psidium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guajava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Sinomenium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acutum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Thunb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Rehder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E.H.Wilson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50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62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06" y="0"/>
            <a:ext cx="4408794" cy="354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098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523609" y="3809491"/>
            <a:ext cx="11144782" cy="286404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49262">
              <a:defRPr sz="2000"/>
            </a:pPr>
            <a:r>
              <a:rPr sz="2400" dirty="0"/>
              <a:t>Rhodiola was described by Carl Linnaeus and included in the first Swedish Pharmacopoeia</a:t>
            </a:r>
            <a:r>
              <a:rPr sz="2400" dirty="0"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endParaRPr lang="en-US" sz="24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defTabSz="449262">
              <a:defRPr sz="2000"/>
            </a:pPr>
            <a:r>
              <a:rPr lang="en-US" sz="2400" dirty="0"/>
              <a:t>In the past , Vikings had used the herb to enhance their physical strength and endurance, restore weak nerves, “strengthen the head”</a:t>
            </a:r>
          </a:p>
          <a:p>
            <a:pPr defTabSz="449262">
              <a:defRPr sz="2000"/>
            </a:pPr>
            <a:r>
              <a:rPr lang="en-US" sz="2400" dirty="0"/>
              <a:t>In Scandinavia, Rhodiola SHR-5 extract based traditional herbal medicinal product is recommended since 1987 as an </a:t>
            </a:r>
            <a:r>
              <a:rPr lang="en-US" sz="2400" dirty="0">
                <a:solidFill>
                  <a:srgbClr val="FF3300"/>
                </a:solidFill>
              </a:rPr>
              <a:t>adaptogen in case of decreased performance such as  fatigue and sensation of weakness</a:t>
            </a:r>
            <a:endParaRPr lang="en-US" sz="2400" dirty="0"/>
          </a:p>
          <a:p>
            <a:pPr defTabSz="449262">
              <a:defRPr sz="2000"/>
            </a:pP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0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223" y="2689795"/>
            <a:ext cx="2533578" cy="65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776"/>
            <a:ext cx="2906509" cy="354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5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56" y="-24775"/>
            <a:ext cx="4636347" cy="368237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FFC857D-7B16-46F8-ADE7-5A13A9FE3E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Title 2"/>
          <p:cNvSpPr txBox="1">
            <a:spLocks noGrp="1"/>
          </p:cNvSpPr>
          <p:nvPr>
            <p:ph type="title"/>
          </p:nvPr>
        </p:nvSpPr>
        <p:spPr>
          <a:xfrm>
            <a:off x="454157" y="184467"/>
            <a:ext cx="11722770" cy="1325563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00B0F0"/>
                </a:solidFill>
              </a:defRPr>
            </a:pPr>
            <a:r>
              <a:rPr dirty="0"/>
              <a:t>Selected clinical trials of preparations of </a:t>
            </a:r>
            <a:r>
              <a:rPr i="1" dirty="0"/>
              <a:t>Rhodiola </a:t>
            </a:r>
            <a:r>
              <a:rPr i="1" dirty="0" err="1"/>
              <a:t>rosea</a:t>
            </a:r>
            <a:r>
              <a:rPr dirty="0"/>
              <a:t> roots</a:t>
            </a:r>
          </a:p>
        </p:txBody>
      </p:sp>
      <p:graphicFrame>
        <p:nvGraphicFramePr>
          <p:cNvPr id="2127" name="Content Placeholder 6"/>
          <p:cNvGraphicFramePr/>
          <p:nvPr/>
        </p:nvGraphicFramePr>
        <p:xfrm>
          <a:off x="454157" y="1222895"/>
          <a:ext cx="10902462" cy="5024120"/>
        </p:xfrm>
        <a:graphic>
          <a:graphicData uri="http://schemas.openxmlformats.org/drawingml/2006/table">
            <a:tbl>
              <a:tblPr firstRow="1" bandRow="1"/>
              <a:tblGrid>
                <a:gridCol w="4622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0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6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Pathophysiological condition:</a:t>
                      </a:r>
                    </a:p>
                    <a:p>
                      <a:pPr algn="l">
                        <a:defRPr sz="16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pharmacological activity </a:t>
                      </a:r>
                    </a:p>
                  </a:txBody>
                  <a:tcPr marL="45720" marR="4572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Reference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Study design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Quality of study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Evidence level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Grade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Physical fatigue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DeBock</a:t>
                      </a: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 et al., 2004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 PC, DB, CO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  <a:endParaRPr sz="1400" dirty="0"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Earnest et al., 2004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 PC, DB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Tuzov</a:t>
                      </a: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, 1968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IIb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Lapaev</a:t>
                      </a: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, 1982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III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Physical and cognitive deficiency in adults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Fintelman</a:t>
                      </a: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, 2007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III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>
                        <a:defRPr sz="14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latin typeface="+mn-lt"/>
                        </a:rPr>
                        <a:t>Stimulating effect: </a:t>
                      </a:r>
                    </a:p>
                    <a:p>
                      <a:pPr algn="l">
                        <a:defRPr sz="14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>
                          <a:latin typeface="+mn-lt"/>
                        </a:rPr>
                        <a:t>Rhodiola can improve mental performance after single dose administration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Zotova, 1965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IIb</a:t>
                      </a:r>
                    </a:p>
                  </a:txBody>
                  <a:tcPr marL="45720" marR="45720" horzOverflow="overflow"/>
                </a:tc>
                <a:tc row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Marina et al., 1994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III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Komar et al, 1981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latin typeface="+mn-lt"/>
                        </a:rPr>
                        <a:t>Mental fatigue: </a:t>
                      </a:r>
                    </a:p>
                    <a:p>
                      <a:pPr algn="l">
                        <a:defRPr sz="18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>
                          <a:latin typeface="+mn-lt"/>
                        </a:rPr>
                        <a:t>Rhodiola can improve attention in fatigue after single or repeated administration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Olsson et al., 2009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R,PC,DB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</a:p>
                  </a:txBody>
                  <a:tcPr marL="45720" marR="45720" horzOverflow="overflow"/>
                </a:tc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A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Darbinyan et al., 2000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R,PC,DB,CO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  <a:endParaRPr sz="1400" dirty="0">
                        <a:solidFill>
                          <a:srgbClr val="FF0000"/>
                        </a:solidFill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Spasov et al., 2000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R,PC,DB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  <a:endParaRPr sz="1400" dirty="0">
                        <a:solidFill>
                          <a:srgbClr val="FF0000"/>
                        </a:solidFill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Shevtsov et al., 2003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R,DB,PC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  <a:endParaRPr sz="1400" dirty="0">
                        <a:solidFill>
                          <a:srgbClr val="FF0000"/>
                        </a:solidFill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2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34" y="4900029"/>
            <a:ext cx="500063" cy="328614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pic>
        <p:nvPicPr>
          <p:cNvPr id="212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35" y="5244939"/>
            <a:ext cx="500063" cy="328614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pic>
        <p:nvPicPr>
          <p:cNvPr id="213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35" y="5606146"/>
            <a:ext cx="500063" cy="328613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pic>
        <p:nvPicPr>
          <p:cNvPr id="213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35" y="5967352"/>
            <a:ext cx="500063" cy="330200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1DEAD1-B523-4CFC-93CE-7173FECF50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7" grpId="0" animBg="1" advAuto="0"/>
      <p:bldP spid="2128" grpId="0" animBg="1" advAuto="0"/>
      <p:bldP spid="2129" grpId="0" animBg="1" advAuto="0"/>
      <p:bldP spid="2130" grpId="0" animBg="1" advAuto="0"/>
      <p:bldP spid="213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Title 2"/>
          <p:cNvSpPr txBox="1">
            <a:spLocks noGrp="1"/>
          </p:cNvSpPr>
          <p:nvPr>
            <p:ph type="title"/>
          </p:nvPr>
        </p:nvSpPr>
        <p:spPr>
          <a:xfrm>
            <a:off x="469230" y="184467"/>
            <a:ext cx="11722770" cy="1325563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00B0F0"/>
                </a:solidFill>
              </a:defRPr>
            </a:pPr>
            <a:r>
              <a:rPr dirty="0"/>
              <a:t>Selected clinical trials of preparations of </a:t>
            </a:r>
            <a:r>
              <a:rPr i="1" dirty="0"/>
              <a:t>Rhodiola </a:t>
            </a:r>
            <a:r>
              <a:rPr i="1" dirty="0" err="1"/>
              <a:t>rosea</a:t>
            </a:r>
            <a:r>
              <a:rPr dirty="0"/>
              <a:t> roots</a:t>
            </a:r>
          </a:p>
        </p:txBody>
      </p:sp>
      <p:graphicFrame>
        <p:nvGraphicFramePr>
          <p:cNvPr id="2134" name="Content Placeholder 6"/>
          <p:cNvGraphicFramePr/>
          <p:nvPr/>
        </p:nvGraphicFramePr>
        <p:xfrm>
          <a:off x="469230" y="1289036"/>
          <a:ext cx="11253540" cy="5305422"/>
        </p:xfrm>
        <a:graphic>
          <a:graphicData uri="http://schemas.openxmlformats.org/drawingml/2006/table">
            <a:tbl>
              <a:tblPr firstRow="1" bandRow="1"/>
              <a:tblGrid>
                <a:gridCol w="4129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2462">
                <a:tc>
                  <a:txBody>
                    <a:bodyPr/>
                    <a:lstStyle/>
                    <a:p>
                      <a:pPr algn="l">
                        <a:defRPr sz="16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Pathophysiological condition:</a:t>
                      </a:r>
                    </a:p>
                    <a:p>
                      <a:pPr algn="l">
                        <a:defRPr sz="16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pharmacological activity </a:t>
                      </a:r>
                    </a:p>
                  </a:txBody>
                  <a:tcPr marL="45720" marR="4572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Reference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Study design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Quality of study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Evidence level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Grade </a:t>
                      </a:r>
                    </a:p>
                  </a:txBody>
                  <a:tcPr marL="0" marR="0" marT="0" marB="0"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1">
                <a:tc>
                  <a:txBody>
                    <a:bodyPr/>
                    <a:lstStyle/>
                    <a:p>
                      <a:pPr algn="l">
                        <a:defRPr sz="14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latin typeface="+mn-lt"/>
                        </a:rPr>
                        <a:t>Fatigue syndrome</a:t>
                      </a:r>
                      <a:r>
                        <a:rPr sz="1800" dirty="0">
                          <a:latin typeface="+mn-lt"/>
                        </a:rPr>
                        <a:t>: </a:t>
                      </a:r>
                      <a:endParaRPr lang="en-US" sz="1800" dirty="0">
                        <a:latin typeface="+mn-lt"/>
                      </a:endParaRPr>
                    </a:p>
                    <a:p>
                      <a:pPr algn="l">
                        <a:defRPr sz="14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>
                          <a:latin typeface="+mn-lt"/>
                        </a:rPr>
                        <a:t>Rhodiola has anti-fatigue effect in physical, emotional, and mental exhaustion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Olsson et al., 2009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R,PC,DB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A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00">
                <a:tc rowSpan="2">
                  <a:txBody>
                    <a:bodyPr/>
                    <a:lstStyle/>
                    <a:p>
                      <a:pPr algn="l">
                        <a:defRPr sz="14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latin typeface="+mn-lt"/>
                        </a:rPr>
                        <a:t>Mild depression: </a:t>
                      </a:r>
                    </a:p>
                    <a:p>
                      <a:pPr algn="l">
                        <a:defRPr sz="14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>
                          <a:latin typeface="+mn-lt"/>
                        </a:rPr>
                        <a:t>Rhodiola has an anti-depressive effect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Darbinyan et al., 2000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R,PC,DB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</a:p>
                  </a:txBody>
                  <a:tcPr marL="45720" marR="45720" horzOverflow="overflow"/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rgbClr val="FF0000"/>
                          </a:solidFill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A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Brichenko et al., 1987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OL, 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Ib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00">
                <a:tc rowSpan="5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b="1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Astheno</a:t>
                      </a:r>
                      <a:r>
                        <a:rPr sz="1800" b="1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-depressive syndrome </a:t>
                      </a: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and neurosis (stress-induced mild depression)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Krasik et al., 1970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OL, UC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</a:p>
                  </a:txBody>
                  <a:tcPr marL="45720" marR="45720" horzOverflow="overflow"/>
                </a:tc>
                <a:tc rowSpan="5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Mikhailova, 1983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 err="1">
                          <a:latin typeface="+mn-lt"/>
                        </a:rPr>
                        <a:t>Saratikov</a:t>
                      </a:r>
                      <a:r>
                        <a:rPr sz="1800" dirty="0">
                          <a:latin typeface="+mn-lt"/>
                        </a:rPr>
                        <a:t> et al., 1965 </a:t>
                      </a:r>
                      <a:r>
                        <a:rPr sz="1800" baseline="30000" dirty="0">
                          <a:latin typeface="+mn-lt"/>
                        </a:rPr>
                        <a:t>f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Mesheryakova</a:t>
                      </a: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, 1975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  <a:endParaRPr sz="1800" dirty="0"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Kaliko and Tarasova, 1966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PC, SB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 err="1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IIa</a:t>
                      </a:r>
                      <a:endParaRPr sz="1800" dirty="0">
                        <a:latin typeface="+mn-lt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4833">
                <a:tc>
                  <a:txBody>
                    <a:bodyPr/>
                    <a:lstStyle/>
                    <a:p>
                      <a:pPr algn="l">
                        <a:defRPr sz="14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b="1" dirty="0">
                          <a:latin typeface="+mn-lt"/>
                        </a:rPr>
                        <a:t>Anxiety: </a:t>
                      </a:r>
                    </a:p>
                    <a:p>
                      <a:pPr algn="l">
                        <a:defRPr sz="14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sz="1800" dirty="0">
                          <a:latin typeface="+mn-lt"/>
                        </a:rPr>
                        <a:t>Improvement in anxiety symptoms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Bystritsky et al., 2008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IIb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+mn-lt"/>
                          <a:ea typeface="Arial Narrow"/>
                          <a:cs typeface="Arial Narrow"/>
                          <a:sym typeface="Arial Narrow"/>
                        </a:rPr>
                        <a:t>C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13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926" y="2840179"/>
            <a:ext cx="500063" cy="328613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pic>
        <p:nvPicPr>
          <p:cNvPr id="213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926" y="2010797"/>
            <a:ext cx="500063" cy="328614"/>
          </a:xfrm>
          <a:prstGeom prst="rect">
            <a:avLst/>
          </a:prstGeom>
          <a:ln>
            <a:solidFill>
              <a:srgbClr val="FF0000">
                <a:alpha val="50980"/>
              </a:srgbClr>
            </a:solidFill>
            <a:miter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1FF7A-C96B-47AB-AA98-9612B65C17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4" grpId="0" animBg="1" advAuto="0"/>
      <p:bldP spid="2135" grpId="0" animBg="1" advAuto="0"/>
      <p:bldP spid="213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88004" y="4360444"/>
            <a:ext cx="11000362" cy="20438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6313" indent="-226313" defTabSz="905255">
              <a:spcBef>
                <a:spcPts val="700"/>
              </a:spcBef>
              <a:buClr>
                <a:srgbClr val="000099"/>
              </a:buClr>
              <a:buFont typeface="Times New Roman"/>
              <a:defRPr sz="2376"/>
            </a:pPr>
            <a:r>
              <a:rPr sz="2000" dirty="0"/>
              <a:t>The phase III, </a:t>
            </a:r>
            <a:r>
              <a:rPr sz="2000" dirty="0" err="1"/>
              <a:t>randomised</a:t>
            </a:r>
            <a:r>
              <a:rPr sz="2000" dirty="0"/>
              <a:t>, double-blind, placebo-controlled, cross-over trial.</a:t>
            </a:r>
          </a:p>
          <a:p>
            <a:pPr marL="226313" indent="-226313" defTabSz="905255">
              <a:spcBef>
                <a:spcPts val="700"/>
              </a:spcBef>
              <a:buClr>
                <a:srgbClr val="000099"/>
              </a:buClr>
              <a:buFont typeface="Times New Roman"/>
              <a:defRPr sz="2376"/>
            </a:pPr>
            <a:r>
              <a:rPr sz="2000" dirty="0"/>
              <a:t>Participants: 56 males and females aged 24-35 years  	</a:t>
            </a:r>
          </a:p>
          <a:p>
            <a:pPr marL="226313" indent="-226313" defTabSz="905255">
              <a:spcBef>
                <a:spcPts val="700"/>
              </a:spcBef>
              <a:buClr>
                <a:srgbClr val="000099"/>
              </a:buClr>
              <a:buFont typeface="Times New Roman"/>
              <a:defRPr sz="2376"/>
            </a:pPr>
            <a:r>
              <a:rPr sz="2000" dirty="0"/>
              <a:t>SHR-5</a:t>
            </a:r>
            <a:r>
              <a:rPr sz="2000" i="1" dirty="0"/>
              <a:t> </a:t>
            </a:r>
            <a:r>
              <a:rPr sz="2000" dirty="0"/>
              <a:t>extract:  175 mg (4.5 mg salidroside) day (one tablet / day), 14 days</a:t>
            </a:r>
          </a:p>
          <a:p>
            <a:pPr marL="226313" indent="-226313" defTabSz="905255">
              <a:spcBef>
                <a:spcPts val="700"/>
              </a:spcBef>
              <a:buClr>
                <a:srgbClr val="000099"/>
              </a:buClr>
              <a:buFont typeface="Times New Roman"/>
              <a:defRPr sz="2376"/>
            </a:pPr>
            <a:r>
              <a:rPr sz="2000" dirty="0"/>
              <a:t>Placebo: one tablet / day), 14 days</a:t>
            </a:r>
          </a:p>
        </p:txBody>
      </p:sp>
      <p:sp>
        <p:nvSpPr>
          <p:cNvPr id="2193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/>
          </a:p>
        </p:txBody>
      </p:sp>
      <p:pic>
        <p:nvPicPr>
          <p:cNvPr id="219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0" y="250713"/>
            <a:ext cx="7268738" cy="38568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09087BF2-0E08-41EC-814D-E3C7E09C536E}"/>
              </a:ext>
            </a:extLst>
          </p:cNvPr>
          <p:cNvSpPr txBox="1"/>
          <p:nvPr/>
        </p:nvSpPr>
        <p:spPr>
          <a:xfrm>
            <a:off x="7700904" y="1211234"/>
            <a:ext cx="4283573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Two weeks treatment of healthy subjects with Rhodiola </a:t>
            </a:r>
            <a:r>
              <a:rPr dirty="0" err="1"/>
              <a:t>rosea</a:t>
            </a:r>
            <a:r>
              <a:rPr dirty="0"/>
              <a:t> SHR-5 extract improves  their cognitive functions and reduces non-pathological  fatigue under certain stressful conditions.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" y="295414"/>
            <a:ext cx="9030847" cy="3913185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Rectangle 2"/>
          <p:cNvSpPr txBox="1">
            <a:spLocks noGrp="1"/>
          </p:cNvSpPr>
          <p:nvPr>
            <p:ph type="title"/>
          </p:nvPr>
        </p:nvSpPr>
        <p:spPr>
          <a:xfrm>
            <a:off x="539039" y="212346"/>
            <a:ext cx="6953685" cy="692003"/>
          </a:xfrm>
          <a:prstGeom prst="rect">
            <a:avLst/>
          </a:prstGeom>
        </p:spPr>
        <p:txBody>
          <a:bodyPr/>
          <a:lstStyle/>
          <a:p>
            <a:pPr defTabSz="841247">
              <a:defRPr sz="3312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Planta Medica, 2008, </a:t>
            </a:r>
            <a:r>
              <a:rPr>
                <a:latin typeface="Calibri Light"/>
                <a:ea typeface="Calibri Light"/>
                <a:cs typeface="Calibri Light"/>
                <a:sym typeface="Calibri Light"/>
              </a:rPr>
              <a:t>75(2):105-112</a:t>
            </a:r>
            <a:r>
              <a: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.</a:t>
            </a:r>
          </a:p>
        </p:txBody>
      </p:sp>
      <p:sp>
        <p:nvSpPr>
          <p:cNvPr id="2167" name="Rectangle 47"/>
          <p:cNvSpPr txBox="1"/>
          <p:nvPr/>
        </p:nvSpPr>
        <p:spPr>
          <a:xfrm>
            <a:off x="742661" y="4435791"/>
            <a:ext cx="10347157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1312" indent="-341312" defTabSz="449262">
              <a:spcBef>
                <a:spcPts val="800"/>
              </a:spcBef>
              <a:buClr>
                <a:srgbClr val="000099"/>
              </a:buClr>
              <a:buSzPct val="100000"/>
              <a:buFont typeface="Times New Roman"/>
              <a:buChar char="•"/>
              <a:defRPr sz="2400">
                <a:solidFill>
                  <a:srgbClr val="44546A"/>
                </a:solidFill>
              </a:defRPr>
            </a:pPr>
            <a:r>
              <a:rPr dirty="0"/>
              <a:t>The phase III, </a:t>
            </a:r>
            <a:r>
              <a:rPr dirty="0" err="1"/>
              <a:t>randomised</a:t>
            </a:r>
            <a:r>
              <a:rPr dirty="0"/>
              <a:t>, double-blind, placebo-controlled, with parallel groups clinical trial.</a:t>
            </a:r>
            <a:endParaRPr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1312" indent="-341312" defTabSz="449262">
              <a:spcBef>
                <a:spcPts val="800"/>
              </a:spcBef>
              <a:buClr>
                <a:srgbClr val="000099"/>
              </a:buClr>
              <a:buSzPct val="100000"/>
              <a:buFont typeface="Times New Roman"/>
              <a:buChar char="•"/>
              <a:defRPr sz="2400">
                <a:solidFill>
                  <a:srgbClr val="44546A"/>
                </a:solidFill>
              </a:defRPr>
            </a:pPr>
            <a:r>
              <a:rPr dirty="0"/>
              <a:t>Participants: 60 males and females aged 20-55 years  	</a:t>
            </a:r>
            <a:endParaRPr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1312" indent="-341312" defTabSz="449262">
              <a:spcBef>
                <a:spcPts val="800"/>
              </a:spcBef>
              <a:buClr>
                <a:srgbClr val="000099"/>
              </a:buClr>
              <a:buSzPct val="100000"/>
              <a:buFont typeface="Times New Roman"/>
              <a:buChar char="•"/>
              <a:defRPr sz="2400"/>
            </a:pPr>
            <a:r>
              <a:rPr dirty="0"/>
              <a:t>SHR-5</a:t>
            </a:r>
            <a:r>
              <a:rPr i="1" dirty="0"/>
              <a:t> </a:t>
            </a:r>
            <a:r>
              <a:rPr dirty="0"/>
              <a:t>extract,  576 mg extract / day (2 tablets 2 times / day), 28 days</a:t>
            </a:r>
            <a:r>
              <a:rPr dirty="0">
                <a:solidFill>
                  <a:srgbClr val="000099"/>
                </a:solidFill>
              </a:rPr>
              <a:t> </a:t>
            </a:r>
            <a:r>
              <a:rPr b="1" dirty="0">
                <a:solidFill>
                  <a:srgbClr val="44546A"/>
                </a:solidFill>
                <a:latin typeface="Arial Narrow"/>
                <a:ea typeface="Arial Narrow"/>
                <a:cs typeface="Arial Narrow"/>
                <a:sym typeface="Arial Narrow"/>
              </a:rPr>
              <a:t>				</a:t>
            </a:r>
          </a:p>
        </p:txBody>
      </p:sp>
      <p:sp>
        <p:nvSpPr>
          <p:cNvPr id="2168" name="Text Box 6"/>
          <p:cNvSpPr txBox="1"/>
          <p:nvPr/>
        </p:nvSpPr>
        <p:spPr>
          <a:xfrm>
            <a:off x="2095500" y="6488114"/>
            <a:ext cx="6215065" cy="3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Olsson EMG, von Schéele B, Panossian AG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t> Planta medica, 2009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0756A-B046-4BBE-A5BA-406B777C78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7" grpId="0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Text Box 6"/>
          <p:cNvSpPr txBox="1"/>
          <p:nvPr/>
        </p:nvSpPr>
        <p:spPr>
          <a:xfrm>
            <a:off x="2024063" y="6286500"/>
            <a:ext cx="6215063" cy="3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Olsson EMG, von Schéele B, Panossian AG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t> Planta medica, 2009</a:t>
            </a:r>
          </a:p>
        </p:txBody>
      </p:sp>
      <p:sp>
        <p:nvSpPr>
          <p:cNvPr id="2174" name="Text Box 4"/>
          <p:cNvSpPr txBox="1"/>
          <p:nvPr/>
        </p:nvSpPr>
        <p:spPr>
          <a:xfrm>
            <a:off x="115120" y="408178"/>
            <a:ext cx="11183188" cy="1691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100"/>
              </a:spcBef>
              <a:defRPr sz="3600">
                <a:solidFill>
                  <a:srgbClr val="00B0F0"/>
                </a:solidFill>
              </a:defRPr>
            </a:lvl1pPr>
          </a:lstStyle>
          <a:p>
            <a:r>
              <a:t>Efficacy primary endpoint: burnout score –                          the level of physical, emotional, and mental exhaustion</a:t>
            </a:r>
          </a:p>
        </p:txBody>
      </p:sp>
      <p:grpSp>
        <p:nvGrpSpPr>
          <p:cNvPr id="2179" name="Group 3"/>
          <p:cNvGrpSpPr/>
          <p:nvPr/>
        </p:nvGrpSpPr>
        <p:grpSpPr>
          <a:xfrm>
            <a:off x="1674463" y="1530827"/>
            <a:ext cx="8064502" cy="4992689"/>
            <a:chOff x="0" y="0"/>
            <a:chExt cx="8064500" cy="4992687"/>
          </a:xfrm>
        </p:grpSpPr>
        <p:pic>
          <p:nvPicPr>
            <p:cNvPr id="2175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064500" cy="4992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6" name="TextBox 8"/>
            <p:cNvSpPr txBox="1"/>
            <p:nvPr/>
          </p:nvSpPr>
          <p:spPr>
            <a:xfrm>
              <a:off x="5127885" y="2786541"/>
              <a:ext cx="92868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P &lt; 0.05</a:t>
              </a:r>
            </a:p>
          </p:txBody>
        </p:sp>
        <p:sp>
          <p:nvSpPr>
            <p:cNvPr id="2177" name="Rectangle 2"/>
            <p:cNvSpPr/>
            <p:nvPr/>
          </p:nvSpPr>
          <p:spPr>
            <a:xfrm>
              <a:off x="0" y="21044"/>
              <a:ext cx="8064500" cy="11582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>Pines &amp; Aronson Burnout Measure of burnout includes 21 items,   </a:t>
              </a:r>
              <a:endParaRPr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r>
                <a:t>evaluated on 7-point frequency scales</a:t>
              </a:r>
              <a:endParaRPr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endParaRPr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78" name="TextBox 1"/>
            <p:cNvSpPr txBox="1"/>
            <p:nvPr/>
          </p:nvSpPr>
          <p:spPr>
            <a:xfrm>
              <a:off x="-1" y="767781"/>
              <a:ext cx="261081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Pines’ burnout score, AU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2D4B56-22BC-48DD-A4F4-5D9064D809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Rectangle 2"/>
          <p:cNvSpPr txBox="1">
            <a:spLocks noGrp="1"/>
          </p:cNvSpPr>
          <p:nvPr>
            <p:ph type="title"/>
          </p:nvPr>
        </p:nvSpPr>
        <p:spPr>
          <a:xfrm>
            <a:off x="1327034" y="610063"/>
            <a:ext cx="9537932" cy="7366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Efficacy secondary endpoints: attention</a:t>
            </a:r>
          </a:p>
        </p:txBody>
      </p:sp>
      <p:pic>
        <p:nvPicPr>
          <p:cNvPr id="2182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53" y="1620503"/>
            <a:ext cx="8421669" cy="4850942"/>
          </a:xfrm>
          <a:prstGeom prst="rect">
            <a:avLst/>
          </a:prstGeom>
          <a:ln w="12700">
            <a:miter lim="400000"/>
          </a:ln>
        </p:spPr>
      </p:pic>
      <p:sp>
        <p:nvSpPr>
          <p:cNvPr id="2183" name="Rectangle 4"/>
          <p:cNvSpPr txBox="1"/>
          <p:nvPr/>
        </p:nvSpPr>
        <p:spPr>
          <a:xfrm>
            <a:off x="5474368" y="1746148"/>
            <a:ext cx="6370848" cy="2240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>
              <a:lnSpc>
                <a:spcPct val="80000"/>
              </a:lnSpc>
              <a:spcBef>
                <a:spcPts val="2000"/>
              </a:spcBef>
              <a:buClr>
                <a:srgbClr val="6FB7D7"/>
              </a:buClr>
              <a:buSzPct val="110000"/>
              <a:buChar char="●"/>
              <a:defRPr sz="2000">
                <a:solidFill>
                  <a:srgbClr val="595959"/>
                </a:solidFill>
              </a:defRPr>
            </a:pPr>
            <a:r>
              <a:rPr dirty="0">
                <a:solidFill>
                  <a:schemeClr val="tx1"/>
                </a:solidFill>
              </a:rPr>
              <a:t>An omission is when you don’t respond when you should have done so. </a:t>
            </a:r>
            <a:endParaRPr sz="24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9250" indent="-349250">
              <a:lnSpc>
                <a:spcPct val="80000"/>
              </a:lnSpc>
              <a:spcBef>
                <a:spcPts val="2000"/>
              </a:spcBef>
              <a:buClr>
                <a:srgbClr val="6FB7D7"/>
              </a:buClr>
              <a:buSzPct val="110000"/>
              <a:buChar char="●"/>
              <a:defRPr sz="2000">
                <a:solidFill>
                  <a:srgbClr val="595959"/>
                </a:solidFill>
              </a:defRPr>
            </a:pPr>
            <a:r>
              <a:rPr dirty="0">
                <a:solidFill>
                  <a:schemeClr val="tx1"/>
                </a:solidFill>
              </a:rPr>
              <a:t>Variability is an index of work pace stability - better attention. </a:t>
            </a:r>
            <a:endParaRPr sz="24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9250" indent="-349250">
              <a:lnSpc>
                <a:spcPct val="80000"/>
              </a:lnSpc>
              <a:spcBef>
                <a:spcPts val="2000"/>
              </a:spcBef>
              <a:buClr>
                <a:srgbClr val="6FB7D7"/>
              </a:buClr>
              <a:buSzPct val="110000"/>
              <a:buChar char="●"/>
              <a:defRPr sz="2000">
                <a:solidFill>
                  <a:srgbClr val="595959"/>
                </a:solidFill>
              </a:defRPr>
            </a:pPr>
            <a:r>
              <a:rPr dirty="0">
                <a:solidFill>
                  <a:schemeClr val="tx1"/>
                </a:solidFill>
              </a:rPr>
              <a:t>Hit RT SE is the standard error of the reaction time. A lower standard error indicates a more stable work pace - better attention. </a:t>
            </a:r>
            <a:endParaRPr sz="24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5" name="Text Box 6"/>
          <p:cNvSpPr txBox="1"/>
          <p:nvPr/>
        </p:nvSpPr>
        <p:spPr>
          <a:xfrm>
            <a:off x="2024063" y="6286500"/>
            <a:ext cx="6215063" cy="3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Olsson EMG, von Schéele B, Panossian AG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t> Planta medica, 2009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EC0AC2-319D-4274-A2C6-44C77B2C68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782198" y="1697026"/>
            <a:ext cx="11150722" cy="427292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i="1" dirty="0">
                <a:solidFill>
                  <a:srgbClr val="00B0F0"/>
                </a:solidFill>
              </a:rPr>
              <a:t>A</a:t>
            </a:r>
            <a:r>
              <a:rPr lang="en-GB" b="0" i="1" dirty="0">
                <a:solidFill>
                  <a:srgbClr val="00B0F0"/>
                </a:solidFill>
              </a:rPr>
              <a:t>daptogens</a:t>
            </a:r>
            <a:r>
              <a:rPr lang="en-GB" b="0" dirty="0"/>
              <a:t> are natural </a:t>
            </a:r>
            <a:r>
              <a:rPr lang="en-GB" b="0" dirty="0">
                <a:solidFill>
                  <a:srgbClr val="FF0000"/>
                </a:solidFill>
              </a:rPr>
              <a:t>stress-protective</a:t>
            </a:r>
            <a:r>
              <a:rPr lang="en-GB" b="0" dirty="0"/>
              <a:t> compounds or plant extracts that increase </a:t>
            </a:r>
            <a:r>
              <a:rPr lang="en-GB" dirty="0">
                <a:solidFill>
                  <a:srgbClr val="FF0000"/>
                </a:solidFill>
              </a:rPr>
              <a:t>adaptability, resilience </a:t>
            </a:r>
            <a:r>
              <a:rPr lang="en-GB" b="0" dirty="0">
                <a:solidFill>
                  <a:srgbClr val="FF0000"/>
                </a:solidFill>
              </a:rPr>
              <a:t>and survival </a:t>
            </a:r>
            <a:r>
              <a:rPr lang="en-GB" b="0" dirty="0"/>
              <a:t>of organisms.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i="1" dirty="0">
                <a:solidFill>
                  <a:srgbClr val="00B0F0"/>
                </a:solidFill>
              </a:rPr>
              <a:t> Adaptability - </a:t>
            </a:r>
            <a:r>
              <a:rPr lang="en-US" altLang="en-US" dirty="0"/>
              <a:t>ability of an organism to alter itself or its responses to the changed circumstances or environment.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>
                <a:solidFill>
                  <a:srgbClr val="00B0F0"/>
                </a:solidFill>
              </a:rPr>
              <a:t>Resilience - </a:t>
            </a:r>
            <a:r>
              <a:rPr lang="en-US" dirty="0"/>
              <a:t>ability to recover readily from illness, depression, adversity or difficulties.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Adaptogens - compounds which could increase “</a:t>
            </a:r>
            <a:r>
              <a:rPr lang="en-US" dirty="0">
                <a:solidFill>
                  <a:srgbClr val="FF0000"/>
                </a:solidFill>
              </a:rPr>
              <a:t>the state of non-specific resistance</a:t>
            </a:r>
            <a:r>
              <a:rPr lang="en-US" dirty="0"/>
              <a:t>” of organisms.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“</a:t>
            </a:r>
            <a:r>
              <a:rPr lang="en-GB" dirty="0" err="1"/>
              <a:t>Shanghuo</a:t>
            </a:r>
            <a:r>
              <a:rPr lang="en-GB" dirty="0"/>
              <a:t>” – as a state of increased susceptibility to stress and progression of diseases.  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b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9CF8F5-D71D-4060-894E-7DB49EF9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4" y="756988"/>
            <a:ext cx="10534457" cy="73455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Adaptogens: definitions</a:t>
            </a:r>
            <a:endParaRPr lang="sv-SE" sz="3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F566111-432A-401A-9A8E-057556558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16" y="396468"/>
            <a:ext cx="1320097" cy="3605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22C247-4E02-495F-A047-52620D72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7" name="Object 4" descr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04" y="1342819"/>
            <a:ext cx="9920235" cy="5128626"/>
          </a:xfrm>
          <a:prstGeom prst="rect">
            <a:avLst/>
          </a:prstGeom>
          <a:ln w="12700">
            <a:miter lim="400000"/>
          </a:ln>
        </p:spPr>
      </p:pic>
      <p:sp>
        <p:nvSpPr>
          <p:cNvPr id="2188" name="Rectangle 2"/>
          <p:cNvSpPr txBox="1">
            <a:spLocks noGrp="1"/>
          </p:cNvSpPr>
          <p:nvPr>
            <p:ph type="title"/>
          </p:nvPr>
        </p:nvSpPr>
        <p:spPr>
          <a:xfrm>
            <a:off x="323424" y="552281"/>
            <a:ext cx="11742195" cy="736601"/>
          </a:xfrm>
          <a:prstGeom prst="rect">
            <a:avLst/>
          </a:prstGeom>
        </p:spPr>
        <p:txBody>
          <a:bodyPr/>
          <a:lstStyle>
            <a:lvl1pPr defTabSz="841247">
              <a:defRPr sz="3312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Efficacy secondary endpoints: cortisol response to awakening</a:t>
            </a:r>
          </a:p>
        </p:txBody>
      </p:sp>
      <p:sp>
        <p:nvSpPr>
          <p:cNvPr id="2190" name="Text Box 6"/>
          <p:cNvSpPr txBox="1"/>
          <p:nvPr/>
        </p:nvSpPr>
        <p:spPr>
          <a:xfrm>
            <a:off x="2024063" y="6286500"/>
            <a:ext cx="6215063" cy="3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Olsson EMG, von Schéele B, Panossian AG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t> Planta medica, 2009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C4D83-EB32-4C49-BAF7-A07CC435CF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Rectangle 2"/>
          <p:cNvSpPr txBox="1">
            <a:spLocks noGrp="1"/>
          </p:cNvSpPr>
          <p:nvPr>
            <p:ph type="title"/>
          </p:nvPr>
        </p:nvSpPr>
        <p:spPr>
          <a:xfrm>
            <a:off x="826168" y="559980"/>
            <a:ext cx="10539664" cy="1336676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Clinical trial of </a:t>
            </a:r>
            <a:r>
              <a:rPr i="1"/>
              <a:t>Rhodiola rosea</a:t>
            </a:r>
            <a:r>
              <a:t> L. extract SHR-5 in the treatment of mild to moderate depression</a:t>
            </a:r>
          </a:p>
        </p:txBody>
      </p:sp>
      <p:sp>
        <p:nvSpPr>
          <p:cNvPr id="2154" name="Rectangle 3"/>
          <p:cNvSpPr txBox="1">
            <a:spLocks noGrp="1"/>
          </p:cNvSpPr>
          <p:nvPr>
            <p:ph type="body" idx="1"/>
          </p:nvPr>
        </p:nvSpPr>
        <p:spPr>
          <a:xfrm>
            <a:off x="1042735" y="1988828"/>
            <a:ext cx="10106529" cy="3397792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44546A"/>
                </a:solidFill>
              </a:defRPr>
            </a:pPr>
            <a:r>
              <a:t>The phase III, randomised, double-blind, placebo-controlled, with parallel groups clinical trial.</a:t>
            </a:r>
          </a:p>
          <a:p>
            <a:pPr>
              <a:defRPr sz="2400">
                <a:solidFill>
                  <a:srgbClr val="44546A"/>
                </a:solidFill>
              </a:defRPr>
            </a:pPr>
            <a:r>
              <a:t>Participants: males and females aged 18-70 years, with initial HAMD scores between 21-31. </a:t>
            </a:r>
          </a:p>
          <a:p>
            <a:pPr>
              <a:defRPr sz="2400">
                <a:solidFill>
                  <a:srgbClr val="44546A"/>
                </a:solidFill>
              </a:defRPr>
            </a:pPr>
            <a:r>
              <a:t>Group A ( n = 31) Rhodiola, 2 tablets </a:t>
            </a:r>
          </a:p>
          <a:p>
            <a:pPr>
              <a:defRPr sz="2400">
                <a:solidFill>
                  <a:srgbClr val="44546A"/>
                </a:solidFill>
              </a:defRPr>
            </a:pPr>
            <a:r>
              <a:t>Group B (n = 29) Rhodiola, 4 tablets</a:t>
            </a:r>
          </a:p>
          <a:p>
            <a:pPr>
              <a:defRPr sz="2400">
                <a:solidFill>
                  <a:srgbClr val="44546A"/>
                </a:solidFill>
              </a:defRPr>
            </a:pPr>
            <a:r>
              <a:t>Group C (n = 29) placebo</a:t>
            </a:r>
          </a:p>
          <a:p>
            <a:pPr>
              <a:defRPr sz="2400">
                <a:solidFill>
                  <a:srgbClr val="44546A"/>
                </a:solidFill>
              </a:defRPr>
            </a:pPr>
            <a:r>
              <a:t>Duration of the treatment:  over 6 weeks.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6" name="Rectangle 1"/>
          <p:cNvSpPr txBox="1"/>
          <p:nvPr/>
        </p:nvSpPr>
        <p:spPr>
          <a:xfrm>
            <a:off x="826169" y="5709996"/>
            <a:ext cx="800026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dvTR"/>
                <a:ea typeface="AdvTR"/>
                <a:cs typeface="AdvTR"/>
                <a:sym typeface="AdvTR"/>
              </a:defRPr>
            </a:pPr>
            <a:r>
              <a:t>Darbinyan V, Aslanyan G, Amroyan E, Gabrielyan E, Malmstro¨m C, Panossian A.                                       </a:t>
            </a:r>
          </a:p>
          <a:p>
            <a:pPr>
              <a:defRPr>
                <a:latin typeface="AdvTR"/>
                <a:ea typeface="AdvTR"/>
                <a:cs typeface="AdvTR"/>
                <a:sym typeface="AdvTR"/>
              </a:defRPr>
            </a:pPr>
            <a:r>
              <a:t>Nordic Journal of Psychiatry 2007; 61:343- 348. Oslo. ISSN 0803-9488.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D271D-A58B-4BCD-A730-B7535B57BC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" grpId="0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4"/>
          <p:cNvSpPr txBox="1">
            <a:spLocks noGrp="1"/>
          </p:cNvSpPr>
          <p:nvPr>
            <p:ph type="title"/>
          </p:nvPr>
        </p:nvSpPr>
        <p:spPr>
          <a:xfrm>
            <a:off x="981306" y="526256"/>
            <a:ext cx="9612353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Efficacy primary endpoints: HAMD and BDI scores </a:t>
            </a:r>
          </a:p>
        </p:txBody>
      </p:sp>
      <p:pic>
        <p:nvPicPr>
          <p:cNvPr id="2159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29" y="2205039"/>
            <a:ext cx="5639038" cy="336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0" name="Object 4" descr="Objec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8" y="2205039"/>
            <a:ext cx="5278679" cy="3416299"/>
          </a:xfrm>
          <a:prstGeom prst="rect">
            <a:avLst/>
          </a:prstGeom>
          <a:ln w="12700">
            <a:miter lim="400000"/>
          </a:ln>
        </p:spPr>
      </p:pic>
      <p:sp>
        <p:nvSpPr>
          <p:cNvPr id="2161" name="Rectangle 4"/>
          <p:cNvSpPr txBox="1"/>
          <p:nvPr/>
        </p:nvSpPr>
        <p:spPr>
          <a:xfrm>
            <a:off x="2095500" y="6331585"/>
            <a:ext cx="432117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Darbinyan et al., Nordic J. Psychiatry, 2009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975BA-4FC4-43ED-A755-789C36A2BC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" grpId="0" animBg="1" advAuto="0"/>
      <p:bldP spid="216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Rectangle 3"/>
          <p:cNvSpPr>
            <a:spLocks noGrp="1"/>
          </p:cNvSpPr>
          <p:nvPr>
            <p:ph type="body" idx="4294967295"/>
          </p:nvPr>
        </p:nvSpPr>
        <p:spPr>
          <a:xfrm>
            <a:off x="1440328" y="1700675"/>
            <a:ext cx="9844707" cy="42147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The efficacy and safety of SHR-5 and other SHI products was demonstrated in clinical studies on humans and preclinical studies on animals.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The efficacy of these products is evidence based.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The results obtained on SHR-5 can not be extrapolated on any Rhodiola preparation and similar products produced by other manufacturers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en-US" dirty="0">
                <a:solidFill>
                  <a:schemeClr val="tx1"/>
                </a:solidFill>
              </a:rPr>
              <a:t>Why ?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346" name="Rectangle 2">
            <a:extLst>
              <a:ext uri="{FF2B5EF4-FFF2-40B4-BE49-F238E27FC236}">
                <a16:creationId xmlns:a16="http://schemas.microsoft.com/office/drawing/2014/main" id="{949AE2D9-945F-4787-8019-1E38A57B3B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500">
                <a:solidFill>
                  <a:srgbClr val="FFFFFF"/>
                </a:solidFill>
              </a:rPr>
              <a:t>Why sometimes we have contradictory results from different studies where “the same” preparations from different manufacturers were used?</a:t>
            </a:r>
            <a:br>
              <a:rPr lang="en-US" altLang="en-US" sz="2500">
                <a:solidFill>
                  <a:srgbClr val="FFFFFF"/>
                </a:solidFill>
              </a:rPr>
            </a:br>
            <a:endParaRPr lang="en-US" altLang="en-US" sz="2500">
              <a:solidFill>
                <a:srgbClr val="FFFFFF"/>
              </a:solidFill>
            </a:endParaRPr>
          </a:p>
        </p:txBody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EA12CDAC-91F8-48BC-8D36-FAF1E4E501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7119" y="2805943"/>
            <a:ext cx="5340902" cy="32020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000" dirty="0"/>
              <a:t>Because the dose-effect dependence of active ingredients (like in Rhodiola extract) is not linear and has a bell shape</a:t>
            </a:r>
          </a:p>
          <a:p>
            <a:r>
              <a:rPr lang="en-US" altLang="en-US" sz="2000" dirty="0"/>
              <a:t>Consequently, the dose which is efficient in one study with one preparation could be not efficient in another one with another extract. </a:t>
            </a:r>
          </a:p>
          <a:p>
            <a:r>
              <a:rPr lang="en-US" altLang="en-US" sz="2000" dirty="0"/>
              <a:t>Because the composition and the content of active constituents is quit different in various medications used in the clinical studies, </a:t>
            </a:r>
          </a:p>
          <a:p>
            <a:pPr marL="0" indent="0">
              <a:buNone/>
            </a:pPr>
            <a:endParaRPr lang="en-US" altLang="en-US" sz="1800" b="1" dirty="0"/>
          </a:p>
          <a:p>
            <a:endParaRPr lang="en-US" alt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4130F-CCC6-40FC-A2C4-44C335FF8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16" b="2"/>
          <a:stretch/>
        </p:blipFill>
        <p:spPr>
          <a:xfrm>
            <a:off x="6343664" y="2735900"/>
            <a:ext cx="4802404" cy="35633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>
          <a:xfrm>
            <a:off x="1011578" y="620713"/>
            <a:ext cx="10168844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Chemical composition of herbal preparation depends on numerous factors:</a:t>
            </a:r>
            <a:br>
              <a:rPr lang="en-US" sz="3600" dirty="0">
                <a:solidFill>
                  <a:srgbClr val="00B0F0"/>
                </a:solidFill>
                <a:latin typeface="+mn-lt"/>
              </a:rPr>
            </a:br>
            <a:endParaRPr lang="en-US" sz="36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19491" name="Rectangle 3"/>
          <p:cNvSpPr>
            <a:spLocks noGrp="1"/>
          </p:cNvSpPr>
          <p:nvPr>
            <p:ph type="body" idx="4294967295"/>
          </p:nvPr>
        </p:nvSpPr>
        <p:spPr>
          <a:xfrm>
            <a:off x="1626054" y="1763713"/>
            <a:ext cx="8229600" cy="499745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Genetic factors - chemical races variability,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Environmental factors  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Climate (temperature, light, rain), 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soil (pH, fertilization, heavy metals), 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insects, pest, microbiological infection</a:t>
            </a:r>
          </a:p>
          <a:p>
            <a:pPr marL="349250" lvl="2" indent="-349250"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 of plant (root, bark, leaf, fruit, etc)      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Treatment of raw material to produce drug substances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 err="1"/>
              <a:t>Pulverisation</a:t>
            </a:r>
            <a:r>
              <a:rPr lang="en-US" sz="1600" dirty="0"/>
              <a:t> (fine coarse cut, grinding temperature)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Extraction (solvent polarity, temperature, duration)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Distillation (temperature) 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Expression (temperature)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 Fermentation (temperature duration)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/>
              <a:t>Purification (removal of undesired components like sugars, resins, chlorophylls, etc.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Storage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Light, oxygen (radical building, self-oxidation),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Humidity  (hydrolysis, enzymatic transformations, microbiological infection)</a:t>
            </a:r>
          </a:p>
          <a:p>
            <a:pPr lvl="2">
              <a:spcBef>
                <a:spcPts val="0"/>
              </a:spcBef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Temperature (polymerization, decomposition, microbiological transformation</a:t>
            </a:r>
          </a:p>
          <a:p>
            <a:pPr lvl="2">
              <a:buFont typeface="Wingdings 2" pitchFamily="18" charset="2"/>
              <a:buNone/>
              <a:defRPr/>
            </a:pPr>
            <a:endParaRPr lang="en-US" sz="1200" dirty="0"/>
          </a:p>
          <a:p>
            <a:pPr lvl="2">
              <a:buFont typeface="Wingdings 2" pitchFamily="18" charset="2"/>
              <a:buNone/>
              <a:defRPr/>
            </a:pPr>
            <a:endParaRPr lang="en-US" sz="1200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0885" y="1763713"/>
            <a:ext cx="26495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9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9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9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9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9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9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9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9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9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9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9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9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9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9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94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94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783770" y="373369"/>
            <a:ext cx="11189773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solidFill>
                  <a:srgbClr val="00B0F0"/>
                </a:solidFill>
                <a:latin typeface="+mn-lt"/>
              </a:rPr>
              <a:t>HPTLC comparison of Rhodiola products suspected of adulteration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/>
              <a:t>					</a:t>
            </a:r>
            <a:r>
              <a:rPr lang="en-US" altLang="en-US" sz="3200" dirty="0">
                <a:solidFill>
                  <a:srgbClr val="FF0000"/>
                </a:solidFill>
              </a:rPr>
              <a:t>SHR-5</a:t>
            </a:r>
            <a:br>
              <a:rPr lang="en-US" altLang="en-US" sz="3200" dirty="0"/>
            </a:br>
            <a:endParaRPr lang="en-US" alt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183384" y="6384740"/>
            <a:ext cx="6790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Booker  et al. 2016. The authenticity and quality of Rhodiola rosea products. Phytomedicine. 23, 754-762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8D4F-9B87-4B1E-A8E5-4AC7C5FB0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47" y="1120459"/>
            <a:ext cx="10386084" cy="49131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D00158E-7F4E-447A-B790-ED6330BC1726}"/>
              </a:ext>
            </a:extLst>
          </p:cNvPr>
          <p:cNvSpPr/>
          <p:nvPr/>
        </p:nvSpPr>
        <p:spPr>
          <a:xfrm>
            <a:off x="5728996" y="1269749"/>
            <a:ext cx="367004" cy="2616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DFB1-9D38-4E58-87C4-39C0087A9465}"/>
              </a:ext>
            </a:extLst>
          </p:cNvPr>
          <p:cNvSpPr/>
          <p:nvPr/>
        </p:nvSpPr>
        <p:spPr>
          <a:xfrm>
            <a:off x="606491" y="5924912"/>
            <a:ext cx="6251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Samples 2,3,8,13,15,17,21 are all adulterated products, </a:t>
            </a:r>
          </a:p>
          <a:p>
            <a:r>
              <a:rPr lang="en-US" altLang="en-US" dirty="0"/>
              <a:t>Sample 11 is a THR product –SHR-5, </a:t>
            </a:r>
          </a:p>
          <a:p>
            <a:r>
              <a:rPr lang="en-US" altLang="en-US" dirty="0"/>
              <a:t>Sample 20 is an expired product.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73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8E71-5CD7-4BB3-9C8B-E20E97BC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92" y="281917"/>
            <a:ext cx="10972799" cy="11414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Variation of Rhodiola products – HPTLC fingerprints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B3F28-04D1-43A9-8041-394F7D8A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055"/>
            <a:ext cx="12192000" cy="4577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E0D763-9A28-477F-9055-07237921A3B1}"/>
              </a:ext>
            </a:extLst>
          </p:cNvPr>
          <p:cNvSpPr/>
          <p:nvPr/>
        </p:nvSpPr>
        <p:spPr>
          <a:xfrm>
            <a:off x="331236" y="5924519"/>
            <a:ext cx="8526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211D1E"/>
                </a:solidFill>
                <a:latin typeface="Helvetica Neue LT Std"/>
              </a:rPr>
              <a:t>HPTLC results for all </a:t>
            </a:r>
            <a:r>
              <a:rPr lang="en-US" sz="1200" b="1" i="1" dirty="0">
                <a:solidFill>
                  <a:srgbClr val="211D1E"/>
                </a:solidFill>
                <a:latin typeface="Helvetica Neue LT Std"/>
              </a:rPr>
              <a:t>Rhodiola </a:t>
            </a:r>
            <a:r>
              <a:rPr lang="en-US" sz="1200" b="1" dirty="0">
                <a:solidFill>
                  <a:srgbClr val="211D1E"/>
                </a:solidFill>
                <a:latin typeface="Helvetica Neue LT Std"/>
              </a:rPr>
              <a:t>market samples, </a:t>
            </a:r>
            <a:r>
              <a:rPr lang="en-US" sz="1200" b="1" dirty="0" err="1">
                <a:solidFill>
                  <a:srgbClr val="211D1E"/>
                </a:solidFill>
                <a:latin typeface="Helvetica Neue LT Std"/>
              </a:rPr>
              <a:t>mobilephase</a:t>
            </a:r>
            <a:r>
              <a:rPr lang="en-US" sz="1200" b="1" dirty="0">
                <a:solidFill>
                  <a:srgbClr val="211D1E"/>
                </a:solidFill>
                <a:latin typeface="Helvetica Neue LT Std"/>
              </a:rPr>
              <a:t>[</a:t>
            </a:r>
            <a:r>
              <a:rPr lang="en-US" sz="1200" b="1" dirty="0" err="1">
                <a:solidFill>
                  <a:srgbClr val="211D1E"/>
                </a:solidFill>
                <a:latin typeface="Helvetica Neue LT Std"/>
              </a:rPr>
              <a:t>Ethylacetate,methanol,water,formicacid</a:t>
            </a:r>
            <a:r>
              <a:rPr lang="en-US" sz="1200" b="1" dirty="0">
                <a:solidFill>
                  <a:srgbClr val="211D1E"/>
                </a:solidFill>
                <a:latin typeface="Helvetica Neue LT Std"/>
              </a:rPr>
              <a:t>(77:13:10:2)]. 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6ED3C4-EED9-40CD-9E2C-E12C53DB99ED}"/>
              </a:ext>
            </a:extLst>
          </p:cNvPr>
          <p:cNvSpPr/>
          <p:nvPr/>
        </p:nvSpPr>
        <p:spPr>
          <a:xfrm>
            <a:off x="8299576" y="6468361"/>
            <a:ext cx="29097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C6E70"/>
                </a:solidFill>
                <a:latin typeface="Helvetica Neue LT Std"/>
              </a:rPr>
              <a:t>Booker et al. </a:t>
            </a:r>
            <a:r>
              <a:rPr lang="en-US" sz="800" dirty="0" err="1">
                <a:solidFill>
                  <a:srgbClr val="6C6E70"/>
                </a:solidFill>
                <a:latin typeface="Helvetica Neue LT Std"/>
              </a:rPr>
              <a:t>ComparativeQualityStudyof</a:t>
            </a:r>
            <a:r>
              <a:rPr lang="en-US" sz="800" dirty="0">
                <a:solidFill>
                  <a:srgbClr val="6C6E70"/>
                </a:solidFill>
                <a:latin typeface="Helvetica Neue LT Std"/>
              </a:rPr>
              <a:t> </a:t>
            </a:r>
            <a:r>
              <a:rPr lang="en-US" sz="800" i="1" dirty="0">
                <a:solidFill>
                  <a:srgbClr val="6C6E70"/>
                </a:solidFill>
                <a:latin typeface="Helvetica Neue LT Std"/>
              </a:rPr>
              <a:t>Rhodiola </a:t>
            </a:r>
            <a:r>
              <a:rPr lang="en-US" sz="800" dirty="0">
                <a:solidFill>
                  <a:srgbClr val="6C6E70"/>
                </a:solidFill>
                <a:latin typeface="Helvetica Neue LT Std"/>
              </a:rPr>
              <a:t>Species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730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69530" y="678945"/>
            <a:ext cx="1118740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cs typeface="Times New Roman" pitchFamily="18" charset="0"/>
              </a:rPr>
              <a:t>Content of Active Ingredients in Selected Rhodiola Commercial Products*</a:t>
            </a:r>
            <a:endParaRPr lang="en-US" sz="2800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graphicFrame>
        <p:nvGraphicFramePr>
          <p:cNvPr id="8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43546"/>
              </p:ext>
            </p:extLst>
          </p:nvPr>
        </p:nvGraphicFramePr>
        <p:xfrm>
          <a:off x="569530" y="1479164"/>
          <a:ext cx="10761784" cy="4104324"/>
        </p:xfrm>
        <a:graphic>
          <a:graphicData uri="http://schemas.openxmlformats.org/drawingml/2006/table">
            <a:tbl>
              <a:tblPr/>
              <a:tblGrid>
                <a:gridCol w="1125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6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6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00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Fill Weight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mg/mg fill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mg/mg fill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Total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mg/mg fill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Manufacturer’s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Claim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305.6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6.3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4.6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12.0 mg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16.3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 mg/cap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300 mg 5.4-6.6% total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3.6-4.4%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0.9-1.1%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333.3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2.0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0.3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0.8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 mg extract, 1 mg (1%)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1mg (1%)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313.0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4.9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9.75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 mg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=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3.5% total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553.0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4.1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10.7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500 mg extract, 3%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1%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158.9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3.7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1.5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1.9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7.0 mg/cap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 mg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rhodiola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1%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0.1%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tyrosol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277.3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2.1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2.0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2.1 mg/cap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6.2 mg/cap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6.1 mg/cap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205 mg extract, 3%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rosavins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1%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salidroside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3965" y="5874905"/>
            <a:ext cx="9998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dirty="0">
                <a:cs typeface="Times New Roman" pitchFamily="18" charset="0"/>
              </a:rPr>
              <a:t>* Adapted from:  Semple HA, </a:t>
            </a:r>
            <a:r>
              <a:rPr lang="en-US" sz="1400" dirty="0"/>
              <a:t>NHP Research Targeted Toward Commercialization: Application of the Field to Medicine Cabinet Concept. </a:t>
            </a:r>
          </a:p>
          <a:p>
            <a:pPr>
              <a:defRPr/>
            </a:pPr>
            <a:r>
              <a:rPr lang="en-US" sz="1400" dirty="0"/>
              <a:t>7th NHPRS Research Conference, Halifax, Canada, May 23-26, 2010</a:t>
            </a:r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a typeface="ＭＳ Ｐゴシック" charset="-128"/>
              </a:rPr>
              <a:t>7th NHPRS Research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tle 1">
            <a:extLst>
              <a:ext uri="{FF2B5EF4-FFF2-40B4-BE49-F238E27FC236}">
                <a16:creationId xmlns:a16="http://schemas.microsoft.com/office/drawing/2014/main" id="{3E7738B0-3213-45E1-8D95-D925876C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938" y="428625"/>
            <a:ext cx="7770812" cy="712788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Bioequivalence </a:t>
            </a:r>
          </a:p>
        </p:txBody>
      </p:sp>
      <p:sp>
        <p:nvSpPr>
          <p:cNvPr id="10246" name="Rectangle 2">
            <a:extLst>
              <a:ext uri="{FF2B5EF4-FFF2-40B4-BE49-F238E27FC236}">
                <a16:creationId xmlns:a16="http://schemas.microsoft.com/office/drawing/2014/main" id="{40EBA342-F80F-4CE8-96A1-8777871FC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0101"/>
            <a:ext cx="2231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970213" algn="ctr"/>
                <a:tab pos="5940425" algn="r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200"/>
              <a:t> </a:t>
            </a:r>
            <a:endParaRPr lang="ru-RU" altLang="en-US"/>
          </a:p>
        </p:txBody>
      </p:sp>
      <p:graphicFrame>
        <p:nvGraphicFramePr>
          <p:cNvPr id="195585" name="Object 1">
            <a:extLst>
              <a:ext uri="{FF2B5EF4-FFF2-40B4-BE49-F238E27FC236}">
                <a16:creationId xmlns:a16="http://schemas.microsoft.com/office/drawing/2014/main" id="{2EDD7F57-2F6C-4784-A3B0-CC4356DFC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1" y="1714501"/>
          <a:ext cx="500062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Prism Project" r:id="rId4" imgW="4997196" imgH="2944368" progId="Prism.Document">
                  <p:embed/>
                </p:oleObj>
              </mc:Choice>
              <mc:Fallback>
                <p:oleObj name="Prism Project" r:id="rId4" imgW="4997196" imgH="2944368" progId="Prism.Document">
                  <p:embed/>
                  <p:pic>
                    <p:nvPicPr>
                      <p:cNvPr id="195585" name="Object 1">
                        <a:extLst>
                          <a:ext uri="{FF2B5EF4-FFF2-40B4-BE49-F238E27FC236}">
                            <a16:creationId xmlns:a16="http://schemas.microsoft.com/office/drawing/2014/main" id="{2EDD7F57-2F6C-4784-A3B0-CC4356DFC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1714501"/>
                        <a:ext cx="5000625" cy="294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3">
            <a:extLst>
              <a:ext uri="{FF2B5EF4-FFF2-40B4-BE49-F238E27FC236}">
                <a16:creationId xmlns:a16="http://schemas.microsoft.com/office/drawing/2014/main" id="{83BBB2CE-F091-46A3-A338-B881EB8CB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2703"/>
            <a:ext cx="2103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/>
              <a:t> </a:t>
            </a:r>
            <a:endParaRPr lang="en-US" altLang="en-US"/>
          </a:p>
        </p:txBody>
      </p:sp>
      <p:sp>
        <p:nvSpPr>
          <p:cNvPr id="10248" name="Rectangle 5">
            <a:extLst>
              <a:ext uri="{FF2B5EF4-FFF2-40B4-BE49-F238E27FC236}">
                <a16:creationId xmlns:a16="http://schemas.microsoft.com/office/drawing/2014/main" id="{88B2C682-C492-48AD-BF26-150C593B1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95588" name="Object 4">
            <a:extLst>
              <a:ext uri="{FF2B5EF4-FFF2-40B4-BE49-F238E27FC236}">
                <a16:creationId xmlns:a16="http://schemas.microsoft.com/office/drawing/2014/main" id="{E1B95178-ACAB-447D-A893-3F83BC4926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5625" y="1714501"/>
          <a:ext cx="6426200" cy="310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Prism Project" r:id="rId6" imgW="4073400" imgH="2660760" progId="Prism.Document">
                  <p:embed/>
                </p:oleObj>
              </mc:Choice>
              <mc:Fallback>
                <p:oleObj name="Prism Project" r:id="rId6" imgW="4073400" imgH="2660760" progId="Prism.Document">
                  <p:embed/>
                  <p:pic>
                    <p:nvPicPr>
                      <p:cNvPr id="195588" name="Object 4">
                        <a:extLst>
                          <a:ext uri="{FF2B5EF4-FFF2-40B4-BE49-F238E27FC236}">
                            <a16:creationId xmlns:a16="http://schemas.microsoft.com/office/drawing/2014/main" id="{E1B95178-ACAB-447D-A893-3F83BC4926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1714501"/>
                        <a:ext cx="6426200" cy="3103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7">
            <a:extLst>
              <a:ext uri="{FF2B5EF4-FFF2-40B4-BE49-F238E27FC236}">
                <a16:creationId xmlns:a16="http://schemas.microsoft.com/office/drawing/2014/main" id="{9C6BEA1C-9E05-4B5C-BB1C-49B2DFF8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95590" name="Object 6">
            <a:extLst>
              <a:ext uri="{FF2B5EF4-FFF2-40B4-BE49-F238E27FC236}">
                <a16:creationId xmlns:a16="http://schemas.microsoft.com/office/drawing/2014/main" id="{38375ED8-6CCE-403D-ABCC-FA55D4EFBD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70175" y="1214440"/>
          <a:ext cx="6777038" cy="396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Prism Project" r:id="rId8" imgW="4530600" imgH="2660760" progId="Prism.Document">
                  <p:embed/>
                </p:oleObj>
              </mc:Choice>
              <mc:Fallback>
                <p:oleObj name="Prism Project" r:id="rId8" imgW="4530600" imgH="2660760" progId="Prism.Document">
                  <p:embed/>
                  <p:pic>
                    <p:nvPicPr>
                      <p:cNvPr id="195590" name="Object 6">
                        <a:extLst>
                          <a:ext uri="{FF2B5EF4-FFF2-40B4-BE49-F238E27FC236}">
                            <a16:creationId xmlns:a16="http://schemas.microsoft.com/office/drawing/2014/main" id="{38375ED8-6CCE-403D-ABCC-FA55D4EFBD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1214440"/>
                        <a:ext cx="6777038" cy="39652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2">
            <a:extLst>
              <a:ext uri="{FF2B5EF4-FFF2-40B4-BE49-F238E27FC236}">
                <a16:creationId xmlns:a16="http://schemas.microsoft.com/office/drawing/2014/main" id="{B0BE8EA6-9A19-4756-BD6B-109E416BE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35" y="5194090"/>
            <a:ext cx="110508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en-US" altLang="en-US" b="0" dirty="0" err="1">
                <a:solidFill>
                  <a:schemeClr val="tx1"/>
                </a:solidFill>
                <a:latin typeface="+mn-lt"/>
              </a:rPr>
              <a:t>Rosenrot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 uncoated  tablets  720 mg”  (</a:t>
            </a:r>
            <a:r>
              <a:rPr lang="en-GB" altLang="en-US" b="0" dirty="0" err="1">
                <a:solidFill>
                  <a:schemeClr val="tx1"/>
                </a:solidFill>
                <a:latin typeface="+mn-lt"/>
              </a:rPr>
              <a:t>Naturapoteket</a:t>
            </a:r>
            <a:r>
              <a:rPr lang="en-GB" altLang="en-US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) are </a:t>
            </a:r>
            <a:r>
              <a:rPr lang="en-US" altLang="en-US" b="0" dirty="0">
                <a:solidFill>
                  <a:srgbClr val="FF3300"/>
                </a:solidFill>
                <a:latin typeface="+mn-lt"/>
              </a:rPr>
              <a:t>not bioequivalent 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to the reference  “</a:t>
            </a:r>
            <a:r>
              <a:rPr lang="en-US" altLang="en-US" b="0" dirty="0" err="1">
                <a:solidFill>
                  <a:schemeClr val="tx1"/>
                </a:solidFill>
                <a:latin typeface="+mn-lt"/>
              </a:rPr>
              <a:t>Rosenrot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” (Swedish Herbal Institute), film-coated  tablets  500 mg, when orally  administrated in equivalent doses.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0B40F-5AA9-444D-86E1-84D632CF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7667"/>
            <a:ext cx="2743200" cy="365125"/>
          </a:xfrm>
        </p:spPr>
        <p:txBody>
          <a:bodyPr/>
          <a:lstStyle/>
          <a:p>
            <a:fld id="{4A73D8CF-6577-4439-A54D-587ABD69BF2C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BDC07-2F02-477C-B538-50D661DCC1AA}"/>
              </a:ext>
            </a:extLst>
          </p:cNvPr>
          <p:cNvSpPr/>
          <p:nvPr/>
        </p:nvSpPr>
        <p:spPr>
          <a:xfrm>
            <a:off x="420439" y="1113653"/>
            <a:ext cx="5901061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Any biological function, component, molecule, e.g. cortisol, CRH etc. oscillate around a mean or median, within a homeostatic range that is considered a ‘normal’ 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D1EBD-6E6F-46B6-BD18-FF45D8779E1F}"/>
              </a:ext>
            </a:extLst>
          </p:cNvPr>
          <p:cNvSpPr/>
          <p:nvPr/>
        </p:nvSpPr>
        <p:spPr>
          <a:xfrm>
            <a:off x="574741" y="232985"/>
            <a:ext cx="1043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Adaptive homeostasis and homeostatic range </a:t>
            </a:r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012699-A11A-46FB-961B-1A6044A43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9" y="2573507"/>
            <a:ext cx="6427478" cy="2745617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E5617F10-F264-41DE-835D-5D8B55CE30A6}"/>
              </a:ext>
            </a:extLst>
          </p:cNvPr>
          <p:cNvSpPr/>
          <p:nvPr/>
        </p:nvSpPr>
        <p:spPr>
          <a:xfrm>
            <a:off x="759440" y="5509207"/>
            <a:ext cx="5562059" cy="923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Adaptive Homeostasis is the transient reversible adjustments of the homeostatic range in response to exposure to</a:t>
            </a:r>
            <a:r>
              <a:rPr lang="en-US" dirty="0"/>
              <a:t> mild stressors ( e.g. exercise 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adaptogens</a:t>
            </a:r>
            <a:r>
              <a:rPr lang="en-US" dirty="0"/>
              <a:t>)</a:t>
            </a:r>
            <a:r>
              <a:rPr dirty="0"/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66267-24C2-411D-B97F-558356598445}"/>
              </a:ext>
            </a:extLst>
          </p:cNvPr>
          <p:cNvSpPr/>
          <p:nvPr/>
        </p:nvSpPr>
        <p:spPr>
          <a:xfrm>
            <a:off x="6681963" y="811555"/>
            <a:ext cx="5089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Chronically increased stress-responsive activity and 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increased CRH secretion is associated with: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31867-BF12-4B15-9C18-D163C69D4B8C}"/>
              </a:ext>
            </a:extLst>
          </p:cNvPr>
          <p:cNvSpPr/>
          <p:nvPr/>
        </p:nvSpPr>
        <p:spPr>
          <a:xfrm>
            <a:off x="6798779" y="4401358"/>
            <a:ext cx="509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Chronically decreased stress-responsive activity and </a:t>
            </a:r>
          </a:p>
          <a:p>
            <a:r>
              <a:rPr lang="en-US" altLang="en-US" dirty="0"/>
              <a:t>decreased CRH secretion is associated with: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B9A57-0205-4689-B023-5104F3829EE1}"/>
              </a:ext>
            </a:extLst>
          </p:cNvPr>
          <p:cNvSpPr/>
          <p:nvPr/>
        </p:nvSpPr>
        <p:spPr>
          <a:xfrm>
            <a:off x="6798779" y="1512551"/>
            <a:ext cx="4207703" cy="27456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   increased arousal or anxiety, </a:t>
            </a:r>
          </a:p>
          <a:p>
            <a:pPr algn="ctr"/>
            <a:r>
              <a:rPr lang="en-US" dirty="0"/>
              <a:t>-   increased blood pressure, tachycardia</a:t>
            </a:r>
          </a:p>
          <a:p>
            <a:pPr algn="ctr"/>
            <a:r>
              <a:rPr lang="en-US" dirty="0"/>
              <a:t>-   gastrointestinal dysfunction, </a:t>
            </a:r>
          </a:p>
          <a:p>
            <a:pPr algn="ctr"/>
            <a:r>
              <a:rPr lang="en-US" dirty="0"/>
              <a:t>immune suppression,   </a:t>
            </a:r>
          </a:p>
          <a:p>
            <a:pPr algn="ctr"/>
            <a:r>
              <a:rPr lang="en-US" dirty="0"/>
              <a:t>melancholic depression,</a:t>
            </a:r>
          </a:p>
          <a:p>
            <a:pPr algn="ctr"/>
            <a:r>
              <a:rPr lang="en-US" dirty="0"/>
              <a:t>suppression of feeding (anorexia), </a:t>
            </a:r>
          </a:p>
          <a:p>
            <a:pPr algn="ctr"/>
            <a:r>
              <a:rPr lang="en-US" dirty="0"/>
              <a:t>loss of libido</a:t>
            </a:r>
          </a:p>
          <a:p>
            <a:pPr algn="ctr"/>
            <a:r>
              <a:rPr lang="en-US" dirty="0"/>
              <a:t>chronic active alcoholism, </a:t>
            </a:r>
          </a:p>
          <a:p>
            <a:pPr algn="ctr"/>
            <a:r>
              <a:rPr lang="en-US" dirty="0"/>
              <a:t>alcohol and narcotic withdrawal, </a:t>
            </a:r>
          </a:p>
          <a:p>
            <a:pPr algn="ctr"/>
            <a:r>
              <a:rPr lang="en-US" dirty="0"/>
              <a:t>excessive exercising and malnutrition,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3D35B2-678C-4A16-A6B0-602D383C1F18}"/>
              </a:ext>
            </a:extLst>
          </p:cNvPr>
          <p:cNvSpPr/>
          <p:nvPr/>
        </p:nvSpPr>
        <p:spPr>
          <a:xfrm>
            <a:off x="6798779" y="5061154"/>
            <a:ext cx="4472657" cy="1460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 decreased arousal and performance of task, </a:t>
            </a:r>
          </a:p>
          <a:p>
            <a:pPr algn="ctr"/>
            <a:r>
              <a:rPr lang="en-US" dirty="0"/>
              <a:t>- the chronic fatigue,</a:t>
            </a:r>
          </a:p>
          <a:p>
            <a:pPr algn="ctr"/>
            <a:r>
              <a:rPr lang="en-US" dirty="0"/>
              <a:t>- fibromyalgia syndromes,</a:t>
            </a:r>
          </a:p>
          <a:p>
            <a:pPr algn="ctr"/>
            <a:r>
              <a:rPr lang="en-US" dirty="0"/>
              <a:t>- increase in appetite and weight gain, </a:t>
            </a:r>
          </a:p>
          <a:p>
            <a:pPr algn="ctr"/>
            <a:r>
              <a:rPr lang="en-US" dirty="0"/>
              <a:t>- somnolence, etc. 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7FD82D7B-5C9F-40E5-9F9B-3988253BB591}"/>
              </a:ext>
            </a:extLst>
          </p:cNvPr>
          <p:cNvSpPr/>
          <p:nvPr/>
        </p:nvSpPr>
        <p:spPr>
          <a:xfrm>
            <a:off x="6096000" y="1113653"/>
            <a:ext cx="375138" cy="195109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78A56DC7-D5AC-4BF6-9629-18AA487CA1F6}"/>
              </a:ext>
            </a:extLst>
          </p:cNvPr>
          <p:cNvSpPr/>
          <p:nvPr/>
        </p:nvSpPr>
        <p:spPr>
          <a:xfrm rot="10800000">
            <a:off x="6093132" y="4343577"/>
            <a:ext cx="375138" cy="1170759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2031F01-B526-48A6-B1E6-64A47DCA03E7}"/>
              </a:ext>
            </a:extLst>
          </p:cNvPr>
          <p:cNvSpPr/>
          <p:nvPr/>
        </p:nvSpPr>
        <p:spPr>
          <a:xfrm rot="5400000" flipV="1">
            <a:off x="1085524" y="2273092"/>
            <a:ext cx="575299" cy="1355483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Adaptogenic effect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31F7A9B-C113-4BDD-A837-FC12E8A67800}"/>
              </a:ext>
            </a:extLst>
          </p:cNvPr>
          <p:cNvSpPr/>
          <p:nvPr/>
        </p:nvSpPr>
        <p:spPr>
          <a:xfrm rot="5400000" flipV="1">
            <a:off x="1166949" y="4028839"/>
            <a:ext cx="575299" cy="1355483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Adaptogenic effect</a:t>
            </a:r>
          </a:p>
        </p:txBody>
      </p:sp>
    </p:spTree>
    <p:extLst>
      <p:ext uri="{BB962C8B-B14F-4D97-AF65-F5344CB8AC3E}">
        <p14:creationId xmlns:p14="http://schemas.microsoft.com/office/powerpoint/2010/main" val="31314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7" grpId="0"/>
      <p:bldP spid="9" grpId="0" animBg="1"/>
      <p:bldP spid="26" grpId="0" animBg="1"/>
      <p:bldP spid="10" grpId="0" animBg="1"/>
      <p:bldP spid="27" grpId="0" animBg="1"/>
      <p:bldP spid="14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/>
          </p:cNvSpPr>
          <p:nvPr>
            <p:ph type="body" idx="4294967295"/>
          </p:nvPr>
        </p:nvSpPr>
        <p:spPr>
          <a:xfrm>
            <a:off x="872515" y="1408767"/>
            <a:ext cx="10300995" cy="426000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Therefore the results of </a:t>
            </a:r>
            <a:r>
              <a:rPr lang="en-US" dirty="0">
                <a:solidFill>
                  <a:srgbClr val="FF0000"/>
                </a:solidFill>
              </a:rPr>
              <a:t>therapeutic efficacy </a:t>
            </a:r>
            <a:r>
              <a:rPr lang="en-US" altLang="en-US" dirty="0">
                <a:solidFill>
                  <a:srgbClr val="FF0000"/>
                </a:solidFill>
              </a:rPr>
              <a:t>obtained on SHR-5 can not be extrapolated on any Rhodiola preparation and similar products produced by other manufacturers </a:t>
            </a:r>
          </a:p>
          <a:p>
            <a:r>
              <a:rPr lang="en-US" altLang="en-US" dirty="0"/>
              <a:t>It is a challenge to produce standardized extracts with reproducible chemical composition, and consequently with reproducible pharmacological activity, particularly when extracts are produced by different manufacturers. </a:t>
            </a:r>
          </a:p>
          <a:p>
            <a:r>
              <a:rPr lang="en-US" altLang="en-US" dirty="0"/>
              <a:t>Multicomponent herbal medicinal products manufactured from the same plant can not be absolutely identical as it is in case of active pharmaceutical ingredients with ONE single compound. 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52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399" y="2543811"/>
            <a:ext cx="4577632" cy="348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Object 3" descr="Objec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42" y="2690242"/>
            <a:ext cx="4577631" cy="379786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 Box 7"/>
          <p:cNvSpPr txBox="1"/>
          <p:nvPr/>
        </p:nvSpPr>
        <p:spPr>
          <a:xfrm>
            <a:off x="384542" y="5912109"/>
            <a:ext cx="11422916" cy="679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 algn="ctr">
              <a:lnSpc>
                <a:spcPct val="95000"/>
              </a:lnSpc>
              <a:spcBef>
                <a:spcPts val="12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/>
            </a:pPr>
            <a:r>
              <a:rPr dirty="0"/>
              <a:t>The dynamics of object fixation:    speed and precision assessed 30 minutes after intake of ADAPT-232 and for the following 4.5 h.  </a:t>
            </a:r>
          </a:p>
        </p:txBody>
      </p:sp>
      <p:pic>
        <p:nvPicPr>
          <p:cNvPr id="27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978" y="3063209"/>
            <a:ext cx="1943100" cy="221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29" y="2902652"/>
            <a:ext cx="1847851" cy="256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ext Box 7"/>
          <p:cNvSpPr txBox="1"/>
          <p:nvPr/>
        </p:nvSpPr>
        <p:spPr>
          <a:xfrm>
            <a:off x="10170978" y="2543811"/>
            <a:ext cx="2381671" cy="35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906" tIns="32906" rIns="32906" bIns="32906">
            <a:spAutoFit/>
          </a:bodyPr>
          <a:lstStyle>
            <a:lvl1pPr>
              <a:lnSpc>
                <a:spcPct val="95000"/>
              </a:lnSpc>
              <a:spcBef>
                <a:spcPts val="8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rgbClr val="FF0000"/>
                </a:solidFill>
              </a:defRPr>
            </a:lvl1pPr>
          </a:lstStyle>
          <a:p>
            <a:r>
              <a:t>Valery Polyakov</a:t>
            </a:r>
          </a:p>
        </p:txBody>
      </p:sp>
      <p:sp>
        <p:nvSpPr>
          <p:cNvPr id="280" name="Text Box 7"/>
          <p:cNvSpPr txBox="1"/>
          <p:nvPr/>
        </p:nvSpPr>
        <p:spPr>
          <a:xfrm>
            <a:off x="345682" y="2442620"/>
            <a:ext cx="1895120" cy="75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906" tIns="32906" rIns="32906" bIns="32906">
            <a:spAutoFit/>
          </a:bodyPr>
          <a:lstStyle>
            <a:lvl1pPr>
              <a:lnSpc>
                <a:spcPct val="95000"/>
              </a:lnSpc>
              <a:spcBef>
                <a:spcPts val="8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3300"/>
                </a:solidFill>
              </a:defRPr>
            </a:lvl1pPr>
          </a:lstStyle>
          <a:p>
            <a:r>
              <a:t>Yuri Usachev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973521-AC15-49CD-A8D6-8C45AF5D59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F81B4B-58CA-4BAA-A224-411AB7A782F8}"/>
              </a:ext>
            </a:extLst>
          </p:cNvPr>
          <p:cNvSpPr txBox="1">
            <a:spLocks/>
          </p:cNvSpPr>
          <p:nvPr/>
        </p:nvSpPr>
        <p:spPr>
          <a:xfrm>
            <a:off x="0" y="482800"/>
            <a:ext cx="11895473" cy="2165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1000"/>
              </a:lnSpc>
              <a:buFont typeface="Arial" panose="020B0604020202020204" pitchFamily="34" charset="0"/>
              <a:buNone/>
              <a:defRPr sz="2500"/>
            </a:pPr>
            <a:r>
              <a:rPr lang="en-US" sz="3200" dirty="0">
                <a:solidFill>
                  <a:srgbClr val="00B0F0"/>
                </a:solidFill>
              </a:rPr>
              <a:t>ADAPT-232 is a  fixed combination of extracts from </a:t>
            </a:r>
          </a:p>
          <a:p>
            <a:pPr lvl="1" algn="ctr">
              <a:lnSpc>
                <a:spcPct val="81000"/>
              </a:lnSpc>
              <a:defRPr sz="2200" i="1"/>
            </a:pPr>
            <a:r>
              <a:rPr lang="en-US" sz="2200" i="1" dirty="0"/>
              <a:t>Rhodiola </a:t>
            </a:r>
            <a:r>
              <a:rPr lang="en-US" sz="2200" i="1" dirty="0" err="1"/>
              <a:t>rosea</a:t>
            </a:r>
            <a:r>
              <a:rPr lang="en-US" sz="2200" dirty="0"/>
              <a:t> roots,  </a:t>
            </a:r>
          </a:p>
          <a:p>
            <a:pPr lvl="1" algn="ctr">
              <a:lnSpc>
                <a:spcPct val="81000"/>
              </a:lnSpc>
              <a:defRPr sz="2200" i="1"/>
            </a:pPr>
            <a:r>
              <a:rPr lang="en-US" sz="2200" i="1" dirty="0"/>
              <a:t>Schisandra </a:t>
            </a:r>
            <a:r>
              <a:rPr lang="en-US" sz="2200" i="1" dirty="0" err="1"/>
              <a:t>chinensis</a:t>
            </a:r>
            <a:r>
              <a:rPr lang="en-US" sz="2200" i="1" dirty="0"/>
              <a:t> </a:t>
            </a:r>
            <a:r>
              <a:rPr lang="en-US" sz="2200" dirty="0"/>
              <a:t>berry </a:t>
            </a:r>
          </a:p>
          <a:p>
            <a:pPr lvl="1" algn="ctr">
              <a:lnSpc>
                <a:spcPct val="81000"/>
              </a:lnSpc>
              <a:defRPr sz="2200" i="1"/>
            </a:pPr>
            <a:r>
              <a:rPr lang="en-US" sz="2200" i="1" dirty="0" err="1"/>
              <a:t>Eleutherococcus</a:t>
            </a:r>
            <a:r>
              <a:rPr lang="en-US" sz="2200" i="1" dirty="0"/>
              <a:t> </a:t>
            </a:r>
            <a:r>
              <a:rPr lang="en-US" sz="2200" i="1" dirty="0" err="1"/>
              <a:t>senticosus</a:t>
            </a:r>
            <a:r>
              <a:rPr lang="en-US" sz="2200" i="1" dirty="0"/>
              <a:t> </a:t>
            </a:r>
            <a:r>
              <a:rPr lang="en-US" sz="2200" dirty="0"/>
              <a:t>root  </a:t>
            </a:r>
          </a:p>
          <a:p>
            <a:pPr marL="0" indent="0" algn="ctr">
              <a:lnSpc>
                <a:spcPct val="81000"/>
              </a:lnSpc>
              <a:buFont typeface="Arial" panose="020B0604020202020204" pitchFamily="34" charset="0"/>
              <a:buNone/>
              <a:defRPr sz="2500"/>
            </a:pPr>
            <a:r>
              <a:rPr lang="en-US" sz="2500" dirty="0"/>
              <a:t>registered in Sweden as a Traditional Herbal Medicinal Product and indicated as adaptogen in fatigue and feeling of weakness.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  <p:bldP spid="27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92" y="3204601"/>
            <a:ext cx="4896000" cy="33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Object 2" descr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354" y="3204600"/>
            <a:ext cx="5112447" cy="333687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ctangle 5"/>
          <p:cNvSpPr txBox="1"/>
          <p:nvPr/>
        </p:nvSpPr>
        <p:spPr>
          <a:xfrm>
            <a:off x="1089392" y="180447"/>
            <a:ext cx="10609731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solidFill>
                  <a:srgbClr val="00B0F0"/>
                </a:solidFill>
              </a:defRPr>
            </a:pPr>
            <a:r>
              <a:t>Effect of ADAPT232 on cognitive functions </a:t>
            </a:r>
            <a:endParaRPr sz="4200"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defRPr sz="3600">
                <a:solidFill>
                  <a:srgbClr val="00B0F0"/>
                </a:solidFill>
              </a:defRPr>
            </a:pPr>
            <a:r>
              <a:t>of healthy subjects – the concentration, oculomotor co-ordination and short-term memory of cosmonauts</a:t>
            </a:r>
          </a:p>
        </p:txBody>
      </p:sp>
      <p:sp>
        <p:nvSpPr>
          <p:cNvPr id="290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32</a:t>
            </a:fld>
            <a:endParaRPr/>
          </a:p>
        </p:txBody>
      </p:sp>
      <p:sp>
        <p:nvSpPr>
          <p:cNvPr id="291" name="Rectangle 3"/>
          <p:cNvSpPr txBox="1"/>
          <p:nvPr/>
        </p:nvSpPr>
        <p:spPr>
          <a:xfrm>
            <a:off x="995263" y="1968781"/>
            <a:ext cx="1079799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ADAPT-232 significantly improved attention and ability to concentrate expressed as a decrease in errors made and an increase speed and accuracy of performance stressful cognitive tasks in various psychometric tests, in cosmonauts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3"/>
          <p:cNvSpPr txBox="1">
            <a:spLocks noGrp="1"/>
          </p:cNvSpPr>
          <p:nvPr>
            <p:ph type="body" idx="1"/>
          </p:nvPr>
        </p:nvSpPr>
        <p:spPr>
          <a:xfrm>
            <a:off x="1145269" y="3159255"/>
            <a:ext cx="10208532" cy="411321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 dirty="0"/>
              <a:t>The phase III, </a:t>
            </a:r>
            <a:r>
              <a:rPr lang="en-US" dirty="0"/>
              <a:t>randomized</a:t>
            </a:r>
            <a:r>
              <a:rPr dirty="0"/>
              <a:t>, double-blind, placebo-controlled, with parallel groups clinical trial.</a:t>
            </a:r>
          </a:p>
          <a:p>
            <a:pPr>
              <a:defRPr sz="2400"/>
            </a:pPr>
            <a:r>
              <a:rPr dirty="0"/>
              <a:t>Participants: 40 healthy females aged 20-68 years 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who claimed to have felt stressed over a long period of time by virtue of living under psychologically stressful conditions  and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submitted to stressful cognitive tasks, namely, the Stroop </a:t>
            </a:r>
            <a:r>
              <a:rPr lang="en-US" dirty="0"/>
              <a:t>Color</a:t>
            </a:r>
            <a:r>
              <a:rPr dirty="0"/>
              <a:t>-Word test (Stroop CW) </a:t>
            </a:r>
            <a:r>
              <a:rPr lang="en-US" dirty="0"/>
              <a:t>followed by </a:t>
            </a:r>
            <a:r>
              <a:rPr dirty="0"/>
              <a:t>the d2 Test of Attention (d2), before and 2 h after treatment </a:t>
            </a:r>
          </a:p>
          <a:p>
            <a:pPr>
              <a:defRPr sz="2400"/>
            </a:pPr>
            <a:r>
              <a:rPr dirty="0"/>
              <a:t>ADAPT-232,  270 mg, one tablet before the tests </a:t>
            </a:r>
            <a:endParaRPr dirty="0">
              <a:solidFill>
                <a:srgbClr val="44546A"/>
              </a:solidFill>
            </a:endParaRPr>
          </a:p>
          <a:p>
            <a:pPr>
              <a:buSzTx/>
              <a:buNone/>
            </a:pPr>
            <a:r>
              <a:rPr dirty="0"/>
              <a:t> </a:t>
            </a:r>
            <a:r>
              <a:rPr b="1" dirty="0">
                <a:solidFill>
                  <a:srgbClr val="44546A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</a:p>
        </p:txBody>
      </p:sp>
      <p:sp>
        <p:nvSpPr>
          <p:cNvPr id="29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33</a:t>
            </a:fld>
            <a:endParaRPr/>
          </a:p>
        </p:txBody>
      </p:sp>
      <p:pic>
        <p:nvPicPr>
          <p:cNvPr id="29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09" y="71401"/>
            <a:ext cx="8008192" cy="2915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87B3B-08D2-4F77-9CD6-E06F5C4A5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173" y="4291031"/>
            <a:ext cx="6174853" cy="1325563"/>
          </a:xfrm>
        </p:spPr>
        <p:txBody>
          <a:bodyPr>
            <a:normAutofit/>
          </a:bodyPr>
          <a:lstStyle/>
          <a:p>
            <a:r>
              <a:rPr lang="en-US" sz="2000" dirty="0"/>
              <a:t>Concentration Performance (TN-E) score is a neuropsychological measure of selective and sustained attention and visual scanning speed obtained by the Test of Attention (d2 test).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77922-F899-4034-AA29-78984451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0DA6-BF01-4476-97A9-38A09D87D361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9B81647-F55A-478E-8EF7-5E1A2F5E4ECC}"/>
              </a:ext>
            </a:extLst>
          </p:cNvPr>
          <p:cNvGraphicFramePr>
            <a:graphicFrameLocks/>
          </p:cNvGraphicFramePr>
          <p:nvPr/>
        </p:nvGraphicFramePr>
        <p:xfrm>
          <a:off x="5523173" y="2775743"/>
          <a:ext cx="6350541" cy="1247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8319">
                  <a:extLst>
                    <a:ext uri="{9D8B030D-6E8A-4147-A177-3AD203B41FA5}">
                      <a16:colId xmlns:a16="http://schemas.microsoft.com/office/drawing/2014/main" val="2163102654"/>
                    </a:ext>
                  </a:extLst>
                </a:gridCol>
                <a:gridCol w="992222">
                  <a:extLst>
                    <a:ext uri="{9D8B030D-6E8A-4147-A177-3AD203B41FA5}">
                      <a16:colId xmlns:a16="http://schemas.microsoft.com/office/drawing/2014/main" val="13370126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Total Number of items processed for 4 min 40 sec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73556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Total Errors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1254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Concentration Performance: </a:t>
                      </a:r>
                    </a:p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Number of correct items worked through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TN-E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666628"/>
                  </a:ext>
                </a:extLst>
              </a:tr>
            </a:tbl>
          </a:graphicData>
        </a:graphic>
      </p:graphicFrame>
      <p:pic>
        <p:nvPicPr>
          <p:cNvPr id="6" name="Object 3" descr="Object 3">
            <a:extLst>
              <a:ext uri="{FF2B5EF4-FFF2-40B4-BE49-F238E27FC236}">
                <a16:creationId xmlns:a16="http://schemas.microsoft.com/office/drawing/2014/main" id="{DEF31737-BCF7-4CAB-9608-786CC092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3" y="1589758"/>
            <a:ext cx="6653553" cy="47665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6F9A69D-8C2C-43AE-B1D0-9944D27D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Single dose effects of ADAPT-232 on cognitive functions</a:t>
            </a:r>
          </a:p>
        </p:txBody>
      </p:sp>
    </p:spTree>
    <p:extLst>
      <p:ext uri="{BB962C8B-B14F-4D97-AF65-F5344CB8AC3E}">
        <p14:creationId xmlns:p14="http://schemas.microsoft.com/office/powerpoint/2010/main" val="3106870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2"/>
          <p:cNvSpPr txBox="1">
            <a:spLocks noGrp="1"/>
          </p:cNvSpPr>
          <p:nvPr>
            <p:ph type="title"/>
          </p:nvPr>
        </p:nvSpPr>
        <p:spPr>
          <a:xfrm>
            <a:off x="682086" y="298061"/>
            <a:ext cx="10971228" cy="1336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WHO- Quality of life- questionnaire scores of patients undergoing a standard treatment for acute non-specific pneumonia and receiving either adjuvant therapy with ADAPT-232 or placebo </a:t>
            </a:r>
          </a:p>
        </p:txBody>
      </p:sp>
      <p:pic>
        <p:nvPicPr>
          <p:cNvPr id="307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4" y="1701964"/>
            <a:ext cx="8282004" cy="45048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" name="Diagram 1"/>
          <p:cNvGrpSpPr/>
          <p:nvPr/>
        </p:nvGrpSpPr>
        <p:grpSpPr>
          <a:xfrm>
            <a:off x="8912301" y="1625768"/>
            <a:ext cx="2354134" cy="2354134"/>
            <a:chOff x="0" y="0"/>
            <a:chExt cx="2354132" cy="2354132"/>
          </a:xfrm>
        </p:grpSpPr>
        <p:grpSp>
          <p:nvGrpSpPr>
            <p:cNvPr id="310" name="Group"/>
            <p:cNvGrpSpPr/>
            <p:nvPr/>
          </p:nvGrpSpPr>
          <p:grpSpPr>
            <a:xfrm>
              <a:off x="552500" y="0"/>
              <a:ext cx="1249133" cy="1249132"/>
              <a:chOff x="0" y="0"/>
              <a:chExt cx="1249131" cy="1249131"/>
            </a:xfrm>
          </p:grpSpPr>
          <p:sp>
            <p:nvSpPr>
              <p:cNvPr id="308" name="Circle"/>
              <p:cNvSpPr/>
              <p:nvPr/>
            </p:nvSpPr>
            <p:spPr>
              <a:xfrm>
                <a:off x="0" y="0"/>
                <a:ext cx="1249132" cy="1249132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09" name="Physical health"/>
              <p:cNvSpPr txBox="1"/>
              <p:nvPr/>
            </p:nvSpPr>
            <p:spPr>
              <a:xfrm>
                <a:off x="144130" y="150432"/>
                <a:ext cx="960871" cy="43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>
                  <a:defRPr sz="1400"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Physical health </a:t>
                </a:r>
              </a:p>
            </p:txBody>
          </p:sp>
        </p:grpSp>
        <p:grpSp>
          <p:nvGrpSpPr>
            <p:cNvPr id="313" name="Group"/>
            <p:cNvGrpSpPr/>
            <p:nvPr/>
          </p:nvGrpSpPr>
          <p:grpSpPr>
            <a:xfrm>
              <a:off x="1105000" y="552500"/>
              <a:ext cx="1249133" cy="1249133"/>
              <a:chOff x="0" y="0"/>
              <a:chExt cx="1249131" cy="1249131"/>
            </a:xfrm>
          </p:grpSpPr>
          <p:sp>
            <p:nvSpPr>
              <p:cNvPr id="311" name="Circle"/>
              <p:cNvSpPr/>
              <p:nvPr/>
            </p:nvSpPr>
            <p:spPr>
              <a:xfrm>
                <a:off x="0" y="0"/>
                <a:ext cx="1249132" cy="1249132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12" name="Social relationships"/>
              <p:cNvSpPr txBox="1"/>
              <p:nvPr/>
            </p:nvSpPr>
            <p:spPr>
              <a:xfrm>
                <a:off x="672610" y="395964"/>
                <a:ext cx="480436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>
                  <a:defRPr sz="1000"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Social relationships </a:t>
                </a:r>
              </a:p>
            </p:txBody>
          </p:sp>
        </p:grpSp>
        <p:grpSp>
          <p:nvGrpSpPr>
            <p:cNvPr id="316" name="Group"/>
            <p:cNvGrpSpPr/>
            <p:nvPr/>
          </p:nvGrpSpPr>
          <p:grpSpPr>
            <a:xfrm>
              <a:off x="552500" y="1105000"/>
              <a:ext cx="1249133" cy="1249133"/>
              <a:chOff x="0" y="0"/>
              <a:chExt cx="1249131" cy="1249131"/>
            </a:xfrm>
          </p:grpSpPr>
          <p:sp>
            <p:nvSpPr>
              <p:cNvPr id="314" name="Circle"/>
              <p:cNvSpPr/>
              <p:nvPr/>
            </p:nvSpPr>
            <p:spPr>
              <a:xfrm>
                <a:off x="0" y="0"/>
                <a:ext cx="1249132" cy="1249132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15" name="Environment"/>
              <p:cNvSpPr txBox="1"/>
              <p:nvPr/>
            </p:nvSpPr>
            <p:spPr>
              <a:xfrm>
                <a:off x="144130" y="781199"/>
                <a:ext cx="960871" cy="20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>
                  <a:defRPr sz="1300"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Environment </a:t>
                </a:r>
              </a:p>
            </p:txBody>
          </p:sp>
        </p:grpSp>
        <p:grpSp>
          <p:nvGrpSpPr>
            <p:cNvPr id="319" name="Group"/>
            <p:cNvGrpSpPr/>
            <p:nvPr/>
          </p:nvGrpSpPr>
          <p:grpSpPr>
            <a:xfrm>
              <a:off x="0" y="552500"/>
              <a:ext cx="1249132" cy="1249133"/>
              <a:chOff x="0" y="0"/>
              <a:chExt cx="1249131" cy="1249131"/>
            </a:xfrm>
          </p:grpSpPr>
          <p:sp>
            <p:nvSpPr>
              <p:cNvPr id="317" name="Circle"/>
              <p:cNvSpPr/>
              <p:nvPr/>
            </p:nvSpPr>
            <p:spPr>
              <a:xfrm>
                <a:off x="0" y="0"/>
                <a:ext cx="1249132" cy="1249132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18" name="Psychological"/>
              <p:cNvSpPr txBox="1"/>
              <p:nvPr/>
            </p:nvSpPr>
            <p:spPr>
              <a:xfrm>
                <a:off x="96087" y="446764"/>
                <a:ext cx="480436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>
                  <a:defRPr sz="1200"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Psychological </a:t>
                </a:r>
              </a:p>
            </p:txBody>
          </p:sp>
        </p:grpSp>
      </p:grpSp>
      <p:sp>
        <p:nvSpPr>
          <p:cNvPr id="321" name="Text Box 19"/>
          <p:cNvSpPr txBox="1"/>
          <p:nvPr/>
        </p:nvSpPr>
        <p:spPr>
          <a:xfrm>
            <a:off x="1265583" y="5194051"/>
            <a:ext cx="240217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sz="2400">
                <a:solidFill>
                  <a:srgbClr val="FF33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Recovery</a:t>
            </a:r>
          </a:p>
        </p:txBody>
      </p:sp>
      <p:pic>
        <p:nvPicPr>
          <p:cNvPr id="322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5335" y="5555598"/>
            <a:ext cx="361139" cy="189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451" y="4208038"/>
            <a:ext cx="5339626" cy="25132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36F16-E42A-49CE-8487-9237A466CF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320" grpId="0" animBg="1" advAuto="0"/>
      <p:bldP spid="321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ctrTitle"/>
          </p:nvPr>
        </p:nvSpPr>
        <p:spPr>
          <a:xfrm>
            <a:off x="1418074" y="1958014"/>
            <a:ext cx="8507912" cy="153368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7823">
              <a:defRPr sz="3455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Efficacy of Adaptogenic Supplements on Adapting to Stress: a randomized, double blind, placebo  controlled trial</a:t>
            </a:r>
          </a:p>
        </p:txBody>
      </p:sp>
      <p:pic>
        <p:nvPicPr>
          <p:cNvPr id="34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87" y="513414"/>
            <a:ext cx="10922322" cy="1444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Content Placeholder 2"/>
          <p:cNvSpPr txBox="1"/>
          <p:nvPr/>
        </p:nvSpPr>
        <p:spPr>
          <a:xfrm>
            <a:off x="1152256" y="3889468"/>
            <a:ext cx="10069553" cy="209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/>
            </a:pPr>
            <a:r>
              <a:rPr dirty="0"/>
              <a:t>ADAPT 232</a:t>
            </a:r>
            <a:endParaRPr sz="2400" dirty="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/>
            </a:pPr>
            <a:r>
              <a:rPr dirty="0"/>
              <a:t>ADAPT-Sport                    -     	</a:t>
            </a:r>
            <a:endParaRPr sz="2400" dirty="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/>
            </a:pPr>
            <a:r>
              <a:rPr dirty="0"/>
              <a:t>Dose: </a:t>
            </a:r>
            <a:r>
              <a:rPr sz="2500" i="1" dirty="0"/>
              <a:t>2 capsules  x 2 times a day </a:t>
            </a:r>
            <a:endParaRPr sz="2500" dirty="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/>
            </a:pPr>
            <a:r>
              <a:rPr dirty="0"/>
              <a:t>Duration of treatment: 30 days.</a:t>
            </a:r>
            <a:endParaRPr sz="2500" dirty="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/>
            </a:pPr>
            <a:r>
              <a:rPr dirty="0"/>
              <a:t>Participants: 215 male and female elite athletes aged 18-35 years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8DFD55-FD5B-4F96-9663-594AB3970E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6072" y="497027"/>
            <a:ext cx="10946170" cy="726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Efficacy secondary endpoints: Fatigue, Perceived Stress and Burnout level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340" y="2989546"/>
            <a:ext cx="425215" cy="21733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2E58E-22F4-44FB-86EE-C85F07ABF42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70E02E53-9077-4A39-8A03-FDFC980264AC}"/>
              </a:ext>
            </a:extLst>
          </p:cNvPr>
          <p:cNvSpPr/>
          <p:nvPr/>
        </p:nvSpPr>
        <p:spPr>
          <a:xfrm>
            <a:off x="211638" y="2381361"/>
            <a:ext cx="654532" cy="26142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502C7-C255-43A4-95E2-A5543D31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00" y="2349241"/>
            <a:ext cx="5535188" cy="269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E7538-D2B5-4A9A-B703-D68EACB44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555" y="1837605"/>
            <a:ext cx="5227126" cy="35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58184" y="26974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36523" y="66009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Efficacy: physical performance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3" y="2581641"/>
            <a:ext cx="647550" cy="34245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2E58E-22F4-44FB-86EE-C85F07ABF42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A19A3-F65C-4298-BE6B-F4884A568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193" y="1824228"/>
            <a:ext cx="7024991" cy="45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31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1" name="Rectangle 6"/>
          <p:cNvSpPr>
            <a:spLocks noChangeArrowheads="1"/>
          </p:cNvSpPr>
          <p:nvPr/>
        </p:nvSpPr>
        <p:spPr bwMode="auto">
          <a:xfrm>
            <a:off x="0" y="17335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02" name="Rectangle 8"/>
          <p:cNvSpPr>
            <a:spLocks noChangeArrowheads="1"/>
          </p:cNvSpPr>
          <p:nvPr/>
        </p:nvSpPr>
        <p:spPr bwMode="auto">
          <a:xfrm>
            <a:off x="0" y="2443163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03" name="Rectangle 10"/>
          <p:cNvSpPr>
            <a:spLocks noChangeArrowheads="1"/>
          </p:cNvSpPr>
          <p:nvPr/>
        </p:nvSpPr>
        <p:spPr bwMode="auto">
          <a:xfrm>
            <a:off x="0" y="19573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04" name="Rectangle 12"/>
          <p:cNvSpPr>
            <a:spLocks noChangeArrowheads="1"/>
          </p:cNvSpPr>
          <p:nvPr/>
        </p:nvSpPr>
        <p:spPr bwMode="auto">
          <a:xfrm>
            <a:off x="66906" y="19573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16365" y="717478"/>
            <a:ext cx="1054905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Efficacy secondary endpoints: post-exercise recovery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33" y="2181226"/>
            <a:ext cx="549892" cy="28105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2E58E-22F4-44FB-86EE-C85F07ABF42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C8AF8-A396-445F-9E4B-A54DFFB8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47" y="1349448"/>
            <a:ext cx="787717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4D855-ADB2-4FBB-AF5E-CA9F1D0D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07" y="2190656"/>
            <a:ext cx="6200775" cy="39433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0B40F-5AA9-444D-86E1-84D632CF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7667"/>
            <a:ext cx="2743200" cy="365125"/>
          </a:xfrm>
        </p:spPr>
        <p:txBody>
          <a:bodyPr/>
          <a:lstStyle/>
          <a:p>
            <a:fld id="{4A73D8CF-6577-4439-A54D-587ABD69BF2C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D1EBD-6E6F-46B6-BD18-FF45D8779E1F}"/>
              </a:ext>
            </a:extLst>
          </p:cNvPr>
          <p:cNvSpPr/>
          <p:nvPr/>
        </p:nvSpPr>
        <p:spPr>
          <a:xfrm>
            <a:off x="574741" y="624111"/>
            <a:ext cx="10833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Adaptogens like physical exercise adjust the homeostatic range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5E2A2DE-CCB9-48A4-88D7-D64B25613E3D}"/>
              </a:ext>
            </a:extLst>
          </p:cNvPr>
          <p:cNvSpPr txBox="1"/>
          <p:nvPr/>
        </p:nvSpPr>
        <p:spPr>
          <a:xfrm>
            <a:off x="4657283" y="4390451"/>
            <a:ext cx="13670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dirty="0"/>
              <a:t>Homeostasis</a:t>
            </a:r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257333C5-4B35-4CCE-977D-F9E87AA8A95E}"/>
              </a:ext>
            </a:extLst>
          </p:cNvPr>
          <p:cNvSpPr/>
          <p:nvPr/>
        </p:nvSpPr>
        <p:spPr>
          <a:xfrm>
            <a:off x="3265268" y="4293297"/>
            <a:ext cx="152400" cy="276225"/>
          </a:xfrm>
          <a:prstGeom prst="upDownArrow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03601D30-DE48-47DD-A121-290AD2A826DF}"/>
              </a:ext>
            </a:extLst>
          </p:cNvPr>
          <p:cNvSpPr/>
          <p:nvPr/>
        </p:nvSpPr>
        <p:spPr>
          <a:xfrm>
            <a:off x="3495851" y="3335734"/>
            <a:ext cx="185154" cy="671566"/>
          </a:xfrm>
          <a:prstGeom prst="upDownArrow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9AC4444-A602-4B3E-AB67-FA0EFC7764E3}"/>
              </a:ext>
            </a:extLst>
          </p:cNvPr>
          <p:cNvSpPr txBox="1"/>
          <p:nvPr/>
        </p:nvSpPr>
        <p:spPr>
          <a:xfrm>
            <a:off x="2560627" y="3405272"/>
            <a:ext cx="8918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sz="1200" dirty="0"/>
              <a:t>Adaptive </a:t>
            </a:r>
            <a:endParaRPr lang="en-US" sz="1200" dirty="0"/>
          </a:p>
          <a:p>
            <a:r>
              <a:rPr sz="1200" dirty="0"/>
              <a:t>Homeostasis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FE92E2-685E-49FE-9552-557BA6942A82}"/>
              </a:ext>
            </a:extLst>
          </p:cNvPr>
          <p:cNvCxnSpPr>
            <a:cxnSpLocks/>
          </p:cNvCxnSpPr>
          <p:nvPr/>
        </p:nvCxnSpPr>
        <p:spPr>
          <a:xfrm flipV="1">
            <a:off x="1813948" y="4583133"/>
            <a:ext cx="2843335" cy="4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1FACFC-4E30-436E-A9EE-9D27681DB4D5}"/>
              </a:ext>
            </a:extLst>
          </p:cNvPr>
          <p:cNvCxnSpPr>
            <a:cxnSpLocks/>
          </p:cNvCxnSpPr>
          <p:nvPr/>
        </p:nvCxnSpPr>
        <p:spPr>
          <a:xfrm>
            <a:off x="2073565" y="4009057"/>
            <a:ext cx="15430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08ACD3-23E8-4753-9F8F-8388D7EDABD2}"/>
              </a:ext>
            </a:extLst>
          </p:cNvPr>
          <p:cNvSpPr/>
          <p:nvPr/>
        </p:nvSpPr>
        <p:spPr>
          <a:xfrm>
            <a:off x="6780348" y="2401586"/>
            <a:ext cx="52050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Batang"/>
              </a:rPr>
              <a:t>Adaptogens are </a:t>
            </a:r>
            <a:r>
              <a:rPr lang="en-US" sz="2400" dirty="0" err="1">
                <a:ea typeface="Batang"/>
              </a:rPr>
              <a:t>eustressors</a:t>
            </a:r>
            <a:r>
              <a:rPr lang="en-US" sz="2400" dirty="0">
                <a:ea typeface="Batang"/>
              </a:rPr>
              <a:t> </a:t>
            </a:r>
          </a:p>
          <a:p>
            <a:r>
              <a:rPr lang="en-US" sz="2400" dirty="0">
                <a:ea typeface="Batang"/>
              </a:rPr>
              <a:t>(“good stressors”) - mild stressors,  stress-mimetics, or challengers</a:t>
            </a:r>
          </a:p>
          <a:p>
            <a:r>
              <a:rPr lang="en-US" sz="2400" dirty="0">
                <a:ea typeface="Batang"/>
              </a:rPr>
              <a:t>‘nonspecific stress- vaccines’,  </a:t>
            </a:r>
          </a:p>
          <a:p>
            <a:r>
              <a:rPr lang="en-US" sz="2400" dirty="0">
                <a:ea typeface="Batang"/>
              </a:rPr>
              <a:t>inducing </a:t>
            </a:r>
            <a:r>
              <a:rPr lang="en-GB" altLang="en-US" sz="2400" dirty="0">
                <a:solidFill>
                  <a:srgbClr val="FF0000"/>
                </a:solidFill>
              </a:rPr>
              <a:t>stimulating (stress-agonising)</a:t>
            </a:r>
            <a:r>
              <a:rPr lang="en-US" sz="2400" dirty="0">
                <a:ea typeface="Batang"/>
              </a:rPr>
              <a:t> </a:t>
            </a:r>
            <a:endParaRPr lang="en-US" altLang="en-US" sz="2400" dirty="0"/>
          </a:p>
          <a:p>
            <a:r>
              <a:rPr lang="en-US" sz="2400" dirty="0">
                <a:ea typeface="Batang"/>
              </a:rPr>
              <a:t>and s</a:t>
            </a:r>
            <a:r>
              <a:rPr lang="en-US" sz="2400" dirty="0">
                <a:solidFill>
                  <a:srgbClr val="FF0000"/>
                </a:solidFill>
                <a:ea typeface="Batang"/>
              </a:rPr>
              <a:t>tress-protective</a:t>
            </a:r>
            <a:r>
              <a:rPr lang="en-US" sz="2400" dirty="0">
                <a:ea typeface="Batang"/>
              </a:rPr>
              <a:t> effect against subsequent stress. </a:t>
            </a:r>
          </a:p>
        </p:txBody>
      </p:sp>
    </p:spTree>
    <p:extLst>
      <p:ext uri="{BB962C8B-B14F-4D97-AF65-F5344CB8AC3E}">
        <p14:creationId xmlns:p14="http://schemas.microsoft.com/office/powerpoint/2010/main" val="13449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85" y="1196406"/>
            <a:ext cx="3880376" cy="249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Object 2" descr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0" y="1178847"/>
            <a:ext cx="3572610" cy="26278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3" name="Table 4"/>
          <p:cNvGraphicFramePr/>
          <p:nvPr/>
        </p:nvGraphicFramePr>
        <p:xfrm>
          <a:off x="703485" y="4113072"/>
          <a:ext cx="5597525" cy="1917192"/>
        </p:xfrm>
        <a:graphic>
          <a:graphicData uri="http://schemas.openxmlformats.org/drawingml/2006/table">
            <a:tbl>
              <a:tblPr/>
              <a:tblGrid>
                <a:gridCol w="2025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100"/>
                      </a:pPr>
                      <a:r>
                        <a:t> </a:t>
                      </a:r>
                      <a:r>
                        <a:rPr b="1"/>
                        <a:t>ADAPT-232   </a:t>
                      </a:r>
                      <a:r>
                        <a:rPr sz="1200"/>
                        <a:t>(n=92)</a:t>
                      </a:r>
                    </a:p>
                    <a:p>
                      <a:pPr algn="l">
                        <a:lnSpc>
                          <a:spcPct val="107000"/>
                        </a:lnSpc>
                        <a:defRPr sz="1100"/>
                      </a:pPr>
                      <a:r>
                        <a:t> 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  Mean ± SEM 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 
  P value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Difference
 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BEFORE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AFTER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Cortisol(nmol/L)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249.7 ± 4.234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230.0 ± 4.056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0,001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***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Testosterone total (nmol/L)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16.62 ± 0.229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16.91 ± 0.252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0,39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 ns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Insulin (µIU/mL)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13.98 ± 0.360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14.96 ± 0.412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0,076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 ns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IGF-1(ng/ml)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225.6 ± 6.338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261.1 ± 5.878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0.0001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***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Immunoglobulin A (mg/dL)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148.1 ± 3.873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153.6 ± 3.942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0,32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T3 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1.112 ± 0.017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1.117 ± 0.016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0,84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T4 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7.971 ± 0.142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8.110 ± 0.139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0,48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TSH (mIU/L)    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1.527 ± 0.061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1.639 ± 0.065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0,21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Testosterone/Cortisol Ratio (%)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6.712 ± 0.130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7.476 ± 0.176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0,0006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***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64" name="Table 5"/>
          <p:cNvGraphicFramePr/>
          <p:nvPr/>
        </p:nvGraphicFramePr>
        <p:xfrm>
          <a:off x="6230049" y="4124281"/>
          <a:ext cx="5568316" cy="1910207"/>
        </p:xfrm>
        <a:graphic>
          <a:graphicData uri="http://schemas.openxmlformats.org/drawingml/2006/table">
            <a:tbl>
              <a:tblPr/>
              <a:tblGrid>
                <a:gridCol w="2025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100"/>
                      </a:pPr>
                      <a:r>
                        <a:t> </a:t>
                      </a:r>
                      <a:r>
                        <a:rPr b="1"/>
                        <a:t>ADAPT-S  </a:t>
                      </a:r>
                      <a:r>
                        <a:rPr sz="1200"/>
                        <a:t>(n=55)</a:t>
                      </a:r>
                    </a:p>
                    <a:p>
                      <a:pPr algn="l">
                        <a:lnSpc>
                          <a:spcPct val="107000"/>
                        </a:lnSpc>
                        <a:defRPr sz="1100"/>
                      </a:pPr>
                      <a:r>
                        <a:t> 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  Mean ± SEM 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 
  P value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Difference
 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BEFORE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AFTER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Cortisol(nmol/L)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254.5 ± 6.036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234.9 ± 5.372 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Testosterone total (nmol/L)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16.73 ± 0.381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17.70 ± 0.396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Insulin (µIU/mL)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14.43 ± 0.518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15.42 ± 0.515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0,18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IGF-1(ng/ml)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240.6 ± 7.738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280.0 ± 6.158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0,0001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***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Immunoglobulin A (mg/dL)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142.7 ± 4.452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157.1 ± 5.056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0,03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T3 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1.131 ± 0.026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1.141 ± 0.025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0,79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T4 (ng/ml)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8.248 ± 0.204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9.803 ± 1.609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0,34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TSH (mIU/L)    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1.579 ± 0.073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1.145 ± 0.026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0,91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ns</a:t>
                      </a:r>
                    </a:p>
                  </a:txBody>
                  <a:tcPr marL="0" marR="0" marT="0" marB="0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Testosterone/Cortisol Ratio (%)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6.702 ± 0.168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7.718 ± 0.231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/>
                        <a:t>0,0005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100" dirty="0"/>
                        <a:t>***</a:t>
                      </a:r>
                    </a:p>
                  </a:txBody>
                  <a:tcPr marL="0" marR="0" marT="0" marB="0" anchor="b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5" name="Title 1"/>
          <p:cNvSpPr txBox="1"/>
          <p:nvPr/>
        </p:nvSpPr>
        <p:spPr>
          <a:xfrm>
            <a:off x="-50663" y="421955"/>
            <a:ext cx="12033696" cy="98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B0F0"/>
                </a:solid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Efficacy primary endpoints: </a:t>
            </a: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testosterone, cortisol and </a:t>
            </a: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anabolic index </a:t>
            </a:r>
          </a:p>
        </p:txBody>
      </p:sp>
      <p:pic>
        <p:nvPicPr>
          <p:cNvPr id="366" name="Object 7" descr="Objec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490" y="1259093"/>
            <a:ext cx="3735360" cy="254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20" y="1911094"/>
            <a:ext cx="330234" cy="1679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11" descr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188" y="2018451"/>
            <a:ext cx="317941" cy="167655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lang="en-US" smtClean="0"/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 idx="4294967295"/>
          </p:nvPr>
        </p:nvSpPr>
        <p:spPr>
          <a:xfrm>
            <a:off x="682816" y="396444"/>
            <a:ext cx="10531740" cy="11414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B0F0"/>
                </a:solidFill>
              </a:rPr>
              <a:t>Stress-protective effect of ADAPT-232 in </a:t>
            </a:r>
            <a:r>
              <a:rPr lang="en-US" altLang="en-US" sz="3600" b="1" i="1" dirty="0" err="1">
                <a:solidFill>
                  <a:srgbClr val="00B0F0"/>
                </a:solidFill>
              </a:rPr>
              <a:t>C.elegans</a:t>
            </a:r>
            <a:endParaRPr lang="en-US" altLang="en-US" sz="3600" b="1" i="1" dirty="0">
              <a:solidFill>
                <a:srgbClr val="00B0F0"/>
              </a:solidFill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293620" y="3186723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75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798183"/>
              </p:ext>
            </p:extLst>
          </p:nvPr>
        </p:nvGraphicFramePr>
        <p:xfrm>
          <a:off x="330282" y="2828834"/>
          <a:ext cx="5451634" cy="388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Prism Project" r:id="rId4" imgW="3977640" imgH="2825280" progId="Prism.Document">
                  <p:embed/>
                </p:oleObj>
              </mc:Choice>
              <mc:Fallback>
                <p:oleObj name="Prism Project" r:id="rId4" imgW="3977640" imgH="2825280" progId="Prism.Document">
                  <p:embed/>
                  <p:pic>
                    <p:nvPicPr>
                      <p:cNvPr id="1075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82" y="2828834"/>
                        <a:ext cx="5451634" cy="388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08117" y="1507862"/>
            <a:ext cx="5845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 dirty="0">
                <a:solidFill>
                  <a:srgbClr val="000000"/>
                </a:solidFill>
                <a:latin typeface="+mn-lt"/>
              </a:rPr>
              <a:t>ADAPT-232 </a:t>
            </a:r>
            <a:r>
              <a:rPr lang="en-US" altLang="en-US" b="0" dirty="0">
                <a:solidFill>
                  <a:srgbClr val="FF0000"/>
                </a:solidFill>
                <a:latin typeface="+mn-lt"/>
              </a:rPr>
              <a:t>increases survival </a:t>
            </a:r>
            <a:r>
              <a:rPr lang="en-US" altLang="en-US" b="0" dirty="0">
                <a:solidFill>
                  <a:srgbClr val="000000"/>
                </a:solidFill>
                <a:latin typeface="+mn-lt"/>
              </a:rPr>
              <a:t>of </a:t>
            </a:r>
            <a:r>
              <a:rPr lang="en-US" altLang="en-US" b="0" i="1" dirty="0">
                <a:solidFill>
                  <a:srgbClr val="000000"/>
                </a:solidFill>
                <a:latin typeface="+mn-lt"/>
              </a:rPr>
              <a:t>C. elegance</a:t>
            </a:r>
            <a:r>
              <a:rPr lang="en-US" altLang="en-US" b="0" dirty="0">
                <a:solidFill>
                  <a:srgbClr val="000000"/>
                </a:solidFill>
                <a:latin typeface="+mn-lt"/>
              </a:rPr>
              <a:t> treated with </a:t>
            </a:r>
            <a:r>
              <a:rPr lang="en-US" altLang="en-US" b="0" dirty="0">
                <a:solidFill>
                  <a:srgbClr val="FA0617"/>
                </a:solidFill>
                <a:latin typeface="+mn-lt"/>
              </a:rPr>
              <a:t>heat shock</a:t>
            </a:r>
            <a:r>
              <a:rPr lang="en-US" altLang="en-US" b="0" dirty="0">
                <a:solidFill>
                  <a:srgbClr val="000000"/>
                </a:solidFill>
                <a:latin typeface="+mn-lt"/>
              </a:rPr>
              <a:t> at the seventh day of their life span in a dose dependent manner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0D998259-FFA3-465D-89B6-4F07BAE23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5985" y="5350137"/>
            <a:ext cx="36718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4BBC33B0-DECF-4EE3-BFC9-54593F348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719" y="5237308"/>
            <a:ext cx="2395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>
                <a:solidFill>
                  <a:srgbClr val="FF3300"/>
                </a:solidFill>
                <a:latin typeface="Arial Narrow" panose="020B0606020202030204" pitchFamily="34" charset="0"/>
              </a:rPr>
              <a:t>Control heat shock</a:t>
            </a:r>
          </a:p>
        </p:txBody>
      </p:sp>
      <p:pic>
        <p:nvPicPr>
          <p:cNvPr id="10" name="image51.png" descr="image51.png">
            <a:extLst>
              <a:ext uri="{FF2B5EF4-FFF2-40B4-BE49-F238E27FC236}">
                <a16:creationId xmlns:a16="http://schemas.microsoft.com/office/drawing/2014/main" id="{F733C724-3E62-4D1E-A2FB-748FD2FD7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797" y="1316594"/>
            <a:ext cx="5333401" cy="35409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4F2D6D-007A-4A30-AF6B-24C16CEF7C11}"/>
              </a:ext>
            </a:extLst>
          </p:cNvPr>
          <p:cNvSpPr/>
          <p:nvPr/>
        </p:nvSpPr>
        <p:spPr>
          <a:xfrm>
            <a:off x="6551667" y="5094343"/>
            <a:ext cx="5451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phenomenon has been commonly observed in biology and medicine, and has been described as adaptive stress response, preconditioning,   ‘hormesis’ or adaptive homeostasis </a:t>
            </a:r>
          </a:p>
        </p:txBody>
      </p:sp>
    </p:spTree>
    <p:extLst>
      <p:ext uri="{BB962C8B-B14F-4D97-AF65-F5344CB8AC3E}">
        <p14:creationId xmlns:p14="http://schemas.microsoft.com/office/powerpoint/2010/main" val="9116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Key points in understanding adaptogenic activity</a:t>
            </a:r>
          </a:p>
        </p:txBody>
      </p:sp>
      <p:sp>
        <p:nvSpPr>
          <p:cNvPr id="230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06209" y="1690688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1000"/>
              </a:lnSpc>
              <a:defRPr sz="2500"/>
            </a:pPr>
            <a:r>
              <a:rPr dirty="0"/>
              <a:t>Evolutionary, adaptogens together with other plant secondary metabolites play a role in defense and adaptive response against various environmental stressors including physical (e.g., intense sunlight, UV, darkness,  heat, cold), chemical, and biological (e.g., microorganisms, insects and other pests) . </a:t>
            </a:r>
          </a:p>
          <a:p>
            <a:pPr>
              <a:lnSpc>
                <a:spcPct val="81000"/>
              </a:lnSpc>
              <a:defRPr sz="2500"/>
            </a:pPr>
            <a:r>
              <a:rPr dirty="0"/>
              <a:t>At the relatively small doses these natural compounds are not toxic in humans, but still induce mild cellular stress responses. </a:t>
            </a:r>
          </a:p>
          <a:p>
            <a:pPr>
              <a:lnSpc>
                <a:spcPct val="81000"/>
              </a:lnSpc>
              <a:defRPr sz="2500">
                <a:solidFill>
                  <a:srgbClr val="FF0000"/>
                </a:solidFill>
              </a:defRPr>
            </a:pPr>
            <a:r>
              <a:rPr dirty="0"/>
              <a:t>One basic mechanism of action of adaptogens that is that they activate adaptive</a:t>
            </a:r>
            <a:r>
              <a:rPr lang="en-US" dirty="0"/>
              <a:t> </a:t>
            </a:r>
            <a:r>
              <a:rPr dirty="0"/>
              <a:t>stress response in humans </a:t>
            </a:r>
            <a:r>
              <a:rPr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1000"/>
              </a:lnSpc>
              <a:defRPr sz="2500"/>
            </a:pPr>
            <a:r>
              <a:rPr lang="en-US" dirty="0">
                <a:solidFill>
                  <a:srgbClr val="FF0000"/>
                </a:solidFill>
              </a:rPr>
              <a:t>Adaptogens trigger adaptive stress response  </a:t>
            </a:r>
            <a:r>
              <a:rPr lang="en-US" dirty="0"/>
              <a:t>by stimulating cellular and organismal </a:t>
            </a:r>
            <a:r>
              <a:rPr lang="en-US" dirty="0">
                <a:solidFill>
                  <a:srgbClr val="FF0000"/>
                </a:solidFill>
              </a:rPr>
              <a:t>defense systems</a:t>
            </a:r>
            <a:r>
              <a:rPr lang="en-US" dirty="0"/>
              <a:t>, activating intracellular and extracellular adaptive signaling pathways, expression of stress-activated proteins, resulting in transient change in protection or repair capacity and increased of non-specific resistance and adaptation to stress. </a:t>
            </a:r>
          </a:p>
        </p:txBody>
      </p:sp>
      <p:sp>
        <p:nvSpPr>
          <p:cNvPr id="231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70471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9" grpId="0" build="p" bldLvl="5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18C7FF-E82D-4C45-877D-F157917E68E5}"/>
              </a:ext>
            </a:extLst>
          </p:cNvPr>
          <p:cNvSpPr/>
          <p:nvPr/>
        </p:nvSpPr>
        <p:spPr>
          <a:xfrm>
            <a:off x="1366888" y="527653"/>
            <a:ext cx="9061164" cy="12074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680">
              <a:spcBef>
                <a:spcPts val="900"/>
              </a:spcBef>
              <a:defRPr sz="2280"/>
            </a:pPr>
            <a:r>
              <a:rPr lang="en-US" sz="2800" dirty="0">
                <a:solidFill>
                  <a:srgbClr val="0070C0"/>
                </a:solidFill>
              </a:rPr>
              <a:t>Mediators and effectors of adaptive stress response signaling system regulated by adaptogens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D808BE-9A35-43AB-BD3A-D48A74D25E1B}"/>
              </a:ext>
            </a:extLst>
          </p:cNvPr>
          <p:cNvSpPr/>
          <p:nvPr/>
        </p:nvSpPr>
        <p:spPr>
          <a:xfrm>
            <a:off x="131885" y="2194193"/>
            <a:ext cx="4410808" cy="2250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1"/>
            </a:pPr>
            <a:r>
              <a:rPr lang="en-US" dirty="0">
                <a:solidFill>
                  <a:srgbClr val="0070C0"/>
                </a:solidFill>
              </a:rPr>
              <a:t>ADAPTIVE STRESS RESPONSE </a:t>
            </a:r>
            <a:r>
              <a:rPr lang="en-US" dirty="0">
                <a:solidFill>
                  <a:srgbClr val="FF0000"/>
                </a:solidFill>
              </a:rPr>
              <a:t>FACTORS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exercise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dietary energy restriction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solidFill>
                  <a:srgbClr val="548235"/>
                </a:solidFill>
              </a:defRPr>
            </a:pPr>
            <a:r>
              <a:rPr lang="en-US" dirty="0">
                <a:solidFill>
                  <a:srgbClr val="0070C0"/>
                </a:solidFill>
              </a:rPr>
              <a:t>nutrition and medications, </a:t>
            </a:r>
            <a:r>
              <a:rPr lang="en-US" dirty="0">
                <a:solidFill>
                  <a:srgbClr val="FF0000"/>
                </a:solidFill>
              </a:rPr>
              <a:t>adaptogens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cognitive stimulation / emotions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toxins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radiation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temperature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623A96-875C-4188-BCAA-108B0EFB782C}"/>
              </a:ext>
            </a:extLst>
          </p:cNvPr>
          <p:cNvSpPr/>
          <p:nvPr/>
        </p:nvSpPr>
        <p:spPr>
          <a:xfrm>
            <a:off x="4806462" y="1894123"/>
            <a:ext cx="7291754" cy="2788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MEDIATORS </a:t>
            </a:r>
            <a:r>
              <a:rPr lang="en-US" b="1" dirty="0">
                <a:solidFill>
                  <a:srgbClr val="0070C0"/>
                </a:solidFill>
              </a:rPr>
              <a:t>OF CELL ADAPTIVE STRESS RESPONSE  SIGNALING SYSTEM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Hormones: CRH, UCN, GNRH1 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70C0"/>
                </a:solidFill>
              </a:defRPr>
            </a:pPr>
            <a:r>
              <a:rPr lang="en-US" dirty="0">
                <a:solidFill>
                  <a:srgbClr val="0070C0"/>
                </a:solidFill>
              </a:rPr>
              <a:t>Receptors: GPCR (CHRM4, VIPR2), TLR9, PRLR , CHNRE, RORA  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Ion channels: Ca+2 and K+ voltage-gated  channels proteins, etc.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Enzymes (PLC, AC,GC) and second messengers (IP3, DAG, cAMP)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B050"/>
                </a:solidFill>
              </a:defRPr>
            </a:pPr>
            <a:r>
              <a:rPr lang="en-US" dirty="0">
                <a:solidFill>
                  <a:srgbClr val="0070C0"/>
                </a:solidFill>
              </a:rPr>
              <a:t>Kinases: PKC, PI3K, MAPK10, MAPK13, PRKCH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Phosphatases: PTPRD, PTPRR</a:t>
            </a:r>
          </a:p>
          <a:p>
            <a:pPr marL="171450" lvl="1" indent="-171450" defTabSz="711200">
              <a:lnSpc>
                <a:spcPct val="90000"/>
              </a:lnSpc>
              <a:spcBef>
                <a:spcPts val="300"/>
              </a:spcBef>
              <a:buSzPct val="100000"/>
              <a:buChar char="•"/>
            </a:pPr>
            <a:r>
              <a:rPr lang="en-US" dirty="0">
                <a:solidFill>
                  <a:srgbClr val="0070C0"/>
                </a:solidFill>
              </a:rPr>
              <a:t>  Transcription and nuclear factors: </a:t>
            </a:r>
            <a:r>
              <a:rPr lang="en-US" sz="1600" dirty="0">
                <a:solidFill>
                  <a:srgbClr val="0070C0"/>
                </a:solidFill>
              </a:rPr>
              <a:t>STAT5A , FOS, </a:t>
            </a:r>
            <a:r>
              <a:rPr lang="en-US" sz="1600" b="1" dirty="0">
                <a:solidFill>
                  <a:srgbClr val="0070C0"/>
                </a:solidFill>
              </a:rPr>
              <a:t>FOX0</a:t>
            </a:r>
            <a:r>
              <a:rPr lang="en-US" sz="1600" dirty="0">
                <a:solidFill>
                  <a:srgbClr val="0070C0"/>
                </a:solidFill>
              </a:rPr>
              <a:t>, SCX, </a:t>
            </a:r>
            <a:r>
              <a:rPr lang="en-US" sz="1600" b="1" dirty="0">
                <a:solidFill>
                  <a:srgbClr val="0070C0"/>
                </a:solidFill>
              </a:rPr>
              <a:t>Nrf-2, </a:t>
            </a:r>
            <a:r>
              <a:rPr lang="en-US" sz="1600" dirty="0">
                <a:solidFill>
                  <a:srgbClr val="0070C0"/>
                </a:solidFill>
              </a:rPr>
              <a:t> CREB, NF-kB,  Zinc finger proteins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F08BC5-4A53-4991-95F8-50C105AEA00A}"/>
              </a:ext>
            </a:extLst>
          </p:cNvPr>
          <p:cNvSpPr/>
          <p:nvPr/>
        </p:nvSpPr>
        <p:spPr>
          <a:xfrm>
            <a:off x="293077" y="5115686"/>
            <a:ext cx="11605846" cy="13815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ADAPTIVE STRESS RESPONSE </a:t>
            </a:r>
            <a:r>
              <a:rPr lang="en-US" b="1" dirty="0">
                <a:solidFill>
                  <a:srgbClr val="FF0000"/>
                </a:solidFill>
              </a:rPr>
              <a:t>EFFECTORS</a:t>
            </a:r>
          </a:p>
          <a:p>
            <a:r>
              <a:rPr lang="en-US" b="1" dirty="0">
                <a:solidFill>
                  <a:srgbClr val="0070C0"/>
                </a:solidFill>
              </a:rPr>
              <a:t>Antioxidant enzymatic system</a:t>
            </a:r>
            <a:r>
              <a:rPr lang="en-US" dirty="0">
                <a:solidFill>
                  <a:srgbClr val="0070C0"/>
                </a:solidFill>
              </a:rPr>
              <a:t>:  superoxide dismutase, catalase. glutathione peroxidase</a:t>
            </a:r>
          </a:p>
          <a:p>
            <a:r>
              <a:rPr lang="en-US" b="1" dirty="0">
                <a:solidFill>
                  <a:srgbClr val="0070C0"/>
                </a:solidFill>
              </a:rPr>
              <a:t>Protein chaperones, growth factors and defense response proteins:</a:t>
            </a:r>
            <a:r>
              <a:rPr lang="en-US" dirty="0">
                <a:solidFill>
                  <a:srgbClr val="0070C0"/>
                </a:solidFill>
              </a:rPr>
              <a:t> HSP-70, HSPA6, STIP1, PDE9A, PDE3B, GUCY1A2, LDHD, CEL, AOC3, LIPE, etc.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481F1DD-F88D-415E-9E7F-B1E15EECEBB3}"/>
              </a:ext>
            </a:extLst>
          </p:cNvPr>
          <p:cNvSpPr/>
          <p:nvPr/>
        </p:nvSpPr>
        <p:spPr>
          <a:xfrm>
            <a:off x="4343703" y="3031277"/>
            <a:ext cx="527539" cy="310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D7DC8D-DEB8-4B82-ACA6-CABFE82D367C}"/>
              </a:ext>
            </a:extLst>
          </p:cNvPr>
          <p:cNvSpPr/>
          <p:nvPr/>
        </p:nvSpPr>
        <p:spPr>
          <a:xfrm rot="5400000">
            <a:off x="5320400" y="4738804"/>
            <a:ext cx="422762" cy="310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Title 1"/>
          <p:cNvSpPr txBox="1">
            <a:spLocks noGrp="1"/>
          </p:cNvSpPr>
          <p:nvPr>
            <p:ph type="title"/>
          </p:nvPr>
        </p:nvSpPr>
        <p:spPr>
          <a:xfrm>
            <a:off x="71535" y="-65406"/>
            <a:ext cx="12120466" cy="132556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Effect of adaptogens on HPA axis hormones encoding genes expression </a:t>
            </a:r>
          </a:p>
        </p:txBody>
      </p:sp>
      <p:grpSp>
        <p:nvGrpSpPr>
          <p:cNvPr id="2950" name="Freeform: Shape 6"/>
          <p:cNvGrpSpPr/>
          <p:nvPr/>
        </p:nvGrpSpPr>
        <p:grpSpPr>
          <a:xfrm>
            <a:off x="1860605" y="1804013"/>
            <a:ext cx="2543046" cy="1633534"/>
            <a:chOff x="-656171" y="-1"/>
            <a:chExt cx="4048816" cy="1633532"/>
          </a:xfrm>
        </p:grpSpPr>
        <p:sp>
          <p:nvSpPr>
            <p:cNvPr id="2948" name="Shape"/>
            <p:cNvSpPr/>
            <p:nvPr/>
          </p:nvSpPr>
          <p:spPr>
            <a:xfrm>
              <a:off x="-1" y="-1"/>
              <a:ext cx="2798778" cy="163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lnTo>
                    <a:pt x="16439" y="2700"/>
                  </a:lnTo>
                  <a:lnTo>
                    <a:pt x="16439" y="0"/>
                  </a:lnTo>
                  <a:lnTo>
                    <a:pt x="21600" y="10800"/>
                  </a:lnTo>
                  <a:lnTo>
                    <a:pt x="16439" y="21600"/>
                  </a:lnTo>
                  <a:lnTo>
                    <a:pt x="16439" y="18900"/>
                  </a:lnTo>
                  <a:lnTo>
                    <a:pt x="0" y="18900"/>
                  </a:lnTo>
                  <a:lnTo>
                    <a:pt x="0" y="2700"/>
                  </a:lnTo>
                  <a:close/>
                </a:path>
              </a:pathLst>
            </a:custGeom>
            <a:solidFill>
              <a:srgbClr val="D0DEEF">
                <a:alpha val="90000"/>
              </a:srgbClr>
            </a:solidFill>
            <a:ln w="12700" cap="flat">
              <a:solidFill>
                <a:srgbClr val="D0DEEF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ts val="300"/>
                </a:spcBef>
                <a:defRPr sz="2000"/>
              </a:pPr>
              <a:endParaRPr/>
            </a:p>
          </p:txBody>
        </p:sp>
        <p:sp>
          <p:nvSpPr>
            <p:cNvPr id="2949" name="corticotropin releasing hormone"/>
            <p:cNvSpPr txBox="1"/>
            <p:nvPr/>
          </p:nvSpPr>
          <p:spPr>
            <a:xfrm>
              <a:off x="-656171" y="0"/>
              <a:ext cx="4048816" cy="145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/>
            <a:p>
              <a:pPr lvl="1" indent="0" defTabSz="889000">
                <a:lnSpc>
                  <a:spcPct val="90000"/>
                </a:lnSpc>
                <a:spcBef>
                  <a:spcPts val="400"/>
                </a:spcBef>
                <a:defRPr sz="2400"/>
              </a:pPr>
              <a:endParaRPr lang="en-US" dirty="0"/>
            </a:p>
            <a:p>
              <a:pPr lvl="1" indent="0" defTabSz="889000">
                <a:lnSpc>
                  <a:spcPct val="90000"/>
                </a:lnSpc>
                <a:spcBef>
                  <a:spcPts val="400"/>
                </a:spcBef>
                <a:defRPr sz="2400"/>
              </a:pPr>
              <a:r>
                <a:rPr dirty="0"/>
                <a:t>corticotropin releasing </a:t>
              </a:r>
              <a:endParaRPr lang="en-US" dirty="0"/>
            </a:p>
            <a:p>
              <a:pPr lvl="1" indent="0" defTabSz="889000">
                <a:lnSpc>
                  <a:spcPct val="90000"/>
                </a:lnSpc>
                <a:spcBef>
                  <a:spcPts val="400"/>
                </a:spcBef>
                <a:defRPr sz="2400"/>
              </a:pPr>
              <a:r>
                <a:rPr dirty="0"/>
                <a:t>hormone </a:t>
              </a:r>
            </a:p>
          </p:txBody>
        </p:sp>
      </p:grpSp>
      <p:grpSp>
        <p:nvGrpSpPr>
          <p:cNvPr id="2953" name="Freeform: Shape 7"/>
          <p:cNvGrpSpPr/>
          <p:nvPr/>
        </p:nvGrpSpPr>
        <p:grpSpPr>
          <a:xfrm>
            <a:off x="71535" y="1804014"/>
            <a:ext cx="2130907" cy="1633532"/>
            <a:chOff x="0" y="0"/>
            <a:chExt cx="2130905" cy="1633530"/>
          </a:xfrm>
        </p:grpSpPr>
        <p:sp>
          <p:nvSpPr>
            <p:cNvPr id="2951" name="Shape"/>
            <p:cNvSpPr/>
            <p:nvPr/>
          </p:nvSpPr>
          <p:spPr>
            <a:xfrm>
              <a:off x="-1" y="-1"/>
              <a:ext cx="2130907" cy="163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608" y="0"/>
                    <a:pt x="3591" y="0"/>
                  </a:cubicBezTo>
                  <a:lnTo>
                    <a:pt x="18009" y="0"/>
                  </a:lnTo>
                  <a:cubicBezTo>
                    <a:pt x="19992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9992" y="21600"/>
                    <a:pt x="18009" y="21600"/>
                  </a:cubicBezTo>
                  <a:lnTo>
                    <a:pt x="3591" y="21600"/>
                  </a:lnTo>
                  <a:cubicBezTo>
                    <a:pt x="1608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1336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2" name=" CRH"/>
            <p:cNvSpPr txBox="1"/>
            <p:nvPr/>
          </p:nvSpPr>
          <p:spPr>
            <a:xfrm>
              <a:off x="0" y="410632"/>
              <a:ext cx="2130906" cy="81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182" tIns="171182" rIns="171182" bIns="171182" numCol="1" anchor="ctr">
              <a:spAutoFit/>
            </a:bodyPr>
            <a:lstStyle/>
            <a:p>
              <a:pPr algn="ctr" defTabSz="21336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FFFFFF"/>
                  </a:solidFill>
                </a:defRPr>
              </a:pP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 </a:t>
              </a:r>
              <a:r>
                <a:t>CRH</a:t>
              </a:r>
            </a:p>
          </p:txBody>
        </p:sp>
      </p:grpSp>
      <p:grpSp>
        <p:nvGrpSpPr>
          <p:cNvPr id="2962" name="Freeform: Shape 17"/>
          <p:cNvGrpSpPr/>
          <p:nvPr/>
        </p:nvGrpSpPr>
        <p:grpSpPr>
          <a:xfrm>
            <a:off x="2531179" y="5103472"/>
            <a:ext cx="5621371" cy="930016"/>
            <a:chOff x="-1" y="-1"/>
            <a:chExt cx="2920075" cy="1601811"/>
          </a:xfrm>
        </p:grpSpPr>
        <p:sp>
          <p:nvSpPr>
            <p:cNvPr id="2960" name="Shape"/>
            <p:cNvSpPr/>
            <p:nvPr/>
          </p:nvSpPr>
          <p:spPr>
            <a:xfrm>
              <a:off x="-1" y="-1"/>
              <a:ext cx="2920074" cy="1601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lnTo>
                    <a:pt x="17116" y="2700"/>
                  </a:lnTo>
                  <a:lnTo>
                    <a:pt x="17116" y="0"/>
                  </a:lnTo>
                  <a:lnTo>
                    <a:pt x="21600" y="10800"/>
                  </a:lnTo>
                  <a:lnTo>
                    <a:pt x="17116" y="21600"/>
                  </a:lnTo>
                  <a:lnTo>
                    <a:pt x="17116" y="18900"/>
                  </a:lnTo>
                  <a:lnTo>
                    <a:pt x="0" y="18900"/>
                  </a:lnTo>
                  <a:lnTo>
                    <a:pt x="0" y="2700"/>
                  </a:lnTo>
                  <a:close/>
                </a:path>
              </a:pathLst>
            </a:custGeom>
            <a:solidFill>
              <a:srgbClr val="D0DEEF">
                <a:alpha val="90000"/>
              </a:srgbClr>
            </a:solidFill>
            <a:ln w="12700" cap="flat">
              <a:solidFill>
                <a:srgbClr val="D0DEEF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285750" indent="-285750" defTabSz="1422400">
                <a:lnSpc>
                  <a:spcPct val="90000"/>
                </a:lnSpc>
                <a:spcBef>
                  <a:spcPts val="300"/>
                </a:spcBef>
                <a:defRPr sz="2400"/>
              </a:pPr>
              <a:endParaRPr/>
            </a:p>
          </p:txBody>
        </p:sp>
        <p:sp>
          <p:nvSpPr>
            <p:cNvPr id="2961" name="gonadotropin…"/>
            <p:cNvSpPr txBox="1"/>
            <p:nvPr/>
          </p:nvSpPr>
          <p:spPr>
            <a:xfrm>
              <a:off x="-1" y="-1"/>
              <a:ext cx="2920075" cy="130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0320" tIns="20320" rIns="20320" bIns="20320" numCol="1" anchor="t">
              <a:spAutoFit/>
            </a:bodyPr>
            <a:lstStyle/>
            <a:p>
              <a:pPr marL="285750" lvl="1" indent="-285750" defTabSz="1422400">
                <a:lnSpc>
                  <a:spcPct val="90000"/>
                </a:lnSpc>
                <a:spcBef>
                  <a:spcPts val="400"/>
                </a:spcBef>
                <a:defRPr sz="2400"/>
              </a:pPr>
              <a:endParaRPr lang="en-US" dirty="0"/>
            </a:p>
            <a:p>
              <a:pPr marL="285750" lvl="1" indent="-285750" defTabSz="1422400">
                <a:lnSpc>
                  <a:spcPct val="90000"/>
                </a:lnSpc>
                <a:spcBef>
                  <a:spcPts val="400"/>
                </a:spcBef>
                <a:defRPr sz="2400"/>
              </a:pPr>
              <a:r>
                <a:rPr lang="en-US" dirty="0"/>
                <a:t>G</a:t>
              </a:r>
              <a:r>
                <a:rPr dirty="0"/>
                <a:t>onadotropin</a:t>
              </a:r>
              <a:r>
                <a:rPr lang="en-US" dirty="0"/>
                <a:t> </a:t>
              </a:r>
              <a:r>
                <a:rPr dirty="0"/>
                <a:t>releasing</a:t>
              </a:r>
              <a:r>
                <a:rPr lang="en-US" dirty="0"/>
                <a:t> </a:t>
              </a:r>
              <a:r>
                <a:rPr dirty="0"/>
                <a:t>hormone 1</a:t>
              </a:r>
            </a:p>
          </p:txBody>
        </p:sp>
      </p:grpSp>
      <p:grpSp>
        <p:nvGrpSpPr>
          <p:cNvPr id="2965" name="Freeform: Shape 20"/>
          <p:cNvGrpSpPr/>
          <p:nvPr/>
        </p:nvGrpSpPr>
        <p:grpSpPr>
          <a:xfrm>
            <a:off x="58961" y="4207921"/>
            <a:ext cx="2400782" cy="1601810"/>
            <a:chOff x="0" y="0"/>
            <a:chExt cx="2130905" cy="1601809"/>
          </a:xfrm>
        </p:grpSpPr>
        <p:sp>
          <p:nvSpPr>
            <p:cNvPr id="2963" name="Shape"/>
            <p:cNvSpPr/>
            <p:nvPr/>
          </p:nvSpPr>
          <p:spPr>
            <a:xfrm>
              <a:off x="0" y="-1"/>
              <a:ext cx="2130906" cy="1601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428" y="0"/>
                    <a:pt x="3190" y="0"/>
                  </a:cubicBezTo>
                  <a:lnTo>
                    <a:pt x="18410" y="0"/>
                  </a:lnTo>
                  <a:cubicBezTo>
                    <a:pt x="20172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172" y="21600"/>
                    <a:pt x="18410" y="21600"/>
                  </a:cubicBezTo>
                  <a:lnTo>
                    <a:pt x="3190" y="21600"/>
                  </a:lnTo>
                  <a:cubicBezTo>
                    <a:pt x="1428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ts val="700"/>
                </a:spcBef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64" name=" GNRH1"/>
            <p:cNvSpPr txBox="1"/>
            <p:nvPr/>
          </p:nvSpPr>
          <p:spPr>
            <a:xfrm>
              <a:off x="0" y="181690"/>
              <a:ext cx="2130906" cy="123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46773" tIns="146773" rIns="146773" bIns="146773" numCol="1" anchor="ctr">
              <a:spAutoFit/>
            </a:bodyPr>
            <a:lstStyle/>
            <a:p>
              <a:pPr algn="ctr" defTabSz="1600200">
                <a:lnSpc>
                  <a:spcPct val="90000"/>
                </a:lnSpc>
                <a:spcBef>
                  <a:spcPts val="1500"/>
                </a:spcBef>
                <a:defRPr sz="3200">
                  <a:solidFill>
                    <a:srgbClr val="FFFFFF"/>
                  </a:solidFill>
                </a:defRPr>
              </a:pPr>
              <a:r>
                <a:rPr dirty="0">
                  <a:latin typeface="Wingdings"/>
                  <a:ea typeface="Wingdings"/>
                  <a:cs typeface="Wingdings"/>
                  <a:sym typeface="Wingdings"/>
                </a:rPr>
                <a:t> </a:t>
              </a:r>
              <a:r>
                <a:rPr dirty="0"/>
                <a:t>GNRH1</a:t>
              </a:r>
              <a:r>
                <a:rPr sz="3600" dirty="0"/>
                <a:t> </a:t>
              </a:r>
            </a:p>
          </p:txBody>
        </p:sp>
      </p:grpSp>
      <p:grpSp>
        <p:nvGrpSpPr>
          <p:cNvPr id="2968" name="Freeform: Shape 11"/>
          <p:cNvGrpSpPr/>
          <p:nvPr/>
        </p:nvGrpSpPr>
        <p:grpSpPr>
          <a:xfrm>
            <a:off x="4030646" y="1152805"/>
            <a:ext cx="4130712" cy="3760876"/>
            <a:chOff x="0" y="41707"/>
            <a:chExt cx="4485739" cy="3353379"/>
          </a:xfrm>
        </p:grpSpPr>
        <p:sp>
          <p:nvSpPr>
            <p:cNvPr id="2966" name="Shape"/>
            <p:cNvSpPr/>
            <p:nvPr/>
          </p:nvSpPr>
          <p:spPr>
            <a:xfrm>
              <a:off x="0" y="53077"/>
              <a:ext cx="4485739" cy="3176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026" y="0"/>
                    <a:pt x="2293" y="0"/>
                  </a:cubicBezTo>
                  <a:lnTo>
                    <a:pt x="19307" y="0"/>
                  </a:lnTo>
                  <a:cubicBezTo>
                    <a:pt x="2057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574" y="21600"/>
                    <a:pt x="19307" y="21600"/>
                  </a:cubicBezTo>
                  <a:lnTo>
                    <a:pt x="2293" y="21600"/>
                  </a:lnTo>
                  <a:cubicBezTo>
                    <a:pt x="1026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779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67" name="Diseases and disorders…"/>
            <p:cNvSpPr txBox="1"/>
            <p:nvPr/>
          </p:nvSpPr>
          <p:spPr>
            <a:xfrm>
              <a:off x="258129" y="41707"/>
              <a:ext cx="3837376" cy="3353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9172" tIns="79172" rIns="79172" bIns="79172" numCol="1" anchor="ctr">
              <a:spAutoFit/>
            </a:bodyPr>
            <a:lstStyle/>
            <a:p>
              <a:pPr defTabSz="977900">
                <a:defRPr b="1">
                  <a:solidFill>
                    <a:srgbClr val="FFFFFF"/>
                  </a:solidFill>
                </a:defRPr>
              </a:pPr>
              <a:r>
                <a:rPr dirty="0"/>
                <a:t>     Diseases and disorders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major depression, mood disorder,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psychosis,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cognitive impairment,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seizures,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hyperglycemia,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edema,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psoriasis,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acne, </a:t>
              </a:r>
              <a:endParaRPr lang="en-US" dirty="0"/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lang="en-US" dirty="0"/>
                <a:t>anorexia, weight loss, weight gain,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995" name="Freeform: Shape 30"/>
          <p:cNvGrpSpPr/>
          <p:nvPr/>
        </p:nvGrpSpPr>
        <p:grpSpPr>
          <a:xfrm>
            <a:off x="8243483" y="2923674"/>
            <a:ext cx="3829330" cy="3784809"/>
            <a:chOff x="0" y="-1"/>
            <a:chExt cx="3829328" cy="4480661"/>
          </a:xfrm>
        </p:grpSpPr>
        <p:sp>
          <p:nvSpPr>
            <p:cNvPr id="2993" name="Shape"/>
            <p:cNvSpPr/>
            <p:nvPr/>
          </p:nvSpPr>
          <p:spPr>
            <a:xfrm>
              <a:off x="0" y="-1"/>
              <a:ext cx="3829328" cy="4480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026" y="0"/>
                    <a:pt x="2293" y="0"/>
                  </a:cubicBezTo>
                  <a:lnTo>
                    <a:pt x="19307" y="0"/>
                  </a:lnTo>
                  <a:cubicBezTo>
                    <a:pt x="2057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574" y="21600"/>
                    <a:pt x="19307" y="21600"/>
                  </a:cubicBezTo>
                  <a:lnTo>
                    <a:pt x="2293" y="21600"/>
                  </a:lnTo>
                  <a:cubicBezTo>
                    <a:pt x="1026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779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4" name="Diseases and disorders…"/>
            <p:cNvSpPr txBox="1"/>
            <p:nvPr/>
          </p:nvSpPr>
          <p:spPr>
            <a:xfrm>
              <a:off x="0" y="359892"/>
              <a:ext cx="3829328" cy="3760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9172" tIns="79172" rIns="79172" bIns="79172" numCol="1" anchor="ctr">
              <a:spAutoFit/>
            </a:bodyPr>
            <a:lstStyle/>
            <a:p>
              <a:pPr defTabSz="977900">
                <a:defRPr b="1">
                  <a:solidFill>
                    <a:srgbClr val="FFFFFF"/>
                  </a:solidFill>
                </a:defRPr>
              </a:pPr>
              <a:r>
                <a:rPr dirty="0"/>
                <a:t>     Diseases and disorders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hypogonadotropic hypogonadism,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female infertility,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gender identity disorder,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osteoporosis,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fatigue,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muscular atrophy,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sarcopenia,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systemic lupus erythematosus,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neoplasia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prostatic adenocarcinoma,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metastatic prostate cancer, </a:t>
              </a:r>
            </a:p>
            <a:p>
              <a:pPr marL="285750" indent="-285750" defTabSz="977900">
                <a:buSzPct val="100000"/>
                <a:buFont typeface="Arial"/>
                <a:buChar char="•"/>
                <a:defRPr>
                  <a:solidFill>
                    <a:srgbClr val="FFFFFF"/>
                  </a:solidFill>
                </a:defRPr>
              </a:pPr>
              <a:r>
                <a:rPr dirty="0"/>
                <a:t>breast cancer, </a:t>
              </a:r>
            </a:p>
          </p:txBody>
        </p:sp>
      </p:grpSp>
      <p:sp>
        <p:nvSpPr>
          <p:cNvPr id="299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" grpId="0" animBg="1" advAuto="0"/>
      <p:bldP spid="2953" grpId="0" animBg="1" advAuto="0"/>
      <p:bldP spid="2962" grpId="0" animBg="1" advAuto="0"/>
      <p:bldP spid="2965" grpId="0" animBg="1" advAuto="0"/>
      <p:bldP spid="2968" grpId="0" animBg="1" advAuto="0"/>
      <p:bldP spid="2995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Title 1"/>
          <p:cNvSpPr txBox="1">
            <a:spLocks noGrp="1"/>
          </p:cNvSpPr>
          <p:nvPr>
            <p:ph type="title"/>
          </p:nvPr>
        </p:nvSpPr>
        <p:spPr>
          <a:xfrm>
            <a:off x="445087" y="33972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Transmembrane receptors</a:t>
            </a:r>
          </a:p>
        </p:txBody>
      </p:sp>
      <p:grpSp>
        <p:nvGrpSpPr>
          <p:cNvPr id="3004" name="Freeform: Shape 24"/>
          <p:cNvGrpSpPr/>
          <p:nvPr/>
        </p:nvGrpSpPr>
        <p:grpSpPr>
          <a:xfrm>
            <a:off x="834595" y="1109946"/>
            <a:ext cx="2443110" cy="763328"/>
            <a:chOff x="-1" y="-1"/>
            <a:chExt cx="1725940" cy="763327"/>
          </a:xfrm>
        </p:grpSpPr>
        <p:sp>
          <p:nvSpPr>
            <p:cNvPr id="3002" name="Shape"/>
            <p:cNvSpPr/>
            <p:nvPr/>
          </p:nvSpPr>
          <p:spPr>
            <a:xfrm>
              <a:off x="-1" y="-1"/>
              <a:ext cx="1725940" cy="76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713" y="0"/>
                    <a:pt x="1592" y="0"/>
                  </a:cubicBezTo>
                  <a:lnTo>
                    <a:pt x="20008" y="0"/>
                  </a:lnTo>
                  <a:cubicBezTo>
                    <a:pt x="2088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887" y="21600"/>
                    <a:pt x="20008" y="21600"/>
                  </a:cubicBezTo>
                  <a:lnTo>
                    <a:pt x="1592" y="21600"/>
                  </a:lnTo>
                  <a:cubicBezTo>
                    <a:pt x="713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ts val="700"/>
                </a:spcBef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3" name="TLR9"/>
            <p:cNvSpPr txBox="1"/>
            <p:nvPr/>
          </p:nvSpPr>
          <p:spPr>
            <a:xfrm>
              <a:off x="-1" y="25488"/>
              <a:ext cx="1725940" cy="71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5842" tIns="105842" rIns="105842" bIns="105842" numCol="1" anchor="ctr">
              <a:spAutoFit/>
            </a:bodyPr>
            <a:lstStyle>
              <a:lvl1pPr algn="ctr" defTabSz="1600200">
                <a:lnSpc>
                  <a:spcPct val="90000"/>
                </a:lnSpc>
                <a:spcBef>
                  <a:spcPts val="1500"/>
                </a:spcBef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TLR9</a:t>
              </a:r>
              <a:r>
                <a:rPr lang="en-US" dirty="0"/>
                <a:t> </a:t>
              </a:r>
              <a:r>
                <a:rPr lang="en-US" dirty="0">
                  <a:sym typeface="Wingdings" panose="05000000000000000000" pitchFamily="2" charset="2"/>
                </a:rPr>
                <a:t></a:t>
              </a:r>
              <a:endParaRPr dirty="0"/>
            </a:p>
          </p:txBody>
        </p:sp>
      </p:grpSp>
      <p:sp>
        <p:nvSpPr>
          <p:cNvPr id="3005" name="Freeform: Shape 35"/>
          <p:cNvSpPr/>
          <p:nvPr/>
        </p:nvSpPr>
        <p:spPr>
          <a:xfrm>
            <a:off x="3332747" y="1109947"/>
            <a:ext cx="2443107" cy="76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700"/>
                </a:moveTo>
                <a:lnTo>
                  <a:pt x="19188" y="2700"/>
                </a:lnTo>
                <a:lnTo>
                  <a:pt x="19188" y="0"/>
                </a:lnTo>
                <a:lnTo>
                  <a:pt x="21600" y="10800"/>
                </a:lnTo>
                <a:lnTo>
                  <a:pt x="19188" y="21600"/>
                </a:lnTo>
                <a:lnTo>
                  <a:pt x="19188" y="18900"/>
                </a:lnTo>
                <a:lnTo>
                  <a:pt x="0" y="18900"/>
                </a:lnTo>
                <a:lnTo>
                  <a:pt x="0" y="2700"/>
                </a:lnTo>
                <a:close/>
              </a:path>
            </a:pathLst>
          </a:custGeom>
          <a:solidFill>
            <a:srgbClr val="D0DEEF">
              <a:alpha val="90000"/>
            </a:srgbClr>
          </a:solidFill>
          <a:ln w="12700">
            <a:solidFill>
              <a:srgbClr val="D0DEEF">
                <a:alpha val="90000"/>
              </a:srgbClr>
            </a:solidFill>
            <a:miter/>
          </a:ln>
        </p:spPr>
        <p:txBody>
          <a:bodyPr lIns="45719" rIns="45719"/>
          <a:lstStyle/>
          <a:p>
            <a:pPr defTabSz="844550">
              <a:lnSpc>
                <a:spcPct val="90000"/>
              </a:lnSpc>
              <a:spcBef>
                <a:spcPts val="300"/>
              </a:spcBef>
              <a:defRPr sz="1900"/>
            </a:pPr>
            <a:r>
              <a:rPr lang="en-US" sz="2400" dirty="0"/>
              <a:t>Toll-like receptor</a:t>
            </a:r>
            <a:endParaRPr sz="2400" dirty="0"/>
          </a:p>
        </p:txBody>
      </p:sp>
      <p:sp>
        <p:nvSpPr>
          <p:cNvPr id="300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45</a:t>
            </a:fld>
            <a:endParaRPr/>
          </a:p>
        </p:txBody>
      </p:sp>
      <p:grpSp>
        <p:nvGrpSpPr>
          <p:cNvPr id="3009" name="Freeform: Shape 36"/>
          <p:cNvGrpSpPr/>
          <p:nvPr/>
        </p:nvGrpSpPr>
        <p:grpSpPr>
          <a:xfrm>
            <a:off x="5775855" y="184467"/>
            <a:ext cx="6238497" cy="3674291"/>
            <a:chOff x="0" y="82346"/>
            <a:chExt cx="7562007" cy="3905252"/>
          </a:xfrm>
        </p:grpSpPr>
        <p:sp>
          <p:nvSpPr>
            <p:cNvPr id="3007" name="Shape"/>
            <p:cNvSpPr/>
            <p:nvPr/>
          </p:nvSpPr>
          <p:spPr>
            <a:xfrm>
              <a:off x="0" y="82346"/>
              <a:ext cx="7562007" cy="3905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026" y="0"/>
                    <a:pt x="2293" y="0"/>
                  </a:cubicBezTo>
                  <a:lnTo>
                    <a:pt x="19307" y="0"/>
                  </a:lnTo>
                  <a:cubicBezTo>
                    <a:pt x="2057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574" y="21600"/>
                    <a:pt x="19307" y="21600"/>
                  </a:cubicBezTo>
                  <a:lnTo>
                    <a:pt x="2293" y="21600"/>
                  </a:lnTo>
                  <a:cubicBezTo>
                    <a:pt x="1026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779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8" name="Biological processes…"/>
            <p:cNvSpPr txBox="1"/>
            <p:nvPr/>
          </p:nvSpPr>
          <p:spPr>
            <a:xfrm>
              <a:off x="0" y="477700"/>
              <a:ext cx="7562006" cy="3114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9172" tIns="79172" rIns="79172" bIns="79172" numCol="1" anchor="ctr">
              <a:spAutoFit/>
            </a:bodyPr>
            <a:lstStyle/>
            <a:p>
              <a:pPr defTabSz="977900"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	</a:t>
              </a:r>
              <a:r>
                <a:rPr sz="2400" dirty="0"/>
                <a:t>Biological processes 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pathogen recognition </a:t>
              </a:r>
              <a:endParaRPr lang="en-US" dirty="0"/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activation of innate immunity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defense response to bacteria and viruses; 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inflammatory response; 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maintenance of gastrointestinal epithelium; 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male gonad development; </a:t>
              </a:r>
            </a:p>
            <a:p>
              <a:pPr marL="342900" indent="-342900" defTabSz="977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microglial cell activation and </a:t>
              </a:r>
              <a:r>
                <a:rPr dirty="0" err="1"/>
                <a:t>axonogenesis</a:t>
              </a:r>
              <a:r>
                <a:rPr dirty="0"/>
                <a:t>; </a:t>
              </a:r>
            </a:p>
          </p:txBody>
        </p:sp>
      </p:grpSp>
      <p:grpSp>
        <p:nvGrpSpPr>
          <p:cNvPr id="19" name="Freeform: Shape 11">
            <a:extLst>
              <a:ext uri="{FF2B5EF4-FFF2-40B4-BE49-F238E27FC236}">
                <a16:creationId xmlns:a16="http://schemas.microsoft.com/office/drawing/2014/main" id="{D16B748F-5F42-4C08-83C5-C98832D1A0F9}"/>
              </a:ext>
            </a:extLst>
          </p:cNvPr>
          <p:cNvGrpSpPr/>
          <p:nvPr/>
        </p:nvGrpSpPr>
        <p:grpSpPr>
          <a:xfrm>
            <a:off x="787318" y="2285015"/>
            <a:ext cx="4082642" cy="4591873"/>
            <a:chOff x="0" y="94636"/>
            <a:chExt cx="4082640" cy="4591871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C1AE23A6-4210-4904-9059-155603E6CAB5}"/>
                </a:ext>
              </a:extLst>
            </p:cNvPr>
            <p:cNvSpPr/>
            <p:nvPr/>
          </p:nvSpPr>
          <p:spPr>
            <a:xfrm>
              <a:off x="0" y="112241"/>
              <a:ext cx="4082640" cy="455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1026" y="0"/>
                    <a:pt x="2293" y="0"/>
                  </a:cubicBezTo>
                  <a:lnTo>
                    <a:pt x="19307" y="0"/>
                  </a:lnTo>
                  <a:cubicBezTo>
                    <a:pt x="2057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574" y="21600"/>
                    <a:pt x="19307" y="21600"/>
                  </a:cubicBezTo>
                  <a:lnTo>
                    <a:pt x="2293" y="21600"/>
                  </a:lnTo>
                  <a:cubicBezTo>
                    <a:pt x="1026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Diseases and disorders…">
              <a:extLst>
                <a:ext uri="{FF2B5EF4-FFF2-40B4-BE49-F238E27FC236}">
                  <a16:creationId xmlns:a16="http://schemas.microsoft.com/office/drawing/2014/main" id="{A040A686-B3E9-4028-854D-0985B6A8DA41}"/>
                </a:ext>
              </a:extLst>
            </p:cNvPr>
            <p:cNvSpPr txBox="1"/>
            <p:nvPr/>
          </p:nvSpPr>
          <p:spPr>
            <a:xfrm>
              <a:off x="0" y="94636"/>
              <a:ext cx="4082640" cy="4591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9172" tIns="79172" rIns="79172" bIns="79172" numCol="1" anchor="ctr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dirty="0"/>
                <a:t>     Diseases and disorders</a:t>
              </a:r>
            </a:p>
            <a:p>
              <a:pPr marL="342900" indent="-34290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hyperprolactinemia,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cancer,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ulceration,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insulin resistance,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impaired glucose tolerance,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hyperleptinemia,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hyperglycemia,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hypoglycemia, </a:t>
              </a:r>
              <a:endParaRPr lang="en-US" dirty="0"/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hypocalcemia,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hypoinsulinemia</a:t>
              </a:r>
              <a:r>
                <a:rPr dirty="0"/>
                <a:t>, </a:t>
              </a:r>
            </a:p>
            <a:p>
              <a:pPr marL="285750" indent="-285750">
                <a:buSzPct val="100000"/>
                <a:buFont typeface="Arial"/>
                <a:buChar char="•"/>
                <a:defRPr sz="2400">
                  <a:solidFill>
                    <a:srgbClr val="FFFFFF"/>
                  </a:solidFill>
                </a:defRPr>
              </a:pPr>
              <a:r>
                <a:rPr dirty="0"/>
                <a:t>obesity</a:t>
              </a:r>
              <a:r>
                <a:rPr sz="1800" dirty="0"/>
                <a:t>. </a:t>
              </a:r>
            </a:p>
          </p:txBody>
        </p:sp>
      </p:grpSp>
      <p:grpSp>
        <p:nvGrpSpPr>
          <p:cNvPr id="22" name="Freeform: Shape 21">
            <a:extLst>
              <a:ext uri="{FF2B5EF4-FFF2-40B4-BE49-F238E27FC236}">
                <a16:creationId xmlns:a16="http://schemas.microsoft.com/office/drawing/2014/main" id="{D8C6DDFE-CD66-4476-A06D-93846CBD1E13}"/>
              </a:ext>
            </a:extLst>
          </p:cNvPr>
          <p:cNvGrpSpPr/>
          <p:nvPr/>
        </p:nvGrpSpPr>
        <p:grpSpPr>
          <a:xfrm>
            <a:off x="7988716" y="4438778"/>
            <a:ext cx="2523680" cy="763329"/>
            <a:chOff x="0" y="-1"/>
            <a:chExt cx="1637497" cy="763327"/>
          </a:xfrm>
        </p:grpSpPr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B0E17F76-A5FE-4B9B-B3EE-CAC9AEEF7C0F}"/>
                </a:ext>
              </a:extLst>
            </p:cNvPr>
            <p:cNvSpPr/>
            <p:nvPr/>
          </p:nvSpPr>
          <p:spPr>
            <a:xfrm>
              <a:off x="0" y="-1"/>
              <a:ext cx="1637497" cy="76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751" y="0"/>
                    <a:pt x="1678" y="0"/>
                  </a:cubicBezTo>
                  <a:lnTo>
                    <a:pt x="19922" y="0"/>
                  </a:lnTo>
                  <a:cubicBezTo>
                    <a:pt x="20849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849" y="21600"/>
                    <a:pt x="19922" y="21600"/>
                  </a:cubicBezTo>
                  <a:lnTo>
                    <a:pt x="1678" y="21600"/>
                  </a:lnTo>
                  <a:cubicBezTo>
                    <a:pt x="751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PRLR">
              <a:extLst>
                <a:ext uri="{FF2B5EF4-FFF2-40B4-BE49-F238E27FC236}">
                  <a16:creationId xmlns:a16="http://schemas.microsoft.com/office/drawing/2014/main" id="{450FA12C-AD0D-40EF-9A89-75223FC0E7C0}"/>
                </a:ext>
              </a:extLst>
            </p:cNvPr>
            <p:cNvSpPr txBox="1"/>
            <p:nvPr/>
          </p:nvSpPr>
          <p:spPr>
            <a:xfrm>
              <a:off x="0" y="78580"/>
              <a:ext cx="1637497" cy="60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4412" tIns="94412" rIns="94412" bIns="94412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PRLR</a:t>
              </a:r>
              <a:r>
                <a:rPr lang="en-US" dirty="0"/>
                <a:t>  </a:t>
              </a:r>
              <a:r>
                <a:rPr lang="en-US" dirty="0">
                  <a:sym typeface="Wingdings" panose="05000000000000000000" pitchFamily="2" charset="2"/>
                </a:rPr>
                <a:t></a:t>
              </a:r>
              <a:endParaRPr dirty="0"/>
            </a:p>
          </p:txBody>
        </p:sp>
      </p:grpSp>
      <p:grpSp>
        <p:nvGrpSpPr>
          <p:cNvPr id="25" name="Freeform: Shape 17">
            <a:extLst>
              <a:ext uri="{FF2B5EF4-FFF2-40B4-BE49-F238E27FC236}">
                <a16:creationId xmlns:a16="http://schemas.microsoft.com/office/drawing/2014/main" id="{C47A4D72-D8AE-480D-A501-2ADF31BE4D96}"/>
              </a:ext>
            </a:extLst>
          </p:cNvPr>
          <p:cNvGrpSpPr/>
          <p:nvPr/>
        </p:nvGrpSpPr>
        <p:grpSpPr>
          <a:xfrm flipH="1">
            <a:off x="4905677" y="4465096"/>
            <a:ext cx="3057821" cy="763328"/>
            <a:chOff x="-1" y="-1"/>
            <a:chExt cx="2403919" cy="763327"/>
          </a:xfrm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973D4EE1-A31D-4E4E-A9CA-CC5D79096F23}"/>
                </a:ext>
              </a:extLst>
            </p:cNvPr>
            <p:cNvSpPr/>
            <p:nvPr/>
          </p:nvSpPr>
          <p:spPr>
            <a:xfrm>
              <a:off x="-1" y="-1"/>
              <a:ext cx="2403918" cy="76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lnTo>
                    <a:pt x="19188" y="2700"/>
                  </a:lnTo>
                  <a:lnTo>
                    <a:pt x="19188" y="0"/>
                  </a:lnTo>
                  <a:lnTo>
                    <a:pt x="21600" y="10800"/>
                  </a:lnTo>
                  <a:lnTo>
                    <a:pt x="19188" y="21600"/>
                  </a:lnTo>
                  <a:lnTo>
                    <a:pt x="19188" y="18900"/>
                  </a:lnTo>
                  <a:lnTo>
                    <a:pt x="0" y="18900"/>
                  </a:lnTo>
                  <a:lnTo>
                    <a:pt x="0" y="2700"/>
                  </a:lnTo>
                  <a:close/>
                </a:path>
              </a:pathLst>
            </a:custGeom>
            <a:solidFill>
              <a:srgbClr val="D0DEEF">
                <a:alpha val="90000"/>
              </a:srgbClr>
            </a:solidFill>
            <a:ln w="12700" cap="flat">
              <a:solidFill>
                <a:srgbClr val="D0DEEF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ts val="300"/>
                </a:spcBef>
                <a:defRPr sz="2000"/>
              </a:pPr>
              <a:endParaRPr/>
            </a:p>
          </p:txBody>
        </p:sp>
        <p:sp>
          <p:nvSpPr>
            <p:cNvPr id="27" name="prolactin receptor">
              <a:extLst>
                <a:ext uri="{FF2B5EF4-FFF2-40B4-BE49-F238E27FC236}">
                  <a16:creationId xmlns:a16="http://schemas.microsoft.com/office/drawing/2014/main" id="{508B2375-8133-428E-8D39-E1B1D7922791}"/>
                </a:ext>
              </a:extLst>
            </p:cNvPr>
            <p:cNvSpPr txBox="1"/>
            <p:nvPr/>
          </p:nvSpPr>
          <p:spPr>
            <a:xfrm>
              <a:off x="-1" y="-1"/>
              <a:ext cx="2403919" cy="618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/>
            <a:p>
              <a:pPr lvl="1" indent="0" defTabSz="889000">
                <a:lnSpc>
                  <a:spcPct val="90000"/>
                </a:lnSpc>
                <a:spcBef>
                  <a:spcPts val="300"/>
                </a:spcBef>
                <a:buSzPct val="100000"/>
                <a:defRPr sz="2000"/>
              </a:pPr>
              <a:endParaRPr lang="en-US" dirty="0"/>
            </a:p>
            <a:p>
              <a:pPr lvl="1" indent="0" defTabSz="889000">
                <a:lnSpc>
                  <a:spcPct val="90000"/>
                </a:lnSpc>
                <a:spcBef>
                  <a:spcPts val="300"/>
                </a:spcBef>
                <a:buSzPct val="100000"/>
                <a:defRPr sz="2000"/>
              </a:pPr>
              <a:r>
                <a:rPr lang="en-US" dirty="0"/>
                <a:t>      </a:t>
              </a:r>
              <a:r>
                <a:rPr dirty="0"/>
                <a:t>prolactin receptor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9" grpId="0" animBg="1" advAuto="0"/>
      <p:bldP spid="19" grpId="0" animBg="1" advAuto="0"/>
      <p:bldP spid="22" grpId="0" animBg="1" advAuto="0"/>
      <p:bldP spid="25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46</a:t>
            </a:fld>
            <a:endParaRPr/>
          </a:p>
        </p:txBody>
      </p:sp>
      <p:grpSp>
        <p:nvGrpSpPr>
          <p:cNvPr id="2365" name="Group 3"/>
          <p:cNvGrpSpPr/>
          <p:nvPr/>
        </p:nvGrpSpPr>
        <p:grpSpPr>
          <a:xfrm>
            <a:off x="4563560" y="1705522"/>
            <a:ext cx="4555278" cy="2468353"/>
            <a:chOff x="0" y="0"/>
            <a:chExt cx="4555276" cy="2468351"/>
          </a:xfrm>
        </p:grpSpPr>
        <p:grpSp>
          <p:nvGrpSpPr>
            <p:cNvPr id="2357" name="Group 4"/>
            <p:cNvGrpSpPr/>
            <p:nvPr/>
          </p:nvGrpSpPr>
          <p:grpSpPr>
            <a:xfrm>
              <a:off x="0" y="-1"/>
              <a:ext cx="4555277" cy="2468353"/>
              <a:chOff x="0" y="0"/>
              <a:chExt cx="4555276" cy="2468351"/>
            </a:xfrm>
          </p:grpSpPr>
          <p:sp>
            <p:nvSpPr>
              <p:cNvPr id="2330" name="Freeform 12"/>
              <p:cNvSpPr/>
              <p:nvPr/>
            </p:nvSpPr>
            <p:spPr>
              <a:xfrm>
                <a:off x="1984829" y="1541736"/>
                <a:ext cx="49432" cy="3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19047" extrusionOk="0">
                    <a:moveTo>
                      <a:pt x="11765" y="1251"/>
                    </a:moveTo>
                    <a:cubicBezTo>
                      <a:pt x="6365" y="-1277"/>
                      <a:pt x="1120" y="102"/>
                      <a:pt x="194" y="4697"/>
                    </a:cubicBezTo>
                    <a:cubicBezTo>
                      <a:pt x="-886" y="9293"/>
                      <a:pt x="2663" y="15038"/>
                      <a:pt x="8063" y="17795"/>
                    </a:cubicBezTo>
                    <a:cubicBezTo>
                      <a:pt x="13463" y="20323"/>
                      <a:pt x="18554" y="18944"/>
                      <a:pt x="19634" y="14349"/>
                    </a:cubicBezTo>
                    <a:cubicBezTo>
                      <a:pt x="20714" y="9753"/>
                      <a:pt x="17165" y="4008"/>
                      <a:pt x="11765" y="1251"/>
                    </a:cubicBezTo>
                  </a:path>
                </a:pathLst>
              </a:custGeom>
              <a:solidFill>
                <a:srgbClr val="33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1" name="Freeform 13"/>
              <p:cNvSpPr/>
              <p:nvPr/>
            </p:nvSpPr>
            <p:spPr>
              <a:xfrm>
                <a:off x="1833378" y="1266442"/>
                <a:ext cx="448948" cy="355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6" h="20487" extrusionOk="0">
                    <a:moveTo>
                      <a:pt x="6204" y="9"/>
                    </a:moveTo>
                    <a:cubicBezTo>
                      <a:pt x="3965" y="-146"/>
                      <a:pt x="2554" y="1671"/>
                      <a:pt x="1549" y="3487"/>
                    </a:cubicBezTo>
                    <a:cubicBezTo>
                      <a:pt x="561" y="5304"/>
                      <a:pt x="-426" y="8782"/>
                      <a:pt x="191" y="10887"/>
                    </a:cubicBezTo>
                    <a:cubicBezTo>
                      <a:pt x="808" y="13013"/>
                      <a:pt x="4035" y="14808"/>
                      <a:pt x="5216" y="16093"/>
                    </a:cubicBezTo>
                    <a:cubicBezTo>
                      <a:pt x="6380" y="17378"/>
                      <a:pt x="6451" y="18064"/>
                      <a:pt x="7315" y="18596"/>
                    </a:cubicBezTo>
                    <a:cubicBezTo>
                      <a:pt x="8179" y="19128"/>
                      <a:pt x="8796" y="18906"/>
                      <a:pt x="10348" y="19128"/>
                    </a:cubicBezTo>
                    <a:cubicBezTo>
                      <a:pt x="11899" y="19349"/>
                      <a:pt x="14809" y="21454"/>
                      <a:pt x="16537" y="19948"/>
                    </a:cubicBezTo>
                    <a:cubicBezTo>
                      <a:pt x="18265" y="18441"/>
                      <a:pt x="21174" y="12925"/>
                      <a:pt x="20874" y="10288"/>
                    </a:cubicBezTo>
                    <a:cubicBezTo>
                      <a:pt x="20557" y="7652"/>
                      <a:pt x="17207" y="5991"/>
                      <a:pt x="14809" y="4240"/>
                    </a:cubicBezTo>
                    <a:cubicBezTo>
                      <a:pt x="12393" y="2512"/>
                      <a:pt x="8426" y="164"/>
                      <a:pt x="6204" y="9"/>
                    </a:cubicBezTo>
                  </a:path>
                </a:pathLst>
              </a:custGeom>
              <a:solidFill>
                <a:srgbClr val="99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2" name="Freeform 14"/>
              <p:cNvSpPr/>
              <p:nvPr/>
            </p:nvSpPr>
            <p:spPr>
              <a:xfrm>
                <a:off x="1862583" y="1298477"/>
                <a:ext cx="387499" cy="29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5" h="20491" extrusionOk="0">
                    <a:moveTo>
                      <a:pt x="6230" y="13"/>
                    </a:moveTo>
                    <a:cubicBezTo>
                      <a:pt x="4004" y="-172"/>
                      <a:pt x="2555" y="1628"/>
                      <a:pt x="1554" y="3507"/>
                    </a:cubicBezTo>
                    <a:cubicBezTo>
                      <a:pt x="615" y="5307"/>
                      <a:pt x="-528" y="9013"/>
                      <a:pt x="268" y="10999"/>
                    </a:cubicBezTo>
                    <a:cubicBezTo>
                      <a:pt x="1044" y="12984"/>
                      <a:pt x="4637" y="14334"/>
                      <a:pt x="6087" y="15128"/>
                    </a:cubicBezTo>
                    <a:cubicBezTo>
                      <a:pt x="7516" y="15949"/>
                      <a:pt x="8169" y="15234"/>
                      <a:pt x="8945" y="15763"/>
                    </a:cubicBezTo>
                    <a:cubicBezTo>
                      <a:pt x="9741" y="16319"/>
                      <a:pt x="9741" y="17669"/>
                      <a:pt x="10966" y="18384"/>
                    </a:cubicBezTo>
                    <a:cubicBezTo>
                      <a:pt x="12171" y="19099"/>
                      <a:pt x="14845" y="21428"/>
                      <a:pt x="16478" y="20078"/>
                    </a:cubicBezTo>
                    <a:cubicBezTo>
                      <a:pt x="18132" y="18728"/>
                      <a:pt x="21072" y="12984"/>
                      <a:pt x="20786" y="10363"/>
                    </a:cubicBezTo>
                    <a:cubicBezTo>
                      <a:pt x="20439" y="7663"/>
                      <a:pt x="17132" y="6049"/>
                      <a:pt x="14763" y="4249"/>
                    </a:cubicBezTo>
                    <a:cubicBezTo>
                      <a:pt x="12334" y="2528"/>
                      <a:pt x="8455" y="93"/>
                      <a:pt x="6230" y="13"/>
                    </a:cubicBezTo>
                  </a:path>
                </a:pathLst>
              </a:custGeom>
              <a:solidFill>
                <a:srgbClr val="FFCC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3" name="Freeform 15"/>
              <p:cNvSpPr/>
              <p:nvPr/>
            </p:nvSpPr>
            <p:spPr>
              <a:xfrm>
                <a:off x="2442058" y="1480607"/>
                <a:ext cx="53922" cy="31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6" h="19324" extrusionOk="0">
                    <a:moveTo>
                      <a:pt x="9133" y="18876"/>
                    </a:moveTo>
                    <a:cubicBezTo>
                      <a:pt x="14679" y="20451"/>
                      <a:pt x="19787" y="17751"/>
                      <a:pt x="20371" y="12576"/>
                    </a:cubicBezTo>
                    <a:cubicBezTo>
                      <a:pt x="20955" y="7626"/>
                      <a:pt x="16869" y="2226"/>
                      <a:pt x="11323" y="426"/>
                    </a:cubicBezTo>
                    <a:cubicBezTo>
                      <a:pt x="5631" y="-1149"/>
                      <a:pt x="669" y="1776"/>
                      <a:pt x="85" y="6951"/>
                    </a:cubicBezTo>
                    <a:cubicBezTo>
                      <a:pt x="-645" y="11901"/>
                      <a:pt x="3441" y="17301"/>
                      <a:pt x="9133" y="18876"/>
                    </a:cubicBezTo>
                  </a:path>
                </a:pathLst>
              </a:custGeom>
              <a:solidFill>
                <a:srgbClr val="33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4" name="Freeform 16"/>
              <p:cNvSpPr/>
              <p:nvPr/>
            </p:nvSpPr>
            <p:spPr>
              <a:xfrm>
                <a:off x="2218279" y="1453357"/>
                <a:ext cx="447052" cy="32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7" h="20357" extrusionOk="0">
                    <a:moveTo>
                      <a:pt x="15598" y="20331"/>
                    </a:moveTo>
                    <a:cubicBezTo>
                      <a:pt x="17789" y="20093"/>
                      <a:pt x="18982" y="17883"/>
                      <a:pt x="19753" y="15744"/>
                    </a:cubicBezTo>
                    <a:cubicBezTo>
                      <a:pt x="20507" y="13630"/>
                      <a:pt x="21103" y="9709"/>
                      <a:pt x="20244" y="7570"/>
                    </a:cubicBezTo>
                    <a:cubicBezTo>
                      <a:pt x="19402" y="5408"/>
                      <a:pt x="16054" y="4077"/>
                      <a:pt x="14774" y="2937"/>
                    </a:cubicBezTo>
                    <a:cubicBezTo>
                      <a:pt x="13476" y="1772"/>
                      <a:pt x="13336" y="1059"/>
                      <a:pt x="12424" y="655"/>
                    </a:cubicBezTo>
                    <a:cubicBezTo>
                      <a:pt x="11530" y="251"/>
                      <a:pt x="10952" y="608"/>
                      <a:pt x="9409" y="655"/>
                    </a:cubicBezTo>
                    <a:cubicBezTo>
                      <a:pt x="7866" y="703"/>
                      <a:pt x="4780" y="-1008"/>
                      <a:pt x="3255" y="917"/>
                    </a:cubicBezTo>
                    <a:cubicBezTo>
                      <a:pt x="1730" y="2865"/>
                      <a:pt x="-497" y="9329"/>
                      <a:pt x="99" y="12085"/>
                    </a:cubicBezTo>
                    <a:cubicBezTo>
                      <a:pt x="713" y="14865"/>
                      <a:pt x="4167" y="16030"/>
                      <a:pt x="6709" y="17432"/>
                    </a:cubicBezTo>
                    <a:cubicBezTo>
                      <a:pt x="9269" y="18834"/>
                      <a:pt x="13406" y="20592"/>
                      <a:pt x="15598" y="20331"/>
                    </a:cubicBezTo>
                  </a:path>
                </a:pathLst>
              </a:custGeom>
              <a:solidFill>
                <a:srgbClr val="99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5" name="Freeform 17"/>
              <p:cNvSpPr/>
              <p:nvPr/>
            </p:nvSpPr>
            <p:spPr>
              <a:xfrm>
                <a:off x="2248121" y="1476808"/>
                <a:ext cx="385469" cy="27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5" h="20256" extrusionOk="0">
                    <a:moveTo>
                      <a:pt x="15486" y="20216"/>
                    </a:moveTo>
                    <a:cubicBezTo>
                      <a:pt x="17688" y="19962"/>
                      <a:pt x="18900" y="17753"/>
                      <a:pt x="19668" y="15545"/>
                    </a:cubicBezTo>
                    <a:cubicBezTo>
                      <a:pt x="20396" y="13422"/>
                      <a:pt x="21123" y="9261"/>
                      <a:pt x="20133" y="7307"/>
                    </a:cubicBezTo>
                    <a:cubicBezTo>
                      <a:pt x="19143" y="5326"/>
                      <a:pt x="15486" y="4590"/>
                      <a:pt x="13990" y="3995"/>
                    </a:cubicBezTo>
                    <a:cubicBezTo>
                      <a:pt x="12495" y="3401"/>
                      <a:pt x="11929" y="4306"/>
                      <a:pt x="11101" y="3882"/>
                    </a:cubicBezTo>
                    <a:cubicBezTo>
                      <a:pt x="10272" y="3457"/>
                      <a:pt x="10131" y="2013"/>
                      <a:pt x="8858" y="1476"/>
                    </a:cubicBezTo>
                    <a:cubicBezTo>
                      <a:pt x="7585" y="938"/>
                      <a:pt x="4716" y="-1044"/>
                      <a:pt x="3261" y="711"/>
                    </a:cubicBezTo>
                    <a:cubicBezTo>
                      <a:pt x="1786" y="2495"/>
                      <a:pt x="-477" y="9232"/>
                      <a:pt x="89" y="11950"/>
                    </a:cubicBezTo>
                    <a:cubicBezTo>
                      <a:pt x="735" y="14781"/>
                      <a:pt x="4130" y="15885"/>
                      <a:pt x="6656" y="17329"/>
                    </a:cubicBezTo>
                    <a:cubicBezTo>
                      <a:pt x="9222" y="18688"/>
                      <a:pt x="13283" y="20556"/>
                      <a:pt x="15486" y="20216"/>
                    </a:cubicBezTo>
                  </a:path>
                </a:pathLst>
              </a:custGeom>
              <a:solidFill>
                <a:srgbClr val="FFCC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6" name="Freeform 18"/>
              <p:cNvSpPr/>
              <p:nvPr/>
            </p:nvSpPr>
            <p:spPr>
              <a:xfrm>
                <a:off x="2863066" y="1813929"/>
                <a:ext cx="54212" cy="28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19252" extrusionOk="0">
                    <a:moveTo>
                      <a:pt x="9313" y="544"/>
                    </a:moveTo>
                    <a:cubicBezTo>
                      <a:pt x="3582" y="2508"/>
                      <a:pt x="-532" y="7908"/>
                      <a:pt x="56" y="12817"/>
                    </a:cubicBezTo>
                    <a:cubicBezTo>
                      <a:pt x="644" y="17971"/>
                      <a:pt x="5639" y="20426"/>
                      <a:pt x="11370" y="18708"/>
                    </a:cubicBezTo>
                    <a:cubicBezTo>
                      <a:pt x="16954" y="16744"/>
                      <a:pt x="21068" y="11344"/>
                      <a:pt x="20480" y="6435"/>
                    </a:cubicBezTo>
                    <a:cubicBezTo>
                      <a:pt x="19892" y="1281"/>
                      <a:pt x="14897" y="-1174"/>
                      <a:pt x="9313" y="544"/>
                    </a:cubicBezTo>
                  </a:path>
                </a:pathLst>
              </a:custGeom>
              <a:solidFill>
                <a:srgbClr val="33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7" name="Freeform 19"/>
              <p:cNvSpPr/>
              <p:nvPr/>
            </p:nvSpPr>
            <p:spPr>
              <a:xfrm>
                <a:off x="2655384" y="1567430"/>
                <a:ext cx="437206" cy="299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4" h="20930" extrusionOk="0">
                    <a:moveTo>
                      <a:pt x="2791" y="1953"/>
                    </a:moveTo>
                    <a:cubicBezTo>
                      <a:pt x="720" y="3456"/>
                      <a:pt x="175" y="6461"/>
                      <a:pt x="29" y="9117"/>
                    </a:cubicBezTo>
                    <a:cubicBezTo>
                      <a:pt x="-134" y="11774"/>
                      <a:pt x="375" y="16228"/>
                      <a:pt x="1792" y="18026"/>
                    </a:cubicBezTo>
                    <a:cubicBezTo>
                      <a:pt x="3209" y="19797"/>
                      <a:pt x="6824" y="19340"/>
                      <a:pt x="8404" y="19823"/>
                    </a:cubicBezTo>
                    <a:cubicBezTo>
                      <a:pt x="9985" y="20333"/>
                      <a:pt x="10312" y="21004"/>
                      <a:pt x="11311" y="20924"/>
                    </a:cubicBezTo>
                    <a:cubicBezTo>
                      <a:pt x="12292" y="20843"/>
                      <a:pt x="12764" y="20145"/>
                      <a:pt x="14254" y="19233"/>
                    </a:cubicBezTo>
                    <a:cubicBezTo>
                      <a:pt x="15725" y="18321"/>
                      <a:pt x="19195" y="18401"/>
                      <a:pt x="20140" y="15503"/>
                    </a:cubicBezTo>
                    <a:cubicBezTo>
                      <a:pt x="21085" y="12605"/>
                      <a:pt x="21466" y="4556"/>
                      <a:pt x="20122" y="1980"/>
                    </a:cubicBezTo>
                    <a:cubicBezTo>
                      <a:pt x="18777" y="-596"/>
                      <a:pt x="15108" y="102"/>
                      <a:pt x="12219" y="48"/>
                    </a:cubicBezTo>
                    <a:cubicBezTo>
                      <a:pt x="9349" y="-6"/>
                      <a:pt x="4844" y="450"/>
                      <a:pt x="2791" y="1953"/>
                    </a:cubicBezTo>
                  </a:path>
                </a:pathLst>
              </a:custGeom>
              <a:solidFill>
                <a:srgbClr val="99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8" name="Freeform 20"/>
              <p:cNvSpPr/>
              <p:nvPr/>
            </p:nvSpPr>
            <p:spPr>
              <a:xfrm>
                <a:off x="2686168" y="1592475"/>
                <a:ext cx="376016" cy="229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0071" extrusionOk="0">
                    <a:moveTo>
                      <a:pt x="2867" y="2204"/>
                    </a:moveTo>
                    <a:cubicBezTo>
                      <a:pt x="765" y="3788"/>
                      <a:pt x="170" y="6955"/>
                      <a:pt x="21" y="9921"/>
                    </a:cubicBezTo>
                    <a:cubicBezTo>
                      <a:pt x="-106" y="12684"/>
                      <a:pt x="319" y="17738"/>
                      <a:pt x="1806" y="19322"/>
                    </a:cubicBezTo>
                    <a:cubicBezTo>
                      <a:pt x="3313" y="20906"/>
                      <a:pt x="7115" y="19524"/>
                      <a:pt x="8729" y="19289"/>
                    </a:cubicBezTo>
                    <a:cubicBezTo>
                      <a:pt x="10365" y="19019"/>
                      <a:pt x="10662" y="17705"/>
                      <a:pt x="11575" y="17671"/>
                    </a:cubicBezTo>
                    <a:cubicBezTo>
                      <a:pt x="12510" y="17637"/>
                      <a:pt x="13062" y="19154"/>
                      <a:pt x="14443" y="18985"/>
                    </a:cubicBezTo>
                    <a:cubicBezTo>
                      <a:pt x="15844" y="18783"/>
                      <a:pt x="19179" y="19289"/>
                      <a:pt x="20135" y="16424"/>
                    </a:cubicBezTo>
                    <a:cubicBezTo>
                      <a:pt x="21090" y="13594"/>
                      <a:pt x="21494" y="4731"/>
                      <a:pt x="20177" y="2035"/>
                    </a:cubicBezTo>
                    <a:cubicBezTo>
                      <a:pt x="18797" y="-694"/>
                      <a:pt x="15144" y="148"/>
                      <a:pt x="12298" y="47"/>
                    </a:cubicBezTo>
                    <a:cubicBezTo>
                      <a:pt x="9388" y="81"/>
                      <a:pt x="4906" y="485"/>
                      <a:pt x="2867" y="2204"/>
                    </a:cubicBezTo>
                  </a:path>
                </a:pathLst>
              </a:custGeom>
              <a:solidFill>
                <a:srgbClr val="FFCC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9" name="Freeform 21"/>
              <p:cNvSpPr/>
              <p:nvPr/>
            </p:nvSpPr>
            <p:spPr>
              <a:xfrm>
                <a:off x="3213110" y="1455476"/>
                <a:ext cx="44866" cy="37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20" h="19180" extrusionOk="0">
                    <a:moveTo>
                      <a:pt x="13014" y="15646"/>
                    </a:moveTo>
                    <a:cubicBezTo>
                      <a:pt x="17886" y="11523"/>
                      <a:pt x="20322" y="5632"/>
                      <a:pt x="18536" y="2097"/>
                    </a:cubicBezTo>
                    <a:cubicBezTo>
                      <a:pt x="16587" y="-1241"/>
                      <a:pt x="11065" y="-456"/>
                      <a:pt x="6193" y="3472"/>
                    </a:cubicBezTo>
                    <a:cubicBezTo>
                      <a:pt x="1158" y="7595"/>
                      <a:pt x="-1278" y="13683"/>
                      <a:pt x="671" y="17021"/>
                    </a:cubicBezTo>
                    <a:cubicBezTo>
                      <a:pt x="2620" y="20359"/>
                      <a:pt x="8142" y="19770"/>
                      <a:pt x="13014" y="15646"/>
                    </a:cubicBezTo>
                  </a:path>
                </a:pathLst>
              </a:custGeom>
              <a:solidFill>
                <a:srgbClr val="33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0" name="Freeform 22"/>
              <p:cNvSpPr/>
              <p:nvPr/>
            </p:nvSpPr>
            <p:spPr>
              <a:xfrm>
                <a:off x="3087321" y="1401651"/>
                <a:ext cx="433511" cy="368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0201" extrusionOk="0">
                    <a:moveTo>
                      <a:pt x="20080" y="12124"/>
                    </a:moveTo>
                    <a:cubicBezTo>
                      <a:pt x="21563" y="10143"/>
                      <a:pt x="21192" y="7741"/>
                      <a:pt x="20562" y="5760"/>
                    </a:cubicBezTo>
                    <a:cubicBezTo>
                      <a:pt x="19931" y="3758"/>
                      <a:pt x="18170" y="787"/>
                      <a:pt x="16335" y="133"/>
                    </a:cubicBezTo>
                    <a:cubicBezTo>
                      <a:pt x="14499" y="-520"/>
                      <a:pt x="11273" y="1419"/>
                      <a:pt x="9660" y="1756"/>
                    </a:cubicBezTo>
                    <a:cubicBezTo>
                      <a:pt x="8047" y="2114"/>
                      <a:pt x="7546" y="1777"/>
                      <a:pt x="6638" y="2262"/>
                    </a:cubicBezTo>
                    <a:cubicBezTo>
                      <a:pt x="5748" y="2767"/>
                      <a:pt x="5507" y="3484"/>
                      <a:pt x="4394" y="4790"/>
                    </a:cubicBezTo>
                    <a:cubicBezTo>
                      <a:pt x="3282" y="6097"/>
                      <a:pt x="37" y="7593"/>
                      <a:pt x="0" y="10101"/>
                    </a:cubicBezTo>
                    <a:cubicBezTo>
                      <a:pt x="-37" y="12609"/>
                      <a:pt x="1928" y="18551"/>
                      <a:pt x="3931" y="19816"/>
                    </a:cubicBezTo>
                    <a:cubicBezTo>
                      <a:pt x="5952" y="21080"/>
                      <a:pt x="9159" y="18931"/>
                      <a:pt x="11848" y="17687"/>
                    </a:cubicBezTo>
                    <a:cubicBezTo>
                      <a:pt x="14536" y="16465"/>
                      <a:pt x="18578" y="14126"/>
                      <a:pt x="20080" y="12124"/>
                    </a:cubicBezTo>
                  </a:path>
                </a:pathLst>
              </a:custGeom>
              <a:solidFill>
                <a:srgbClr val="99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1" name="Freeform 23"/>
              <p:cNvSpPr/>
              <p:nvPr/>
            </p:nvSpPr>
            <p:spPr>
              <a:xfrm>
                <a:off x="3117250" y="1426505"/>
                <a:ext cx="367343" cy="311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9" h="20376" extrusionOk="0">
                    <a:moveTo>
                      <a:pt x="19978" y="12166"/>
                    </a:moveTo>
                    <a:cubicBezTo>
                      <a:pt x="21476" y="10141"/>
                      <a:pt x="21150" y="7716"/>
                      <a:pt x="20521" y="5641"/>
                    </a:cubicBezTo>
                    <a:cubicBezTo>
                      <a:pt x="19870" y="3691"/>
                      <a:pt x="18111" y="441"/>
                      <a:pt x="16266" y="41"/>
                    </a:cubicBezTo>
                    <a:cubicBezTo>
                      <a:pt x="14442" y="-359"/>
                      <a:pt x="11295" y="2266"/>
                      <a:pt x="9840" y="3166"/>
                    </a:cubicBezTo>
                    <a:cubicBezTo>
                      <a:pt x="8407" y="4066"/>
                      <a:pt x="8473" y="5091"/>
                      <a:pt x="7626" y="5541"/>
                    </a:cubicBezTo>
                    <a:cubicBezTo>
                      <a:pt x="6758" y="5966"/>
                      <a:pt x="5846" y="5191"/>
                      <a:pt x="4608" y="5916"/>
                    </a:cubicBezTo>
                    <a:cubicBezTo>
                      <a:pt x="3349" y="6666"/>
                      <a:pt x="115" y="7841"/>
                      <a:pt x="6" y="10191"/>
                    </a:cubicBezTo>
                    <a:cubicBezTo>
                      <a:pt x="-124" y="12566"/>
                      <a:pt x="1938" y="18766"/>
                      <a:pt x="3870" y="20016"/>
                    </a:cubicBezTo>
                    <a:cubicBezTo>
                      <a:pt x="5911" y="21241"/>
                      <a:pt x="9080" y="19041"/>
                      <a:pt x="11772" y="17841"/>
                    </a:cubicBezTo>
                    <a:cubicBezTo>
                      <a:pt x="14464" y="16516"/>
                      <a:pt x="18524" y="14241"/>
                      <a:pt x="19978" y="12166"/>
                    </a:cubicBezTo>
                  </a:path>
                </a:pathLst>
              </a:custGeom>
              <a:solidFill>
                <a:srgbClr val="FFCC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2" name="Freeform 24"/>
              <p:cNvSpPr/>
              <p:nvPr/>
            </p:nvSpPr>
            <p:spPr>
              <a:xfrm>
                <a:off x="3732734" y="1443134"/>
                <a:ext cx="44595" cy="42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5" h="18919" extrusionOk="0">
                    <a:moveTo>
                      <a:pt x="5493" y="4583"/>
                    </a:moveTo>
                    <a:cubicBezTo>
                      <a:pt x="621" y="9076"/>
                      <a:pt x="-1328" y="14951"/>
                      <a:pt x="946" y="17543"/>
                    </a:cubicBezTo>
                    <a:cubicBezTo>
                      <a:pt x="3057" y="20308"/>
                      <a:pt x="8741" y="18753"/>
                      <a:pt x="13451" y="14260"/>
                    </a:cubicBezTo>
                    <a:cubicBezTo>
                      <a:pt x="18323" y="9940"/>
                      <a:pt x="20272" y="4065"/>
                      <a:pt x="18161" y="1300"/>
                    </a:cubicBezTo>
                    <a:cubicBezTo>
                      <a:pt x="15887" y="-1292"/>
                      <a:pt x="10203" y="90"/>
                      <a:pt x="5493" y="4583"/>
                    </a:cubicBezTo>
                  </a:path>
                </a:pathLst>
              </a:custGeom>
              <a:solidFill>
                <a:srgbClr val="33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3" name="Freeform 25"/>
              <p:cNvSpPr/>
              <p:nvPr/>
            </p:nvSpPr>
            <p:spPr>
              <a:xfrm>
                <a:off x="3468106" y="1171880"/>
                <a:ext cx="423529" cy="390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2" h="20534" extrusionOk="0">
                    <a:moveTo>
                      <a:pt x="706" y="9548"/>
                    </a:moveTo>
                    <a:cubicBezTo>
                      <a:pt x="-537" y="11635"/>
                      <a:pt x="75" y="13864"/>
                      <a:pt x="910" y="15688"/>
                    </a:cubicBezTo>
                    <a:cubicBezTo>
                      <a:pt x="1745" y="17491"/>
                      <a:pt x="3824" y="20085"/>
                      <a:pt x="5717" y="20490"/>
                    </a:cubicBezTo>
                    <a:cubicBezTo>
                      <a:pt x="7591" y="20875"/>
                      <a:pt x="10597" y="18626"/>
                      <a:pt x="12156" y="18099"/>
                    </a:cubicBezTo>
                    <a:cubicBezTo>
                      <a:pt x="13715" y="17552"/>
                      <a:pt x="14253" y="17815"/>
                      <a:pt x="15088" y="17228"/>
                    </a:cubicBezTo>
                    <a:cubicBezTo>
                      <a:pt x="15923" y="16640"/>
                      <a:pt x="16071" y="15931"/>
                      <a:pt x="17036" y="14553"/>
                    </a:cubicBezTo>
                    <a:cubicBezTo>
                      <a:pt x="18001" y="13155"/>
                      <a:pt x="21063" y="11352"/>
                      <a:pt x="20840" y="8961"/>
                    </a:cubicBezTo>
                    <a:cubicBezTo>
                      <a:pt x="20618" y="6570"/>
                      <a:pt x="18001" y="1159"/>
                      <a:pt x="15886" y="207"/>
                    </a:cubicBezTo>
                    <a:cubicBezTo>
                      <a:pt x="13770" y="-725"/>
                      <a:pt x="10801" y="1707"/>
                      <a:pt x="8277" y="3226"/>
                    </a:cubicBezTo>
                    <a:cubicBezTo>
                      <a:pt x="5754" y="4746"/>
                      <a:pt x="1968" y="7481"/>
                      <a:pt x="706" y="9548"/>
                    </a:cubicBezTo>
                  </a:path>
                </a:pathLst>
              </a:custGeom>
              <a:solidFill>
                <a:srgbClr val="993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4" name="Freeform 26"/>
              <p:cNvSpPr/>
              <p:nvPr/>
            </p:nvSpPr>
            <p:spPr>
              <a:xfrm>
                <a:off x="3501195" y="1204927"/>
                <a:ext cx="360860" cy="335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1" h="20748" extrusionOk="0">
                    <a:moveTo>
                      <a:pt x="759" y="9740"/>
                    </a:moveTo>
                    <a:cubicBezTo>
                      <a:pt x="-531" y="11864"/>
                      <a:pt x="37" y="14108"/>
                      <a:pt x="890" y="15993"/>
                    </a:cubicBezTo>
                    <a:cubicBezTo>
                      <a:pt x="1743" y="17759"/>
                      <a:pt x="3841" y="20600"/>
                      <a:pt x="5722" y="20743"/>
                    </a:cubicBezTo>
                    <a:cubicBezTo>
                      <a:pt x="7602" y="20886"/>
                      <a:pt x="10466" y="17974"/>
                      <a:pt x="11821" y="16948"/>
                    </a:cubicBezTo>
                    <a:cubicBezTo>
                      <a:pt x="13177" y="15898"/>
                      <a:pt x="12980" y="14943"/>
                      <a:pt x="13789" y="14394"/>
                    </a:cubicBezTo>
                    <a:cubicBezTo>
                      <a:pt x="14598" y="13869"/>
                      <a:pt x="15603" y="14513"/>
                      <a:pt x="16784" y="13630"/>
                    </a:cubicBezTo>
                    <a:cubicBezTo>
                      <a:pt x="17943" y="12771"/>
                      <a:pt x="21069" y="11244"/>
                      <a:pt x="20938" y="8976"/>
                    </a:cubicBezTo>
                    <a:cubicBezTo>
                      <a:pt x="20807" y="6709"/>
                      <a:pt x="18118" y="1124"/>
                      <a:pt x="16041" y="193"/>
                    </a:cubicBezTo>
                    <a:cubicBezTo>
                      <a:pt x="13854" y="-714"/>
                      <a:pt x="10925" y="1792"/>
                      <a:pt x="8367" y="3296"/>
                    </a:cubicBezTo>
                    <a:cubicBezTo>
                      <a:pt x="5809" y="4895"/>
                      <a:pt x="1983" y="7592"/>
                      <a:pt x="759" y="9740"/>
                    </a:cubicBezTo>
                  </a:path>
                </a:pathLst>
              </a:custGeom>
              <a:solidFill>
                <a:srgbClr val="FFCC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5" name="Freeform 27"/>
              <p:cNvSpPr/>
              <p:nvPr/>
            </p:nvSpPr>
            <p:spPr>
              <a:xfrm>
                <a:off x="1984829" y="1541736"/>
                <a:ext cx="49432" cy="3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19047" extrusionOk="0">
                    <a:moveTo>
                      <a:pt x="11765" y="1251"/>
                    </a:moveTo>
                    <a:cubicBezTo>
                      <a:pt x="6365" y="-1277"/>
                      <a:pt x="1120" y="102"/>
                      <a:pt x="194" y="4697"/>
                    </a:cubicBezTo>
                    <a:cubicBezTo>
                      <a:pt x="-886" y="9293"/>
                      <a:pt x="2663" y="15038"/>
                      <a:pt x="8063" y="17795"/>
                    </a:cubicBezTo>
                    <a:cubicBezTo>
                      <a:pt x="13463" y="20323"/>
                      <a:pt x="18554" y="18944"/>
                      <a:pt x="19634" y="14349"/>
                    </a:cubicBezTo>
                    <a:cubicBezTo>
                      <a:pt x="20714" y="9753"/>
                      <a:pt x="17165" y="4008"/>
                      <a:pt x="11765" y="1251"/>
                    </a:cubicBezTo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Freeform 28"/>
              <p:cNvSpPr/>
              <p:nvPr/>
            </p:nvSpPr>
            <p:spPr>
              <a:xfrm>
                <a:off x="1862583" y="1298477"/>
                <a:ext cx="387499" cy="29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5" h="20491" extrusionOk="0">
                    <a:moveTo>
                      <a:pt x="6230" y="13"/>
                    </a:moveTo>
                    <a:cubicBezTo>
                      <a:pt x="4004" y="-172"/>
                      <a:pt x="2555" y="1628"/>
                      <a:pt x="1554" y="3507"/>
                    </a:cubicBezTo>
                    <a:cubicBezTo>
                      <a:pt x="615" y="5307"/>
                      <a:pt x="-528" y="9013"/>
                      <a:pt x="268" y="10999"/>
                    </a:cubicBezTo>
                    <a:cubicBezTo>
                      <a:pt x="1044" y="12984"/>
                      <a:pt x="4637" y="14334"/>
                      <a:pt x="6087" y="15128"/>
                    </a:cubicBezTo>
                    <a:cubicBezTo>
                      <a:pt x="7516" y="15949"/>
                      <a:pt x="8169" y="15234"/>
                      <a:pt x="8945" y="15763"/>
                    </a:cubicBezTo>
                    <a:cubicBezTo>
                      <a:pt x="9741" y="16319"/>
                      <a:pt x="9741" y="17669"/>
                      <a:pt x="10966" y="18384"/>
                    </a:cubicBezTo>
                    <a:cubicBezTo>
                      <a:pt x="12171" y="19099"/>
                      <a:pt x="14845" y="21428"/>
                      <a:pt x="16478" y="20078"/>
                    </a:cubicBezTo>
                    <a:cubicBezTo>
                      <a:pt x="18132" y="18728"/>
                      <a:pt x="21072" y="12984"/>
                      <a:pt x="20786" y="10363"/>
                    </a:cubicBezTo>
                    <a:cubicBezTo>
                      <a:pt x="20439" y="7663"/>
                      <a:pt x="17132" y="6049"/>
                      <a:pt x="14763" y="4249"/>
                    </a:cubicBezTo>
                    <a:cubicBezTo>
                      <a:pt x="12334" y="2528"/>
                      <a:pt x="8455" y="93"/>
                      <a:pt x="6230" y="13"/>
                    </a:cubicBezTo>
                  </a:path>
                </a:pathLst>
              </a:custGeom>
              <a:solidFill>
                <a:srgbClr val="FFDA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Freeform 29"/>
              <p:cNvSpPr/>
              <p:nvPr/>
            </p:nvSpPr>
            <p:spPr>
              <a:xfrm>
                <a:off x="2442058" y="1480607"/>
                <a:ext cx="53922" cy="31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6" h="19324" extrusionOk="0">
                    <a:moveTo>
                      <a:pt x="9133" y="18876"/>
                    </a:moveTo>
                    <a:cubicBezTo>
                      <a:pt x="14679" y="20451"/>
                      <a:pt x="19787" y="17751"/>
                      <a:pt x="20371" y="12576"/>
                    </a:cubicBezTo>
                    <a:cubicBezTo>
                      <a:pt x="20955" y="7626"/>
                      <a:pt x="16869" y="2226"/>
                      <a:pt x="11323" y="426"/>
                    </a:cubicBezTo>
                    <a:cubicBezTo>
                      <a:pt x="5631" y="-1149"/>
                      <a:pt x="669" y="1776"/>
                      <a:pt x="85" y="6951"/>
                    </a:cubicBezTo>
                    <a:cubicBezTo>
                      <a:pt x="-645" y="11901"/>
                      <a:pt x="3441" y="17301"/>
                      <a:pt x="9133" y="18876"/>
                    </a:cubicBezTo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Freeform 30"/>
              <p:cNvSpPr/>
              <p:nvPr/>
            </p:nvSpPr>
            <p:spPr>
              <a:xfrm>
                <a:off x="2248121" y="1476808"/>
                <a:ext cx="385469" cy="27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5" h="20256" extrusionOk="0">
                    <a:moveTo>
                      <a:pt x="15486" y="20216"/>
                    </a:moveTo>
                    <a:cubicBezTo>
                      <a:pt x="17688" y="19962"/>
                      <a:pt x="18900" y="17753"/>
                      <a:pt x="19668" y="15545"/>
                    </a:cubicBezTo>
                    <a:cubicBezTo>
                      <a:pt x="20396" y="13422"/>
                      <a:pt x="21123" y="9261"/>
                      <a:pt x="20133" y="7307"/>
                    </a:cubicBezTo>
                    <a:cubicBezTo>
                      <a:pt x="19143" y="5326"/>
                      <a:pt x="15486" y="4590"/>
                      <a:pt x="13990" y="3995"/>
                    </a:cubicBezTo>
                    <a:cubicBezTo>
                      <a:pt x="12495" y="3401"/>
                      <a:pt x="11929" y="4306"/>
                      <a:pt x="11101" y="3882"/>
                    </a:cubicBezTo>
                    <a:cubicBezTo>
                      <a:pt x="10272" y="3457"/>
                      <a:pt x="10131" y="2013"/>
                      <a:pt x="8858" y="1476"/>
                    </a:cubicBezTo>
                    <a:cubicBezTo>
                      <a:pt x="7585" y="938"/>
                      <a:pt x="4716" y="-1044"/>
                      <a:pt x="3261" y="711"/>
                    </a:cubicBezTo>
                    <a:cubicBezTo>
                      <a:pt x="1786" y="2495"/>
                      <a:pt x="-477" y="9232"/>
                      <a:pt x="89" y="11950"/>
                    </a:cubicBezTo>
                    <a:cubicBezTo>
                      <a:pt x="735" y="14781"/>
                      <a:pt x="4130" y="15885"/>
                      <a:pt x="6656" y="17329"/>
                    </a:cubicBezTo>
                    <a:cubicBezTo>
                      <a:pt x="9222" y="18688"/>
                      <a:pt x="13283" y="20556"/>
                      <a:pt x="15486" y="20216"/>
                    </a:cubicBezTo>
                  </a:path>
                </a:pathLst>
              </a:custGeom>
              <a:solidFill>
                <a:srgbClr val="FFDA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Freeform 31"/>
              <p:cNvSpPr/>
              <p:nvPr/>
            </p:nvSpPr>
            <p:spPr>
              <a:xfrm>
                <a:off x="2863066" y="1813929"/>
                <a:ext cx="54212" cy="28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19252" extrusionOk="0">
                    <a:moveTo>
                      <a:pt x="9313" y="544"/>
                    </a:moveTo>
                    <a:cubicBezTo>
                      <a:pt x="3582" y="2508"/>
                      <a:pt x="-532" y="7908"/>
                      <a:pt x="56" y="12817"/>
                    </a:cubicBezTo>
                    <a:cubicBezTo>
                      <a:pt x="644" y="17971"/>
                      <a:pt x="5639" y="20426"/>
                      <a:pt x="11370" y="18708"/>
                    </a:cubicBezTo>
                    <a:cubicBezTo>
                      <a:pt x="16954" y="16744"/>
                      <a:pt x="21068" y="11344"/>
                      <a:pt x="20480" y="6435"/>
                    </a:cubicBezTo>
                    <a:cubicBezTo>
                      <a:pt x="19892" y="1281"/>
                      <a:pt x="14897" y="-1174"/>
                      <a:pt x="9313" y="544"/>
                    </a:cubicBezTo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Freeform 32"/>
              <p:cNvSpPr/>
              <p:nvPr/>
            </p:nvSpPr>
            <p:spPr>
              <a:xfrm>
                <a:off x="2686168" y="1592475"/>
                <a:ext cx="376016" cy="229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0071" extrusionOk="0">
                    <a:moveTo>
                      <a:pt x="2867" y="2204"/>
                    </a:moveTo>
                    <a:cubicBezTo>
                      <a:pt x="765" y="3788"/>
                      <a:pt x="170" y="6955"/>
                      <a:pt x="21" y="9921"/>
                    </a:cubicBezTo>
                    <a:cubicBezTo>
                      <a:pt x="-106" y="12684"/>
                      <a:pt x="319" y="17738"/>
                      <a:pt x="1806" y="19322"/>
                    </a:cubicBezTo>
                    <a:cubicBezTo>
                      <a:pt x="3313" y="20906"/>
                      <a:pt x="7115" y="19524"/>
                      <a:pt x="8729" y="19289"/>
                    </a:cubicBezTo>
                    <a:cubicBezTo>
                      <a:pt x="10365" y="19019"/>
                      <a:pt x="10662" y="17705"/>
                      <a:pt x="11575" y="17671"/>
                    </a:cubicBezTo>
                    <a:cubicBezTo>
                      <a:pt x="12510" y="17637"/>
                      <a:pt x="13062" y="19154"/>
                      <a:pt x="14443" y="18985"/>
                    </a:cubicBezTo>
                    <a:cubicBezTo>
                      <a:pt x="15844" y="18783"/>
                      <a:pt x="19179" y="19289"/>
                      <a:pt x="20135" y="16424"/>
                    </a:cubicBezTo>
                    <a:cubicBezTo>
                      <a:pt x="21090" y="13594"/>
                      <a:pt x="21494" y="4731"/>
                      <a:pt x="20177" y="2035"/>
                    </a:cubicBezTo>
                    <a:cubicBezTo>
                      <a:pt x="18797" y="-694"/>
                      <a:pt x="15144" y="148"/>
                      <a:pt x="12298" y="47"/>
                    </a:cubicBezTo>
                    <a:cubicBezTo>
                      <a:pt x="9388" y="81"/>
                      <a:pt x="4906" y="485"/>
                      <a:pt x="2867" y="2204"/>
                    </a:cubicBezTo>
                  </a:path>
                </a:pathLst>
              </a:custGeom>
              <a:solidFill>
                <a:srgbClr val="FFDA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Freeform 33"/>
              <p:cNvSpPr/>
              <p:nvPr/>
            </p:nvSpPr>
            <p:spPr>
              <a:xfrm>
                <a:off x="3213110" y="1455476"/>
                <a:ext cx="44866" cy="37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20" h="19180" extrusionOk="0">
                    <a:moveTo>
                      <a:pt x="13014" y="15646"/>
                    </a:moveTo>
                    <a:cubicBezTo>
                      <a:pt x="17886" y="11523"/>
                      <a:pt x="20322" y="5632"/>
                      <a:pt x="18536" y="2097"/>
                    </a:cubicBezTo>
                    <a:cubicBezTo>
                      <a:pt x="16587" y="-1241"/>
                      <a:pt x="11065" y="-456"/>
                      <a:pt x="6193" y="3472"/>
                    </a:cubicBezTo>
                    <a:cubicBezTo>
                      <a:pt x="1158" y="7595"/>
                      <a:pt x="-1278" y="13683"/>
                      <a:pt x="671" y="17021"/>
                    </a:cubicBezTo>
                    <a:cubicBezTo>
                      <a:pt x="2620" y="20359"/>
                      <a:pt x="8142" y="19770"/>
                      <a:pt x="13014" y="15646"/>
                    </a:cubicBezTo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Freeform 34"/>
              <p:cNvSpPr/>
              <p:nvPr/>
            </p:nvSpPr>
            <p:spPr>
              <a:xfrm>
                <a:off x="3117250" y="1426505"/>
                <a:ext cx="367343" cy="311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9" h="20376" extrusionOk="0">
                    <a:moveTo>
                      <a:pt x="19978" y="12166"/>
                    </a:moveTo>
                    <a:cubicBezTo>
                      <a:pt x="21476" y="10141"/>
                      <a:pt x="21150" y="7716"/>
                      <a:pt x="20521" y="5641"/>
                    </a:cubicBezTo>
                    <a:cubicBezTo>
                      <a:pt x="19870" y="3691"/>
                      <a:pt x="18111" y="441"/>
                      <a:pt x="16266" y="41"/>
                    </a:cubicBezTo>
                    <a:cubicBezTo>
                      <a:pt x="14442" y="-359"/>
                      <a:pt x="11295" y="2266"/>
                      <a:pt x="9840" y="3166"/>
                    </a:cubicBezTo>
                    <a:cubicBezTo>
                      <a:pt x="8407" y="4066"/>
                      <a:pt x="8473" y="5091"/>
                      <a:pt x="7626" y="5541"/>
                    </a:cubicBezTo>
                    <a:cubicBezTo>
                      <a:pt x="6758" y="5966"/>
                      <a:pt x="5846" y="5191"/>
                      <a:pt x="4608" y="5916"/>
                    </a:cubicBezTo>
                    <a:cubicBezTo>
                      <a:pt x="3349" y="6666"/>
                      <a:pt x="115" y="7841"/>
                      <a:pt x="6" y="10191"/>
                    </a:cubicBezTo>
                    <a:cubicBezTo>
                      <a:pt x="-124" y="12566"/>
                      <a:pt x="1938" y="18766"/>
                      <a:pt x="3870" y="20016"/>
                    </a:cubicBezTo>
                    <a:cubicBezTo>
                      <a:pt x="5911" y="21241"/>
                      <a:pt x="9080" y="19041"/>
                      <a:pt x="11772" y="17841"/>
                    </a:cubicBezTo>
                    <a:cubicBezTo>
                      <a:pt x="14464" y="16516"/>
                      <a:pt x="18524" y="14241"/>
                      <a:pt x="19978" y="12166"/>
                    </a:cubicBezTo>
                  </a:path>
                </a:pathLst>
              </a:custGeom>
              <a:solidFill>
                <a:srgbClr val="FFDA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Freeform 35"/>
              <p:cNvSpPr/>
              <p:nvPr/>
            </p:nvSpPr>
            <p:spPr>
              <a:xfrm>
                <a:off x="3732734" y="1443134"/>
                <a:ext cx="44595" cy="42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5" h="18919" extrusionOk="0">
                    <a:moveTo>
                      <a:pt x="5493" y="4583"/>
                    </a:moveTo>
                    <a:cubicBezTo>
                      <a:pt x="621" y="9076"/>
                      <a:pt x="-1328" y="14951"/>
                      <a:pt x="946" y="17543"/>
                    </a:cubicBezTo>
                    <a:cubicBezTo>
                      <a:pt x="3057" y="20308"/>
                      <a:pt x="8741" y="18753"/>
                      <a:pt x="13451" y="14260"/>
                    </a:cubicBezTo>
                    <a:cubicBezTo>
                      <a:pt x="18323" y="9940"/>
                      <a:pt x="20272" y="4065"/>
                      <a:pt x="18161" y="1300"/>
                    </a:cubicBezTo>
                    <a:cubicBezTo>
                      <a:pt x="15887" y="-1292"/>
                      <a:pt x="10203" y="90"/>
                      <a:pt x="5493" y="4583"/>
                    </a:cubicBezTo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Freeform 36"/>
              <p:cNvSpPr/>
              <p:nvPr/>
            </p:nvSpPr>
            <p:spPr>
              <a:xfrm>
                <a:off x="3501195" y="1204927"/>
                <a:ext cx="360860" cy="335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1" h="20748" extrusionOk="0">
                    <a:moveTo>
                      <a:pt x="759" y="9740"/>
                    </a:moveTo>
                    <a:cubicBezTo>
                      <a:pt x="-531" y="11864"/>
                      <a:pt x="37" y="14108"/>
                      <a:pt x="890" y="15993"/>
                    </a:cubicBezTo>
                    <a:cubicBezTo>
                      <a:pt x="1743" y="17759"/>
                      <a:pt x="3841" y="20600"/>
                      <a:pt x="5722" y="20743"/>
                    </a:cubicBezTo>
                    <a:cubicBezTo>
                      <a:pt x="7602" y="20886"/>
                      <a:pt x="10466" y="17974"/>
                      <a:pt x="11821" y="16948"/>
                    </a:cubicBezTo>
                    <a:cubicBezTo>
                      <a:pt x="13177" y="15898"/>
                      <a:pt x="12980" y="14943"/>
                      <a:pt x="13789" y="14394"/>
                    </a:cubicBezTo>
                    <a:cubicBezTo>
                      <a:pt x="14598" y="13869"/>
                      <a:pt x="15603" y="14513"/>
                      <a:pt x="16784" y="13630"/>
                    </a:cubicBezTo>
                    <a:cubicBezTo>
                      <a:pt x="17943" y="12771"/>
                      <a:pt x="21069" y="11244"/>
                      <a:pt x="20938" y="8976"/>
                    </a:cubicBezTo>
                    <a:cubicBezTo>
                      <a:pt x="20807" y="6709"/>
                      <a:pt x="18118" y="1124"/>
                      <a:pt x="16041" y="193"/>
                    </a:cubicBezTo>
                    <a:cubicBezTo>
                      <a:pt x="13854" y="-714"/>
                      <a:pt x="10925" y="1792"/>
                      <a:pt x="8367" y="3296"/>
                    </a:cubicBezTo>
                    <a:cubicBezTo>
                      <a:pt x="5809" y="4895"/>
                      <a:pt x="1983" y="7592"/>
                      <a:pt x="759" y="9740"/>
                    </a:cubicBezTo>
                  </a:path>
                </a:pathLst>
              </a:custGeom>
              <a:solidFill>
                <a:srgbClr val="FFDA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Freeform 37"/>
              <p:cNvSpPr/>
              <p:nvPr/>
            </p:nvSpPr>
            <p:spPr>
              <a:xfrm>
                <a:off x="-1" y="0"/>
                <a:ext cx="4555278" cy="246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568" extrusionOk="0">
                    <a:moveTo>
                      <a:pt x="9046" y="9520"/>
                    </a:moveTo>
                    <a:cubicBezTo>
                      <a:pt x="9046" y="9483"/>
                      <a:pt x="8826" y="9288"/>
                      <a:pt x="8763" y="9137"/>
                    </a:cubicBezTo>
                    <a:cubicBezTo>
                      <a:pt x="8700" y="8990"/>
                      <a:pt x="8636" y="8792"/>
                      <a:pt x="8681" y="8655"/>
                    </a:cubicBezTo>
                    <a:cubicBezTo>
                      <a:pt x="8726" y="8517"/>
                      <a:pt x="8902" y="8447"/>
                      <a:pt x="9033" y="8323"/>
                    </a:cubicBezTo>
                    <a:cubicBezTo>
                      <a:pt x="9167" y="8195"/>
                      <a:pt x="9330" y="7977"/>
                      <a:pt x="9482" y="7907"/>
                    </a:cubicBezTo>
                    <a:cubicBezTo>
                      <a:pt x="9633" y="7836"/>
                      <a:pt x="9923" y="7917"/>
                      <a:pt x="9923" y="7940"/>
                    </a:cubicBezTo>
                    <a:cubicBezTo>
                      <a:pt x="9923" y="7964"/>
                      <a:pt x="9683" y="7722"/>
                      <a:pt x="9469" y="7793"/>
                    </a:cubicBezTo>
                    <a:cubicBezTo>
                      <a:pt x="9255" y="7860"/>
                      <a:pt x="8852" y="8299"/>
                      <a:pt x="8643" y="8366"/>
                    </a:cubicBezTo>
                    <a:cubicBezTo>
                      <a:pt x="8434" y="8437"/>
                      <a:pt x="8220" y="8299"/>
                      <a:pt x="8220" y="8229"/>
                    </a:cubicBezTo>
                    <a:cubicBezTo>
                      <a:pt x="8220" y="8162"/>
                      <a:pt x="8510" y="8058"/>
                      <a:pt x="8648" y="7917"/>
                    </a:cubicBezTo>
                    <a:cubicBezTo>
                      <a:pt x="8789" y="7779"/>
                      <a:pt x="8915" y="7491"/>
                      <a:pt x="9046" y="7401"/>
                    </a:cubicBezTo>
                    <a:cubicBezTo>
                      <a:pt x="9179" y="7310"/>
                      <a:pt x="9318" y="7401"/>
                      <a:pt x="9431" y="7367"/>
                    </a:cubicBezTo>
                    <a:cubicBezTo>
                      <a:pt x="9545" y="7330"/>
                      <a:pt x="9608" y="7206"/>
                      <a:pt x="9721" y="7169"/>
                    </a:cubicBezTo>
                    <a:cubicBezTo>
                      <a:pt x="9834" y="7136"/>
                      <a:pt x="10137" y="7169"/>
                      <a:pt x="10124" y="7149"/>
                    </a:cubicBezTo>
                    <a:cubicBezTo>
                      <a:pt x="10112" y="7126"/>
                      <a:pt x="9797" y="6998"/>
                      <a:pt x="9653" y="6998"/>
                    </a:cubicBezTo>
                    <a:cubicBezTo>
                      <a:pt x="9507" y="6998"/>
                      <a:pt x="9255" y="7169"/>
                      <a:pt x="9235" y="7112"/>
                    </a:cubicBezTo>
                    <a:cubicBezTo>
                      <a:pt x="9217" y="7055"/>
                      <a:pt x="9525" y="6686"/>
                      <a:pt x="9519" y="6653"/>
                    </a:cubicBezTo>
                    <a:cubicBezTo>
                      <a:pt x="9512" y="6619"/>
                      <a:pt x="9293" y="6767"/>
                      <a:pt x="9185" y="6871"/>
                    </a:cubicBezTo>
                    <a:cubicBezTo>
                      <a:pt x="9078" y="6975"/>
                      <a:pt x="8996" y="7149"/>
                      <a:pt x="8877" y="7273"/>
                    </a:cubicBezTo>
                    <a:cubicBezTo>
                      <a:pt x="8756" y="7401"/>
                      <a:pt x="8492" y="7722"/>
                      <a:pt x="8459" y="7642"/>
                    </a:cubicBezTo>
                    <a:cubicBezTo>
                      <a:pt x="8429" y="7561"/>
                      <a:pt x="8643" y="7032"/>
                      <a:pt x="8693" y="6804"/>
                    </a:cubicBezTo>
                    <a:cubicBezTo>
                      <a:pt x="8744" y="6572"/>
                      <a:pt x="8713" y="6468"/>
                      <a:pt x="8776" y="6227"/>
                    </a:cubicBezTo>
                    <a:cubicBezTo>
                      <a:pt x="8839" y="5986"/>
                      <a:pt x="9046" y="5456"/>
                      <a:pt x="9053" y="5375"/>
                    </a:cubicBezTo>
                    <a:cubicBezTo>
                      <a:pt x="9059" y="5295"/>
                      <a:pt x="8902" y="5583"/>
                      <a:pt x="8832" y="5711"/>
                    </a:cubicBezTo>
                    <a:cubicBezTo>
                      <a:pt x="8763" y="5835"/>
                      <a:pt x="8668" y="6261"/>
                      <a:pt x="8623" y="6170"/>
                    </a:cubicBezTo>
                    <a:cubicBezTo>
                      <a:pt x="8580" y="6076"/>
                      <a:pt x="8573" y="5432"/>
                      <a:pt x="8580" y="5191"/>
                    </a:cubicBezTo>
                    <a:cubicBezTo>
                      <a:pt x="8585" y="4949"/>
                      <a:pt x="8661" y="4675"/>
                      <a:pt x="8648" y="4685"/>
                    </a:cubicBezTo>
                    <a:cubicBezTo>
                      <a:pt x="8636" y="4698"/>
                      <a:pt x="8517" y="4916"/>
                      <a:pt x="8492" y="5248"/>
                    </a:cubicBezTo>
                    <a:cubicBezTo>
                      <a:pt x="8466" y="5583"/>
                      <a:pt x="8555" y="6284"/>
                      <a:pt x="8497" y="6663"/>
                    </a:cubicBezTo>
                    <a:cubicBezTo>
                      <a:pt x="8441" y="7045"/>
                      <a:pt x="8232" y="7655"/>
                      <a:pt x="8157" y="7575"/>
                    </a:cubicBezTo>
                    <a:cubicBezTo>
                      <a:pt x="8081" y="7491"/>
                      <a:pt x="8038" y="6596"/>
                      <a:pt x="8056" y="6204"/>
                    </a:cubicBezTo>
                    <a:cubicBezTo>
                      <a:pt x="8076" y="5811"/>
                      <a:pt x="8245" y="5550"/>
                      <a:pt x="8270" y="5238"/>
                    </a:cubicBezTo>
                    <a:cubicBezTo>
                      <a:pt x="8295" y="4926"/>
                      <a:pt x="8232" y="4306"/>
                      <a:pt x="8207" y="4329"/>
                    </a:cubicBezTo>
                    <a:cubicBezTo>
                      <a:pt x="8182" y="4353"/>
                      <a:pt x="8164" y="5030"/>
                      <a:pt x="8106" y="5365"/>
                    </a:cubicBezTo>
                    <a:cubicBezTo>
                      <a:pt x="8051" y="5697"/>
                      <a:pt x="7943" y="6261"/>
                      <a:pt x="7874" y="6318"/>
                    </a:cubicBezTo>
                    <a:cubicBezTo>
                      <a:pt x="7804" y="6378"/>
                      <a:pt x="7696" y="5687"/>
                      <a:pt x="7671" y="5697"/>
                    </a:cubicBezTo>
                    <a:cubicBezTo>
                      <a:pt x="7646" y="5711"/>
                      <a:pt x="7683" y="6204"/>
                      <a:pt x="7716" y="6411"/>
                    </a:cubicBezTo>
                    <a:cubicBezTo>
                      <a:pt x="7746" y="6619"/>
                      <a:pt x="7849" y="6733"/>
                      <a:pt x="7874" y="6928"/>
                    </a:cubicBezTo>
                    <a:cubicBezTo>
                      <a:pt x="7899" y="7126"/>
                      <a:pt x="7930" y="7390"/>
                      <a:pt x="7867" y="7575"/>
                    </a:cubicBezTo>
                    <a:cubicBezTo>
                      <a:pt x="7804" y="7756"/>
                      <a:pt x="7557" y="8044"/>
                      <a:pt x="7489" y="8044"/>
                    </a:cubicBezTo>
                    <a:cubicBezTo>
                      <a:pt x="7419" y="8044"/>
                      <a:pt x="7444" y="7793"/>
                      <a:pt x="7451" y="7575"/>
                    </a:cubicBezTo>
                    <a:cubicBezTo>
                      <a:pt x="7457" y="7354"/>
                      <a:pt x="7552" y="7055"/>
                      <a:pt x="7532" y="6743"/>
                    </a:cubicBezTo>
                    <a:cubicBezTo>
                      <a:pt x="7514" y="6435"/>
                      <a:pt x="7350" y="6056"/>
                      <a:pt x="7331" y="5731"/>
                    </a:cubicBezTo>
                    <a:cubicBezTo>
                      <a:pt x="7313" y="5409"/>
                      <a:pt x="7431" y="4822"/>
                      <a:pt x="7413" y="4789"/>
                    </a:cubicBezTo>
                    <a:cubicBezTo>
                      <a:pt x="7394" y="4755"/>
                      <a:pt x="7237" y="5224"/>
                      <a:pt x="7230" y="5550"/>
                    </a:cubicBezTo>
                    <a:cubicBezTo>
                      <a:pt x="7224" y="5872"/>
                      <a:pt x="7350" y="6445"/>
                      <a:pt x="7363" y="6723"/>
                    </a:cubicBezTo>
                    <a:cubicBezTo>
                      <a:pt x="7376" y="6998"/>
                      <a:pt x="7343" y="7183"/>
                      <a:pt x="7313" y="7216"/>
                    </a:cubicBezTo>
                    <a:cubicBezTo>
                      <a:pt x="7280" y="7250"/>
                      <a:pt x="7205" y="7032"/>
                      <a:pt x="7167" y="6904"/>
                    </a:cubicBezTo>
                    <a:cubicBezTo>
                      <a:pt x="7129" y="6780"/>
                      <a:pt x="7116" y="6468"/>
                      <a:pt x="7098" y="6468"/>
                    </a:cubicBezTo>
                    <a:cubicBezTo>
                      <a:pt x="7079" y="6468"/>
                      <a:pt x="7048" y="6757"/>
                      <a:pt x="7061" y="6941"/>
                    </a:cubicBezTo>
                    <a:cubicBezTo>
                      <a:pt x="7073" y="7126"/>
                      <a:pt x="7192" y="7330"/>
                      <a:pt x="7187" y="7575"/>
                    </a:cubicBezTo>
                    <a:cubicBezTo>
                      <a:pt x="7179" y="7816"/>
                      <a:pt x="7205" y="8276"/>
                      <a:pt x="7035" y="8366"/>
                    </a:cubicBezTo>
                    <a:cubicBezTo>
                      <a:pt x="6864" y="8460"/>
                      <a:pt x="6386" y="8242"/>
                      <a:pt x="6152" y="8091"/>
                    </a:cubicBezTo>
                    <a:cubicBezTo>
                      <a:pt x="5918" y="7940"/>
                      <a:pt x="5716" y="7712"/>
                      <a:pt x="5648" y="7481"/>
                    </a:cubicBezTo>
                    <a:cubicBezTo>
                      <a:pt x="5577" y="7250"/>
                      <a:pt x="5635" y="6998"/>
                      <a:pt x="5736" y="6710"/>
                    </a:cubicBezTo>
                    <a:cubicBezTo>
                      <a:pt x="5837" y="6421"/>
                      <a:pt x="6114" y="5939"/>
                      <a:pt x="6252" y="5744"/>
                    </a:cubicBezTo>
                    <a:cubicBezTo>
                      <a:pt x="6391" y="5550"/>
                      <a:pt x="6486" y="5617"/>
                      <a:pt x="6575" y="5513"/>
                    </a:cubicBezTo>
                    <a:cubicBezTo>
                      <a:pt x="6663" y="5409"/>
                      <a:pt x="6706" y="5204"/>
                      <a:pt x="6776" y="5100"/>
                    </a:cubicBezTo>
                    <a:cubicBezTo>
                      <a:pt x="6845" y="4996"/>
                      <a:pt x="6978" y="4926"/>
                      <a:pt x="6978" y="4903"/>
                    </a:cubicBezTo>
                    <a:cubicBezTo>
                      <a:pt x="6978" y="4879"/>
                      <a:pt x="6845" y="4869"/>
                      <a:pt x="6764" y="4939"/>
                    </a:cubicBezTo>
                    <a:cubicBezTo>
                      <a:pt x="6681" y="5006"/>
                      <a:pt x="6587" y="5248"/>
                      <a:pt x="6492" y="5342"/>
                    </a:cubicBezTo>
                    <a:cubicBezTo>
                      <a:pt x="6398" y="5432"/>
                      <a:pt x="6215" y="5570"/>
                      <a:pt x="6202" y="5526"/>
                    </a:cubicBezTo>
                    <a:cubicBezTo>
                      <a:pt x="6189" y="5479"/>
                      <a:pt x="6360" y="5214"/>
                      <a:pt x="6423" y="5030"/>
                    </a:cubicBezTo>
                    <a:cubicBezTo>
                      <a:pt x="6486" y="4846"/>
                      <a:pt x="6467" y="4604"/>
                      <a:pt x="6575" y="4386"/>
                    </a:cubicBezTo>
                    <a:cubicBezTo>
                      <a:pt x="6681" y="4168"/>
                      <a:pt x="7091" y="3786"/>
                      <a:pt x="7079" y="3742"/>
                    </a:cubicBezTo>
                    <a:cubicBezTo>
                      <a:pt x="7066" y="3695"/>
                      <a:pt x="6625" y="3947"/>
                      <a:pt x="6492" y="4131"/>
                    </a:cubicBezTo>
                    <a:cubicBezTo>
                      <a:pt x="6360" y="4316"/>
                      <a:pt x="6391" y="4571"/>
                      <a:pt x="6303" y="4822"/>
                    </a:cubicBezTo>
                    <a:cubicBezTo>
                      <a:pt x="6215" y="5077"/>
                      <a:pt x="6096" y="5422"/>
                      <a:pt x="5968" y="5674"/>
                    </a:cubicBezTo>
                    <a:cubicBezTo>
                      <a:pt x="5842" y="5929"/>
                      <a:pt x="5597" y="6468"/>
                      <a:pt x="5547" y="6354"/>
                    </a:cubicBezTo>
                    <a:cubicBezTo>
                      <a:pt x="5496" y="6237"/>
                      <a:pt x="5471" y="5409"/>
                      <a:pt x="5648" y="4973"/>
                    </a:cubicBezTo>
                    <a:cubicBezTo>
                      <a:pt x="5824" y="4534"/>
                      <a:pt x="6353" y="3960"/>
                      <a:pt x="6593" y="3719"/>
                    </a:cubicBezTo>
                    <a:cubicBezTo>
                      <a:pt x="6832" y="3478"/>
                      <a:pt x="7061" y="3581"/>
                      <a:pt x="7086" y="3521"/>
                    </a:cubicBezTo>
                    <a:cubicBezTo>
                      <a:pt x="7111" y="3464"/>
                      <a:pt x="6890" y="3360"/>
                      <a:pt x="6756" y="3407"/>
                    </a:cubicBezTo>
                    <a:cubicBezTo>
                      <a:pt x="6625" y="3454"/>
                      <a:pt x="6341" y="3786"/>
                      <a:pt x="6272" y="3809"/>
                    </a:cubicBezTo>
                    <a:cubicBezTo>
                      <a:pt x="6202" y="3833"/>
                      <a:pt x="6297" y="3662"/>
                      <a:pt x="6353" y="3558"/>
                    </a:cubicBezTo>
                    <a:cubicBezTo>
                      <a:pt x="6411" y="3454"/>
                      <a:pt x="6612" y="3189"/>
                      <a:pt x="6605" y="3166"/>
                    </a:cubicBezTo>
                    <a:cubicBezTo>
                      <a:pt x="6600" y="3142"/>
                      <a:pt x="6398" y="3303"/>
                      <a:pt x="6310" y="3431"/>
                    </a:cubicBezTo>
                    <a:cubicBezTo>
                      <a:pt x="6222" y="3558"/>
                      <a:pt x="6159" y="3786"/>
                      <a:pt x="6076" y="3927"/>
                    </a:cubicBezTo>
                    <a:cubicBezTo>
                      <a:pt x="5993" y="4064"/>
                      <a:pt x="5837" y="4386"/>
                      <a:pt x="5824" y="4259"/>
                    </a:cubicBezTo>
                    <a:cubicBezTo>
                      <a:pt x="5811" y="4131"/>
                      <a:pt x="5892" y="3431"/>
                      <a:pt x="6006" y="3132"/>
                    </a:cubicBezTo>
                    <a:cubicBezTo>
                      <a:pt x="6121" y="2834"/>
                      <a:pt x="6373" y="2716"/>
                      <a:pt x="6504" y="2488"/>
                    </a:cubicBezTo>
                    <a:cubicBezTo>
                      <a:pt x="6638" y="2257"/>
                      <a:pt x="6713" y="1935"/>
                      <a:pt x="6807" y="1717"/>
                    </a:cubicBezTo>
                    <a:cubicBezTo>
                      <a:pt x="6902" y="1496"/>
                      <a:pt x="7111" y="1197"/>
                      <a:pt x="7086" y="1197"/>
                    </a:cubicBezTo>
                    <a:cubicBezTo>
                      <a:pt x="7061" y="1197"/>
                      <a:pt x="6764" y="1533"/>
                      <a:pt x="6663" y="1694"/>
                    </a:cubicBezTo>
                    <a:cubicBezTo>
                      <a:pt x="6562" y="1855"/>
                      <a:pt x="6562" y="2026"/>
                      <a:pt x="6474" y="2153"/>
                    </a:cubicBezTo>
                    <a:cubicBezTo>
                      <a:pt x="6386" y="2281"/>
                      <a:pt x="6171" y="2626"/>
                      <a:pt x="6139" y="2488"/>
                    </a:cubicBezTo>
                    <a:cubicBezTo>
                      <a:pt x="6108" y="2348"/>
                      <a:pt x="6247" y="1623"/>
                      <a:pt x="6278" y="1315"/>
                    </a:cubicBezTo>
                    <a:cubicBezTo>
                      <a:pt x="6310" y="1003"/>
                      <a:pt x="6341" y="634"/>
                      <a:pt x="6328" y="634"/>
                    </a:cubicBezTo>
                    <a:cubicBezTo>
                      <a:pt x="6315" y="634"/>
                      <a:pt x="6240" y="1060"/>
                      <a:pt x="6189" y="1278"/>
                    </a:cubicBezTo>
                    <a:cubicBezTo>
                      <a:pt x="6139" y="1496"/>
                      <a:pt x="6056" y="1727"/>
                      <a:pt x="6018" y="1935"/>
                    </a:cubicBezTo>
                    <a:cubicBezTo>
                      <a:pt x="5981" y="2143"/>
                      <a:pt x="6026" y="2314"/>
                      <a:pt x="5975" y="2545"/>
                    </a:cubicBezTo>
                    <a:cubicBezTo>
                      <a:pt x="5925" y="2773"/>
                      <a:pt x="5792" y="3327"/>
                      <a:pt x="5716" y="3350"/>
                    </a:cubicBezTo>
                    <a:cubicBezTo>
                      <a:pt x="5640" y="3374"/>
                      <a:pt x="5534" y="3028"/>
                      <a:pt x="5522" y="2693"/>
                    </a:cubicBezTo>
                    <a:cubicBezTo>
                      <a:pt x="5509" y="2361"/>
                      <a:pt x="5628" y="1670"/>
                      <a:pt x="5635" y="1325"/>
                    </a:cubicBezTo>
                    <a:cubicBezTo>
                      <a:pt x="5640" y="980"/>
                      <a:pt x="5577" y="829"/>
                      <a:pt x="5552" y="611"/>
                    </a:cubicBezTo>
                    <a:cubicBezTo>
                      <a:pt x="5527" y="393"/>
                      <a:pt x="5489" y="-23"/>
                      <a:pt x="5471" y="0"/>
                    </a:cubicBezTo>
                    <a:cubicBezTo>
                      <a:pt x="5451" y="24"/>
                      <a:pt x="5439" y="544"/>
                      <a:pt x="5446" y="772"/>
                    </a:cubicBezTo>
                    <a:cubicBezTo>
                      <a:pt x="5451" y="1003"/>
                      <a:pt x="5522" y="1083"/>
                      <a:pt x="5514" y="1372"/>
                    </a:cubicBezTo>
                    <a:cubicBezTo>
                      <a:pt x="5509" y="1660"/>
                      <a:pt x="5433" y="2361"/>
                      <a:pt x="5401" y="2509"/>
                    </a:cubicBezTo>
                    <a:cubicBezTo>
                      <a:pt x="5370" y="2659"/>
                      <a:pt x="5345" y="2441"/>
                      <a:pt x="5313" y="2291"/>
                    </a:cubicBezTo>
                    <a:cubicBezTo>
                      <a:pt x="5282" y="2143"/>
                      <a:pt x="5262" y="1798"/>
                      <a:pt x="5217" y="1623"/>
                    </a:cubicBezTo>
                    <a:cubicBezTo>
                      <a:pt x="5174" y="1452"/>
                      <a:pt x="5066" y="1244"/>
                      <a:pt x="5061" y="1278"/>
                    </a:cubicBezTo>
                    <a:cubicBezTo>
                      <a:pt x="5054" y="1315"/>
                      <a:pt x="5142" y="1660"/>
                      <a:pt x="5162" y="1841"/>
                    </a:cubicBezTo>
                    <a:cubicBezTo>
                      <a:pt x="5180" y="2026"/>
                      <a:pt x="5111" y="2049"/>
                      <a:pt x="5192" y="2395"/>
                    </a:cubicBezTo>
                    <a:cubicBezTo>
                      <a:pt x="5275" y="2740"/>
                      <a:pt x="5622" y="3488"/>
                      <a:pt x="5666" y="3890"/>
                    </a:cubicBezTo>
                    <a:cubicBezTo>
                      <a:pt x="5711" y="4292"/>
                      <a:pt x="5509" y="4708"/>
                      <a:pt x="5446" y="4778"/>
                    </a:cubicBezTo>
                    <a:cubicBezTo>
                      <a:pt x="5383" y="4846"/>
                      <a:pt x="5300" y="4547"/>
                      <a:pt x="5270" y="4292"/>
                    </a:cubicBezTo>
                    <a:cubicBezTo>
                      <a:pt x="5237" y="4041"/>
                      <a:pt x="5288" y="3488"/>
                      <a:pt x="5262" y="3223"/>
                    </a:cubicBezTo>
                    <a:cubicBezTo>
                      <a:pt x="5237" y="2958"/>
                      <a:pt x="5154" y="2914"/>
                      <a:pt x="5117" y="2730"/>
                    </a:cubicBezTo>
                    <a:cubicBezTo>
                      <a:pt x="5079" y="2545"/>
                      <a:pt x="5041" y="2086"/>
                      <a:pt x="5028" y="2086"/>
                    </a:cubicBezTo>
                    <a:cubicBezTo>
                      <a:pt x="5016" y="2086"/>
                      <a:pt x="5016" y="2509"/>
                      <a:pt x="5041" y="2730"/>
                    </a:cubicBezTo>
                    <a:cubicBezTo>
                      <a:pt x="5066" y="2948"/>
                      <a:pt x="5149" y="3189"/>
                      <a:pt x="5162" y="3374"/>
                    </a:cubicBezTo>
                    <a:cubicBezTo>
                      <a:pt x="5174" y="3558"/>
                      <a:pt x="5149" y="3799"/>
                      <a:pt x="5129" y="3809"/>
                    </a:cubicBezTo>
                    <a:cubicBezTo>
                      <a:pt x="5111" y="3823"/>
                      <a:pt x="5066" y="3649"/>
                      <a:pt x="5028" y="3464"/>
                    </a:cubicBezTo>
                    <a:cubicBezTo>
                      <a:pt x="4991" y="3280"/>
                      <a:pt x="4935" y="2753"/>
                      <a:pt x="4910" y="2706"/>
                    </a:cubicBezTo>
                    <a:cubicBezTo>
                      <a:pt x="4884" y="2659"/>
                      <a:pt x="4922" y="3189"/>
                      <a:pt x="4877" y="3213"/>
                    </a:cubicBezTo>
                    <a:cubicBezTo>
                      <a:pt x="4834" y="3236"/>
                      <a:pt x="4708" y="3005"/>
                      <a:pt x="4645" y="2877"/>
                    </a:cubicBezTo>
                    <a:cubicBezTo>
                      <a:pt x="4582" y="2753"/>
                      <a:pt x="4494" y="2441"/>
                      <a:pt x="4487" y="2475"/>
                    </a:cubicBezTo>
                    <a:cubicBezTo>
                      <a:pt x="4481" y="2509"/>
                      <a:pt x="4537" y="2877"/>
                      <a:pt x="4607" y="3062"/>
                    </a:cubicBezTo>
                    <a:cubicBezTo>
                      <a:pt x="4676" y="3246"/>
                      <a:pt x="4814" y="3340"/>
                      <a:pt x="4890" y="3558"/>
                    </a:cubicBezTo>
                    <a:cubicBezTo>
                      <a:pt x="4965" y="3776"/>
                      <a:pt x="5023" y="4088"/>
                      <a:pt x="5079" y="4353"/>
                    </a:cubicBezTo>
                    <a:cubicBezTo>
                      <a:pt x="5136" y="4618"/>
                      <a:pt x="5244" y="4822"/>
                      <a:pt x="5250" y="5124"/>
                    </a:cubicBezTo>
                    <a:cubicBezTo>
                      <a:pt x="5257" y="5422"/>
                      <a:pt x="5232" y="6157"/>
                      <a:pt x="5129" y="6170"/>
                    </a:cubicBezTo>
                    <a:cubicBezTo>
                      <a:pt x="5028" y="6180"/>
                      <a:pt x="4746" y="5526"/>
                      <a:pt x="4645" y="5214"/>
                    </a:cubicBezTo>
                    <a:cubicBezTo>
                      <a:pt x="4544" y="4903"/>
                      <a:pt x="4600" y="4594"/>
                      <a:pt x="4537" y="4316"/>
                    </a:cubicBezTo>
                    <a:cubicBezTo>
                      <a:pt x="4474" y="4041"/>
                      <a:pt x="4323" y="3846"/>
                      <a:pt x="4253" y="3535"/>
                    </a:cubicBezTo>
                    <a:cubicBezTo>
                      <a:pt x="4184" y="3223"/>
                      <a:pt x="4139" y="2555"/>
                      <a:pt x="4101" y="2475"/>
                    </a:cubicBezTo>
                    <a:cubicBezTo>
                      <a:pt x="4064" y="2395"/>
                      <a:pt x="4033" y="2834"/>
                      <a:pt x="4033" y="3038"/>
                    </a:cubicBezTo>
                    <a:cubicBezTo>
                      <a:pt x="4033" y="3246"/>
                      <a:pt x="4139" y="3672"/>
                      <a:pt x="4109" y="3742"/>
                    </a:cubicBezTo>
                    <a:cubicBezTo>
                      <a:pt x="4076" y="3809"/>
                      <a:pt x="3920" y="3558"/>
                      <a:pt x="3837" y="3441"/>
                    </a:cubicBezTo>
                    <a:cubicBezTo>
                      <a:pt x="3756" y="3327"/>
                      <a:pt x="3610" y="3038"/>
                      <a:pt x="3597" y="3075"/>
                    </a:cubicBezTo>
                    <a:cubicBezTo>
                      <a:pt x="3585" y="3109"/>
                      <a:pt x="3655" y="3431"/>
                      <a:pt x="3768" y="3625"/>
                    </a:cubicBezTo>
                    <a:cubicBezTo>
                      <a:pt x="3882" y="3823"/>
                      <a:pt x="4177" y="3947"/>
                      <a:pt x="4290" y="4235"/>
                    </a:cubicBezTo>
                    <a:cubicBezTo>
                      <a:pt x="4406" y="4524"/>
                      <a:pt x="4532" y="5224"/>
                      <a:pt x="4443" y="5375"/>
                    </a:cubicBezTo>
                    <a:cubicBezTo>
                      <a:pt x="4353" y="5526"/>
                      <a:pt x="3950" y="5342"/>
                      <a:pt x="3749" y="5124"/>
                    </a:cubicBezTo>
                    <a:cubicBezTo>
                      <a:pt x="3547" y="4903"/>
                      <a:pt x="3282" y="4131"/>
                      <a:pt x="3225" y="4051"/>
                    </a:cubicBezTo>
                    <a:cubicBezTo>
                      <a:pt x="3169" y="3970"/>
                      <a:pt x="3338" y="4477"/>
                      <a:pt x="3396" y="4661"/>
                    </a:cubicBezTo>
                    <a:cubicBezTo>
                      <a:pt x="3452" y="4846"/>
                      <a:pt x="3592" y="5087"/>
                      <a:pt x="3585" y="5181"/>
                    </a:cubicBezTo>
                    <a:cubicBezTo>
                      <a:pt x="3579" y="5271"/>
                      <a:pt x="3351" y="5167"/>
                      <a:pt x="3345" y="5191"/>
                    </a:cubicBezTo>
                    <a:cubicBezTo>
                      <a:pt x="3338" y="5214"/>
                      <a:pt x="3471" y="5305"/>
                      <a:pt x="3554" y="5365"/>
                    </a:cubicBezTo>
                    <a:cubicBezTo>
                      <a:pt x="3635" y="5422"/>
                      <a:pt x="3844" y="5479"/>
                      <a:pt x="3849" y="5560"/>
                    </a:cubicBezTo>
                    <a:cubicBezTo>
                      <a:pt x="3857" y="5640"/>
                      <a:pt x="3560" y="5835"/>
                      <a:pt x="3605" y="5858"/>
                    </a:cubicBezTo>
                    <a:cubicBezTo>
                      <a:pt x="3648" y="5882"/>
                      <a:pt x="3988" y="5697"/>
                      <a:pt x="4109" y="5674"/>
                    </a:cubicBezTo>
                    <a:cubicBezTo>
                      <a:pt x="4227" y="5650"/>
                      <a:pt x="4215" y="5630"/>
                      <a:pt x="4335" y="5731"/>
                    </a:cubicBezTo>
                    <a:cubicBezTo>
                      <a:pt x="4456" y="5835"/>
                      <a:pt x="4726" y="6019"/>
                      <a:pt x="4839" y="6318"/>
                    </a:cubicBezTo>
                    <a:cubicBezTo>
                      <a:pt x="4953" y="6619"/>
                      <a:pt x="5066" y="7193"/>
                      <a:pt x="5028" y="7551"/>
                    </a:cubicBezTo>
                    <a:cubicBezTo>
                      <a:pt x="4991" y="7907"/>
                      <a:pt x="4764" y="8262"/>
                      <a:pt x="4595" y="8470"/>
                    </a:cubicBezTo>
                    <a:cubicBezTo>
                      <a:pt x="4424" y="8678"/>
                      <a:pt x="4202" y="8769"/>
                      <a:pt x="4001" y="8805"/>
                    </a:cubicBezTo>
                    <a:cubicBezTo>
                      <a:pt x="3799" y="8839"/>
                      <a:pt x="3542" y="8815"/>
                      <a:pt x="3396" y="8712"/>
                    </a:cubicBezTo>
                    <a:cubicBezTo>
                      <a:pt x="3250" y="8608"/>
                      <a:pt x="3174" y="8390"/>
                      <a:pt x="3124" y="8182"/>
                    </a:cubicBezTo>
                    <a:cubicBezTo>
                      <a:pt x="3074" y="7977"/>
                      <a:pt x="3056" y="7689"/>
                      <a:pt x="3099" y="7491"/>
                    </a:cubicBezTo>
                    <a:cubicBezTo>
                      <a:pt x="3144" y="7297"/>
                      <a:pt x="3288" y="7149"/>
                      <a:pt x="3383" y="7032"/>
                    </a:cubicBezTo>
                    <a:cubicBezTo>
                      <a:pt x="3477" y="6918"/>
                      <a:pt x="3560" y="6861"/>
                      <a:pt x="3680" y="6814"/>
                    </a:cubicBezTo>
                    <a:cubicBezTo>
                      <a:pt x="3799" y="6767"/>
                      <a:pt x="4064" y="6804"/>
                      <a:pt x="4089" y="6780"/>
                    </a:cubicBezTo>
                    <a:cubicBezTo>
                      <a:pt x="4114" y="6757"/>
                      <a:pt x="3932" y="6676"/>
                      <a:pt x="3849" y="6653"/>
                    </a:cubicBezTo>
                    <a:cubicBezTo>
                      <a:pt x="3768" y="6629"/>
                      <a:pt x="3623" y="6710"/>
                      <a:pt x="3597" y="6663"/>
                    </a:cubicBezTo>
                    <a:cubicBezTo>
                      <a:pt x="3572" y="6619"/>
                      <a:pt x="3686" y="6458"/>
                      <a:pt x="3705" y="6341"/>
                    </a:cubicBezTo>
                    <a:cubicBezTo>
                      <a:pt x="3723" y="6227"/>
                      <a:pt x="3756" y="5962"/>
                      <a:pt x="3731" y="5986"/>
                    </a:cubicBezTo>
                    <a:cubicBezTo>
                      <a:pt x="3705" y="6009"/>
                      <a:pt x="3605" y="6341"/>
                      <a:pt x="3534" y="6478"/>
                    </a:cubicBezTo>
                    <a:cubicBezTo>
                      <a:pt x="3464" y="6619"/>
                      <a:pt x="3396" y="6686"/>
                      <a:pt x="3295" y="6814"/>
                    </a:cubicBezTo>
                    <a:cubicBezTo>
                      <a:pt x="3194" y="6941"/>
                      <a:pt x="3023" y="7344"/>
                      <a:pt x="2942" y="7240"/>
                    </a:cubicBezTo>
                    <a:cubicBezTo>
                      <a:pt x="2859" y="7136"/>
                      <a:pt x="2784" y="6502"/>
                      <a:pt x="2809" y="6193"/>
                    </a:cubicBezTo>
                    <a:cubicBezTo>
                      <a:pt x="2834" y="5882"/>
                      <a:pt x="3056" y="5674"/>
                      <a:pt x="3081" y="5365"/>
                    </a:cubicBezTo>
                    <a:cubicBezTo>
                      <a:pt x="3106" y="5053"/>
                      <a:pt x="2985" y="4306"/>
                      <a:pt x="2960" y="4292"/>
                    </a:cubicBezTo>
                    <a:cubicBezTo>
                      <a:pt x="2935" y="4282"/>
                      <a:pt x="2985" y="5006"/>
                      <a:pt x="2942" y="5271"/>
                    </a:cubicBezTo>
                    <a:cubicBezTo>
                      <a:pt x="2897" y="5536"/>
                      <a:pt x="2733" y="5915"/>
                      <a:pt x="2678" y="5882"/>
                    </a:cubicBezTo>
                    <a:cubicBezTo>
                      <a:pt x="2620" y="5848"/>
                      <a:pt x="2640" y="5285"/>
                      <a:pt x="2607" y="5063"/>
                    </a:cubicBezTo>
                    <a:cubicBezTo>
                      <a:pt x="2575" y="4846"/>
                      <a:pt x="2499" y="4755"/>
                      <a:pt x="2469" y="4571"/>
                    </a:cubicBezTo>
                    <a:cubicBezTo>
                      <a:pt x="2436" y="4386"/>
                      <a:pt x="2436" y="3947"/>
                      <a:pt x="2418" y="3947"/>
                    </a:cubicBezTo>
                    <a:cubicBezTo>
                      <a:pt x="2399" y="3947"/>
                      <a:pt x="2330" y="4306"/>
                      <a:pt x="2343" y="4534"/>
                    </a:cubicBezTo>
                    <a:cubicBezTo>
                      <a:pt x="2355" y="4765"/>
                      <a:pt x="2474" y="5134"/>
                      <a:pt x="2494" y="5328"/>
                    </a:cubicBezTo>
                    <a:cubicBezTo>
                      <a:pt x="2512" y="5526"/>
                      <a:pt x="2462" y="5479"/>
                      <a:pt x="2469" y="5711"/>
                    </a:cubicBezTo>
                    <a:cubicBezTo>
                      <a:pt x="2474" y="5939"/>
                      <a:pt x="2625" y="6643"/>
                      <a:pt x="2544" y="6743"/>
                    </a:cubicBezTo>
                    <a:cubicBezTo>
                      <a:pt x="2462" y="6847"/>
                      <a:pt x="2116" y="6525"/>
                      <a:pt x="1990" y="6341"/>
                    </a:cubicBezTo>
                    <a:cubicBezTo>
                      <a:pt x="1864" y="6157"/>
                      <a:pt x="1839" y="5811"/>
                      <a:pt x="1769" y="5640"/>
                    </a:cubicBezTo>
                    <a:cubicBezTo>
                      <a:pt x="1698" y="5466"/>
                      <a:pt x="1623" y="5409"/>
                      <a:pt x="1567" y="5271"/>
                    </a:cubicBezTo>
                    <a:cubicBezTo>
                      <a:pt x="1509" y="5134"/>
                      <a:pt x="1428" y="4799"/>
                      <a:pt x="1409" y="4822"/>
                    </a:cubicBezTo>
                    <a:cubicBezTo>
                      <a:pt x="1391" y="4846"/>
                      <a:pt x="1416" y="5238"/>
                      <a:pt x="1466" y="5422"/>
                    </a:cubicBezTo>
                    <a:cubicBezTo>
                      <a:pt x="1517" y="5607"/>
                      <a:pt x="1661" y="5744"/>
                      <a:pt x="1718" y="5915"/>
                    </a:cubicBezTo>
                    <a:cubicBezTo>
                      <a:pt x="1776" y="6090"/>
                      <a:pt x="1877" y="6388"/>
                      <a:pt x="1814" y="6468"/>
                    </a:cubicBezTo>
                    <a:cubicBezTo>
                      <a:pt x="1749" y="6549"/>
                      <a:pt x="1459" y="6492"/>
                      <a:pt x="1328" y="6411"/>
                    </a:cubicBezTo>
                    <a:cubicBezTo>
                      <a:pt x="1194" y="6331"/>
                      <a:pt x="1013" y="5905"/>
                      <a:pt x="1005" y="5952"/>
                    </a:cubicBezTo>
                    <a:cubicBezTo>
                      <a:pt x="1000" y="5996"/>
                      <a:pt x="1056" y="6539"/>
                      <a:pt x="1283" y="6710"/>
                    </a:cubicBezTo>
                    <a:cubicBezTo>
                      <a:pt x="1509" y="6884"/>
                      <a:pt x="2116" y="6723"/>
                      <a:pt x="2355" y="6998"/>
                    </a:cubicBezTo>
                    <a:cubicBezTo>
                      <a:pt x="2595" y="7273"/>
                      <a:pt x="2917" y="8323"/>
                      <a:pt x="2741" y="8366"/>
                    </a:cubicBezTo>
                    <a:cubicBezTo>
                      <a:pt x="2562" y="8413"/>
                      <a:pt x="1617" y="7585"/>
                      <a:pt x="1295" y="7297"/>
                    </a:cubicBezTo>
                    <a:cubicBezTo>
                      <a:pt x="975" y="7008"/>
                      <a:pt x="968" y="6804"/>
                      <a:pt x="822" y="6653"/>
                    </a:cubicBezTo>
                    <a:cubicBezTo>
                      <a:pt x="678" y="6502"/>
                      <a:pt x="431" y="6388"/>
                      <a:pt x="426" y="6411"/>
                    </a:cubicBezTo>
                    <a:cubicBezTo>
                      <a:pt x="419" y="6435"/>
                      <a:pt x="671" y="6653"/>
                      <a:pt x="779" y="6814"/>
                    </a:cubicBezTo>
                    <a:cubicBezTo>
                      <a:pt x="885" y="6975"/>
                      <a:pt x="1144" y="7390"/>
                      <a:pt x="1056" y="7390"/>
                    </a:cubicBezTo>
                    <a:cubicBezTo>
                      <a:pt x="968" y="7390"/>
                      <a:pt x="413" y="6928"/>
                      <a:pt x="237" y="6837"/>
                    </a:cubicBezTo>
                    <a:cubicBezTo>
                      <a:pt x="60" y="6743"/>
                      <a:pt x="-17" y="6780"/>
                      <a:pt x="3" y="6814"/>
                    </a:cubicBezTo>
                    <a:cubicBezTo>
                      <a:pt x="21" y="6847"/>
                      <a:pt x="242" y="6965"/>
                      <a:pt x="338" y="7055"/>
                    </a:cubicBezTo>
                    <a:cubicBezTo>
                      <a:pt x="431" y="7149"/>
                      <a:pt x="564" y="7287"/>
                      <a:pt x="557" y="7367"/>
                    </a:cubicBezTo>
                    <a:cubicBezTo>
                      <a:pt x="552" y="7447"/>
                      <a:pt x="388" y="7504"/>
                      <a:pt x="300" y="7538"/>
                    </a:cubicBezTo>
                    <a:cubicBezTo>
                      <a:pt x="212" y="7575"/>
                      <a:pt x="15" y="7515"/>
                      <a:pt x="15" y="7551"/>
                    </a:cubicBezTo>
                    <a:cubicBezTo>
                      <a:pt x="15" y="7585"/>
                      <a:pt x="192" y="7736"/>
                      <a:pt x="318" y="7736"/>
                    </a:cubicBezTo>
                    <a:cubicBezTo>
                      <a:pt x="444" y="7736"/>
                      <a:pt x="595" y="7515"/>
                      <a:pt x="771" y="7538"/>
                    </a:cubicBezTo>
                    <a:cubicBezTo>
                      <a:pt x="950" y="7561"/>
                      <a:pt x="1358" y="7722"/>
                      <a:pt x="1378" y="7860"/>
                    </a:cubicBezTo>
                    <a:cubicBezTo>
                      <a:pt x="1396" y="7997"/>
                      <a:pt x="1038" y="8286"/>
                      <a:pt x="905" y="8403"/>
                    </a:cubicBezTo>
                    <a:cubicBezTo>
                      <a:pt x="771" y="8517"/>
                      <a:pt x="582" y="8507"/>
                      <a:pt x="570" y="8527"/>
                    </a:cubicBezTo>
                    <a:cubicBezTo>
                      <a:pt x="557" y="8551"/>
                      <a:pt x="716" y="8574"/>
                      <a:pt x="809" y="8551"/>
                    </a:cubicBezTo>
                    <a:cubicBezTo>
                      <a:pt x="905" y="8527"/>
                      <a:pt x="1101" y="8390"/>
                      <a:pt x="1126" y="8413"/>
                    </a:cubicBezTo>
                    <a:cubicBezTo>
                      <a:pt x="1151" y="8437"/>
                      <a:pt x="1031" y="8598"/>
                      <a:pt x="975" y="8678"/>
                    </a:cubicBezTo>
                    <a:cubicBezTo>
                      <a:pt x="917" y="8758"/>
                      <a:pt x="753" y="8909"/>
                      <a:pt x="771" y="8919"/>
                    </a:cubicBezTo>
                    <a:cubicBezTo>
                      <a:pt x="791" y="8929"/>
                      <a:pt x="975" y="8886"/>
                      <a:pt x="1094" y="8748"/>
                    </a:cubicBezTo>
                    <a:cubicBezTo>
                      <a:pt x="1214" y="8608"/>
                      <a:pt x="1346" y="8182"/>
                      <a:pt x="1479" y="8091"/>
                    </a:cubicBezTo>
                    <a:cubicBezTo>
                      <a:pt x="1610" y="7997"/>
                      <a:pt x="1680" y="8021"/>
                      <a:pt x="1889" y="8162"/>
                    </a:cubicBezTo>
                    <a:cubicBezTo>
                      <a:pt x="2096" y="8299"/>
                      <a:pt x="2678" y="8748"/>
                      <a:pt x="2746" y="8929"/>
                    </a:cubicBezTo>
                    <a:cubicBezTo>
                      <a:pt x="2816" y="9114"/>
                      <a:pt x="2481" y="9275"/>
                      <a:pt x="2318" y="9265"/>
                    </a:cubicBezTo>
                    <a:cubicBezTo>
                      <a:pt x="2154" y="9255"/>
                      <a:pt x="1895" y="8966"/>
                      <a:pt x="1761" y="8872"/>
                    </a:cubicBezTo>
                    <a:cubicBezTo>
                      <a:pt x="1630" y="8782"/>
                      <a:pt x="1517" y="8668"/>
                      <a:pt x="1509" y="8688"/>
                    </a:cubicBezTo>
                    <a:cubicBezTo>
                      <a:pt x="1504" y="8712"/>
                      <a:pt x="1605" y="8909"/>
                      <a:pt x="1718" y="9047"/>
                    </a:cubicBezTo>
                    <a:cubicBezTo>
                      <a:pt x="1832" y="9184"/>
                      <a:pt x="2096" y="9355"/>
                      <a:pt x="2172" y="9483"/>
                    </a:cubicBezTo>
                    <a:cubicBezTo>
                      <a:pt x="2247" y="9610"/>
                      <a:pt x="2217" y="9681"/>
                      <a:pt x="2172" y="9781"/>
                    </a:cubicBezTo>
                    <a:cubicBezTo>
                      <a:pt x="2129" y="9885"/>
                      <a:pt x="2066" y="10093"/>
                      <a:pt x="1920" y="10116"/>
                    </a:cubicBezTo>
                    <a:cubicBezTo>
                      <a:pt x="1776" y="10140"/>
                      <a:pt x="1459" y="9932"/>
                      <a:pt x="1283" y="9909"/>
                    </a:cubicBezTo>
                    <a:cubicBezTo>
                      <a:pt x="1106" y="9885"/>
                      <a:pt x="829" y="9979"/>
                      <a:pt x="842" y="10002"/>
                    </a:cubicBezTo>
                    <a:cubicBezTo>
                      <a:pt x="854" y="10026"/>
                      <a:pt x="1220" y="10002"/>
                      <a:pt x="1358" y="10070"/>
                    </a:cubicBezTo>
                    <a:cubicBezTo>
                      <a:pt x="1497" y="10140"/>
                      <a:pt x="1693" y="10311"/>
                      <a:pt x="1686" y="10438"/>
                    </a:cubicBezTo>
                    <a:cubicBezTo>
                      <a:pt x="1680" y="10566"/>
                      <a:pt x="1459" y="10727"/>
                      <a:pt x="1308" y="10854"/>
                    </a:cubicBezTo>
                    <a:cubicBezTo>
                      <a:pt x="1157" y="10978"/>
                      <a:pt x="791" y="11176"/>
                      <a:pt x="791" y="11220"/>
                    </a:cubicBezTo>
                    <a:cubicBezTo>
                      <a:pt x="791" y="11267"/>
                      <a:pt x="1151" y="11163"/>
                      <a:pt x="1295" y="11106"/>
                    </a:cubicBezTo>
                    <a:cubicBezTo>
                      <a:pt x="1441" y="11049"/>
                      <a:pt x="1567" y="10968"/>
                      <a:pt x="1668" y="10864"/>
                    </a:cubicBezTo>
                    <a:cubicBezTo>
                      <a:pt x="1769" y="10760"/>
                      <a:pt x="1806" y="10576"/>
                      <a:pt x="1902" y="10462"/>
                    </a:cubicBezTo>
                    <a:cubicBezTo>
                      <a:pt x="1995" y="10348"/>
                      <a:pt x="2147" y="10277"/>
                      <a:pt x="2235" y="10150"/>
                    </a:cubicBezTo>
                    <a:cubicBezTo>
                      <a:pt x="2323" y="10026"/>
                      <a:pt x="2310" y="9818"/>
                      <a:pt x="2424" y="9691"/>
                    </a:cubicBezTo>
                    <a:cubicBezTo>
                      <a:pt x="2537" y="9563"/>
                      <a:pt x="2708" y="9312"/>
                      <a:pt x="2910" y="9355"/>
                    </a:cubicBezTo>
                    <a:cubicBezTo>
                      <a:pt x="3111" y="9402"/>
                      <a:pt x="3504" y="9657"/>
                      <a:pt x="3635" y="10002"/>
                    </a:cubicBezTo>
                    <a:cubicBezTo>
                      <a:pt x="3768" y="10348"/>
                      <a:pt x="3731" y="11039"/>
                      <a:pt x="3718" y="11451"/>
                    </a:cubicBezTo>
                    <a:cubicBezTo>
                      <a:pt x="3705" y="11867"/>
                      <a:pt x="3680" y="12232"/>
                      <a:pt x="3579" y="12464"/>
                    </a:cubicBezTo>
                    <a:cubicBezTo>
                      <a:pt x="3477" y="12695"/>
                      <a:pt x="3275" y="12775"/>
                      <a:pt x="3111" y="12819"/>
                    </a:cubicBezTo>
                    <a:cubicBezTo>
                      <a:pt x="2948" y="12866"/>
                      <a:pt x="2741" y="12856"/>
                      <a:pt x="2575" y="12728"/>
                    </a:cubicBezTo>
                    <a:cubicBezTo>
                      <a:pt x="2411" y="12601"/>
                      <a:pt x="2242" y="12152"/>
                      <a:pt x="2121" y="12028"/>
                    </a:cubicBezTo>
                    <a:cubicBezTo>
                      <a:pt x="2003" y="11900"/>
                      <a:pt x="1977" y="12038"/>
                      <a:pt x="1864" y="11957"/>
                    </a:cubicBezTo>
                    <a:cubicBezTo>
                      <a:pt x="1749" y="11877"/>
                      <a:pt x="1547" y="11612"/>
                      <a:pt x="1434" y="11545"/>
                    </a:cubicBezTo>
                    <a:cubicBezTo>
                      <a:pt x="1320" y="11474"/>
                      <a:pt x="1315" y="11565"/>
                      <a:pt x="1194" y="11565"/>
                    </a:cubicBezTo>
                    <a:cubicBezTo>
                      <a:pt x="1076" y="11565"/>
                      <a:pt x="728" y="11521"/>
                      <a:pt x="708" y="11545"/>
                    </a:cubicBezTo>
                    <a:cubicBezTo>
                      <a:pt x="690" y="11565"/>
                      <a:pt x="1081" y="11602"/>
                      <a:pt x="1081" y="11692"/>
                    </a:cubicBezTo>
                    <a:cubicBezTo>
                      <a:pt x="1081" y="11786"/>
                      <a:pt x="721" y="12028"/>
                      <a:pt x="703" y="12085"/>
                    </a:cubicBezTo>
                    <a:cubicBezTo>
                      <a:pt x="683" y="12142"/>
                      <a:pt x="867" y="12108"/>
                      <a:pt x="962" y="12061"/>
                    </a:cubicBezTo>
                    <a:cubicBezTo>
                      <a:pt x="1056" y="12014"/>
                      <a:pt x="1169" y="11843"/>
                      <a:pt x="1283" y="11843"/>
                    </a:cubicBezTo>
                    <a:cubicBezTo>
                      <a:pt x="1396" y="11843"/>
                      <a:pt x="1661" y="11934"/>
                      <a:pt x="1661" y="12051"/>
                    </a:cubicBezTo>
                    <a:cubicBezTo>
                      <a:pt x="1661" y="12165"/>
                      <a:pt x="1396" y="12453"/>
                      <a:pt x="1277" y="12544"/>
                    </a:cubicBezTo>
                    <a:cubicBezTo>
                      <a:pt x="1157" y="12638"/>
                      <a:pt x="924" y="12578"/>
                      <a:pt x="924" y="12614"/>
                    </a:cubicBezTo>
                    <a:cubicBezTo>
                      <a:pt x="924" y="12648"/>
                      <a:pt x="1126" y="12842"/>
                      <a:pt x="1295" y="12785"/>
                    </a:cubicBezTo>
                    <a:cubicBezTo>
                      <a:pt x="1466" y="12728"/>
                      <a:pt x="1769" y="12256"/>
                      <a:pt x="1932" y="12232"/>
                    </a:cubicBezTo>
                    <a:cubicBezTo>
                      <a:pt x="2096" y="12212"/>
                      <a:pt x="2285" y="12534"/>
                      <a:pt x="2267" y="12671"/>
                    </a:cubicBezTo>
                    <a:cubicBezTo>
                      <a:pt x="2247" y="12809"/>
                      <a:pt x="1927" y="12970"/>
                      <a:pt x="1819" y="13097"/>
                    </a:cubicBezTo>
                    <a:cubicBezTo>
                      <a:pt x="1711" y="13225"/>
                      <a:pt x="1605" y="13419"/>
                      <a:pt x="1630" y="13429"/>
                    </a:cubicBezTo>
                    <a:cubicBezTo>
                      <a:pt x="1655" y="13443"/>
                      <a:pt x="1844" y="13258"/>
                      <a:pt x="1965" y="13188"/>
                    </a:cubicBezTo>
                    <a:cubicBezTo>
                      <a:pt x="2084" y="13121"/>
                      <a:pt x="2229" y="12993"/>
                      <a:pt x="2355" y="13003"/>
                    </a:cubicBezTo>
                    <a:cubicBezTo>
                      <a:pt x="2481" y="13017"/>
                      <a:pt x="2841" y="13097"/>
                      <a:pt x="2721" y="13282"/>
                    </a:cubicBezTo>
                    <a:cubicBezTo>
                      <a:pt x="2600" y="13466"/>
                      <a:pt x="1895" y="14086"/>
                      <a:pt x="1630" y="14120"/>
                    </a:cubicBezTo>
                    <a:cubicBezTo>
                      <a:pt x="1365" y="14157"/>
                      <a:pt x="1277" y="13627"/>
                      <a:pt x="1144" y="13476"/>
                    </a:cubicBezTo>
                    <a:cubicBezTo>
                      <a:pt x="1013" y="13325"/>
                      <a:pt x="829" y="13154"/>
                      <a:pt x="829" y="13201"/>
                    </a:cubicBezTo>
                    <a:cubicBezTo>
                      <a:pt x="829" y="13245"/>
                      <a:pt x="1144" y="13684"/>
                      <a:pt x="1144" y="13751"/>
                    </a:cubicBezTo>
                    <a:cubicBezTo>
                      <a:pt x="1144" y="13822"/>
                      <a:pt x="917" y="13637"/>
                      <a:pt x="829" y="13627"/>
                    </a:cubicBezTo>
                    <a:cubicBezTo>
                      <a:pt x="741" y="13614"/>
                      <a:pt x="582" y="13637"/>
                      <a:pt x="608" y="13684"/>
                    </a:cubicBezTo>
                    <a:cubicBezTo>
                      <a:pt x="633" y="13731"/>
                      <a:pt x="854" y="13788"/>
                      <a:pt x="975" y="13892"/>
                    </a:cubicBezTo>
                    <a:cubicBezTo>
                      <a:pt x="1094" y="13996"/>
                      <a:pt x="1320" y="14224"/>
                      <a:pt x="1315" y="14328"/>
                    </a:cubicBezTo>
                    <a:cubicBezTo>
                      <a:pt x="1308" y="14432"/>
                      <a:pt x="1106" y="14522"/>
                      <a:pt x="942" y="14546"/>
                    </a:cubicBezTo>
                    <a:cubicBezTo>
                      <a:pt x="779" y="14569"/>
                      <a:pt x="464" y="14442"/>
                      <a:pt x="318" y="14455"/>
                    </a:cubicBezTo>
                    <a:cubicBezTo>
                      <a:pt x="174" y="14465"/>
                      <a:pt x="48" y="14603"/>
                      <a:pt x="53" y="14640"/>
                    </a:cubicBezTo>
                    <a:cubicBezTo>
                      <a:pt x="60" y="14673"/>
                      <a:pt x="267" y="14593"/>
                      <a:pt x="350" y="14626"/>
                    </a:cubicBezTo>
                    <a:cubicBezTo>
                      <a:pt x="431" y="14663"/>
                      <a:pt x="557" y="14787"/>
                      <a:pt x="552" y="14881"/>
                    </a:cubicBezTo>
                    <a:cubicBezTo>
                      <a:pt x="545" y="14972"/>
                      <a:pt x="381" y="15099"/>
                      <a:pt x="305" y="15179"/>
                    </a:cubicBezTo>
                    <a:cubicBezTo>
                      <a:pt x="230" y="15260"/>
                      <a:pt x="60" y="15330"/>
                      <a:pt x="86" y="15340"/>
                    </a:cubicBezTo>
                    <a:cubicBezTo>
                      <a:pt x="111" y="15350"/>
                      <a:pt x="287" y="15330"/>
                      <a:pt x="451" y="15250"/>
                    </a:cubicBezTo>
                    <a:cubicBezTo>
                      <a:pt x="615" y="15169"/>
                      <a:pt x="1013" y="14811"/>
                      <a:pt x="1063" y="14824"/>
                    </a:cubicBezTo>
                    <a:cubicBezTo>
                      <a:pt x="1113" y="14834"/>
                      <a:pt x="879" y="15156"/>
                      <a:pt x="771" y="15317"/>
                    </a:cubicBezTo>
                    <a:cubicBezTo>
                      <a:pt x="665" y="15478"/>
                      <a:pt x="431" y="15766"/>
                      <a:pt x="438" y="15800"/>
                    </a:cubicBezTo>
                    <a:cubicBezTo>
                      <a:pt x="444" y="15837"/>
                      <a:pt x="665" y="15719"/>
                      <a:pt x="804" y="15558"/>
                    </a:cubicBezTo>
                    <a:cubicBezTo>
                      <a:pt x="942" y="15397"/>
                      <a:pt x="1101" y="15029"/>
                      <a:pt x="1277" y="14844"/>
                    </a:cubicBezTo>
                    <a:cubicBezTo>
                      <a:pt x="1454" y="14663"/>
                      <a:pt x="1617" y="14616"/>
                      <a:pt x="1864" y="14455"/>
                    </a:cubicBezTo>
                    <a:cubicBezTo>
                      <a:pt x="2109" y="14294"/>
                      <a:pt x="2658" y="13788"/>
                      <a:pt x="2759" y="13892"/>
                    </a:cubicBezTo>
                    <a:cubicBezTo>
                      <a:pt x="2859" y="13996"/>
                      <a:pt x="2703" y="14824"/>
                      <a:pt x="2474" y="15099"/>
                    </a:cubicBezTo>
                    <a:cubicBezTo>
                      <a:pt x="2247" y="15374"/>
                      <a:pt x="1630" y="15434"/>
                      <a:pt x="1383" y="15582"/>
                    </a:cubicBezTo>
                    <a:cubicBezTo>
                      <a:pt x="1139" y="15733"/>
                      <a:pt x="993" y="15974"/>
                      <a:pt x="993" y="16008"/>
                    </a:cubicBezTo>
                    <a:cubicBezTo>
                      <a:pt x="993" y="16041"/>
                      <a:pt x="1245" y="15837"/>
                      <a:pt x="1383" y="15800"/>
                    </a:cubicBezTo>
                    <a:cubicBezTo>
                      <a:pt x="1522" y="15766"/>
                      <a:pt x="1794" y="15719"/>
                      <a:pt x="1839" y="15823"/>
                    </a:cubicBezTo>
                    <a:cubicBezTo>
                      <a:pt x="1882" y="15927"/>
                      <a:pt x="1724" y="16239"/>
                      <a:pt x="1661" y="16410"/>
                    </a:cubicBezTo>
                    <a:cubicBezTo>
                      <a:pt x="1598" y="16584"/>
                      <a:pt x="1504" y="16688"/>
                      <a:pt x="1459" y="16836"/>
                    </a:cubicBezTo>
                    <a:cubicBezTo>
                      <a:pt x="1416" y="16987"/>
                      <a:pt x="1383" y="17319"/>
                      <a:pt x="1396" y="17332"/>
                    </a:cubicBezTo>
                    <a:cubicBezTo>
                      <a:pt x="1409" y="17342"/>
                      <a:pt x="1472" y="17034"/>
                      <a:pt x="1535" y="16906"/>
                    </a:cubicBezTo>
                    <a:cubicBezTo>
                      <a:pt x="1598" y="16779"/>
                      <a:pt x="1698" y="16698"/>
                      <a:pt x="1769" y="16537"/>
                    </a:cubicBezTo>
                    <a:cubicBezTo>
                      <a:pt x="1839" y="16377"/>
                      <a:pt x="1895" y="16088"/>
                      <a:pt x="1965" y="15951"/>
                    </a:cubicBezTo>
                    <a:cubicBezTo>
                      <a:pt x="2033" y="15813"/>
                      <a:pt x="2078" y="15733"/>
                      <a:pt x="2172" y="15686"/>
                    </a:cubicBezTo>
                    <a:cubicBezTo>
                      <a:pt x="2267" y="15639"/>
                      <a:pt x="2494" y="15582"/>
                      <a:pt x="2544" y="15686"/>
                    </a:cubicBezTo>
                    <a:cubicBezTo>
                      <a:pt x="2595" y="15790"/>
                      <a:pt x="2481" y="16088"/>
                      <a:pt x="2469" y="16296"/>
                    </a:cubicBezTo>
                    <a:cubicBezTo>
                      <a:pt x="2456" y="16504"/>
                      <a:pt x="2487" y="16745"/>
                      <a:pt x="2469" y="16963"/>
                    </a:cubicBezTo>
                    <a:cubicBezTo>
                      <a:pt x="2449" y="17181"/>
                      <a:pt x="2361" y="17413"/>
                      <a:pt x="2343" y="17574"/>
                    </a:cubicBezTo>
                    <a:cubicBezTo>
                      <a:pt x="2323" y="17734"/>
                      <a:pt x="2336" y="17976"/>
                      <a:pt x="2355" y="17952"/>
                    </a:cubicBezTo>
                    <a:cubicBezTo>
                      <a:pt x="2373" y="17929"/>
                      <a:pt x="2431" y="17584"/>
                      <a:pt x="2474" y="17436"/>
                    </a:cubicBezTo>
                    <a:cubicBezTo>
                      <a:pt x="2519" y="17285"/>
                      <a:pt x="2595" y="17215"/>
                      <a:pt x="2625" y="17020"/>
                    </a:cubicBezTo>
                    <a:cubicBezTo>
                      <a:pt x="2658" y="16826"/>
                      <a:pt x="2645" y="16353"/>
                      <a:pt x="2678" y="16283"/>
                    </a:cubicBezTo>
                    <a:cubicBezTo>
                      <a:pt x="2708" y="16216"/>
                      <a:pt x="2816" y="16457"/>
                      <a:pt x="2822" y="16594"/>
                    </a:cubicBezTo>
                    <a:cubicBezTo>
                      <a:pt x="2829" y="16732"/>
                      <a:pt x="2703" y="17134"/>
                      <a:pt x="2721" y="17124"/>
                    </a:cubicBezTo>
                    <a:cubicBezTo>
                      <a:pt x="2741" y="17114"/>
                      <a:pt x="2910" y="16722"/>
                      <a:pt x="2922" y="16504"/>
                    </a:cubicBezTo>
                    <a:cubicBezTo>
                      <a:pt x="2935" y="16283"/>
                      <a:pt x="2804" y="16065"/>
                      <a:pt x="2796" y="15800"/>
                    </a:cubicBezTo>
                    <a:cubicBezTo>
                      <a:pt x="2791" y="15535"/>
                      <a:pt x="2854" y="15019"/>
                      <a:pt x="2897" y="14905"/>
                    </a:cubicBezTo>
                    <a:cubicBezTo>
                      <a:pt x="2942" y="14787"/>
                      <a:pt x="3030" y="14995"/>
                      <a:pt x="3061" y="15133"/>
                    </a:cubicBezTo>
                    <a:cubicBezTo>
                      <a:pt x="3093" y="15270"/>
                      <a:pt x="3061" y="15639"/>
                      <a:pt x="3074" y="15709"/>
                    </a:cubicBezTo>
                    <a:cubicBezTo>
                      <a:pt x="3086" y="15776"/>
                      <a:pt x="3124" y="15662"/>
                      <a:pt x="3144" y="15582"/>
                    </a:cubicBezTo>
                    <a:cubicBezTo>
                      <a:pt x="3162" y="15501"/>
                      <a:pt x="3174" y="15226"/>
                      <a:pt x="3194" y="15190"/>
                    </a:cubicBezTo>
                    <a:cubicBezTo>
                      <a:pt x="3212" y="15156"/>
                      <a:pt x="3250" y="15317"/>
                      <a:pt x="3275" y="15374"/>
                    </a:cubicBezTo>
                    <a:cubicBezTo>
                      <a:pt x="3300" y="15434"/>
                      <a:pt x="3345" y="15558"/>
                      <a:pt x="3351" y="15525"/>
                    </a:cubicBezTo>
                    <a:cubicBezTo>
                      <a:pt x="3358" y="15491"/>
                      <a:pt x="3389" y="15317"/>
                      <a:pt x="3333" y="15133"/>
                    </a:cubicBezTo>
                    <a:cubicBezTo>
                      <a:pt x="3275" y="14948"/>
                      <a:pt x="2985" y="14707"/>
                      <a:pt x="3023" y="14418"/>
                    </a:cubicBezTo>
                    <a:cubicBezTo>
                      <a:pt x="3061" y="14133"/>
                      <a:pt x="3358" y="13523"/>
                      <a:pt x="3554" y="13372"/>
                    </a:cubicBezTo>
                    <a:cubicBezTo>
                      <a:pt x="3749" y="13225"/>
                      <a:pt x="4001" y="13315"/>
                      <a:pt x="4209" y="13523"/>
                    </a:cubicBezTo>
                    <a:cubicBezTo>
                      <a:pt x="4418" y="13731"/>
                      <a:pt x="4839" y="14237"/>
                      <a:pt x="4814" y="14603"/>
                    </a:cubicBezTo>
                    <a:cubicBezTo>
                      <a:pt x="4789" y="14972"/>
                      <a:pt x="4253" y="15558"/>
                      <a:pt x="4038" y="15766"/>
                    </a:cubicBezTo>
                    <a:cubicBezTo>
                      <a:pt x="3824" y="15974"/>
                      <a:pt x="3648" y="15813"/>
                      <a:pt x="3534" y="15870"/>
                    </a:cubicBezTo>
                    <a:cubicBezTo>
                      <a:pt x="3421" y="15927"/>
                      <a:pt x="3426" y="16065"/>
                      <a:pt x="3351" y="16135"/>
                    </a:cubicBezTo>
                    <a:cubicBezTo>
                      <a:pt x="3275" y="16202"/>
                      <a:pt x="3093" y="16263"/>
                      <a:pt x="3093" y="16296"/>
                    </a:cubicBezTo>
                    <a:cubicBezTo>
                      <a:pt x="3093" y="16330"/>
                      <a:pt x="3245" y="16387"/>
                      <a:pt x="3333" y="16353"/>
                    </a:cubicBezTo>
                    <a:cubicBezTo>
                      <a:pt x="3421" y="16320"/>
                      <a:pt x="3542" y="16135"/>
                      <a:pt x="3630" y="16112"/>
                    </a:cubicBezTo>
                    <a:cubicBezTo>
                      <a:pt x="3718" y="16088"/>
                      <a:pt x="3857" y="16169"/>
                      <a:pt x="3849" y="16239"/>
                    </a:cubicBezTo>
                    <a:cubicBezTo>
                      <a:pt x="3844" y="16306"/>
                      <a:pt x="3668" y="16423"/>
                      <a:pt x="3597" y="16537"/>
                    </a:cubicBezTo>
                    <a:cubicBezTo>
                      <a:pt x="3529" y="16651"/>
                      <a:pt x="3567" y="16802"/>
                      <a:pt x="3434" y="16940"/>
                    </a:cubicBezTo>
                    <a:cubicBezTo>
                      <a:pt x="3300" y="17077"/>
                      <a:pt x="2841" y="17285"/>
                      <a:pt x="2791" y="17342"/>
                    </a:cubicBezTo>
                    <a:cubicBezTo>
                      <a:pt x="2741" y="17399"/>
                      <a:pt x="3005" y="17309"/>
                      <a:pt x="3124" y="17275"/>
                    </a:cubicBezTo>
                    <a:cubicBezTo>
                      <a:pt x="3245" y="17238"/>
                      <a:pt x="3414" y="17215"/>
                      <a:pt x="3516" y="17124"/>
                    </a:cubicBezTo>
                    <a:cubicBezTo>
                      <a:pt x="3617" y="17034"/>
                      <a:pt x="3660" y="16812"/>
                      <a:pt x="3736" y="16698"/>
                    </a:cubicBezTo>
                    <a:cubicBezTo>
                      <a:pt x="3812" y="16584"/>
                      <a:pt x="3869" y="16537"/>
                      <a:pt x="3957" y="16410"/>
                    </a:cubicBezTo>
                    <a:cubicBezTo>
                      <a:pt x="4046" y="16283"/>
                      <a:pt x="4121" y="16102"/>
                      <a:pt x="4253" y="15961"/>
                    </a:cubicBezTo>
                    <a:cubicBezTo>
                      <a:pt x="4386" y="15823"/>
                      <a:pt x="4695" y="15501"/>
                      <a:pt x="4739" y="15595"/>
                    </a:cubicBezTo>
                    <a:cubicBezTo>
                      <a:pt x="4784" y="15686"/>
                      <a:pt x="4625" y="16283"/>
                      <a:pt x="4524" y="16537"/>
                    </a:cubicBezTo>
                    <a:cubicBezTo>
                      <a:pt x="4424" y="16789"/>
                      <a:pt x="4290" y="17020"/>
                      <a:pt x="4139" y="17158"/>
                    </a:cubicBezTo>
                    <a:cubicBezTo>
                      <a:pt x="3988" y="17295"/>
                      <a:pt x="3781" y="17309"/>
                      <a:pt x="3617" y="17389"/>
                    </a:cubicBezTo>
                    <a:cubicBezTo>
                      <a:pt x="3452" y="17470"/>
                      <a:pt x="3300" y="17584"/>
                      <a:pt x="3162" y="17620"/>
                    </a:cubicBezTo>
                    <a:cubicBezTo>
                      <a:pt x="3023" y="17654"/>
                      <a:pt x="2804" y="17584"/>
                      <a:pt x="2791" y="17620"/>
                    </a:cubicBezTo>
                    <a:cubicBezTo>
                      <a:pt x="2778" y="17654"/>
                      <a:pt x="2948" y="17815"/>
                      <a:pt x="3081" y="17825"/>
                    </a:cubicBezTo>
                    <a:cubicBezTo>
                      <a:pt x="3212" y="17838"/>
                      <a:pt x="3579" y="17641"/>
                      <a:pt x="3605" y="17701"/>
                    </a:cubicBezTo>
                    <a:cubicBezTo>
                      <a:pt x="3630" y="17758"/>
                      <a:pt x="3245" y="18080"/>
                      <a:pt x="3232" y="18137"/>
                    </a:cubicBezTo>
                    <a:cubicBezTo>
                      <a:pt x="3219" y="18194"/>
                      <a:pt x="3421" y="18137"/>
                      <a:pt x="3534" y="18046"/>
                    </a:cubicBezTo>
                    <a:cubicBezTo>
                      <a:pt x="3648" y="17952"/>
                      <a:pt x="3844" y="17641"/>
                      <a:pt x="3920" y="17607"/>
                    </a:cubicBezTo>
                    <a:cubicBezTo>
                      <a:pt x="3995" y="17574"/>
                      <a:pt x="4046" y="17677"/>
                      <a:pt x="4001" y="17825"/>
                    </a:cubicBezTo>
                    <a:cubicBezTo>
                      <a:pt x="3957" y="17976"/>
                      <a:pt x="3799" y="18368"/>
                      <a:pt x="3655" y="18539"/>
                    </a:cubicBezTo>
                    <a:cubicBezTo>
                      <a:pt x="3509" y="18714"/>
                      <a:pt x="3270" y="18747"/>
                      <a:pt x="3131" y="18874"/>
                    </a:cubicBezTo>
                    <a:cubicBezTo>
                      <a:pt x="2993" y="18999"/>
                      <a:pt x="2930" y="19196"/>
                      <a:pt x="2809" y="19334"/>
                    </a:cubicBezTo>
                    <a:cubicBezTo>
                      <a:pt x="2690" y="19471"/>
                      <a:pt x="2399" y="19666"/>
                      <a:pt x="2406" y="19703"/>
                    </a:cubicBezTo>
                    <a:cubicBezTo>
                      <a:pt x="2411" y="19736"/>
                      <a:pt x="2721" y="19622"/>
                      <a:pt x="2847" y="19518"/>
                    </a:cubicBezTo>
                    <a:cubicBezTo>
                      <a:pt x="2973" y="19414"/>
                      <a:pt x="3056" y="19173"/>
                      <a:pt x="3162" y="19116"/>
                    </a:cubicBezTo>
                    <a:cubicBezTo>
                      <a:pt x="3270" y="19059"/>
                      <a:pt x="3471" y="19012"/>
                      <a:pt x="3484" y="19139"/>
                    </a:cubicBezTo>
                    <a:cubicBezTo>
                      <a:pt x="3497" y="19263"/>
                      <a:pt x="3326" y="19646"/>
                      <a:pt x="3245" y="19850"/>
                    </a:cubicBezTo>
                    <a:cubicBezTo>
                      <a:pt x="3162" y="20058"/>
                      <a:pt x="2985" y="20370"/>
                      <a:pt x="2998" y="20403"/>
                    </a:cubicBezTo>
                    <a:cubicBezTo>
                      <a:pt x="3011" y="20437"/>
                      <a:pt x="3237" y="20186"/>
                      <a:pt x="3326" y="20035"/>
                    </a:cubicBezTo>
                    <a:cubicBezTo>
                      <a:pt x="3414" y="19887"/>
                      <a:pt x="3489" y="19656"/>
                      <a:pt x="3547" y="19485"/>
                    </a:cubicBezTo>
                    <a:cubicBezTo>
                      <a:pt x="3605" y="19310"/>
                      <a:pt x="3597" y="19139"/>
                      <a:pt x="3686" y="18965"/>
                    </a:cubicBezTo>
                    <a:cubicBezTo>
                      <a:pt x="3774" y="18794"/>
                      <a:pt x="4001" y="18435"/>
                      <a:pt x="4071" y="18472"/>
                    </a:cubicBezTo>
                    <a:cubicBezTo>
                      <a:pt x="4139" y="18506"/>
                      <a:pt x="4146" y="18908"/>
                      <a:pt x="4101" y="19206"/>
                    </a:cubicBezTo>
                    <a:cubicBezTo>
                      <a:pt x="4058" y="19505"/>
                      <a:pt x="3862" y="19991"/>
                      <a:pt x="3799" y="20289"/>
                    </a:cubicBezTo>
                    <a:cubicBezTo>
                      <a:pt x="3736" y="20588"/>
                      <a:pt x="3749" y="20819"/>
                      <a:pt x="3736" y="21024"/>
                    </a:cubicBezTo>
                    <a:cubicBezTo>
                      <a:pt x="3723" y="21232"/>
                      <a:pt x="3718" y="21577"/>
                      <a:pt x="3736" y="21567"/>
                    </a:cubicBezTo>
                    <a:cubicBezTo>
                      <a:pt x="3756" y="21554"/>
                      <a:pt x="3812" y="21175"/>
                      <a:pt x="3837" y="20990"/>
                    </a:cubicBezTo>
                    <a:cubicBezTo>
                      <a:pt x="3862" y="20806"/>
                      <a:pt x="3824" y="20702"/>
                      <a:pt x="3887" y="20437"/>
                    </a:cubicBezTo>
                    <a:cubicBezTo>
                      <a:pt x="3950" y="20172"/>
                      <a:pt x="4159" y="19505"/>
                      <a:pt x="4222" y="19414"/>
                    </a:cubicBezTo>
                    <a:cubicBezTo>
                      <a:pt x="4285" y="19320"/>
                      <a:pt x="4278" y="19736"/>
                      <a:pt x="4272" y="19874"/>
                    </a:cubicBezTo>
                    <a:cubicBezTo>
                      <a:pt x="4265" y="20011"/>
                      <a:pt x="4184" y="20092"/>
                      <a:pt x="4190" y="20243"/>
                    </a:cubicBezTo>
                    <a:cubicBezTo>
                      <a:pt x="4197" y="20393"/>
                      <a:pt x="4303" y="20796"/>
                      <a:pt x="4323" y="20806"/>
                    </a:cubicBezTo>
                    <a:cubicBezTo>
                      <a:pt x="4341" y="20819"/>
                      <a:pt x="4298" y="20474"/>
                      <a:pt x="4303" y="20276"/>
                    </a:cubicBezTo>
                    <a:cubicBezTo>
                      <a:pt x="4310" y="20082"/>
                      <a:pt x="4373" y="19793"/>
                      <a:pt x="4373" y="19609"/>
                    </a:cubicBezTo>
                    <a:cubicBezTo>
                      <a:pt x="4373" y="19424"/>
                      <a:pt x="4335" y="19461"/>
                      <a:pt x="4303" y="19173"/>
                    </a:cubicBezTo>
                    <a:cubicBezTo>
                      <a:pt x="4272" y="18885"/>
                      <a:pt x="4164" y="18184"/>
                      <a:pt x="4202" y="17862"/>
                    </a:cubicBezTo>
                    <a:cubicBezTo>
                      <a:pt x="4240" y="17540"/>
                      <a:pt x="4469" y="17195"/>
                      <a:pt x="4544" y="17205"/>
                    </a:cubicBezTo>
                    <a:cubicBezTo>
                      <a:pt x="4620" y="17215"/>
                      <a:pt x="4676" y="17701"/>
                      <a:pt x="4663" y="17952"/>
                    </a:cubicBezTo>
                    <a:cubicBezTo>
                      <a:pt x="4650" y="18207"/>
                      <a:pt x="4506" y="18449"/>
                      <a:pt x="4474" y="18714"/>
                    </a:cubicBezTo>
                    <a:cubicBezTo>
                      <a:pt x="4443" y="18978"/>
                      <a:pt x="4487" y="19344"/>
                      <a:pt x="4487" y="19552"/>
                    </a:cubicBezTo>
                    <a:cubicBezTo>
                      <a:pt x="4487" y="19760"/>
                      <a:pt x="4481" y="19978"/>
                      <a:pt x="4494" y="19978"/>
                    </a:cubicBezTo>
                    <a:cubicBezTo>
                      <a:pt x="4506" y="19978"/>
                      <a:pt x="4550" y="19736"/>
                      <a:pt x="4562" y="19542"/>
                    </a:cubicBezTo>
                    <a:cubicBezTo>
                      <a:pt x="4575" y="19344"/>
                      <a:pt x="4537" y="18965"/>
                      <a:pt x="4562" y="18781"/>
                    </a:cubicBezTo>
                    <a:cubicBezTo>
                      <a:pt x="4587" y="18596"/>
                      <a:pt x="4676" y="18402"/>
                      <a:pt x="4695" y="18412"/>
                    </a:cubicBezTo>
                    <a:cubicBezTo>
                      <a:pt x="4713" y="18425"/>
                      <a:pt x="4663" y="18700"/>
                      <a:pt x="4676" y="18861"/>
                    </a:cubicBezTo>
                    <a:cubicBezTo>
                      <a:pt x="4688" y="19022"/>
                      <a:pt x="4751" y="19391"/>
                      <a:pt x="4776" y="19414"/>
                    </a:cubicBezTo>
                    <a:cubicBezTo>
                      <a:pt x="4802" y="19438"/>
                      <a:pt x="4776" y="19022"/>
                      <a:pt x="4809" y="19022"/>
                    </a:cubicBezTo>
                    <a:cubicBezTo>
                      <a:pt x="4839" y="19022"/>
                      <a:pt x="4915" y="19287"/>
                      <a:pt x="4965" y="19424"/>
                    </a:cubicBezTo>
                    <a:cubicBezTo>
                      <a:pt x="5016" y="19565"/>
                      <a:pt x="5117" y="19897"/>
                      <a:pt x="5129" y="19874"/>
                    </a:cubicBezTo>
                    <a:cubicBezTo>
                      <a:pt x="5142" y="19850"/>
                      <a:pt x="5073" y="19485"/>
                      <a:pt x="5028" y="19300"/>
                    </a:cubicBezTo>
                    <a:cubicBezTo>
                      <a:pt x="4985" y="19116"/>
                      <a:pt x="4910" y="18955"/>
                      <a:pt x="4877" y="18781"/>
                    </a:cubicBezTo>
                    <a:cubicBezTo>
                      <a:pt x="4847" y="18610"/>
                      <a:pt x="4852" y="18516"/>
                      <a:pt x="4839" y="18288"/>
                    </a:cubicBezTo>
                    <a:cubicBezTo>
                      <a:pt x="4827" y="18056"/>
                      <a:pt x="4796" y="17654"/>
                      <a:pt x="4789" y="17423"/>
                    </a:cubicBezTo>
                    <a:cubicBezTo>
                      <a:pt x="4784" y="17195"/>
                      <a:pt x="4764" y="17134"/>
                      <a:pt x="4814" y="16906"/>
                    </a:cubicBezTo>
                    <a:cubicBezTo>
                      <a:pt x="4865" y="16675"/>
                      <a:pt x="5003" y="15961"/>
                      <a:pt x="5091" y="16008"/>
                    </a:cubicBezTo>
                    <a:cubicBezTo>
                      <a:pt x="5180" y="16055"/>
                      <a:pt x="5307" y="16802"/>
                      <a:pt x="5351" y="17181"/>
                    </a:cubicBezTo>
                    <a:cubicBezTo>
                      <a:pt x="5396" y="17560"/>
                      <a:pt x="5325" y="17942"/>
                      <a:pt x="5345" y="18321"/>
                    </a:cubicBezTo>
                    <a:cubicBezTo>
                      <a:pt x="5363" y="18700"/>
                      <a:pt x="5451" y="19149"/>
                      <a:pt x="5464" y="19461"/>
                    </a:cubicBezTo>
                    <a:cubicBezTo>
                      <a:pt x="5477" y="19770"/>
                      <a:pt x="5421" y="20139"/>
                      <a:pt x="5433" y="20186"/>
                    </a:cubicBezTo>
                    <a:cubicBezTo>
                      <a:pt x="5446" y="20232"/>
                      <a:pt x="5522" y="19991"/>
                      <a:pt x="5547" y="19783"/>
                    </a:cubicBezTo>
                    <a:cubicBezTo>
                      <a:pt x="5572" y="19575"/>
                      <a:pt x="5540" y="19035"/>
                      <a:pt x="5585" y="18965"/>
                    </a:cubicBezTo>
                    <a:cubicBezTo>
                      <a:pt x="5628" y="18898"/>
                      <a:pt x="5748" y="19253"/>
                      <a:pt x="5817" y="19391"/>
                    </a:cubicBezTo>
                    <a:cubicBezTo>
                      <a:pt x="5887" y="19528"/>
                      <a:pt x="5975" y="19840"/>
                      <a:pt x="6000" y="19827"/>
                    </a:cubicBezTo>
                    <a:cubicBezTo>
                      <a:pt x="6026" y="19817"/>
                      <a:pt x="6031" y="19565"/>
                      <a:pt x="5950" y="19320"/>
                    </a:cubicBezTo>
                    <a:cubicBezTo>
                      <a:pt x="5867" y="19079"/>
                      <a:pt x="5585" y="18700"/>
                      <a:pt x="5522" y="18355"/>
                    </a:cubicBezTo>
                    <a:cubicBezTo>
                      <a:pt x="5459" y="18009"/>
                      <a:pt x="5464" y="17332"/>
                      <a:pt x="5565" y="17215"/>
                    </a:cubicBezTo>
                    <a:cubicBezTo>
                      <a:pt x="5666" y="17101"/>
                      <a:pt x="5981" y="17460"/>
                      <a:pt x="6126" y="17677"/>
                    </a:cubicBezTo>
                    <a:cubicBezTo>
                      <a:pt x="6272" y="17895"/>
                      <a:pt x="6360" y="18331"/>
                      <a:pt x="6423" y="18539"/>
                    </a:cubicBezTo>
                    <a:cubicBezTo>
                      <a:pt x="6486" y="18747"/>
                      <a:pt x="6492" y="18942"/>
                      <a:pt x="6504" y="18931"/>
                    </a:cubicBezTo>
                    <a:cubicBezTo>
                      <a:pt x="6517" y="18918"/>
                      <a:pt x="6517" y="18633"/>
                      <a:pt x="6492" y="18472"/>
                    </a:cubicBezTo>
                    <a:cubicBezTo>
                      <a:pt x="6467" y="18308"/>
                      <a:pt x="6360" y="18090"/>
                      <a:pt x="6373" y="17986"/>
                    </a:cubicBezTo>
                    <a:cubicBezTo>
                      <a:pt x="6386" y="17882"/>
                      <a:pt x="6612" y="17952"/>
                      <a:pt x="6580" y="17848"/>
                    </a:cubicBezTo>
                    <a:cubicBezTo>
                      <a:pt x="6549" y="17745"/>
                      <a:pt x="6189" y="17503"/>
                      <a:pt x="6171" y="17389"/>
                    </a:cubicBezTo>
                    <a:cubicBezTo>
                      <a:pt x="6152" y="17275"/>
                      <a:pt x="6441" y="17238"/>
                      <a:pt x="6461" y="17181"/>
                    </a:cubicBezTo>
                    <a:cubicBezTo>
                      <a:pt x="6479" y="17124"/>
                      <a:pt x="6353" y="17077"/>
                      <a:pt x="6272" y="17067"/>
                    </a:cubicBezTo>
                    <a:cubicBezTo>
                      <a:pt x="6189" y="17054"/>
                      <a:pt x="6096" y="17171"/>
                      <a:pt x="5968" y="17091"/>
                    </a:cubicBezTo>
                    <a:cubicBezTo>
                      <a:pt x="5842" y="17010"/>
                      <a:pt x="5622" y="16789"/>
                      <a:pt x="5522" y="16608"/>
                    </a:cubicBezTo>
                    <a:cubicBezTo>
                      <a:pt x="5421" y="16423"/>
                      <a:pt x="5376" y="16320"/>
                      <a:pt x="5351" y="16008"/>
                    </a:cubicBezTo>
                    <a:cubicBezTo>
                      <a:pt x="5325" y="15696"/>
                      <a:pt x="5295" y="15029"/>
                      <a:pt x="5351" y="14754"/>
                    </a:cubicBezTo>
                    <a:cubicBezTo>
                      <a:pt x="5408" y="14479"/>
                      <a:pt x="5477" y="14418"/>
                      <a:pt x="5698" y="14351"/>
                    </a:cubicBezTo>
                    <a:cubicBezTo>
                      <a:pt x="5918" y="14281"/>
                      <a:pt x="6454" y="14200"/>
                      <a:pt x="6681" y="14351"/>
                    </a:cubicBezTo>
                    <a:cubicBezTo>
                      <a:pt x="6908" y="14502"/>
                      <a:pt x="6985" y="14915"/>
                      <a:pt x="7061" y="15250"/>
                    </a:cubicBezTo>
                    <a:cubicBezTo>
                      <a:pt x="7136" y="15582"/>
                      <a:pt x="7111" y="15941"/>
                      <a:pt x="7129" y="16353"/>
                    </a:cubicBezTo>
                    <a:cubicBezTo>
                      <a:pt x="7149" y="16769"/>
                      <a:pt x="7199" y="17332"/>
                      <a:pt x="7179" y="17701"/>
                    </a:cubicBezTo>
                    <a:cubicBezTo>
                      <a:pt x="7161" y="18066"/>
                      <a:pt x="7035" y="18331"/>
                      <a:pt x="7010" y="18596"/>
                    </a:cubicBezTo>
                    <a:cubicBezTo>
                      <a:pt x="6985" y="18861"/>
                      <a:pt x="7023" y="19069"/>
                      <a:pt x="7016" y="19277"/>
                    </a:cubicBezTo>
                    <a:cubicBezTo>
                      <a:pt x="7010" y="19485"/>
                      <a:pt x="6965" y="19874"/>
                      <a:pt x="6985" y="19850"/>
                    </a:cubicBezTo>
                    <a:cubicBezTo>
                      <a:pt x="7003" y="19827"/>
                      <a:pt x="7104" y="19334"/>
                      <a:pt x="7129" y="19116"/>
                    </a:cubicBezTo>
                    <a:cubicBezTo>
                      <a:pt x="7154" y="18898"/>
                      <a:pt x="7116" y="18700"/>
                      <a:pt x="7149" y="18529"/>
                    </a:cubicBezTo>
                    <a:cubicBezTo>
                      <a:pt x="7179" y="18355"/>
                      <a:pt x="7262" y="18056"/>
                      <a:pt x="7331" y="18080"/>
                    </a:cubicBezTo>
                    <a:cubicBezTo>
                      <a:pt x="7401" y="18103"/>
                      <a:pt x="7482" y="18435"/>
                      <a:pt x="7565" y="18633"/>
                    </a:cubicBezTo>
                    <a:cubicBezTo>
                      <a:pt x="7646" y="18828"/>
                      <a:pt x="7784" y="19035"/>
                      <a:pt x="7842" y="19263"/>
                    </a:cubicBezTo>
                    <a:cubicBezTo>
                      <a:pt x="7899" y="19495"/>
                      <a:pt x="7912" y="19817"/>
                      <a:pt x="7925" y="20035"/>
                    </a:cubicBezTo>
                    <a:cubicBezTo>
                      <a:pt x="7937" y="20253"/>
                      <a:pt x="7905" y="20564"/>
                      <a:pt x="7917" y="20588"/>
                    </a:cubicBezTo>
                    <a:cubicBezTo>
                      <a:pt x="7930" y="20611"/>
                      <a:pt x="7955" y="20139"/>
                      <a:pt x="8006" y="20162"/>
                    </a:cubicBezTo>
                    <a:cubicBezTo>
                      <a:pt x="8056" y="20186"/>
                      <a:pt x="8202" y="20725"/>
                      <a:pt x="8227" y="20739"/>
                    </a:cubicBezTo>
                    <a:cubicBezTo>
                      <a:pt x="8252" y="20749"/>
                      <a:pt x="8177" y="20427"/>
                      <a:pt x="8144" y="20196"/>
                    </a:cubicBezTo>
                    <a:cubicBezTo>
                      <a:pt x="8114" y="19968"/>
                      <a:pt x="7968" y="19414"/>
                      <a:pt x="8018" y="19320"/>
                    </a:cubicBezTo>
                    <a:cubicBezTo>
                      <a:pt x="8069" y="19230"/>
                      <a:pt x="8308" y="19518"/>
                      <a:pt x="8447" y="19646"/>
                    </a:cubicBezTo>
                    <a:cubicBezTo>
                      <a:pt x="8585" y="19770"/>
                      <a:pt x="8826" y="20092"/>
                      <a:pt x="8844" y="20092"/>
                    </a:cubicBezTo>
                    <a:cubicBezTo>
                      <a:pt x="8864" y="20092"/>
                      <a:pt x="8763" y="19897"/>
                      <a:pt x="8580" y="19632"/>
                    </a:cubicBezTo>
                    <a:cubicBezTo>
                      <a:pt x="8396" y="19367"/>
                      <a:pt x="7943" y="18851"/>
                      <a:pt x="7754" y="18506"/>
                    </a:cubicBezTo>
                    <a:cubicBezTo>
                      <a:pt x="7565" y="18160"/>
                      <a:pt x="7502" y="17768"/>
                      <a:pt x="7451" y="17527"/>
                    </a:cubicBezTo>
                    <a:cubicBezTo>
                      <a:pt x="7401" y="17285"/>
                      <a:pt x="7401" y="17020"/>
                      <a:pt x="7451" y="17067"/>
                    </a:cubicBezTo>
                    <a:cubicBezTo>
                      <a:pt x="7502" y="17114"/>
                      <a:pt x="7671" y="17631"/>
                      <a:pt x="7772" y="17791"/>
                    </a:cubicBezTo>
                    <a:cubicBezTo>
                      <a:pt x="7874" y="17952"/>
                      <a:pt x="7975" y="17952"/>
                      <a:pt x="8069" y="18046"/>
                    </a:cubicBezTo>
                    <a:cubicBezTo>
                      <a:pt x="8164" y="18137"/>
                      <a:pt x="8315" y="18378"/>
                      <a:pt x="8328" y="18355"/>
                    </a:cubicBezTo>
                    <a:cubicBezTo>
                      <a:pt x="8340" y="18331"/>
                      <a:pt x="8207" y="18033"/>
                      <a:pt x="8139" y="17919"/>
                    </a:cubicBezTo>
                    <a:cubicBezTo>
                      <a:pt x="8069" y="17802"/>
                      <a:pt x="7962" y="17791"/>
                      <a:pt x="7892" y="17677"/>
                    </a:cubicBezTo>
                    <a:cubicBezTo>
                      <a:pt x="7824" y="17560"/>
                      <a:pt x="7696" y="17309"/>
                      <a:pt x="7721" y="17252"/>
                    </a:cubicBezTo>
                    <a:cubicBezTo>
                      <a:pt x="7746" y="17195"/>
                      <a:pt x="8013" y="17342"/>
                      <a:pt x="8038" y="17332"/>
                    </a:cubicBezTo>
                    <a:cubicBezTo>
                      <a:pt x="8063" y="17319"/>
                      <a:pt x="7980" y="17238"/>
                      <a:pt x="7892" y="17148"/>
                    </a:cubicBezTo>
                    <a:cubicBezTo>
                      <a:pt x="7804" y="17054"/>
                      <a:pt x="7565" y="17020"/>
                      <a:pt x="7502" y="16745"/>
                    </a:cubicBezTo>
                    <a:cubicBezTo>
                      <a:pt x="7439" y="16467"/>
                      <a:pt x="7457" y="15548"/>
                      <a:pt x="7520" y="15468"/>
                    </a:cubicBezTo>
                    <a:cubicBezTo>
                      <a:pt x="7583" y="15387"/>
                      <a:pt x="7728" y="15870"/>
                      <a:pt x="7867" y="16263"/>
                    </a:cubicBezTo>
                    <a:cubicBezTo>
                      <a:pt x="8006" y="16651"/>
                      <a:pt x="8295" y="17664"/>
                      <a:pt x="8358" y="17825"/>
                    </a:cubicBezTo>
                    <a:cubicBezTo>
                      <a:pt x="8421" y="17986"/>
                      <a:pt x="8227" y="17275"/>
                      <a:pt x="8240" y="17205"/>
                    </a:cubicBezTo>
                    <a:cubicBezTo>
                      <a:pt x="8252" y="17134"/>
                      <a:pt x="8421" y="17436"/>
                      <a:pt x="8447" y="17423"/>
                    </a:cubicBezTo>
                    <a:cubicBezTo>
                      <a:pt x="8472" y="17413"/>
                      <a:pt x="8441" y="17285"/>
                      <a:pt x="8391" y="17148"/>
                    </a:cubicBezTo>
                    <a:cubicBezTo>
                      <a:pt x="8340" y="17010"/>
                      <a:pt x="8214" y="16812"/>
                      <a:pt x="8144" y="16608"/>
                    </a:cubicBezTo>
                    <a:cubicBezTo>
                      <a:pt x="8076" y="16400"/>
                      <a:pt x="7930" y="15951"/>
                      <a:pt x="7955" y="15894"/>
                    </a:cubicBezTo>
                    <a:cubicBezTo>
                      <a:pt x="7980" y="15837"/>
                      <a:pt x="8169" y="16031"/>
                      <a:pt x="8308" y="16283"/>
                    </a:cubicBezTo>
                    <a:cubicBezTo>
                      <a:pt x="8447" y="16537"/>
                      <a:pt x="8555" y="17101"/>
                      <a:pt x="8801" y="17423"/>
                    </a:cubicBezTo>
                    <a:cubicBezTo>
                      <a:pt x="9046" y="17745"/>
                      <a:pt x="9552" y="17882"/>
                      <a:pt x="9784" y="18227"/>
                    </a:cubicBezTo>
                    <a:cubicBezTo>
                      <a:pt x="10018" y="18573"/>
                      <a:pt x="10112" y="19173"/>
                      <a:pt x="10212" y="19518"/>
                    </a:cubicBezTo>
                    <a:cubicBezTo>
                      <a:pt x="10313" y="19864"/>
                      <a:pt x="10358" y="20253"/>
                      <a:pt x="10376" y="20276"/>
                    </a:cubicBezTo>
                    <a:cubicBezTo>
                      <a:pt x="10396" y="20300"/>
                      <a:pt x="10371" y="19931"/>
                      <a:pt x="10326" y="19632"/>
                    </a:cubicBezTo>
                    <a:cubicBezTo>
                      <a:pt x="10283" y="19334"/>
                      <a:pt x="10086" y="18677"/>
                      <a:pt x="10094" y="18492"/>
                    </a:cubicBezTo>
                    <a:cubicBezTo>
                      <a:pt x="10099" y="18308"/>
                      <a:pt x="10275" y="18492"/>
                      <a:pt x="10364" y="18539"/>
                    </a:cubicBezTo>
                    <a:cubicBezTo>
                      <a:pt x="10454" y="18586"/>
                      <a:pt x="10635" y="18804"/>
                      <a:pt x="10643" y="18781"/>
                    </a:cubicBezTo>
                    <a:cubicBezTo>
                      <a:pt x="10648" y="18757"/>
                      <a:pt x="10529" y="18529"/>
                      <a:pt x="10416" y="18402"/>
                    </a:cubicBezTo>
                    <a:cubicBezTo>
                      <a:pt x="10301" y="18274"/>
                      <a:pt x="10099" y="18170"/>
                      <a:pt x="9960" y="18046"/>
                    </a:cubicBezTo>
                    <a:cubicBezTo>
                      <a:pt x="9822" y="17919"/>
                      <a:pt x="9784" y="17768"/>
                      <a:pt x="9602" y="17607"/>
                    </a:cubicBezTo>
                    <a:cubicBezTo>
                      <a:pt x="9419" y="17446"/>
                      <a:pt x="9046" y="17295"/>
                      <a:pt x="8864" y="17067"/>
                    </a:cubicBezTo>
                    <a:cubicBezTo>
                      <a:pt x="8681" y="16836"/>
                      <a:pt x="8504" y="16353"/>
                      <a:pt x="8510" y="16192"/>
                    </a:cubicBezTo>
                    <a:cubicBezTo>
                      <a:pt x="8517" y="16031"/>
                      <a:pt x="8756" y="16055"/>
                      <a:pt x="8902" y="16112"/>
                    </a:cubicBezTo>
                    <a:cubicBezTo>
                      <a:pt x="9046" y="16169"/>
                      <a:pt x="9323" y="16514"/>
                      <a:pt x="9368" y="16504"/>
                    </a:cubicBezTo>
                    <a:cubicBezTo>
                      <a:pt x="9411" y="16491"/>
                      <a:pt x="9159" y="16182"/>
                      <a:pt x="9167" y="16055"/>
                    </a:cubicBezTo>
                    <a:cubicBezTo>
                      <a:pt x="9172" y="15927"/>
                      <a:pt x="9519" y="15813"/>
                      <a:pt x="9399" y="15766"/>
                    </a:cubicBezTo>
                    <a:cubicBezTo>
                      <a:pt x="9280" y="15719"/>
                      <a:pt x="8688" y="15857"/>
                      <a:pt x="8459" y="15776"/>
                    </a:cubicBezTo>
                    <a:cubicBezTo>
                      <a:pt x="8232" y="15696"/>
                      <a:pt x="8051" y="15397"/>
                      <a:pt x="8025" y="15307"/>
                    </a:cubicBezTo>
                    <a:cubicBezTo>
                      <a:pt x="8000" y="15213"/>
                      <a:pt x="8157" y="15179"/>
                      <a:pt x="8308" y="15213"/>
                    </a:cubicBezTo>
                    <a:cubicBezTo>
                      <a:pt x="8459" y="15250"/>
                      <a:pt x="8952" y="15535"/>
                      <a:pt x="8952" y="15501"/>
                    </a:cubicBezTo>
                    <a:cubicBezTo>
                      <a:pt x="8952" y="15468"/>
                      <a:pt x="8454" y="15089"/>
                      <a:pt x="8295" y="15008"/>
                    </a:cubicBezTo>
                    <a:cubicBezTo>
                      <a:pt x="8139" y="14928"/>
                      <a:pt x="8114" y="15099"/>
                      <a:pt x="7993" y="15029"/>
                    </a:cubicBezTo>
                    <a:cubicBezTo>
                      <a:pt x="7874" y="14962"/>
                      <a:pt x="7640" y="14962"/>
                      <a:pt x="7565" y="14583"/>
                    </a:cubicBezTo>
                    <a:cubicBezTo>
                      <a:pt x="7489" y="14200"/>
                      <a:pt x="7356" y="13154"/>
                      <a:pt x="7552" y="12762"/>
                    </a:cubicBezTo>
                    <a:cubicBezTo>
                      <a:pt x="7746" y="12373"/>
                      <a:pt x="8018" y="11887"/>
                      <a:pt x="8744" y="12246"/>
                    </a:cubicBezTo>
                    <a:cubicBezTo>
                      <a:pt x="9469" y="12601"/>
                      <a:pt x="11051" y="14361"/>
                      <a:pt x="11890" y="14881"/>
                    </a:cubicBezTo>
                    <a:cubicBezTo>
                      <a:pt x="12729" y="15397"/>
                      <a:pt x="13177" y="15454"/>
                      <a:pt x="13776" y="15374"/>
                    </a:cubicBezTo>
                    <a:cubicBezTo>
                      <a:pt x="14376" y="15293"/>
                      <a:pt x="14975" y="14764"/>
                      <a:pt x="15492" y="14361"/>
                    </a:cubicBezTo>
                    <a:cubicBezTo>
                      <a:pt x="16008" y="13959"/>
                      <a:pt x="16424" y="13429"/>
                      <a:pt x="16872" y="12946"/>
                    </a:cubicBezTo>
                    <a:cubicBezTo>
                      <a:pt x="17321" y="12464"/>
                      <a:pt x="17832" y="11773"/>
                      <a:pt x="18185" y="11441"/>
                    </a:cubicBezTo>
                    <a:cubicBezTo>
                      <a:pt x="18537" y="11106"/>
                      <a:pt x="18764" y="11015"/>
                      <a:pt x="19004" y="10955"/>
                    </a:cubicBezTo>
                    <a:cubicBezTo>
                      <a:pt x="19245" y="10898"/>
                      <a:pt x="19409" y="10888"/>
                      <a:pt x="19610" y="11106"/>
                    </a:cubicBezTo>
                    <a:cubicBezTo>
                      <a:pt x="19812" y="11324"/>
                      <a:pt x="20076" y="11830"/>
                      <a:pt x="20228" y="12303"/>
                    </a:cubicBezTo>
                    <a:cubicBezTo>
                      <a:pt x="20379" y="12775"/>
                      <a:pt x="20429" y="13533"/>
                      <a:pt x="20517" y="13912"/>
                    </a:cubicBezTo>
                    <a:cubicBezTo>
                      <a:pt x="20606" y="14294"/>
                      <a:pt x="20701" y="14479"/>
                      <a:pt x="20764" y="14569"/>
                    </a:cubicBezTo>
                    <a:cubicBezTo>
                      <a:pt x="20827" y="14663"/>
                      <a:pt x="20872" y="14522"/>
                      <a:pt x="20897" y="14442"/>
                    </a:cubicBezTo>
                    <a:cubicBezTo>
                      <a:pt x="20922" y="14361"/>
                      <a:pt x="20935" y="14167"/>
                      <a:pt x="20910" y="14120"/>
                    </a:cubicBezTo>
                    <a:cubicBezTo>
                      <a:pt x="20885" y="14076"/>
                      <a:pt x="20809" y="14224"/>
                      <a:pt x="20757" y="14143"/>
                    </a:cubicBezTo>
                    <a:cubicBezTo>
                      <a:pt x="20706" y="14063"/>
                      <a:pt x="20669" y="13902"/>
                      <a:pt x="20613" y="13637"/>
                    </a:cubicBezTo>
                    <a:cubicBezTo>
                      <a:pt x="20555" y="13372"/>
                      <a:pt x="20411" y="12705"/>
                      <a:pt x="20436" y="12557"/>
                    </a:cubicBezTo>
                    <a:cubicBezTo>
                      <a:pt x="20462" y="12407"/>
                      <a:pt x="20681" y="12591"/>
                      <a:pt x="20784" y="12705"/>
                    </a:cubicBezTo>
                    <a:cubicBezTo>
                      <a:pt x="20885" y="12819"/>
                      <a:pt x="20948" y="13121"/>
                      <a:pt x="21029" y="13258"/>
                    </a:cubicBezTo>
                    <a:cubicBezTo>
                      <a:pt x="21111" y="13396"/>
                      <a:pt x="21192" y="13453"/>
                      <a:pt x="21255" y="13533"/>
                    </a:cubicBezTo>
                    <a:cubicBezTo>
                      <a:pt x="21318" y="13614"/>
                      <a:pt x="21369" y="13775"/>
                      <a:pt x="21414" y="13775"/>
                    </a:cubicBezTo>
                    <a:cubicBezTo>
                      <a:pt x="21457" y="13775"/>
                      <a:pt x="21507" y="13604"/>
                      <a:pt x="21515" y="13510"/>
                    </a:cubicBezTo>
                    <a:cubicBezTo>
                      <a:pt x="21520" y="13419"/>
                      <a:pt x="21507" y="13282"/>
                      <a:pt x="21464" y="13235"/>
                    </a:cubicBezTo>
                    <a:cubicBezTo>
                      <a:pt x="21419" y="13188"/>
                      <a:pt x="21331" y="13362"/>
                      <a:pt x="21250" y="13258"/>
                    </a:cubicBezTo>
                    <a:cubicBezTo>
                      <a:pt x="21167" y="13154"/>
                      <a:pt x="20985" y="12739"/>
                      <a:pt x="20960" y="12638"/>
                    </a:cubicBezTo>
                    <a:cubicBezTo>
                      <a:pt x="20935" y="12534"/>
                      <a:pt x="21061" y="12601"/>
                      <a:pt x="21104" y="12614"/>
                    </a:cubicBezTo>
                    <a:cubicBezTo>
                      <a:pt x="21149" y="12625"/>
                      <a:pt x="21200" y="12752"/>
                      <a:pt x="21225" y="12739"/>
                    </a:cubicBezTo>
                    <a:cubicBezTo>
                      <a:pt x="21250" y="12728"/>
                      <a:pt x="21281" y="12614"/>
                      <a:pt x="21275" y="12544"/>
                    </a:cubicBezTo>
                    <a:cubicBezTo>
                      <a:pt x="21268" y="12477"/>
                      <a:pt x="21230" y="12326"/>
                      <a:pt x="21200" y="12303"/>
                    </a:cubicBezTo>
                    <a:cubicBezTo>
                      <a:pt x="21167" y="12279"/>
                      <a:pt x="21149" y="12393"/>
                      <a:pt x="21099" y="12417"/>
                    </a:cubicBezTo>
                    <a:cubicBezTo>
                      <a:pt x="21048" y="12440"/>
                      <a:pt x="20991" y="12440"/>
                      <a:pt x="20890" y="12417"/>
                    </a:cubicBezTo>
                    <a:cubicBezTo>
                      <a:pt x="20789" y="12393"/>
                      <a:pt x="20638" y="12487"/>
                      <a:pt x="20474" y="12256"/>
                    </a:cubicBezTo>
                    <a:cubicBezTo>
                      <a:pt x="20310" y="12028"/>
                      <a:pt x="19842" y="11220"/>
                      <a:pt x="19900" y="11049"/>
                    </a:cubicBezTo>
                    <a:cubicBezTo>
                      <a:pt x="19958" y="10874"/>
                      <a:pt x="20606" y="11153"/>
                      <a:pt x="20802" y="11233"/>
                    </a:cubicBezTo>
                    <a:cubicBezTo>
                      <a:pt x="20998" y="11313"/>
                      <a:pt x="20991" y="11427"/>
                      <a:pt x="21066" y="11565"/>
                    </a:cubicBezTo>
                    <a:cubicBezTo>
                      <a:pt x="21142" y="11706"/>
                      <a:pt x="21237" y="11947"/>
                      <a:pt x="21275" y="12051"/>
                    </a:cubicBezTo>
                    <a:cubicBezTo>
                      <a:pt x="21313" y="12152"/>
                      <a:pt x="21288" y="12199"/>
                      <a:pt x="21313" y="12212"/>
                    </a:cubicBezTo>
                    <a:cubicBezTo>
                      <a:pt x="21338" y="12222"/>
                      <a:pt x="21389" y="12189"/>
                      <a:pt x="21414" y="12132"/>
                    </a:cubicBezTo>
                    <a:cubicBezTo>
                      <a:pt x="21439" y="12071"/>
                      <a:pt x="21470" y="11947"/>
                      <a:pt x="21457" y="11887"/>
                    </a:cubicBezTo>
                    <a:cubicBezTo>
                      <a:pt x="21444" y="11830"/>
                      <a:pt x="21376" y="11843"/>
                      <a:pt x="21344" y="11786"/>
                    </a:cubicBezTo>
                    <a:cubicBezTo>
                      <a:pt x="21313" y="11726"/>
                      <a:pt x="21275" y="11635"/>
                      <a:pt x="21255" y="11565"/>
                    </a:cubicBezTo>
                    <a:cubicBezTo>
                      <a:pt x="21237" y="11498"/>
                      <a:pt x="21205" y="11404"/>
                      <a:pt x="21230" y="11360"/>
                    </a:cubicBezTo>
                    <a:cubicBezTo>
                      <a:pt x="21255" y="11313"/>
                      <a:pt x="21363" y="11313"/>
                      <a:pt x="21419" y="11324"/>
                    </a:cubicBezTo>
                    <a:cubicBezTo>
                      <a:pt x="21477" y="11337"/>
                      <a:pt x="21533" y="11464"/>
                      <a:pt x="21558" y="11427"/>
                    </a:cubicBezTo>
                    <a:cubicBezTo>
                      <a:pt x="21583" y="11394"/>
                      <a:pt x="21583" y="11163"/>
                      <a:pt x="21565" y="11082"/>
                    </a:cubicBezTo>
                    <a:cubicBezTo>
                      <a:pt x="21545" y="11002"/>
                      <a:pt x="21495" y="10935"/>
                      <a:pt x="21444" y="10945"/>
                    </a:cubicBezTo>
                    <a:cubicBezTo>
                      <a:pt x="21394" y="10955"/>
                      <a:pt x="21381" y="11163"/>
                      <a:pt x="21255" y="11163"/>
                    </a:cubicBezTo>
                    <a:cubicBezTo>
                      <a:pt x="21129" y="11163"/>
                      <a:pt x="20744" y="11039"/>
                      <a:pt x="20694" y="10911"/>
                    </a:cubicBezTo>
                    <a:cubicBezTo>
                      <a:pt x="20643" y="10784"/>
                      <a:pt x="20865" y="10509"/>
                      <a:pt x="20935" y="10415"/>
                    </a:cubicBezTo>
                    <a:cubicBezTo>
                      <a:pt x="21003" y="10324"/>
                      <a:pt x="21079" y="10381"/>
                      <a:pt x="21099" y="10334"/>
                    </a:cubicBezTo>
                    <a:cubicBezTo>
                      <a:pt x="21117" y="10287"/>
                      <a:pt x="21086" y="10173"/>
                      <a:pt x="21048" y="10116"/>
                    </a:cubicBezTo>
                    <a:cubicBezTo>
                      <a:pt x="21011" y="10059"/>
                      <a:pt x="20903" y="9932"/>
                      <a:pt x="20872" y="9956"/>
                    </a:cubicBezTo>
                    <a:cubicBezTo>
                      <a:pt x="20840" y="9979"/>
                      <a:pt x="20922" y="10093"/>
                      <a:pt x="20840" y="10230"/>
                    </a:cubicBezTo>
                    <a:cubicBezTo>
                      <a:pt x="20757" y="10368"/>
                      <a:pt x="20618" y="10703"/>
                      <a:pt x="20399" y="10760"/>
                    </a:cubicBezTo>
                    <a:cubicBezTo>
                      <a:pt x="20177" y="10817"/>
                      <a:pt x="19547" y="10750"/>
                      <a:pt x="19515" y="10576"/>
                    </a:cubicBezTo>
                    <a:cubicBezTo>
                      <a:pt x="19484" y="10405"/>
                      <a:pt x="20021" y="9875"/>
                      <a:pt x="20190" y="9724"/>
                    </a:cubicBezTo>
                    <a:cubicBezTo>
                      <a:pt x="20361" y="9577"/>
                      <a:pt x="20454" y="9634"/>
                      <a:pt x="20543" y="9657"/>
                    </a:cubicBezTo>
                    <a:cubicBezTo>
                      <a:pt x="20631" y="9681"/>
                      <a:pt x="20669" y="9862"/>
                      <a:pt x="20706" y="9852"/>
                    </a:cubicBezTo>
                    <a:cubicBezTo>
                      <a:pt x="20744" y="9842"/>
                      <a:pt x="20757" y="9691"/>
                      <a:pt x="20757" y="9610"/>
                    </a:cubicBezTo>
                    <a:cubicBezTo>
                      <a:pt x="20757" y="9530"/>
                      <a:pt x="20726" y="9392"/>
                      <a:pt x="20688" y="9369"/>
                    </a:cubicBezTo>
                    <a:cubicBezTo>
                      <a:pt x="20651" y="9345"/>
                      <a:pt x="20600" y="9449"/>
                      <a:pt x="20530" y="9459"/>
                    </a:cubicBezTo>
                    <a:cubicBezTo>
                      <a:pt x="20462" y="9473"/>
                      <a:pt x="20285" y="9520"/>
                      <a:pt x="20285" y="9426"/>
                    </a:cubicBezTo>
                    <a:cubicBezTo>
                      <a:pt x="20285" y="9335"/>
                      <a:pt x="20424" y="9033"/>
                      <a:pt x="20512" y="8896"/>
                    </a:cubicBezTo>
                    <a:cubicBezTo>
                      <a:pt x="20600" y="8758"/>
                      <a:pt x="20726" y="8655"/>
                      <a:pt x="20809" y="8608"/>
                    </a:cubicBezTo>
                    <a:cubicBezTo>
                      <a:pt x="20890" y="8564"/>
                      <a:pt x="20966" y="8644"/>
                      <a:pt x="21003" y="8598"/>
                    </a:cubicBezTo>
                    <a:cubicBezTo>
                      <a:pt x="21041" y="8551"/>
                      <a:pt x="21041" y="8366"/>
                      <a:pt x="21036" y="8299"/>
                    </a:cubicBezTo>
                    <a:cubicBezTo>
                      <a:pt x="21029" y="8229"/>
                      <a:pt x="20985" y="8148"/>
                      <a:pt x="20948" y="8148"/>
                    </a:cubicBezTo>
                    <a:cubicBezTo>
                      <a:pt x="20910" y="8148"/>
                      <a:pt x="20903" y="8242"/>
                      <a:pt x="20814" y="8333"/>
                    </a:cubicBezTo>
                    <a:cubicBezTo>
                      <a:pt x="20726" y="8423"/>
                      <a:pt x="20550" y="8507"/>
                      <a:pt x="20424" y="8701"/>
                    </a:cubicBezTo>
                    <a:cubicBezTo>
                      <a:pt x="20298" y="8896"/>
                      <a:pt x="20247" y="9184"/>
                      <a:pt x="20046" y="9473"/>
                    </a:cubicBezTo>
                    <a:cubicBezTo>
                      <a:pt x="19842" y="9761"/>
                      <a:pt x="19497" y="10220"/>
                      <a:pt x="19225" y="10405"/>
                    </a:cubicBezTo>
                    <a:cubicBezTo>
                      <a:pt x="18953" y="10589"/>
                      <a:pt x="18424" y="10737"/>
                      <a:pt x="18411" y="10566"/>
                    </a:cubicBezTo>
                    <a:cubicBezTo>
                      <a:pt x="18399" y="10391"/>
                      <a:pt x="18935" y="9761"/>
                      <a:pt x="19131" y="9369"/>
                    </a:cubicBezTo>
                    <a:cubicBezTo>
                      <a:pt x="19326" y="8976"/>
                      <a:pt x="19434" y="8447"/>
                      <a:pt x="19603" y="8195"/>
                    </a:cubicBezTo>
                    <a:cubicBezTo>
                      <a:pt x="19774" y="7940"/>
                      <a:pt x="20039" y="7897"/>
                      <a:pt x="20159" y="7860"/>
                    </a:cubicBezTo>
                    <a:cubicBezTo>
                      <a:pt x="20278" y="7826"/>
                      <a:pt x="20278" y="7987"/>
                      <a:pt x="20316" y="7977"/>
                    </a:cubicBezTo>
                    <a:cubicBezTo>
                      <a:pt x="20354" y="7964"/>
                      <a:pt x="20391" y="7860"/>
                      <a:pt x="20404" y="7779"/>
                    </a:cubicBezTo>
                    <a:cubicBezTo>
                      <a:pt x="20417" y="7699"/>
                      <a:pt x="20424" y="7491"/>
                      <a:pt x="20399" y="7458"/>
                    </a:cubicBezTo>
                    <a:cubicBezTo>
                      <a:pt x="20373" y="7424"/>
                      <a:pt x="20328" y="7538"/>
                      <a:pt x="20240" y="7585"/>
                    </a:cubicBezTo>
                    <a:cubicBezTo>
                      <a:pt x="20152" y="7632"/>
                      <a:pt x="19970" y="7675"/>
                      <a:pt x="19875" y="7712"/>
                    </a:cubicBezTo>
                    <a:cubicBezTo>
                      <a:pt x="19779" y="7746"/>
                      <a:pt x="19598" y="8115"/>
                      <a:pt x="19673" y="7793"/>
                    </a:cubicBezTo>
                    <a:cubicBezTo>
                      <a:pt x="19749" y="7471"/>
                      <a:pt x="20184" y="6136"/>
                      <a:pt x="20328" y="5801"/>
                    </a:cubicBezTo>
                    <a:cubicBezTo>
                      <a:pt x="20474" y="5466"/>
                      <a:pt x="20499" y="5848"/>
                      <a:pt x="20530" y="5778"/>
                    </a:cubicBezTo>
                    <a:cubicBezTo>
                      <a:pt x="20562" y="5711"/>
                      <a:pt x="20550" y="5479"/>
                      <a:pt x="20530" y="5399"/>
                    </a:cubicBezTo>
                    <a:cubicBezTo>
                      <a:pt x="20512" y="5318"/>
                      <a:pt x="20449" y="5271"/>
                      <a:pt x="20417" y="5285"/>
                    </a:cubicBezTo>
                    <a:cubicBezTo>
                      <a:pt x="20386" y="5295"/>
                      <a:pt x="20404" y="5271"/>
                      <a:pt x="20323" y="5466"/>
                    </a:cubicBezTo>
                    <a:cubicBezTo>
                      <a:pt x="20240" y="5664"/>
                      <a:pt x="20089" y="5939"/>
                      <a:pt x="19905" y="6478"/>
                    </a:cubicBezTo>
                    <a:cubicBezTo>
                      <a:pt x="19724" y="7022"/>
                      <a:pt x="19396" y="8182"/>
                      <a:pt x="19212" y="8688"/>
                    </a:cubicBezTo>
                    <a:cubicBezTo>
                      <a:pt x="19029" y="9194"/>
                      <a:pt x="18840" y="9506"/>
                      <a:pt x="18797" y="9520"/>
                    </a:cubicBezTo>
                    <a:cubicBezTo>
                      <a:pt x="18752" y="9530"/>
                      <a:pt x="18903" y="9080"/>
                      <a:pt x="18941" y="8782"/>
                    </a:cubicBezTo>
                    <a:cubicBezTo>
                      <a:pt x="18978" y="8484"/>
                      <a:pt x="19023" y="8125"/>
                      <a:pt x="19041" y="7746"/>
                    </a:cubicBezTo>
                    <a:cubicBezTo>
                      <a:pt x="19061" y="7367"/>
                      <a:pt x="19004" y="6871"/>
                      <a:pt x="19041" y="6468"/>
                    </a:cubicBezTo>
                    <a:cubicBezTo>
                      <a:pt x="19081" y="6066"/>
                      <a:pt x="19194" y="5550"/>
                      <a:pt x="19270" y="5318"/>
                    </a:cubicBezTo>
                    <a:cubicBezTo>
                      <a:pt x="19346" y="5087"/>
                      <a:pt x="19464" y="5167"/>
                      <a:pt x="19490" y="5087"/>
                    </a:cubicBezTo>
                    <a:cubicBezTo>
                      <a:pt x="19515" y="5006"/>
                      <a:pt x="19452" y="4869"/>
                      <a:pt x="19414" y="4812"/>
                    </a:cubicBezTo>
                    <a:cubicBezTo>
                      <a:pt x="19376" y="4755"/>
                      <a:pt x="19313" y="4685"/>
                      <a:pt x="19275" y="4732"/>
                    </a:cubicBezTo>
                    <a:cubicBezTo>
                      <a:pt x="19238" y="4778"/>
                      <a:pt x="19250" y="4835"/>
                      <a:pt x="19187" y="5100"/>
                    </a:cubicBezTo>
                    <a:cubicBezTo>
                      <a:pt x="19124" y="5365"/>
                      <a:pt x="18953" y="5754"/>
                      <a:pt x="18890" y="6297"/>
                    </a:cubicBezTo>
                    <a:cubicBezTo>
                      <a:pt x="18827" y="6837"/>
                      <a:pt x="18935" y="7665"/>
                      <a:pt x="18815" y="8333"/>
                    </a:cubicBezTo>
                    <a:cubicBezTo>
                      <a:pt x="18696" y="9000"/>
                      <a:pt x="18746" y="9426"/>
                      <a:pt x="18152" y="10334"/>
                    </a:cubicBezTo>
                    <a:cubicBezTo>
                      <a:pt x="17560" y="11243"/>
                      <a:pt x="16192" y="13097"/>
                      <a:pt x="15252" y="13775"/>
                    </a:cubicBezTo>
                    <a:cubicBezTo>
                      <a:pt x="14313" y="14455"/>
                      <a:pt x="13656" y="14928"/>
                      <a:pt x="12509" y="14442"/>
                    </a:cubicBezTo>
                    <a:cubicBezTo>
                      <a:pt x="11361" y="13959"/>
                      <a:pt x="9172" y="11706"/>
                      <a:pt x="8378" y="10898"/>
                    </a:cubicBezTo>
                    <a:cubicBezTo>
                      <a:pt x="7583" y="10093"/>
                      <a:pt x="7772" y="9979"/>
                      <a:pt x="7721" y="9600"/>
                    </a:cubicBezTo>
                    <a:cubicBezTo>
                      <a:pt x="7671" y="9218"/>
                      <a:pt x="7943" y="8712"/>
                      <a:pt x="8069" y="8587"/>
                    </a:cubicBezTo>
                    <a:cubicBezTo>
                      <a:pt x="8195" y="8460"/>
                      <a:pt x="8366" y="8748"/>
                      <a:pt x="8479" y="8872"/>
                    </a:cubicBezTo>
                    <a:cubicBezTo>
                      <a:pt x="8592" y="9000"/>
                      <a:pt x="8655" y="9231"/>
                      <a:pt x="8751" y="9335"/>
                    </a:cubicBezTo>
                    <a:cubicBezTo>
                      <a:pt x="8844" y="9436"/>
                      <a:pt x="9046" y="9553"/>
                      <a:pt x="9046" y="9520"/>
                    </a:cubicBezTo>
                  </a:path>
                </a:pathLst>
              </a:custGeom>
              <a:solidFill>
                <a:srgbClr val="FFF5EE"/>
              </a:solidFill>
              <a:ln w="635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Oval 38"/>
              <p:cNvSpPr/>
              <p:nvPr/>
            </p:nvSpPr>
            <p:spPr>
              <a:xfrm>
                <a:off x="815314" y="1113214"/>
                <a:ext cx="300935" cy="298187"/>
              </a:xfrm>
              <a:prstGeom prst="ellipse">
                <a:avLst/>
              </a:prstGeom>
              <a:solidFill>
                <a:srgbClr val="99CCFF"/>
              </a:solidFill>
              <a:ln w="6350" cap="flat">
                <a:solidFill>
                  <a:srgbClr val="3366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0" name="Group 5"/>
            <p:cNvGrpSpPr/>
            <p:nvPr/>
          </p:nvGrpSpPr>
          <p:grpSpPr>
            <a:xfrm>
              <a:off x="1121183" y="1410614"/>
              <a:ext cx="436030" cy="169345"/>
              <a:chOff x="0" y="0"/>
              <a:chExt cx="436028" cy="169343"/>
            </a:xfrm>
          </p:grpSpPr>
          <p:sp>
            <p:nvSpPr>
              <p:cNvPr id="2358" name="Oval 10"/>
              <p:cNvSpPr/>
              <p:nvPr/>
            </p:nvSpPr>
            <p:spPr>
              <a:xfrm>
                <a:off x="5060" y="0"/>
                <a:ext cx="430969" cy="169344"/>
              </a:xfrm>
              <a:prstGeom prst="ellipse">
                <a:avLst/>
              </a:prstGeom>
              <a:solidFill>
                <a:srgbClr val="FFF5EE"/>
              </a:solidFill>
              <a:ln w="635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Freeform 11"/>
              <p:cNvSpPr/>
              <p:nvPr/>
            </p:nvSpPr>
            <p:spPr>
              <a:xfrm>
                <a:off x="0" y="5385"/>
                <a:ext cx="419441" cy="153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35" y="4329"/>
                    </a:moveTo>
                    <a:cubicBezTo>
                      <a:pt x="19356" y="7795"/>
                      <a:pt x="19058" y="10392"/>
                      <a:pt x="18701" y="10392"/>
                    </a:cubicBezTo>
                    <a:cubicBezTo>
                      <a:pt x="18283" y="10392"/>
                      <a:pt x="17947" y="6978"/>
                      <a:pt x="17947" y="2701"/>
                    </a:cubicBezTo>
                    <a:cubicBezTo>
                      <a:pt x="16836" y="1733"/>
                      <a:pt x="15505" y="968"/>
                      <a:pt x="14056" y="508"/>
                    </a:cubicBezTo>
                    <a:cubicBezTo>
                      <a:pt x="14056" y="660"/>
                      <a:pt x="14076" y="764"/>
                      <a:pt x="14076" y="916"/>
                    </a:cubicBezTo>
                    <a:cubicBezTo>
                      <a:pt x="14076" y="5350"/>
                      <a:pt x="13719" y="8963"/>
                      <a:pt x="13301" y="8963"/>
                    </a:cubicBezTo>
                    <a:cubicBezTo>
                      <a:pt x="12885" y="8963"/>
                      <a:pt x="12547" y="5350"/>
                      <a:pt x="12547" y="916"/>
                    </a:cubicBezTo>
                    <a:cubicBezTo>
                      <a:pt x="12547" y="660"/>
                      <a:pt x="12547" y="408"/>
                      <a:pt x="12547" y="152"/>
                    </a:cubicBezTo>
                    <a:cubicBezTo>
                      <a:pt x="11972" y="52"/>
                      <a:pt x="11395" y="0"/>
                      <a:pt x="10800" y="0"/>
                    </a:cubicBezTo>
                    <a:cubicBezTo>
                      <a:pt x="10364" y="0"/>
                      <a:pt x="9946" y="52"/>
                      <a:pt x="9530" y="52"/>
                    </a:cubicBezTo>
                    <a:cubicBezTo>
                      <a:pt x="9530" y="560"/>
                      <a:pt x="9550" y="1016"/>
                      <a:pt x="9550" y="1529"/>
                    </a:cubicBezTo>
                    <a:cubicBezTo>
                      <a:pt x="9550" y="5958"/>
                      <a:pt x="9192" y="9575"/>
                      <a:pt x="8776" y="9575"/>
                    </a:cubicBezTo>
                    <a:cubicBezTo>
                      <a:pt x="8358" y="9575"/>
                      <a:pt x="8021" y="5958"/>
                      <a:pt x="8021" y="1529"/>
                    </a:cubicBezTo>
                    <a:cubicBezTo>
                      <a:pt x="8021" y="1120"/>
                      <a:pt x="8021" y="764"/>
                      <a:pt x="8021" y="356"/>
                    </a:cubicBezTo>
                    <a:cubicBezTo>
                      <a:pt x="7049" y="612"/>
                      <a:pt x="6136" y="1016"/>
                      <a:pt x="5302" y="1476"/>
                    </a:cubicBezTo>
                    <a:cubicBezTo>
                      <a:pt x="5321" y="2141"/>
                      <a:pt x="5341" y="2853"/>
                      <a:pt x="5341" y="3565"/>
                    </a:cubicBezTo>
                    <a:cubicBezTo>
                      <a:pt x="5341" y="7999"/>
                      <a:pt x="4984" y="11617"/>
                      <a:pt x="4566" y="11617"/>
                    </a:cubicBezTo>
                    <a:cubicBezTo>
                      <a:pt x="4150" y="11617"/>
                      <a:pt x="3812" y="7999"/>
                      <a:pt x="3812" y="3565"/>
                    </a:cubicBezTo>
                    <a:cubicBezTo>
                      <a:pt x="3812" y="3209"/>
                      <a:pt x="3812" y="2901"/>
                      <a:pt x="3812" y="2545"/>
                    </a:cubicBezTo>
                    <a:cubicBezTo>
                      <a:pt x="1470" y="4534"/>
                      <a:pt x="0" y="7486"/>
                      <a:pt x="0" y="10800"/>
                    </a:cubicBezTo>
                    <a:cubicBezTo>
                      <a:pt x="0" y="13041"/>
                      <a:pt x="677" y="15077"/>
                      <a:pt x="1826" y="16810"/>
                    </a:cubicBezTo>
                    <a:cubicBezTo>
                      <a:pt x="1867" y="12837"/>
                      <a:pt x="2185" y="9779"/>
                      <a:pt x="2581" y="9779"/>
                    </a:cubicBezTo>
                    <a:cubicBezTo>
                      <a:pt x="2999" y="9779"/>
                      <a:pt x="3355" y="13397"/>
                      <a:pt x="3355" y="17831"/>
                    </a:cubicBezTo>
                    <a:cubicBezTo>
                      <a:pt x="3355" y="18082"/>
                      <a:pt x="3337" y="18339"/>
                      <a:pt x="3337" y="18595"/>
                    </a:cubicBezTo>
                    <a:cubicBezTo>
                      <a:pt x="4189" y="19407"/>
                      <a:pt x="5162" y="20071"/>
                      <a:pt x="6215" y="20579"/>
                    </a:cubicBezTo>
                    <a:cubicBezTo>
                      <a:pt x="6313" y="17271"/>
                      <a:pt x="6611" y="14873"/>
                      <a:pt x="6949" y="14873"/>
                    </a:cubicBezTo>
                    <a:cubicBezTo>
                      <a:pt x="7306" y="14873"/>
                      <a:pt x="7624" y="17574"/>
                      <a:pt x="7703" y="21140"/>
                    </a:cubicBezTo>
                    <a:cubicBezTo>
                      <a:pt x="8656" y="21448"/>
                      <a:pt x="9669" y="21600"/>
                      <a:pt x="10721" y="21600"/>
                    </a:cubicBezTo>
                    <a:cubicBezTo>
                      <a:pt x="10721" y="21087"/>
                      <a:pt x="10721" y="20579"/>
                      <a:pt x="10721" y="20071"/>
                    </a:cubicBezTo>
                    <a:cubicBezTo>
                      <a:pt x="10721" y="15637"/>
                      <a:pt x="11059" y="12020"/>
                      <a:pt x="11475" y="12020"/>
                    </a:cubicBezTo>
                    <a:cubicBezTo>
                      <a:pt x="11893" y="12020"/>
                      <a:pt x="12249" y="15637"/>
                      <a:pt x="12249" y="20071"/>
                    </a:cubicBezTo>
                    <a:cubicBezTo>
                      <a:pt x="12249" y="20579"/>
                      <a:pt x="12229" y="21040"/>
                      <a:pt x="12229" y="21496"/>
                    </a:cubicBezTo>
                    <a:cubicBezTo>
                      <a:pt x="13481" y="21344"/>
                      <a:pt x="14671" y="20935"/>
                      <a:pt x="15764" y="20375"/>
                    </a:cubicBezTo>
                    <a:cubicBezTo>
                      <a:pt x="15723" y="19511"/>
                      <a:pt x="15705" y="18543"/>
                      <a:pt x="15705" y="17522"/>
                    </a:cubicBezTo>
                    <a:cubicBezTo>
                      <a:pt x="15705" y="13093"/>
                      <a:pt x="16041" y="9476"/>
                      <a:pt x="16477" y="9476"/>
                    </a:cubicBezTo>
                    <a:cubicBezTo>
                      <a:pt x="16895" y="9476"/>
                      <a:pt x="17232" y="13093"/>
                      <a:pt x="17232" y="17522"/>
                    </a:cubicBezTo>
                    <a:cubicBezTo>
                      <a:pt x="17232" y="18187"/>
                      <a:pt x="17232" y="18847"/>
                      <a:pt x="17213" y="19511"/>
                    </a:cubicBezTo>
                    <a:cubicBezTo>
                      <a:pt x="19873" y="17522"/>
                      <a:pt x="21600" y="14365"/>
                      <a:pt x="21600" y="10800"/>
                    </a:cubicBezTo>
                    <a:cubicBezTo>
                      <a:pt x="21600" y="8355"/>
                      <a:pt x="20805" y="6114"/>
                      <a:pt x="19435" y="4329"/>
                    </a:cubicBezTo>
                  </a:path>
                </a:pathLst>
              </a:custGeom>
              <a:solidFill>
                <a:srgbClr val="FF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4" name="Group 6"/>
            <p:cNvGrpSpPr/>
            <p:nvPr/>
          </p:nvGrpSpPr>
          <p:grpSpPr>
            <a:xfrm>
              <a:off x="1412320" y="1005655"/>
              <a:ext cx="161541" cy="355672"/>
              <a:chOff x="0" y="0"/>
              <a:chExt cx="161540" cy="355670"/>
            </a:xfrm>
          </p:grpSpPr>
          <p:sp>
            <p:nvSpPr>
              <p:cNvPr id="2361" name="Oval 7"/>
              <p:cNvSpPr/>
              <p:nvPr/>
            </p:nvSpPr>
            <p:spPr>
              <a:xfrm rot="16200000">
                <a:off x="-128220" y="175642"/>
                <a:ext cx="308249" cy="51809"/>
              </a:xfrm>
              <a:prstGeom prst="ellipse">
                <a:avLst/>
              </a:prstGeom>
              <a:solidFill>
                <a:srgbClr val="A9D18E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Oval 8"/>
              <p:cNvSpPr/>
              <p:nvPr/>
            </p:nvSpPr>
            <p:spPr>
              <a:xfrm rot="16200000">
                <a:off x="-76413" y="128219"/>
                <a:ext cx="308249" cy="51809"/>
              </a:xfrm>
              <a:prstGeom prst="ellipse">
                <a:avLst/>
              </a:prstGeom>
              <a:solidFill>
                <a:srgbClr val="A9D18E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Oval 9"/>
              <p:cNvSpPr/>
              <p:nvPr/>
            </p:nvSpPr>
            <p:spPr>
              <a:xfrm rot="16200000">
                <a:off x="-18488" y="159658"/>
                <a:ext cx="308249" cy="51809"/>
              </a:xfrm>
              <a:prstGeom prst="ellipse">
                <a:avLst/>
              </a:prstGeom>
              <a:solidFill>
                <a:srgbClr val="A9D18E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70" name="Group 39"/>
          <p:cNvGrpSpPr/>
          <p:nvPr/>
        </p:nvGrpSpPr>
        <p:grpSpPr>
          <a:xfrm>
            <a:off x="6687902" y="1567696"/>
            <a:ext cx="1515748" cy="1117687"/>
            <a:chOff x="-1" y="-3169"/>
            <a:chExt cx="1515746" cy="1117685"/>
          </a:xfrm>
        </p:grpSpPr>
        <p:grpSp>
          <p:nvGrpSpPr>
            <p:cNvPr id="2368" name="Rectangle 40"/>
            <p:cNvGrpSpPr/>
            <p:nvPr/>
          </p:nvGrpSpPr>
          <p:grpSpPr>
            <a:xfrm>
              <a:off x="-1" y="-3169"/>
              <a:ext cx="1372150" cy="276997"/>
              <a:chOff x="-1" y="-3169"/>
              <a:chExt cx="1372149" cy="276996"/>
            </a:xfrm>
          </p:grpSpPr>
          <p:sp>
            <p:nvSpPr>
              <p:cNvPr id="2366" name="Rectangle"/>
              <p:cNvSpPr/>
              <p:nvPr/>
            </p:nvSpPr>
            <p:spPr>
              <a:xfrm>
                <a:off x="-1" y="0"/>
                <a:ext cx="1372149" cy="270658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367" name="GABA"/>
              <p:cNvSpPr txBox="1"/>
              <p:nvPr/>
            </p:nvSpPr>
            <p:spPr>
              <a:xfrm>
                <a:off x="-1" y="-3169"/>
                <a:ext cx="1372149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rPr b="1" dirty="0"/>
                  <a:t>GABA</a:t>
                </a:r>
              </a:p>
            </p:txBody>
          </p:sp>
        </p:grpSp>
        <p:sp>
          <p:nvSpPr>
            <p:cNvPr id="2369" name="Text Box 200"/>
            <p:cNvSpPr txBox="1"/>
            <p:nvPr/>
          </p:nvSpPr>
          <p:spPr>
            <a:xfrm>
              <a:off x="15955" y="252744"/>
              <a:ext cx="1499790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 err="1">
                  <a:latin typeface="+mj-lt"/>
                </a:rPr>
                <a:t>Hyperpolarisation</a:t>
              </a:r>
              <a:endParaRPr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Calcium</a:t>
              </a:r>
              <a:endParaRPr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Protection against excitotoxicity</a:t>
              </a:r>
              <a:endParaRPr sz="1200" dirty="0">
                <a:latin typeface="+mj-lt"/>
              </a:endParaRPr>
            </a:p>
            <a:p>
              <a:pPr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 </a:t>
              </a:r>
            </a:p>
          </p:txBody>
        </p:sp>
      </p:grpSp>
      <p:grpSp>
        <p:nvGrpSpPr>
          <p:cNvPr id="2375" name="Group 42"/>
          <p:cNvGrpSpPr/>
          <p:nvPr/>
        </p:nvGrpSpPr>
        <p:grpSpPr>
          <a:xfrm>
            <a:off x="8326798" y="3656439"/>
            <a:ext cx="742953" cy="1144532"/>
            <a:chOff x="-42565" y="15079"/>
            <a:chExt cx="742952" cy="993732"/>
          </a:xfrm>
        </p:grpSpPr>
        <p:sp>
          <p:nvSpPr>
            <p:cNvPr id="2372" name="ROS"/>
            <p:cNvSpPr txBox="1"/>
            <p:nvPr/>
          </p:nvSpPr>
          <p:spPr>
            <a:xfrm>
              <a:off x="-42565" y="15079"/>
              <a:ext cx="742952" cy="2405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b="1" dirty="0">
                  <a:solidFill>
                    <a:schemeClr val="accent1"/>
                  </a:solidFill>
                </a:rPr>
                <a:t>ROS</a:t>
              </a:r>
            </a:p>
          </p:txBody>
        </p:sp>
        <p:sp>
          <p:nvSpPr>
            <p:cNvPr id="2374" name="Text Box 51"/>
            <p:cNvSpPr txBox="1"/>
            <p:nvPr/>
          </p:nvSpPr>
          <p:spPr>
            <a:xfrm>
              <a:off x="8639" y="252744"/>
              <a:ext cx="673839" cy="756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0070C0"/>
                  </a:solidFill>
                  <a:latin typeface="+mj-lt"/>
                </a:rPr>
                <a:t>NRF2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0070C0"/>
                  </a:solidFill>
                  <a:latin typeface="+mj-lt"/>
                </a:rPr>
                <a:t>NF-kB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HO1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NOO1</a:t>
              </a:r>
              <a:endParaRPr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SOD</a:t>
              </a:r>
            </a:p>
          </p:txBody>
        </p:sp>
      </p:grpSp>
      <p:grpSp>
        <p:nvGrpSpPr>
          <p:cNvPr id="2380" name="Group 45"/>
          <p:cNvGrpSpPr/>
          <p:nvPr/>
        </p:nvGrpSpPr>
        <p:grpSpPr>
          <a:xfrm>
            <a:off x="7298282" y="4322778"/>
            <a:ext cx="673840" cy="1098292"/>
            <a:chOff x="-1" y="-1402"/>
            <a:chExt cx="1126491" cy="1098291"/>
          </a:xfrm>
        </p:grpSpPr>
        <p:grpSp>
          <p:nvGrpSpPr>
            <p:cNvPr id="2378" name="Rectangle 46"/>
            <p:cNvGrpSpPr/>
            <p:nvPr/>
          </p:nvGrpSpPr>
          <p:grpSpPr>
            <a:xfrm>
              <a:off x="-1" y="-1402"/>
              <a:ext cx="966765" cy="276997"/>
              <a:chOff x="-1" y="-1402"/>
              <a:chExt cx="966764" cy="276996"/>
            </a:xfrm>
          </p:grpSpPr>
          <p:sp>
            <p:nvSpPr>
              <p:cNvPr id="2376" name="Rectangle"/>
              <p:cNvSpPr/>
              <p:nvPr/>
            </p:nvSpPr>
            <p:spPr>
              <a:xfrm>
                <a:off x="-1" y="0"/>
                <a:ext cx="966764" cy="274191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377" name="ATP"/>
              <p:cNvSpPr txBox="1"/>
              <p:nvPr/>
            </p:nvSpPr>
            <p:spPr>
              <a:xfrm>
                <a:off x="-1" y="-1402"/>
                <a:ext cx="966764" cy="27699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rPr b="1" dirty="0">
                    <a:solidFill>
                      <a:srgbClr val="0070C0"/>
                    </a:solidFill>
                  </a:rPr>
                  <a:t>   ATP</a:t>
                </a:r>
              </a:p>
            </p:txBody>
          </p:sp>
        </p:grpSp>
        <p:sp>
          <p:nvSpPr>
            <p:cNvPr id="2379" name="Text Box 54"/>
            <p:cNvSpPr txBox="1"/>
            <p:nvPr/>
          </p:nvSpPr>
          <p:spPr>
            <a:xfrm>
              <a:off x="44359" y="250504"/>
              <a:ext cx="1082131" cy="846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SIRT</a:t>
              </a:r>
              <a:endParaRPr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HSF1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FOXO3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AOEs</a:t>
              </a:r>
              <a:endParaRPr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Hsp70</a:t>
              </a:r>
            </a:p>
          </p:txBody>
        </p:sp>
      </p:grpSp>
      <p:grpSp>
        <p:nvGrpSpPr>
          <p:cNvPr id="2385" name="Group 48"/>
          <p:cNvGrpSpPr/>
          <p:nvPr/>
        </p:nvGrpSpPr>
        <p:grpSpPr>
          <a:xfrm>
            <a:off x="2832181" y="3273039"/>
            <a:ext cx="1186182" cy="1319895"/>
            <a:chOff x="-1" y="0"/>
            <a:chExt cx="1186181" cy="1319893"/>
          </a:xfrm>
        </p:grpSpPr>
        <p:grpSp>
          <p:nvGrpSpPr>
            <p:cNvPr id="2383" name="Rectangle 49"/>
            <p:cNvGrpSpPr/>
            <p:nvPr/>
          </p:nvGrpSpPr>
          <p:grpSpPr>
            <a:xfrm>
              <a:off x="-1" y="0"/>
              <a:ext cx="1073807" cy="325795"/>
              <a:chOff x="-1" y="0"/>
              <a:chExt cx="1073806" cy="325794"/>
            </a:xfrm>
          </p:grpSpPr>
          <p:sp>
            <p:nvSpPr>
              <p:cNvPr id="2381" name="Rectangle"/>
              <p:cNvSpPr/>
              <p:nvPr/>
            </p:nvSpPr>
            <p:spPr>
              <a:xfrm>
                <a:off x="-1" y="0"/>
                <a:ext cx="1073806" cy="325794"/>
              </a:xfrm>
              <a:prstGeom prst="rect">
                <a:avLst/>
              </a:prstGeom>
              <a:solidFill>
                <a:srgbClr val="F6DB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382" name="Glutamate"/>
              <p:cNvSpPr txBox="1"/>
              <p:nvPr/>
            </p:nvSpPr>
            <p:spPr>
              <a:xfrm>
                <a:off x="-1" y="24399"/>
                <a:ext cx="107380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rPr b="1" dirty="0">
                    <a:solidFill>
                      <a:srgbClr val="0070C0"/>
                    </a:solidFill>
                  </a:rPr>
                  <a:t>Glutamate</a:t>
                </a:r>
              </a:p>
            </p:txBody>
          </p:sp>
        </p:grpSp>
        <p:sp>
          <p:nvSpPr>
            <p:cNvPr id="2384" name="Text Box 57"/>
            <p:cNvSpPr txBox="1"/>
            <p:nvPr/>
          </p:nvSpPr>
          <p:spPr>
            <a:xfrm>
              <a:off x="12486" y="304231"/>
              <a:ext cx="1173694" cy="1015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b="1" dirty="0">
                  <a:solidFill>
                    <a:srgbClr val="0070C0"/>
                  </a:solidFill>
                  <a:latin typeface="+mj-lt"/>
                </a:rPr>
                <a:t>alcium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>
                  <a:latin typeface="+mj-lt"/>
                </a:rPr>
                <a:t>Energetic </a:t>
              </a:r>
              <a:endParaRPr lang="en-US"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>
                  <a:latin typeface="+mj-lt"/>
                </a:rPr>
                <a:t>tropic factors</a:t>
              </a:r>
              <a:endParaRPr lang="en-US"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>
                  <a:latin typeface="+mj-lt"/>
                </a:rPr>
                <a:t>UCPs</a:t>
              </a:r>
              <a:endParaRPr lang="en-US" sz="1200" dirty="0"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 err="1">
                  <a:solidFill>
                    <a:srgbClr val="FF0000"/>
                  </a:solidFill>
                  <a:latin typeface="+mj-lt"/>
                </a:rPr>
                <a:t>Hsp</a:t>
              </a:r>
              <a:r>
                <a:rPr b="1" dirty="0">
                  <a:solidFill>
                    <a:srgbClr val="FF0000"/>
                  </a:solidFill>
                  <a:latin typeface="+mj-lt"/>
                </a:rPr>
                <a:t>/chaperons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+mj-lt"/>
                </a:rPr>
                <a:t>PMSC enzymes</a:t>
              </a:r>
            </a:p>
          </p:txBody>
        </p:sp>
      </p:grpSp>
      <p:grpSp>
        <p:nvGrpSpPr>
          <p:cNvPr id="2390" name="Group 51"/>
          <p:cNvGrpSpPr/>
          <p:nvPr/>
        </p:nvGrpSpPr>
        <p:grpSpPr>
          <a:xfrm>
            <a:off x="5574997" y="4444323"/>
            <a:ext cx="1360807" cy="933021"/>
            <a:chOff x="-1" y="-3169"/>
            <a:chExt cx="1360806" cy="933020"/>
          </a:xfrm>
        </p:grpSpPr>
        <p:grpSp>
          <p:nvGrpSpPr>
            <p:cNvPr id="2388" name="Rectangle 52"/>
            <p:cNvGrpSpPr/>
            <p:nvPr/>
          </p:nvGrpSpPr>
          <p:grpSpPr>
            <a:xfrm>
              <a:off x="-1" y="-3169"/>
              <a:ext cx="1231889" cy="276997"/>
              <a:chOff x="-1" y="-3169"/>
              <a:chExt cx="1231888" cy="276996"/>
            </a:xfrm>
          </p:grpSpPr>
          <p:sp>
            <p:nvSpPr>
              <p:cNvPr id="2386" name="Rectangle"/>
              <p:cNvSpPr/>
              <p:nvPr/>
            </p:nvSpPr>
            <p:spPr>
              <a:xfrm>
                <a:off x="-1" y="0"/>
                <a:ext cx="1231888" cy="270658"/>
              </a:xfrm>
              <a:prstGeom prst="rect">
                <a:avLst/>
              </a:prstGeom>
              <a:solidFill>
                <a:srgbClr val="00B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387" name="Acetylcjoline"/>
              <p:cNvSpPr txBox="1"/>
              <p:nvPr/>
            </p:nvSpPr>
            <p:spPr>
              <a:xfrm>
                <a:off x="-1" y="-3169"/>
                <a:ext cx="1231888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rPr b="1" dirty="0" err="1"/>
                  <a:t>Acetylcjoline</a:t>
                </a:r>
                <a:endParaRPr b="1" dirty="0"/>
              </a:p>
            </p:txBody>
          </p:sp>
        </p:grpSp>
        <p:sp>
          <p:nvSpPr>
            <p:cNvPr id="2389" name="Text Box 60"/>
            <p:cNvSpPr txBox="1"/>
            <p:nvPr/>
          </p:nvSpPr>
          <p:spPr>
            <a:xfrm>
              <a:off x="14324" y="252744"/>
              <a:ext cx="1346481" cy="67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DAG, IP3, PKC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0070C0"/>
                  </a:solidFill>
                  <a:latin typeface="+mj-lt"/>
                </a:rPr>
                <a:t>Calcium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BCL-2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Chaperons/Hsp70</a:t>
              </a:r>
            </a:p>
          </p:txBody>
        </p:sp>
      </p:grpSp>
      <p:grpSp>
        <p:nvGrpSpPr>
          <p:cNvPr id="2395" name="Group 54"/>
          <p:cNvGrpSpPr/>
          <p:nvPr/>
        </p:nvGrpSpPr>
        <p:grpSpPr>
          <a:xfrm>
            <a:off x="2904504" y="1981783"/>
            <a:ext cx="1055689" cy="1106199"/>
            <a:chOff x="11113" y="32812"/>
            <a:chExt cx="1055687" cy="1106197"/>
          </a:xfrm>
        </p:grpSpPr>
        <p:sp>
          <p:nvSpPr>
            <p:cNvPr id="2392" name="Glutamate"/>
            <p:cNvSpPr txBox="1"/>
            <p:nvPr/>
          </p:nvSpPr>
          <p:spPr>
            <a:xfrm>
              <a:off x="22218" y="32812"/>
              <a:ext cx="1033464" cy="276996"/>
            </a:xfrm>
            <a:prstGeom prst="rect">
              <a:avLst/>
            </a:prstGeom>
            <a:solidFill>
              <a:srgbClr val="F6DB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b="1" dirty="0">
                  <a:solidFill>
                    <a:srgbClr val="0070C0"/>
                  </a:solidFill>
                </a:rPr>
                <a:t>Glutamate</a:t>
              </a:r>
            </a:p>
          </p:txBody>
        </p:sp>
        <p:sp>
          <p:nvSpPr>
            <p:cNvPr id="2394" name="Text Box 63"/>
            <p:cNvSpPr txBox="1"/>
            <p:nvPr/>
          </p:nvSpPr>
          <p:spPr>
            <a:xfrm>
              <a:off x="11113" y="292625"/>
              <a:ext cx="1055687" cy="846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70C0"/>
                  </a:solidFill>
                  <a:latin typeface="+mj-lt"/>
                </a:rPr>
                <a:t>Calcium</a:t>
              </a:r>
              <a:endParaRPr sz="1200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FF0000"/>
                  </a:solidFill>
                  <a:latin typeface="+mj-lt"/>
                </a:rPr>
                <a:t>CaMKII</a:t>
              </a:r>
              <a:endParaRPr sz="1200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70C0"/>
                  </a:solidFill>
                  <a:latin typeface="+mj-lt"/>
                </a:rPr>
                <a:t>CREB</a:t>
              </a:r>
              <a:endParaRPr sz="1200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FF0000"/>
                  </a:solidFill>
                  <a:latin typeface="+mj-lt"/>
                </a:rPr>
                <a:t>BNDF</a:t>
              </a:r>
              <a:endParaRPr sz="1200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FF0000"/>
                  </a:solidFill>
                  <a:latin typeface="+mj-lt"/>
                </a:rPr>
                <a:t>DNA repair</a:t>
              </a:r>
            </a:p>
          </p:txBody>
        </p:sp>
      </p:grpSp>
      <p:grpSp>
        <p:nvGrpSpPr>
          <p:cNvPr id="2400" name="Group 57"/>
          <p:cNvGrpSpPr/>
          <p:nvPr/>
        </p:nvGrpSpPr>
        <p:grpSpPr>
          <a:xfrm>
            <a:off x="4512598" y="4491216"/>
            <a:ext cx="904878" cy="933012"/>
            <a:chOff x="-1" y="-3178"/>
            <a:chExt cx="904876" cy="933011"/>
          </a:xfrm>
        </p:grpSpPr>
        <p:grpSp>
          <p:nvGrpSpPr>
            <p:cNvPr id="2398" name="Rectangle 58"/>
            <p:cNvGrpSpPr/>
            <p:nvPr/>
          </p:nvGrpSpPr>
          <p:grpSpPr>
            <a:xfrm>
              <a:off x="-1" y="-3178"/>
              <a:ext cx="819152" cy="276997"/>
              <a:chOff x="-1" y="-3178"/>
              <a:chExt cx="819151" cy="276996"/>
            </a:xfrm>
          </p:grpSpPr>
          <p:sp>
            <p:nvSpPr>
              <p:cNvPr id="2396" name="Rectangle"/>
              <p:cNvSpPr/>
              <p:nvPr/>
            </p:nvSpPr>
            <p:spPr>
              <a:xfrm>
                <a:off x="-1" y="-1"/>
                <a:ext cx="819151" cy="2706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397" name="Serotonin"/>
              <p:cNvSpPr txBox="1"/>
              <p:nvPr/>
            </p:nvSpPr>
            <p:spPr>
              <a:xfrm>
                <a:off x="-1" y="-3178"/>
                <a:ext cx="819151" cy="27699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rPr b="1" dirty="0">
                    <a:solidFill>
                      <a:srgbClr val="FF0000"/>
                    </a:solidFill>
                  </a:rPr>
                  <a:t>Serotonin</a:t>
                </a:r>
              </a:p>
            </p:txBody>
          </p:sp>
        </p:grpSp>
        <p:sp>
          <p:nvSpPr>
            <p:cNvPr id="2399" name="Text Box 365576"/>
            <p:cNvSpPr txBox="1"/>
            <p:nvPr/>
          </p:nvSpPr>
          <p:spPr>
            <a:xfrm>
              <a:off x="9525" y="252726"/>
              <a:ext cx="895350" cy="67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0070C0"/>
                  </a:solidFill>
                  <a:latin typeface="+mj-lt"/>
                </a:rPr>
                <a:t>c-AMP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0070C0"/>
                  </a:solidFill>
                  <a:latin typeface="+mj-lt"/>
                </a:rPr>
                <a:t>CREB</a:t>
              </a:r>
              <a:endParaRPr sz="1200" b="1" dirty="0">
                <a:solidFill>
                  <a:srgbClr val="0070C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BDNF</a:t>
              </a:r>
              <a:endParaRPr sz="12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 sz="11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dirty="0">
                  <a:solidFill>
                    <a:srgbClr val="FF0000"/>
                  </a:solidFill>
                  <a:latin typeface="+mj-lt"/>
                </a:rPr>
                <a:t>m-TOR</a:t>
              </a:r>
            </a:p>
          </p:txBody>
        </p:sp>
      </p:grpSp>
      <p:sp>
        <p:nvSpPr>
          <p:cNvPr id="2401" name="Freeform 60"/>
          <p:cNvSpPr/>
          <p:nvPr/>
        </p:nvSpPr>
        <p:spPr>
          <a:xfrm rot="17403646">
            <a:off x="4694370" y="4117876"/>
            <a:ext cx="524208" cy="150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rgbClr val="00B0F0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2" name="Freeform 61"/>
          <p:cNvSpPr/>
          <p:nvPr/>
        </p:nvSpPr>
        <p:spPr>
          <a:xfrm>
            <a:off x="3929463" y="3225768"/>
            <a:ext cx="644729" cy="205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rgbClr val="F6DBFB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3" name="Freeform 62"/>
          <p:cNvSpPr/>
          <p:nvPr/>
        </p:nvSpPr>
        <p:spPr>
          <a:xfrm rot="16200000" flipV="1">
            <a:off x="6523289" y="4042350"/>
            <a:ext cx="644728" cy="206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rgbClr val="00B050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4" name="Freeform 63"/>
          <p:cNvSpPr/>
          <p:nvPr/>
        </p:nvSpPr>
        <p:spPr>
          <a:xfrm rot="1490674">
            <a:off x="4069744" y="2036020"/>
            <a:ext cx="644729" cy="218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rgbClr val="F6DBFB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5" name="Freeform 64"/>
          <p:cNvSpPr/>
          <p:nvPr/>
        </p:nvSpPr>
        <p:spPr>
          <a:xfrm rot="1490674">
            <a:off x="5100928" y="1440866"/>
            <a:ext cx="644728" cy="218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rgbClr val="F6DBFB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6" name="Text Box 2"/>
          <p:cNvSpPr txBox="1"/>
          <p:nvPr/>
        </p:nvSpPr>
        <p:spPr>
          <a:xfrm>
            <a:off x="4390031" y="1325943"/>
            <a:ext cx="9255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Exercise</a:t>
            </a:r>
          </a:p>
        </p:txBody>
      </p:sp>
      <p:sp>
        <p:nvSpPr>
          <p:cNvPr id="2407" name="Text Box 36"/>
          <p:cNvSpPr txBox="1"/>
          <p:nvPr/>
        </p:nvSpPr>
        <p:spPr>
          <a:xfrm>
            <a:off x="1788583" y="1874821"/>
            <a:ext cx="9255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Cognitive challenge</a:t>
            </a:r>
          </a:p>
        </p:txBody>
      </p:sp>
      <p:sp>
        <p:nvSpPr>
          <p:cNvPr id="2408" name="Text Box 18"/>
          <p:cNvSpPr txBox="1"/>
          <p:nvPr/>
        </p:nvSpPr>
        <p:spPr>
          <a:xfrm>
            <a:off x="1773359" y="3186130"/>
            <a:ext cx="12033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Dietary  energy restriction</a:t>
            </a:r>
          </a:p>
        </p:txBody>
      </p:sp>
      <p:sp>
        <p:nvSpPr>
          <p:cNvPr id="2409" name="Oval 68"/>
          <p:cNvSpPr/>
          <p:nvPr/>
        </p:nvSpPr>
        <p:spPr>
          <a:xfrm>
            <a:off x="4699718" y="2308101"/>
            <a:ext cx="77471" cy="73661"/>
          </a:xfrm>
          <a:prstGeom prst="ellipse">
            <a:avLst/>
          </a:prstGeom>
          <a:solidFill>
            <a:srgbClr val="7030A0"/>
          </a:solidFill>
          <a:ln w="12700">
            <a:solidFill>
              <a:srgbClr val="7030A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0" name="Oval 69"/>
          <p:cNvSpPr/>
          <p:nvPr/>
        </p:nvSpPr>
        <p:spPr>
          <a:xfrm>
            <a:off x="4487629" y="3317751"/>
            <a:ext cx="77471" cy="73661"/>
          </a:xfrm>
          <a:prstGeom prst="ellipse">
            <a:avLst/>
          </a:prstGeom>
          <a:solidFill>
            <a:srgbClr val="7030A0"/>
          </a:solidFill>
          <a:ln w="12700">
            <a:solidFill>
              <a:srgbClr val="7030A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1" name="Oval 70"/>
          <p:cNvSpPr/>
          <p:nvPr/>
        </p:nvSpPr>
        <p:spPr>
          <a:xfrm>
            <a:off x="5012138" y="3950211"/>
            <a:ext cx="77471" cy="73661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B0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2" name="Oval 71"/>
          <p:cNvSpPr/>
          <p:nvPr/>
        </p:nvSpPr>
        <p:spPr>
          <a:xfrm>
            <a:off x="6781249" y="3839720"/>
            <a:ext cx="77471" cy="73661"/>
          </a:xfrm>
          <a:prstGeom prst="ellipse">
            <a:avLst/>
          </a:prstGeom>
          <a:solidFill>
            <a:srgbClr val="00B05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3" name="Oval 72"/>
          <p:cNvSpPr/>
          <p:nvPr/>
        </p:nvSpPr>
        <p:spPr>
          <a:xfrm>
            <a:off x="5830654" y="2580516"/>
            <a:ext cx="77471" cy="73661"/>
          </a:xfrm>
          <a:prstGeom prst="ellipse">
            <a:avLst/>
          </a:prstGeom>
          <a:solidFill>
            <a:schemeClr val="accent4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4" name="Freeform 73"/>
          <p:cNvSpPr/>
          <p:nvPr/>
        </p:nvSpPr>
        <p:spPr>
          <a:xfrm rot="7910784" flipV="1">
            <a:off x="5667996" y="2127775"/>
            <a:ext cx="1083965" cy="13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01" h="20457" extrusionOk="0">
                <a:moveTo>
                  <a:pt x="43" y="16245"/>
                </a:moveTo>
                <a:cubicBezTo>
                  <a:pt x="3344" y="13658"/>
                  <a:pt x="5368" y="11943"/>
                  <a:pt x="6817" y="9927"/>
                </a:cubicBezTo>
                <a:cubicBezTo>
                  <a:pt x="9458" y="6257"/>
                  <a:pt x="12355" y="-1023"/>
                  <a:pt x="17340" y="120"/>
                </a:cubicBezTo>
                <a:cubicBezTo>
                  <a:pt x="21600" y="1083"/>
                  <a:pt x="19725" y="3971"/>
                  <a:pt x="17595" y="4151"/>
                </a:cubicBezTo>
                <a:cubicBezTo>
                  <a:pt x="15146" y="4362"/>
                  <a:pt x="12334" y="7461"/>
                  <a:pt x="12355" y="10589"/>
                </a:cubicBezTo>
                <a:cubicBezTo>
                  <a:pt x="12376" y="13658"/>
                  <a:pt x="13910" y="14981"/>
                  <a:pt x="15593" y="16245"/>
                </a:cubicBezTo>
                <a:cubicBezTo>
                  <a:pt x="18192" y="18170"/>
                  <a:pt x="17467" y="20216"/>
                  <a:pt x="15678" y="20336"/>
                </a:cubicBezTo>
                <a:cubicBezTo>
                  <a:pt x="12185" y="20577"/>
                  <a:pt x="10374" y="17328"/>
                  <a:pt x="7307" y="16245"/>
                </a:cubicBezTo>
                <a:cubicBezTo>
                  <a:pt x="5027" y="15433"/>
                  <a:pt x="3707" y="17087"/>
                  <a:pt x="0" y="20457"/>
                </a:cubicBezTo>
              </a:path>
            </a:pathLst>
          </a:custGeom>
          <a:solidFill>
            <a:schemeClr val="accent4"/>
          </a:solidFill>
          <a:ln w="6350">
            <a:solidFill>
              <a:srgbClr val="FF6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15" name="Text Box 16"/>
          <p:cNvSpPr txBox="1"/>
          <p:nvPr/>
        </p:nvSpPr>
        <p:spPr>
          <a:xfrm>
            <a:off x="5451608" y="4111946"/>
            <a:ext cx="15208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Efferent neurons</a:t>
            </a:r>
          </a:p>
        </p:txBody>
      </p:sp>
      <p:sp>
        <p:nvSpPr>
          <p:cNvPr id="2416" name="Text Box 22"/>
          <p:cNvSpPr txBox="1"/>
          <p:nvPr/>
        </p:nvSpPr>
        <p:spPr>
          <a:xfrm>
            <a:off x="8203773" y="3343947"/>
            <a:ext cx="16906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Endoplasmic reticulum</a:t>
            </a:r>
          </a:p>
        </p:txBody>
      </p:sp>
      <p:sp>
        <p:nvSpPr>
          <p:cNvPr id="2417" name="Text Box 17"/>
          <p:cNvSpPr txBox="1"/>
          <p:nvPr/>
        </p:nvSpPr>
        <p:spPr>
          <a:xfrm>
            <a:off x="7072974" y="3983002"/>
            <a:ext cx="11271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Mitochondrion</a:t>
            </a:r>
          </a:p>
        </p:txBody>
      </p:sp>
      <p:sp>
        <p:nvSpPr>
          <p:cNvPr id="2420" name="Oval 79"/>
          <p:cNvSpPr/>
          <p:nvPr/>
        </p:nvSpPr>
        <p:spPr>
          <a:xfrm>
            <a:off x="5615523" y="1636950"/>
            <a:ext cx="77471" cy="73661"/>
          </a:xfrm>
          <a:prstGeom prst="ellipse">
            <a:avLst/>
          </a:prstGeom>
          <a:solidFill>
            <a:srgbClr val="7030A0"/>
          </a:solidFill>
          <a:ln w="12700">
            <a:solidFill>
              <a:srgbClr val="7030A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9" name="Text Box 1"/>
          <p:cNvSpPr txBox="1"/>
          <p:nvPr/>
        </p:nvSpPr>
        <p:spPr>
          <a:xfrm>
            <a:off x="5679811" y="5653422"/>
            <a:ext cx="20968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/>
              <a:t>Downregulation or inhibition</a:t>
            </a:r>
          </a:p>
        </p:txBody>
      </p:sp>
      <p:sp>
        <p:nvSpPr>
          <p:cNvPr id="2418" name="Text Box 2"/>
          <p:cNvSpPr txBox="1"/>
          <p:nvPr/>
        </p:nvSpPr>
        <p:spPr>
          <a:xfrm>
            <a:off x="3099995" y="5625414"/>
            <a:ext cx="191579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b="1" dirty="0"/>
              <a:t>Upregulation or activation</a:t>
            </a:r>
          </a:p>
        </p:txBody>
      </p:sp>
      <p:sp>
        <p:nvSpPr>
          <p:cNvPr id="2450" name="Straight Connector 109"/>
          <p:cNvSpPr/>
          <p:nvPr/>
        </p:nvSpPr>
        <p:spPr>
          <a:xfrm flipH="1" flipV="1">
            <a:off x="6085614" y="3280444"/>
            <a:ext cx="1339610" cy="74342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1" name="Straight Connector 110"/>
          <p:cNvSpPr/>
          <p:nvPr/>
        </p:nvSpPr>
        <p:spPr>
          <a:xfrm flipH="1" flipV="1">
            <a:off x="6191685" y="2979349"/>
            <a:ext cx="2012089" cy="494774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E675B148-0670-4840-AEC7-A6F2F325D8A4}"/>
              </a:ext>
            </a:extLst>
          </p:cNvPr>
          <p:cNvSpPr txBox="1"/>
          <p:nvPr/>
        </p:nvSpPr>
        <p:spPr>
          <a:xfrm>
            <a:off x="971118" y="435305"/>
            <a:ext cx="10698326" cy="108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lnSpc>
                <a:spcPct val="72000"/>
              </a:lnSpc>
              <a:defRPr sz="2600">
                <a:solidFill>
                  <a:srgbClr val="00B0F0"/>
                </a:solidFill>
              </a:defRPr>
            </a:pPr>
            <a:r>
              <a:rPr dirty="0"/>
              <a:t>Effects of adaptogens on adaptive  stress response signaling pathways that protect neurons against degeneration and promote synaptic plasticity</a:t>
            </a:r>
            <a:r>
              <a:rPr sz="2000" dirty="0">
                <a:solidFill>
                  <a:srgbClr val="0070C0"/>
                </a:solidFill>
              </a:rPr>
              <a:t>.  </a:t>
            </a:r>
            <a:r>
              <a:rPr sz="8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3" name="Footer Placeholder 112">
            <a:extLst>
              <a:ext uri="{FF2B5EF4-FFF2-40B4-BE49-F238E27FC236}">
                <a16:creationId xmlns:a16="http://schemas.microsoft.com/office/drawing/2014/main" id="{26E8737A-9D9D-46C2-B3C4-EC902EB477CE}"/>
              </a:ext>
            </a:extLst>
          </p:cNvPr>
          <p:cNvSpPr txBox="1"/>
          <p:nvPr/>
        </p:nvSpPr>
        <p:spPr>
          <a:xfrm>
            <a:off x="541538" y="6158796"/>
            <a:ext cx="1111900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1200">
                <a:solidFill>
                  <a:srgbClr val="888888"/>
                </a:solidFill>
              </a:defRPr>
            </a:pPr>
            <a:r>
              <a:rPr dirty="0" err="1"/>
              <a:t>Stranahan</a:t>
            </a:r>
            <a:r>
              <a:rPr dirty="0"/>
              <a:t>, A.M. &amp;</a:t>
            </a:r>
            <a:r>
              <a:rPr dirty="0" err="1"/>
              <a:t>M.P.Mattson</a:t>
            </a:r>
            <a:r>
              <a:rPr dirty="0"/>
              <a:t>. 2012. Recruiting adaptive cellular stress responses for successful brain ageing. </a:t>
            </a:r>
            <a:r>
              <a:rPr i="1" dirty="0"/>
              <a:t>Nat. Rev. </a:t>
            </a:r>
            <a:r>
              <a:rPr i="1" dirty="0" err="1"/>
              <a:t>Neurosci</a:t>
            </a:r>
            <a:r>
              <a:rPr i="1" dirty="0"/>
              <a:t>. </a:t>
            </a:r>
            <a:r>
              <a:rPr b="1" dirty="0"/>
              <a:t>13: </a:t>
            </a:r>
            <a:r>
              <a:rPr dirty="0"/>
              <a:t>209–216.</a:t>
            </a:r>
          </a:p>
          <a:p>
            <a:pPr>
              <a:defRPr sz="1200">
                <a:solidFill>
                  <a:srgbClr val="888888"/>
                </a:solidFill>
              </a:defRPr>
            </a:pPr>
            <a:r>
              <a:rPr dirty="0"/>
              <a:t>Panossian A.G. 2017. Understanding adaptogenic activity: specificity of the pharmacological action of adaptogens and other phytochemicals. Ann. N.Y. Acad. Sci.  1401(1):49-64.</a:t>
            </a:r>
          </a:p>
        </p:txBody>
      </p:sp>
    </p:spTree>
    <p:extLst>
      <p:ext uri="{BB962C8B-B14F-4D97-AF65-F5344CB8AC3E}">
        <p14:creationId xmlns:p14="http://schemas.microsoft.com/office/powerpoint/2010/main" val="4155775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1" name="Group 2"/>
          <p:cNvGrpSpPr/>
          <p:nvPr/>
        </p:nvGrpSpPr>
        <p:grpSpPr>
          <a:xfrm>
            <a:off x="1023192" y="1037426"/>
            <a:ext cx="10828689" cy="329069"/>
            <a:chOff x="0" y="0"/>
            <a:chExt cx="10828688" cy="329067"/>
          </a:xfrm>
        </p:grpSpPr>
        <p:sp>
          <p:nvSpPr>
            <p:cNvPr id="2455" name="Freeform 3"/>
            <p:cNvSpPr/>
            <p:nvPr/>
          </p:nvSpPr>
          <p:spPr>
            <a:xfrm>
              <a:off x="3647953" y="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6" name="Freeform 4"/>
            <p:cNvSpPr/>
            <p:nvPr/>
          </p:nvSpPr>
          <p:spPr>
            <a:xfrm>
              <a:off x="3647953" y="169234"/>
              <a:ext cx="108124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7" name="Freeform 5"/>
            <p:cNvSpPr/>
            <p:nvPr/>
          </p:nvSpPr>
          <p:spPr>
            <a:xfrm>
              <a:off x="3760777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4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8" name="Freeform 6"/>
            <p:cNvSpPr/>
            <p:nvPr/>
          </p:nvSpPr>
          <p:spPr>
            <a:xfrm>
              <a:off x="3760777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52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800" y="7376"/>
                    <a:pt x="11600" y="7376"/>
                    <a:pt x="10800" y="7376"/>
                  </a:cubicBezTo>
                  <a:cubicBezTo>
                    <a:pt x="10400" y="7376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80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9" name="Freeform 7"/>
            <p:cNvSpPr/>
            <p:nvPr/>
          </p:nvSpPr>
          <p:spPr>
            <a:xfrm>
              <a:off x="3871250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0" name="Freeform 8"/>
            <p:cNvSpPr/>
            <p:nvPr/>
          </p:nvSpPr>
          <p:spPr>
            <a:xfrm>
              <a:off x="3871250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1" name="Freeform 9"/>
            <p:cNvSpPr/>
            <p:nvPr/>
          </p:nvSpPr>
          <p:spPr>
            <a:xfrm>
              <a:off x="3318885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2" name="Freeform 10"/>
            <p:cNvSpPr/>
            <p:nvPr/>
          </p:nvSpPr>
          <p:spPr>
            <a:xfrm>
              <a:off x="3318885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3" name="Freeform 11"/>
            <p:cNvSpPr/>
            <p:nvPr/>
          </p:nvSpPr>
          <p:spPr>
            <a:xfrm>
              <a:off x="3427008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1389" y="14313"/>
                    <a:pt x="11782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4" name="Freeform 12"/>
            <p:cNvSpPr/>
            <p:nvPr/>
          </p:nvSpPr>
          <p:spPr>
            <a:xfrm>
              <a:off x="3427008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5" name="Freeform 13"/>
            <p:cNvSpPr/>
            <p:nvPr/>
          </p:nvSpPr>
          <p:spPr>
            <a:xfrm>
              <a:off x="3537480" y="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6" name="Freeform 14"/>
            <p:cNvSpPr/>
            <p:nvPr/>
          </p:nvSpPr>
          <p:spPr>
            <a:xfrm>
              <a:off x="3537480" y="169234"/>
              <a:ext cx="108124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7" name="Freeform 15"/>
            <p:cNvSpPr/>
            <p:nvPr/>
          </p:nvSpPr>
          <p:spPr>
            <a:xfrm>
              <a:off x="2985116" y="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8" name="Freeform 16"/>
            <p:cNvSpPr/>
            <p:nvPr/>
          </p:nvSpPr>
          <p:spPr>
            <a:xfrm>
              <a:off x="2985116" y="169234"/>
              <a:ext cx="108124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9" name="Freeform 17"/>
            <p:cNvSpPr/>
            <p:nvPr/>
          </p:nvSpPr>
          <p:spPr>
            <a:xfrm>
              <a:off x="3095589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2175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9033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0" name="Freeform 18"/>
            <p:cNvSpPr/>
            <p:nvPr/>
          </p:nvSpPr>
          <p:spPr>
            <a:xfrm>
              <a:off x="3095589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745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1" name="Freeform 19"/>
            <p:cNvSpPr/>
            <p:nvPr/>
          </p:nvSpPr>
          <p:spPr>
            <a:xfrm>
              <a:off x="3208413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2" name="Freeform 20"/>
            <p:cNvSpPr/>
            <p:nvPr/>
          </p:nvSpPr>
          <p:spPr>
            <a:xfrm>
              <a:off x="3208413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3" name="Freeform 21"/>
            <p:cNvSpPr/>
            <p:nvPr/>
          </p:nvSpPr>
          <p:spPr>
            <a:xfrm>
              <a:off x="2656048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4" name="Freeform 22"/>
            <p:cNvSpPr/>
            <p:nvPr/>
          </p:nvSpPr>
          <p:spPr>
            <a:xfrm>
              <a:off x="2656048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5" name="Freeform 23"/>
            <p:cNvSpPr/>
            <p:nvPr/>
          </p:nvSpPr>
          <p:spPr>
            <a:xfrm>
              <a:off x="2764171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6" name="Freeform 24"/>
            <p:cNvSpPr/>
            <p:nvPr/>
          </p:nvSpPr>
          <p:spPr>
            <a:xfrm>
              <a:off x="2764171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7" name="Freeform 25"/>
            <p:cNvSpPr/>
            <p:nvPr/>
          </p:nvSpPr>
          <p:spPr>
            <a:xfrm>
              <a:off x="2874644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8" name="Freeform 26"/>
            <p:cNvSpPr/>
            <p:nvPr/>
          </p:nvSpPr>
          <p:spPr>
            <a:xfrm>
              <a:off x="2874644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9" name="Freeform 27"/>
            <p:cNvSpPr/>
            <p:nvPr/>
          </p:nvSpPr>
          <p:spPr>
            <a:xfrm>
              <a:off x="2322279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0" name="Freeform 28"/>
            <p:cNvSpPr/>
            <p:nvPr/>
          </p:nvSpPr>
          <p:spPr>
            <a:xfrm>
              <a:off x="2322279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1" name="Freeform 29"/>
            <p:cNvSpPr/>
            <p:nvPr/>
          </p:nvSpPr>
          <p:spPr>
            <a:xfrm>
              <a:off x="2432752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2" name="Freeform 30"/>
            <p:cNvSpPr/>
            <p:nvPr/>
          </p:nvSpPr>
          <p:spPr>
            <a:xfrm>
              <a:off x="2432752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3" name="Freeform 31"/>
            <p:cNvSpPr/>
            <p:nvPr/>
          </p:nvSpPr>
          <p:spPr>
            <a:xfrm>
              <a:off x="2543225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4" name="Freeform 32"/>
            <p:cNvSpPr/>
            <p:nvPr/>
          </p:nvSpPr>
          <p:spPr>
            <a:xfrm>
              <a:off x="2543225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2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5" name="Freeform 33"/>
            <p:cNvSpPr/>
            <p:nvPr/>
          </p:nvSpPr>
          <p:spPr>
            <a:xfrm>
              <a:off x="1990861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6" name="Freeform 34"/>
            <p:cNvSpPr/>
            <p:nvPr/>
          </p:nvSpPr>
          <p:spPr>
            <a:xfrm>
              <a:off x="1990861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7" name="Freeform 35"/>
            <p:cNvSpPr/>
            <p:nvPr/>
          </p:nvSpPr>
          <p:spPr>
            <a:xfrm>
              <a:off x="2101334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8" name="Freeform 36"/>
            <p:cNvSpPr/>
            <p:nvPr/>
          </p:nvSpPr>
          <p:spPr>
            <a:xfrm>
              <a:off x="2101334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9" name="Freeform 37"/>
            <p:cNvSpPr/>
            <p:nvPr/>
          </p:nvSpPr>
          <p:spPr>
            <a:xfrm>
              <a:off x="2211807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0" name="Freeform 38"/>
            <p:cNvSpPr/>
            <p:nvPr/>
          </p:nvSpPr>
          <p:spPr>
            <a:xfrm>
              <a:off x="2211807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709" y="7112"/>
                    <a:pt x="15709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1" name="Freeform 39"/>
            <p:cNvSpPr/>
            <p:nvPr/>
          </p:nvSpPr>
          <p:spPr>
            <a:xfrm>
              <a:off x="1657092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2" name="Freeform 40"/>
            <p:cNvSpPr/>
            <p:nvPr/>
          </p:nvSpPr>
          <p:spPr>
            <a:xfrm>
              <a:off x="1657092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3" name="Freeform 41"/>
            <p:cNvSpPr/>
            <p:nvPr/>
          </p:nvSpPr>
          <p:spPr>
            <a:xfrm>
              <a:off x="1769915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4" name="Freeform 42"/>
            <p:cNvSpPr/>
            <p:nvPr/>
          </p:nvSpPr>
          <p:spPr>
            <a:xfrm>
              <a:off x="1769915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5" name="Freeform 43"/>
            <p:cNvSpPr/>
            <p:nvPr/>
          </p:nvSpPr>
          <p:spPr>
            <a:xfrm>
              <a:off x="1880388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6" name="Freeform 44"/>
            <p:cNvSpPr/>
            <p:nvPr/>
          </p:nvSpPr>
          <p:spPr>
            <a:xfrm>
              <a:off x="1880388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7" name="Freeform 45"/>
            <p:cNvSpPr/>
            <p:nvPr/>
          </p:nvSpPr>
          <p:spPr>
            <a:xfrm>
              <a:off x="1328024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8" name="Freeform 46"/>
            <p:cNvSpPr/>
            <p:nvPr/>
          </p:nvSpPr>
          <p:spPr>
            <a:xfrm>
              <a:off x="1328024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9" name="Freeform 47"/>
            <p:cNvSpPr/>
            <p:nvPr/>
          </p:nvSpPr>
          <p:spPr>
            <a:xfrm>
              <a:off x="1438497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4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0" name="Freeform 48"/>
            <p:cNvSpPr/>
            <p:nvPr/>
          </p:nvSpPr>
          <p:spPr>
            <a:xfrm>
              <a:off x="1438497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52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8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80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1" name="Freeform 49"/>
            <p:cNvSpPr/>
            <p:nvPr/>
          </p:nvSpPr>
          <p:spPr>
            <a:xfrm>
              <a:off x="1548969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2" name="Freeform 50"/>
            <p:cNvSpPr/>
            <p:nvPr/>
          </p:nvSpPr>
          <p:spPr>
            <a:xfrm>
              <a:off x="1548969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3" name="Freeform 51"/>
            <p:cNvSpPr/>
            <p:nvPr/>
          </p:nvSpPr>
          <p:spPr>
            <a:xfrm>
              <a:off x="996605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4" name="Freeform 52"/>
            <p:cNvSpPr/>
            <p:nvPr/>
          </p:nvSpPr>
          <p:spPr>
            <a:xfrm>
              <a:off x="996605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5" name="Freeform 53"/>
            <p:cNvSpPr/>
            <p:nvPr/>
          </p:nvSpPr>
          <p:spPr>
            <a:xfrm>
              <a:off x="1104728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782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6" name="Freeform 54"/>
            <p:cNvSpPr/>
            <p:nvPr/>
          </p:nvSpPr>
          <p:spPr>
            <a:xfrm>
              <a:off x="1104728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7" name="Freeform 55"/>
            <p:cNvSpPr/>
            <p:nvPr/>
          </p:nvSpPr>
          <p:spPr>
            <a:xfrm>
              <a:off x="1215201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8" name="Freeform 56"/>
            <p:cNvSpPr/>
            <p:nvPr/>
          </p:nvSpPr>
          <p:spPr>
            <a:xfrm>
              <a:off x="1215201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9" name="Freeform 57"/>
            <p:cNvSpPr/>
            <p:nvPr/>
          </p:nvSpPr>
          <p:spPr>
            <a:xfrm>
              <a:off x="662836" y="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0" name="Freeform 58"/>
            <p:cNvSpPr/>
            <p:nvPr/>
          </p:nvSpPr>
          <p:spPr>
            <a:xfrm>
              <a:off x="662836" y="169234"/>
              <a:ext cx="108124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1" name="Freeform 59"/>
            <p:cNvSpPr/>
            <p:nvPr/>
          </p:nvSpPr>
          <p:spPr>
            <a:xfrm>
              <a:off x="773309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9033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2" name="Freeform 60"/>
            <p:cNvSpPr/>
            <p:nvPr/>
          </p:nvSpPr>
          <p:spPr>
            <a:xfrm>
              <a:off x="773309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745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3" name="Freeform 61"/>
            <p:cNvSpPr/>
            <p:nvPr/>
          </p:nvSpPr>
          <p:spPr>
            <a:xfrm>
              <a:off x="886133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4" name="Freeform 62"/>
            <p:cNvSpPr/>
            <p:nvPr/>
          </p:nvSpPr>
          <p:spPr>
            <a:xfrm>
              <a:off x="886133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5" name="Freeform 63"/>
            <p:cNvSpPr/>
            <p:nvPr/>
          </p:nvSpPr>
          <p:spPr>
            <a:xfrm>
              <a:off x="333768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6" name="Freeform 64"/>
            <p:cNvSpPr/>
            <p:nvPr/>
          </p:nvSpPr>
          <p:spPr>
            <a:xfrm>
              <a:off x="333768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7" name="Freeform 65"/>
            <p:cNvSpPr/>
            <p:nvPr/>
          </p:nvSpPr>
          <p:spPr>
            <a:xfrm>
              <a:off x="441891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8" name="Freeform 66"/>
            <p:cNvSpPr/>
            <p:nvPr/>
          </p:nvSpPr>
          <p:spPr>
            <a:xfrm>
              <a:off x="441891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9" name="Freeform 67"/>
            <p:cNvSpPr/>
            <p:nvPr/>
          </p:nvSpPr>
          <p:spPr>
            <a:xfrm>
              <a:off x="552364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0" name="Freeform 68"/>
            <p:cNvSpPr/>
            <p:nvPr/>
          </p:nvSpPr>
          <p:spPr>
            <a:xfrm>
              <a:off x="552364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1" name="Freeform 69"/>
            <p:cNvSpPr/>
            <p:nvPr/>
          </p:nvSpPr>
          <p:spPr>
            <a:xfrm>
              <a:off x="-1" y="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2" name="Freeform 70"/>
            <p:cNvSpPr/>
            <p:nvPr/>
          </p:nvSpPr>
          <p:spPr>
            <a:xfrm>
              <a:off x="-1" y="169234"/>
              <a:ext cx="108124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3" name="Freeform 71"/>
            <p:cNvSpPr/>
            <p:nvPr/>
          </p:nvSpPr>
          <p:spPr>
            <a:xfrm>
              <a:off x="110472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4" name="Freeform 72"/>
            <p:cNvSpPr/>
            <p:nvPr/>
          </p:nvSpPr>
          <p:spPr>
            <a:xfrm>
              <a:off x="110472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5" name="Freeform 73"/>
            <p:cNvSpPr/>
            <p:nvPr/>
          </p:nvSpPr>
          <p:spPr>
            <a:xfrm>
              <a:off x="223296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6" name="Freeform 74"/>
            <p:cNvSpPr/>
            <p:nvPr/>
          </p:nvSpPr>
          <p:spPr>
            <a:xfrm>
              <a:off x="223296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2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7" name="Freeform 75"/>
            <p:cNvSpPr/>
            <p:nvPr/>
          </p:nvSpPr>
          <p:spPr>
            <a:xfrm>
              <a:off x="5086451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8" name="Freeform 76"/>
            <p:cNvSpPr/>
            <p:nvPr/>
          </p:nvSpPr>
          <p:spPr>
            <a:xfrm>
              <a:off x="5086451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9" name="Freeform 77"/>
            <p:cNvSpPr/>
            <p:nvPr/>
          </p:nvSpPr>
          <p:spPr>
            <a:xfrm>
              <a:off x="5196923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0" name="Freeform 78"/>
            <p:cNvSpPr/>
            <p:nvPr/>
          </p:nvSpPr>
          <p:spPr>
            <a:xfrm>
              <a:off x="5196923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1" name="Freeform 79"/>
            <p:cNvSpPr/>
            <p:nvPr/>
          </p:nvSpPr>
          <p:spPr>
            <a:xfrm>
              <a:off x="5307396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2" name="Freeform 80"/>
            <p:cNvSpPr/>
            <p:nvPr/>
          </p:nvSpPr>
          <p:spPr>
            <a:xfrm>
              <a:off x="5307396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3" name="Freeform 81"/>
            <p:cNvSpPr/>
            <p:nvPr/>
          </p:nvSpPr>
          <p:spPr>
            <a:xfrm>
              <a:off x="4755032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4" name="Freeform 82"/>
            <p:cNvSpPr/>
            <p:nvPr/>
          </p:nvSpPr>
          <p:spPr>
            <a:xfrm>
              <a:off x="4755032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5" name="Freeform 83"/>
            <p:cNvSpPr/>
            <p:nvPr/>
          </p:nvSpPr>
          <p:spPr>
            <a:xfrm>
              <a:off x="4865505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6" name="Freeform 84"/>
            <p:cNvSpPr/>
            <p:nvPr/>
          </p:nvSpPr>
          <p:spPr>
            <a:xfrm>
              <a:off x="4865505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376"/>
                    <a:pt x="10800" y="7376"/>
                  </a:cubicBezTo>
                  <a:cubicBezTo>
                    <a:pt x="10400" y="7376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7" name="Freeform 85"/>
            <p:cNvSpPr/>
            <p:nvPr/>
          </p:nvSpPr>
          <p:spPr>
            <a:xfrm>
              <a:off x="4975978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8" name="Freeform 86"/>
            <p:cNvSpPr/>
            <p:nvPr/>
          </p:nvSpPr>
          <p:spPr>
            <a:xfrm>
              <a:off x="4975978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9" name="Freeform 87"/>
            <p:cNvSpPr/>
            <p:nvPr/>
          </p:nvSpPr>
          <p:spPr>
            <a:xfrm>
              <a:off x="4423614" y="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0" name="Freeform 88"/>
            <p:cNvSpPr/>
            <p:nvPr/>
          </p:nvSpPr>
          <p:spPr>
            <a:xfrm>
              <a:off x="4423614" y="169234"/>
              <a:ext cx="10577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1" name="Freeform 89"/>
            <p:cNvSpPr/>
            <p:nvPr/>
          </p:nvSpPr>
          <p:spPr>
            <a:xfrm>
              <a:off x="4534086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2" name="Freeform 90"/>
            <p:cNvSpPr/>
            <p:nvPr/>
          </p:nvSpPr>
          <p:spPr>
            <a:xfrm>
              <a:off x="4534086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3" name="Freeform 91"/>
            <p:cNvSpPr/>
            <p:nvPr/>
          </p:nvSpPr>
          <p:spPr>
            <a:xfrm>
              <a:off x="4642209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4" name="Freeform 92"/>
            <p:cNvSpPr/>
            <p:nvPr/>
          </p:nvSpPr>
          <p:spPr>
            <a:xfrm>
              <a:off x="4642209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5" name="Freeform 93"/>
            <p:cNvSpPr/>
            <p:nvPr/>
          </p:nvSpPr>
          <p:spPr>
            <a:xfrm>
              <a:off x="4089845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6" name="Freeform 94"/>
            <p:cNvSpPr/>
            <p:nvPr/>
          </p:nvSpPr>
          <p:spPr>
            <a:xfrm>
              <a:off x="4089845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7" name="Freeform 95"/>
            <p:cNvSpPr/>
            <p:nvPr/>
          </p:nvSpPr>
          <p:spPr>
            <a:xfrm>
              <a:off x="4200318" y="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8" name="Freeform 96"/>
            <p:cNvSpPr/>
            <p:nvPr/>
          </p:nvSpPr>
          <p:spPr>
            <a:xfrm>
              <a:off x="4200318" y="169234"/>
              <a:ext cx="10812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9" name="Freeform 97"/>
            <p:cNvSpPr/>
            <p:nvPr/>
          </p:nvSpPr>
          <p:spPr>
            <a:xfrm>
              <a:off x="4313141" y="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0" name="Freeform 98"/>
            <p:cNvSpPr/>
            <p:nvPr/>
          </p:nvSpPr>
          <p:spPr>
            <a:xfrm>
              <a:off x="4313141" y="169234"/>
              <a:ext cx="103422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1" name="Freeform 99"/>
            <p:cNvSpPr/>
            <p:nvPr/>
          </p:nvSpPr>
          <p:spPr>
            <a:xfrm>
              <a:off x="3981722" y="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2" name="Freeform 100"/>
            <p:cNvSpPr/>
            <p:nvPr/>
          </p:nvSpPr>
          <p:spPr>
            <a:xfrm>
              <a:off x="3981722" y="169234"/>
              <a:ext cx="105773" cy="15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3" name="Freeform 101"/>
            <p:cNvSpPr/>
            <p:nvPr/>
          </p:nvSpPr>
          <p:spPr>
            <a:xfrm>
              <a:off x="9063473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4" name="Freeform 102"/>
            <p:cNvSpPr/>
            <p:nvPr/>
          </p:nvSpPr>
          <p:spPr>
            <a:xfrm>
              <a:off x="9063473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5" name="Freeform 103"/>
            <p:cNvSpPr/>
            <p:nvPr/>
          </p:nvSpPr>
          <p:spPr>
            <a:xfrm>
              <a:off x="9176296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4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6" name="Freeform 104"/>
            <p:cNvSpPr/>
            <p:nvPr/>
          </p:nvSpPr>
          <p:spPr>
            <a:xfrm>
              <a:off x="9176296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52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800" y="7376"/>
                    <a:pt x="11600" y="7376"/>
                    <a:pt x="10800" y="7376"/>
                  </a:cubicBezTo>
                  <a:cubicBezTo>
                    <a:pt x="10400" y="7376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80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7" name="Freeform 105"/>
            <p:cNvSpPr/>
            <p:nvPr/>
          </p:nvSpPr>
          <p:spPr>
            <a:xfrm>
              <a:off x="9286769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8" name="Freeform 106"/>
            <p:cNvSpPr/>
            <p:nvPr/>
          </p:nvSpPr>
          <p:spPr>
            <a:xfrm>
              <a:off x="9286769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9" name="Freeform 107"/>
            <p:cNvSpPr/>
            <p:nvPr/>
          </p:nvSpPr>
          <p:spPr>
            <a:xfrm>
              <a:off x="8734404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0" name="Freeform 108"/>
            <p:cNvSpPr/>
            <p:nvPr/>
          </p:nvSpPr>
          <p:spPr>
            <a:xfrm>
              <a:off x="8734404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1" name="Freeform 109"/>
            <p:cNvSpPr/>
            <p:nvPr/>
          </p:nvSpPr>
          <p:spPr>
            <a:xfrm>
              <a:off x="8842527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1389" y="14313"/>
                    <a:pt x="11782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2" name="Freeform 110"/>
            <p:cNvSpPr/>
            <p:nvPr/>
          </p:nvSpPr>
          <p:spPr>
            <a:xfrm>
              <a:off x="8842527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3" name="Freeform 111"/>
            <p:cNvSpPr/>
            <p:nvPr/>
          </p:nvSpPr>
          <p:spPr>
            <a:xfrm>
              <a:off x="8953000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4" name="Freeform 112"/>
            <p:cNvSpPr/>
            <p:nvPr/>
          </p:nvSpPr>
          <p:spPr>
            <a:xfrm>
              <a:off x="8953000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5" name="Freeform 113"/>
            <p:cNvSpPr/>
            <p:nvPr/>
          </p:nvSpPr>
          <p:spPr>
            <a:xfrm>
              <a:off x="8400636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6" name="Freeform 114"/>
            <p:cNvSpPr/>
            <p:nvPr/>
          </p:nvSpPr>
          <p:spPr>
            <a:xfrm>
              <a:off x="8400636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7" name="Freeform 115"/>
            <p:cNvSpPr/>
            <p:nvPr/>
          </p:nvSpPr>
          <p:spPr>
            <a:xfrm>
              <a:off x="8511109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2175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9033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8" name="Freeform 116"/>
            <p:cNvSpPr/>
            <p:nvPr/>
          </p:nvSpPr>
          <p:spPr>
            <a:xfrm>
              <a:off x="8511109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745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9" name="Freeform 117"/>
            <p:cNvSpPr/>
            <p:nvPr/>
          </p:nvSpPr>
          <p:spPr>
            <a:xfrm>
              <a:off x="8623932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0" name="Freeform 118"/>
            <p:cNvSpPr/>
            <p:nvPr/>
          </p:nvSpPr>
          <p:spPr>
            <a:xfrm>
              <a:off x="8623932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1" name="Freeform 119"/>
            <p:cNvSpPr/>
            <p:nvPr/>
          </p:nvSpPr>
          <p:spPr>
            <a:xfrm>
              <a:off x="8071567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2" name="Freeform 120"/>
            <p:cNvSpPr/>
            <p:nvPr/>
          </p:nvSpPr>
          <p:spPr>
            <a:xfrm>
              <a:off x="8071567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3" name="Freeform 121"/>
            <p:cNvSpPr/>
            <p:nvPr/>
          </p:nvSpPr>
          <p:spPr>
            <a:xfrm>
              <a:off x="8179690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4" name="Freeform 122"/>
            <p:cNvSpPr/>
            <p:nvPr/>
          </p:nvSpPr>
          <p:spPr>
            <a:xfrm>
              <a:off x="8179690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5" name="Freeform 123"/>
            <p:cNvSpPr/>
            <p:nvPr/>
          </p:nvSpPr>
          <p:spPr>
            <a:xfrm>
              <a:off x="8290162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6" name="Freeform 124"/>
            <p:cNvSpPr/>
            <p:nvPr/>
          </p:nvSpPr>
          <p:spPr>
            <a:xfrm>
              <a:off x="8290162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7" name="Freeform 125"/>
            <p:cNvSpPr/>
            <p:nvPr/>
          </p:nvSpPr>
          <p:spPr>
            <a:xfrm>
              <a:off x="7737799" y="235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8" name="Freeform 126"/>
            <p:cNvSpPr/>
            <p:nvPr/>
          </p:nvSpPr>
          <p:spPr>
            <a:xfrm>
              <a:off x="7737799" y="171585"/>
              <a:ext cx="10577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9" name="Freeform 127"/>
            <p:cNvSpPr/>
            <p:nvPr/>
          </p:nvSpPr>
          <p:spPr>
            <a:xfrm>
              <a:off x="7848272" y="235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0" name="Freeform 128"/>
            <p:cNvSpPr/>
            <p:nvPr/>
          </p:nvSpPr>
          <p:spPr>
            <a:xfrm>
              <a:off x="7848272" y="171585"/>
              <a:ext cx="10577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1" name="Freeform 129"/>
            <p:cNvSpPr/>
            <p:nvPr/>
          </p:nvSpPr>
          <p:spPr>
            <a:xfrm>
              <a:off x="7958744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2" name="Freeform 130"/>
            <p:cNvSpPr/>
            <p:nvPr/>
          </p:nvSpPr>
          <p:spPr>
            <a:xfrm>
              <a:off x="7958744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2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3" name="Freeform 131"/>
            <p:cNvSpPr/>
            <p:nvPr/>
          </p:nvSpPr>
          <p:spPr>
            <a:xfrm>
              <a:off x="7406380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4" name="Freeform 132"/>
            <p:cNvSpPr/>
            <p:nvPr/>
          </p:nvSpPr>
          <p:spPr>
            <a:xfrm>
              <a:off x="7406380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5" name="Freeform 133"/>
            <p:cNvSpPr/>
            <p:nvPr/>
          </p:nvSpPr>
          <p:spPr>
            <a:xfrm>
              <a:off x="7516853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6" name="Freeform 134"/>
            <p:cNvSpPr/>
            <p:nvPr/>
          </p:nvSpPr>
          <p:spPr>
            <a:xfrm>
              <a:off x="7516853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7" name="Freeform 135"/>
            <p:cNvSpPr/>
            <p:nvPr/>
          </p:nvSpPr>
          <p:spPr>
            <a:xfrm>
              <a:off x="7627326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8" name="Freeform 136"/>
            <p:cNvSpPr/>
            <p:nvPr/>
          </p:nvSpPr>
          <p:spPr>
            <a:xfrm>
              <a:off x="7627326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709" y="7112"/>
                    <a:pt x="15709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9" name="Freeform 137"/>
            <p:cNvSpPr/>
            <p:nvPr/>
          </p:nvSpPr>
          <p:spPr>
            <a:xfrm>
              <a:off x="7072611" y="235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0" name="Freeform 138"/>
            <p:cNvSpPr/>
            <p:nvPr/>
          </p:nvSpPr>
          <p:spPr>
            <a:xfrm>
              <a:off x="7072611" y="171585"/>
              <a:ext cx="108124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1" name="Freeform 139"/>
            <p:cNvSpPr/>
            <p:nvPr/>
          </p:nvSpPr>
          <p:spPr>
            <a:xfrm>
              <a:off x="7185435" y="235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2" name="Freeform 140"/>
            <p:cNvSpPr/>
            <p:nvPr/>
          </p:nvSpPr>
          <p:spPr>
            <a:xfrm>
              <a:off x="7185435" y="171585"/>
              <a:ext cx="10577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3" name="Freeform 141"/>
            <p:cNvSpPr/>
            <p:nvPr/>
          </p:nvSpPr>
          <p:spPr>
            <a:xfrm>
              <a:off x="7295908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4" name="Freeform 142"/>
            <p:cNvSpPr/>
            <p:nvPr/>
          </p:nvSpPr>
          <p:spPr>
            <a:xfrm>
              <a:off x="7295908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5" name="Freeform 143"/>
            <p:cNvSpPr/>
            <p:nvPr/>
          </p:nvSpPr>
          <p:spPr>
            <a:xfrm>
              <a:off x="6743543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6" name="Freeform 144"/>
            <p:cNvSpPr/>
            <p:nvPr/>
          </p:nvSpPr>
          <p:spPr>
            <a:xfrm>
              <a:off x="6743543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7" name="Freeform 145"/>
            <p:cNvSpPr/>
            <p:nvPr/>
          </p:nvSpPr>
          <p:spPr>
            <a:xfrm>
              <a:off x="6854016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4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8" name="Freeform 146"/>
            <p:cNvSpPr/>
            <p:nvPr/>
          </p:nvSpPr>
          <p:spPr>
            <a:xfrm>
              <a:off x="6854016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52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8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80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9" name="Freeform 147"/>
            <p:cNvSpPr/>
            <p:nvPr/>
          </p:nvSpPr>
          <p:spPr>
            <a:xfrm>
              <a:off x="6964489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0" name="Freeform 148"/>
            <p:cNvSpPr/>
            <p:nvPr/>
          </p:nvSpPr>
          <p:spPr>
            <a:xfrm>
              <a:off x="6964489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1" name="Freeform 149"/>
            <p:cNvSpPr/>
            <p:nvPr/>
          </p:nvSpPr>
          <p:spPr>
            <a:xfrm>
              <a:off x="6412125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2" name="Freeform 150"/>
            <p:cNvSpPr/>
            <p:nvPr/>
          </p:nvSpPr>
          <p:spPr>
            <a:xfrm>
              <a:off x="6412125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3" name="Freeform 151"/>
            <p:cNvSpPr/>
            <p:nvPr/>
          </p:nvSpPr>
          <p:spPr>
            <a:xfrm>
              <a:off x="6520247" y="235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782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4" name="Freeform 152"/>
            <p:cNvSpPr/>
            <p:nvPr/>
          </p:nvSpPr>
          <p:spPr>
            <a:xfrm>
              <a:off x="6520247" y="171585"/>
              <a:ext cx="108124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5" name="Freeform 153"/>
            <p:cNvSpPr/>
            <p:nvPr/>
          </p:nvSpPr>
          <p:spPr>
            <a:xfrm>
              <a:off x="6630720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6" name="Freeform 154"/>
            <p:cNvSpPr/>
            <p:nvPr/>
          </p:nvSpPr>
          <p:spPr>
            <a:xfrm>
              <a:off x="6630720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7" name="Freeform 155"/>
            <p:cNvSpPr/>
            <p:nvPr/>
          </p:nvSpPr>
          <p:spPr>
            <a:xfrm>
              <a:off x="6078356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8" name="Freeform 156"/>
            <p:cNvSpPr/>
            <p:nvPr/>
          </p:nvSpPr>
          <p:spPr>
            <a:xfrm>
              <a:off x="6078356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9" name="Freeform 157"/>
            <p:cNvSpPr/>
            <p:nvPr/>
          </p:nvSpPr>
          <p:spPr>
            <a:xfrm>
              <a:off x="6188828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640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9033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0" name="Freeform 158"/>
            <p:cNvSpPr/>
            <p:nvPr/>
          </p:nvSpPr>
          <p:spPr>
            <a:xfrm>
              <a:off x="6188828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745" y="4478"/>
                    <a:pt x="13745" y="6849"/>
                  </a:cubicBezTo>
                  <a:cubicBezTo>
                    <a:pt x="13745" y="7112"/>
                    <a:pt x="13745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10211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1" name="Freeform 159"/>
            <p:cNvSpPr/>
            <p:nvPr/>
          </p:nvSpPr>
          <p:spPr>
            <a:xfrm>
              <a:off x="6301652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2" name="Freeform 160"/>
            <p:cNvSpPr/>
            <p:nvPr/>
          </p:nvSpPr>
          <p:spPr>
            <a:xfrm>
              <a:off x="6301652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3" name="Freeform 161"/>
            <p:cNvSpPr/>
            <p:nvPr/>
          </p:nvSpPr>
          <p:spPr>
            <a:xfrm>
              <a:off x="5749288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4" name="Freeform 162"/>
            <p:cNvSpPr/>
            <p:nvPr/>
          </p:nvSpPr>
          <p:spPr>
            <a:xfrm>
              <a:off x="5749288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112"/>
                    <a:pt x="10604" y="7112"/>
                  </a:cubicBezTo>
                  <a:cubicBezTo>
                    <a:pt x="10211" y="7112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5" name="Freeform 163"/>
            <p:cNvSpPr/>
            <p:nvPr/>
          </p:nvSpPr>
          <p:spPr>
            <a:xfrm>
              <a:off x="5857410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6" name="Freeform 164"/>
            <p:cNvSpPr/>
            <p:nvPr/>
          </p:nvSpPr>
          <p:spPr>
            <a:xfrm>
              <a:off x="5857410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7" name="Freeform 165"/>
            <p:cNvSpPr/>
            <p:nvPr/>
          </p:nvSpPr>
          <p:spPr>
            <a:xfrm>
              <a:off x="5967883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8" name="Freeform 166"/>
            <p:cNvSpPr/>
            <p:nvPr/>
          </p:nvSpPr>
          <p:spPr>
            <a:xfrm>
              <a:off x="5967883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9" name="Freeform 167"/>
            <p:cNvSpPr/>
            <p:nvPr/>
          </p:nvSpPr>
          <p:spPr>
            <a:xfrm>
              <a:off x="5415519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0" name="Freeform 168"/>
            <p:cNvSpPr/>
            <p:nvPr/>
          </p:nvSpPr>
          <p:spPr>
            <a:xfrm>
              <a:off x="5415519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1" name="Freeform 169"/>
            <p:cNvSpPr/>
            <p:nvPr/>
          </p:nvSpPr>
          <p:spPr>
            <a:xfrm>
              <a:off x="5525992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2" name="Freeform 170"/>
            <p:cNvSpPr/>
            <p:nvPr/>
          </p:nvSpPr>
          <p:spPr>
            <a:xfrm>
              <a:off x="5525992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3" name="Freeform 171"/>
            <p:cNvSpPr/>
            <p:nvPr/>
          </p:nvSpPr>
          <p:spPr>
            <a:xfrm>
              <a:off x="5638815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4" name="Freeform 172"/>
            <p:cNvSpPr/>
            <p:nvPr/>
          </p:nvSpPr>
          <p:spPr>
            <a:xfrm>
              <a:off x="5638815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2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5" name="Freeform 173"/>
            <p:cNvSpPr/>
            <p:nvPr/>
          </p:nvSpPr>
          <p:spPr>
            <a:xfrm>
              <a:off x="10501970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6" name="Freeform 174"/>
            <p:cNvSpPr/>
            <p:nvPr/>
          </p:nvSpPr>
          <p:spPr>
            <a:xfrm>
              <a:off x="10501970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7" name="Freeform 175"/>
            <p:cNvSpPr/>
            <p:nvPr/>
          </p:nvSpPr>
          <p:spPr>
            <a:xfrm>
              <a:off x="10612442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8" name="Freeform 176"/>
            <p:cNvSpPr/>
            <p:nvPr/>
          </p:nvSpPr>
          <p:spPr>
            <a:xfrm>
              <a:off x="10612442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9" name="Freeform 177"/>
            <p:cNvSpPr/>
            <p:nvPr/>
          </p:nvSpPr>
          <p:spPr>
            <a:xfrm>
              <a:off x="10722916" y="235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0" name="Freeform 178"/>
            <p:cNvSpPr/>
            <p:nvPr/>
          </p:nvSpPr>
          <p:spPr>
            <a:xfrm>
              <a:off x="10722916" y="171585"/>
              <a:ext cx="10577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1" name="Freeform 179"/>
            <p:cNvSpPr/>
            <p:nvPr/>
          </p:nvSpPr>
          <p:spPr>
            <a:xfrm>
              <a:off x="10170552" y="2350"/>
              <a:ext cx="10577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2" name="Freeform 180"/>
            <p:cNvSpPr/>
            <p:nvPr/>
          </p:nvSpPr>
          <p:spPr>
            <a:xfrm>
              <a:off x="10170552" y="171585"/>
              <a:ext cx="10577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3" name="Freeform 181"/>
            <p:cNvSpPr/>
            <p:nvPr/>
          </p:nvSpPr>
          <p:spPr>
            <a:xfrm>
              <a:off x="10281025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0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4" name="Freeform 182"/>
            <p:cNvSpPr/>
            <p:nvPr/>
          </p:nvSpPr>
          <p:spPr>
            <a:xfrm>
              <a:off x="10281025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000" y="0"/>
                    <a:pt x="12000" y="0"/>
                    <a:pt x="120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376"/>
                    <a:pt x="10800" y="7376"/>
                  </a:cubicBezTo>
                  <a:cubicBezTo>
                    <a:pt x="10400" y="7376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5" name="Freeform 183"/>
            <p:cNvSpPr/>
            <p:nvPr/>
          </p:nvSpPr>
          <p:spPr>
            <a:xfrm>
              <a:off x="10391497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5614"/>
                  </a:moveTo>
                  <a:cubicBezTo>
                    <a:pt x="7855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5891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6676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7855" y="17696"/>
                    <a:pt x="7855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6" name="Freeform 184"/>
            <p:cNvSpPr/>
            <p:nvPr/>
          </p:nvSpPr>
          <p:spPr>
            <a:xfrm>
              <a:off x="10391497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6676" y="0"/>
                    <a:pt x="6676" y="0"/>
                    <a:pt x="6676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7" name="Freeform 185"/>
            <p:cNvSpPr/>
            <p:nvPr/>
          </p:nvSpPr>
          <p:spPr>
            <a:xfrm>
              <a:off x="9839133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389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353" y="18477"/>
                    <a:pt x="13353" y="17176"/>
                  </a:cubicBezTo>
                  <a:cubicBezTo>
                    <a:pt x="13353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495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8" name="Freeform 186"/>
            <p:cNvSpPr/>
            <p:nvPr/>
          </p:nvSpPr>
          <p:spPr>
            <a:xfrm>
              <a:off x="9839133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316" y="7112"/>
                    <a:pt x="15316" y="6849"/>
                  </a:cubicBezTo>
                  <a:cubicBezTo>
                    <a:pt x="15316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389" y="7376"/>
                    <a:pt x="10604" y="7376"/>
                  </a:cubicBezTo>
                  <a:cubicBezTo>
                    <a:pt x="10211" y="7376"/>
                    <a:pt x="10211" y="7376"/>
                    <a:pt x="9818" y="7376"/>
                  </a:cubicBezTo>
                  <a:cubicBezTo>
                    <a:pt x="9818" y="6585"/>
                    <a:pt x="9818" y="6059"/>
                    <a:pt x="9818" y="5268"/>
                  </a:cubicBezTo>
                  <a:cubicBezTo>
                    <a:pt x="9818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495" y="21600"/>
                    <a:pt x="21600" y="18439"/>
                    <a:pt x="21600" y="14488"/>
                  </a:cubicBezTo>
                  <a:cubicBezTo>
                    <a:pt x="21600" y="11590"/>
                    <a:pt x="18851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9" name="Freeform 187"/>
            <p:cNvSpPr/>
            <p:nvPr/>
          </p:nvSpPr>
          <p:spPr>
            <a:xfrm>
              <a:off x="9949606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138" y="21600"/>
                    <a:pt x="14138" y="21600"/>
                    <a:pt x="14138" y="21600"/>
                  </a:cubicBezTo>
                  <a:cubicBezTo>
                    <a:pt x="13745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138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284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0" name="Freeform 188"/>
            <p:cNvSpPr/>
            <p:nvPr/>
          </p:nvSpPr>
          <p:spPr>
            <a:xfrm>
              <a:off x="9949606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316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138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604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1" name="Freeform 189"/>
            <p:cNvSpPr/>
            <p:nvPr/>
          </p:nvSpPr>
          <p:spPr>
            <a:xfrm>
              <a:off x="10057728" y="235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2" name="Freeform 190"/>
            <p:cNvSpPr/>
            <p:nvPr/>
          </p:nvSpPr>
          <p:spPr>
            <a:xfrm>
              <a:off x="10057728" y="171585"/>
              <a:ext cx="108124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376"/>
                    <a:pt x="10996" y="7376"/>
                  </a:cubicBezTo>
                  <a:cubicBezTo>
                    <a:pt x="10604" y="7376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3" name="Freeform 191"/>
            <p:cNvSpPr/>
            <p:nvPr/>
          </p:nvSpPr>
          <p:spPr>
            <a:xfrm>
              <a:off x="9505364" y="2350"/>
              <a:ext cx="108124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5891" y="15094"/>
                    <a:pt x="5891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4" name="Freeform 192"/>
            <p:cNvSpPr/>
            <p:nvPr/>
          </p:nvSpPr>
          <p:spPr>
            <a:xfrm>
              <a:off x="9505364" y="171585"/>
              <a:ext cx="108124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855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5" name="Freeform 193"/>
            <p:cNvSpPr/>
            <p:nvPr/>
          </p:nvSpPr>
          <p:spPr>
            <a:xfrm>
              <a:off x="9615837" y="2350"/>
              <a:ext cx="10812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425" y="14313"/>
                    <a:pt x="10211" y="14313"/>
                    <a:pt x="10996" y="14313"/>
                  </a:cubicBezTo>
                  <a:cubicBezTo>
                    <a:pt x="11389" y="14313"/>
                    <a:pt x="11782" y="14313"/>
                    <a:pt x="12175" y="14313"/>
                  </a:cubicBezTo>
                  <a:cubicBezTo>
                    <a:pt x="11782" y="15354"/>
                    <a:pt x="11782" y="16135"/>
                    <a:pt x="11782" y="17176"/>
                  </a:cubicBezTo>
                  <a:cubicBezTo>
                    <a:pt x="11782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4138" y="15094"/>
                    <a:pt x="14531" y="14053"/>
                  </a:cubicBezTo>
                  <a:cubicBezTo>
                    <a:pt x="18851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996" y="0"/>
                  </a:cubicBezTo>
                  <a:cubicBezTo>
                    <a:pt x="5105" y="0"/>
                    <a:pt x="0" y="3383"/>
                    <a:pt x="0" y="7287"/>
                  </a:cubicBezTo>
                  <a:cubicBezTo>
                    <a:pt x="0" y="10149"/>
                    <a:pt x="2749" y="12492"/>
                    <a:pt x="6284" y="13793"/>
                  </a:cubicBezTo>
                  <a:cubicBezTo>
                    <a:pt x="6284" y="14313"/>
                    <a:pt x="6284" y="15094"/>
                    <a:pt x="6284" y="15614"/>
                  </a:cubicBezTo>
                  <a:cubicBezTo>
                    <a:pt x="6284" y="17696"/>
                    <a:pt x="6676" y="19778"/>
                    <a:pt x="7069" y="21600"/>
                  </a:cubicBezTo>
                  <a:cubicBezTo>
                    <a:pt x="9425" y="21600"/>
                    <a:pt x="9425" y="21600"/>
                    <a:pt x="9425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6" name="Freeform 194"/>
            <p:cNvSpPr/>
            <p:nvPr/>
          </p:nvSpPr>
          <p:spPr>
            <a:xfrm>
              <a:off x="9615837" y="171585"/>
              <a:ext cx="10812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960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996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10211" y="6585"/>
                    <a:pt x="10211" y="6059"/>
                    <a:pt x="10211" y="5268"/>
                  </a:cubicBezTo>
                  <a:cubicBezTo>
                    <a:pt x="10211" y="3688"/>
                    <a:pt x="9818" y="1844"/>
                    <a:pt x="9425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8247" y="3688"/>
                    <a:pt x="8247" y="5268"/>
                  </a:cubicBezTo>
                  <a:cubicBezTo>
                    <a:pt x="8247" y="6059"/>
                    <a:pt x="7855" y="6849"/>
                    <a:pt x="7855" y="7639"/>
                  </a:cubicBezTo>
                  <a:cubicBezTo>
                    <a:pt x="3535" y="8429"/>
                    <a:pt x="0" y="11327"/>
                    <a:pt x="0" y="14488"/>
                  </a:cubicBezTo>
                  <a:cubicBezTo>
                    <a:pt x="0" y="18439"/>
                    <a:pt x="5105" y="21600"/>
                    <a:pt x="10996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709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7" name="Freeform 195"/>
            <p:cNvSpPr/>
            <p:nvPr/>
          </p:nvSpPr>
          <p:spPr>
            <a:xfrm>
              <a:off x="9728660" y="2350"/>
              <a:ext cx="103422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0" y="15614"/>
                  </a:moveTo>
                  <a:cubicBezTo>
                    <a:pt x="8000" y="15094"/>
                    <a:pt x="8000" y="14573"/>
                    <a:pt x="8400" y="14053"/>
                  </a:cubicBezTo>
                  <a:cubicBezTo>
                    <a:pt x="9200" y="14313"/>
                    <a:pt x="10000" y="14313"/>
                    <a:pt x="10800" y="14313"/>
                  </a:cubicBezTo>
                  <a:cubicBezTo>
                    <a:pt x="11200" y="14313"/>
                    <a:pt x="11600" y="14313"/>
                    <a:pt x="12000" y="14313"/>
                  </a:cubicBezTo>
                  <a:cubicBezTo>
                    <a:pt x="11600" y="15354"/>
                    <a:pt x="11600" y="16135"/>
                    <a:pt x="11600" y="17176"/>
                  </a:cubicBezTo>
                  <a:cubicBezTo>
                    <a:pt x="11600" y="18477"/>
                    <a:pt x="12000" y="20039"/>
                    <a:pt x="12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000" y="20039"/>
                    <a:pt x="13600" y="18477"/>
                    <a:pt x="13600" y="17176"/>
                  </a:cubicBezTo>
                  <a:cubicBezTo>
                    <a:pt x="13600" y="16135"/>
                    <a:pt x="14000" y="15094"/>
                    <a:pt x="14400" y="14053"/>
                  </a:cubicBezTo>
                  <a:cubicBezTo>
                    <a:pt x="18800" y="13012"/>
                    <a:pt x="21600" y="10410"/>
                    <a:pt x="21600" y="7287"/>
                  </a:cubicBezTo>
                  <a:cubicBezTo>
                    <a:pt x="21600" y="3383"/>
                    <a:pt x="16800" y="0"/>
                    <a:pt x="10800" y="0"/>
                  </a:cubicBezTo>
                  <a:cubicBezTo>
                    <a:pt x="4800" y="0"/>
                    <a:pt x="0" y="3383"/>
                    <a:pt x="0" y="7287"/>
                  </a:cubicBezTo>
                  <a:cubicBezTo>
                    <a:pt x="0" y="10149"/>
                    <a:pt x="2400" y="12492"/>
                    <a:pt x="6000" y="13793"/>
                  </a:cubicBezTo>
                  <a:cubicBezTo>
                    <a:pt x="6000" y="14313"/>
                    <a:pt x="6000" y="15094"/>
                    <a:pt x="6000" y="15614"/>
                  </a:cubicBezTo>
                  <a:cubicBezTo>
                    <a:pt x="6000" y="17696"/>
                    <a:pt x="6400" y="19778"/>
                    <a:pt x="6800" y="21600"/>
                  </a:cubicBezTo>
                  <a:cubicBezTo>
                    <a:pt x="9200" y="21600"/>
                    <a:pt x="9200" y="21600"/>
                    <a:pt x="9200" y="21600"/>
                  </a:cubicBezTo>
                  <a:cubicBezTo>
                    <a:pt x="8800" y="19518"/>
                    <a:pt x="8000" y="17696"/>
                    <a:pt x="8000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8" name="Freeform 196"/>
            <p:cNvSpPr/>
            <p:nvPr/>
          </p:nvSpPr>
          <p:spPr>
            <a:xfrm>
              <a:off x="9728660" y="171585"/>
              <a:ext cx="103422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7902"/>
                  </a:moveTo>
                  <a:cubicBezTo>
                    <a:pt x="15600" y="7639"/>
                    <a:pt x="15600" y="7112"/>
                    <a:pt x="15600" y="6849"/>
                  </a:cubicBezTo>
                  <a:cubicBezTo>
                    <a:pt x="15600" y="4478"/>
                    <a:pt x="14800" y="2107"/>
                    <a:pt x="14400" y="0"/>
                  </a:cubicBezTo>
                  <a:cubicBezTo>
                    <a:pt x="12400" y="0"/>
                    <a:pt x="12400" y="0"/>
                    <a:pt x="12400" y="0"/>
                  </a:cubicBezTo>
                  <a:cubicBezTo>
                    <a:pt x="12800" y="2371"/>
                    <a:pt x="13600" y="4478"/>
                    <a:pt x="13600" y="6849"/>
                  </a:cubicBezTo>
                  <a:cubicBezTo>
                    <a:pt x="13600" y="7112"/>
                    <a:pt x="13600" y="7376"/>
                    <a:pt x="13600" y="7376"/>
                  </a:cubicBezTo>
                  <a:cubicBezTo>
                    <a:pt x="12400" y="7376"/>
                    <a:pt x="11600" y="7112"/>
                    <a:pt x="10800" y="7112"/>
                  </a:cubicBezTo>
                  <a:cubicBezTo>
                    <a:pt x="10400" y="7112"/>
                    <a:pt x="10000" y="7376"/>
                    <a:pt x="10000" y="7376"/>
                  </a:cubicBezTo>
                  <a:cubicBezTo>
                    <a:pt x="10000" y="6585"/>
                    <a:pt x="10000" y="6059"/>
                    <a:pt x="10000" y="5268"/>
                  </a:cubicBezTo>
                  <a:cubicBezTo>
                    <a:pt x="10000" y="3688"/>
                    <a:pt x="9600" y="1844"/>
                    <a:pt x="9200" y="0"/>
                  </a:cubicBezTo>
                  <a:cubicBezTo>
                    <a:pt x="6800" y="0"/>
                    <a:pt x="6800" y="0"/>
                    <a:pt x="6800" y="0"/>
                  </a:cubicBezTo>
                  <a:cubicBezTo>
                    <a:pt x="7600" y="1844"/>
                    <a:pt x="8000" y="3688"/>
                    <a:pt x="8000" y="5268"/>
                  </a:cubicBezTo>
                  <a:cubicBezTo>
                    <a:pt x="8000" y="6059"/>
                    <a:pt x="7600" y="6849"/>
                    <a:pt x="7600" y="7639"/>
                  </a:cubicBezTo>
                  <a:cubicBezTo>
                    <a:pt x="3200" y="8429"/>
                    <a:pt x="0" y="11327"/>
                    <a:pt x="0" y="14488"/>
                  </a:cubicBezTo>
                  <a:cubicBezTo>
                    <a:pt x="0" y="18439"/>
                    <a:pt x="4800" y="21600"/>
                    <a:pt x="10800" y="21600"/>
                  </a:cubicBezTo>
                  <a:cubicBezTo>
                    <a:pt x="16800" y="21600"/>
                    <a:pt x="21600" y="18439"/>
                    <a:pt x="21600" y="14488"/>
                  </a:cubicBezTo>
                  <a:cubicBezTo>
                    <a:pt x="21600" y="11590"/>
                    <a:pt x="19200" y="9220"/>
                    <a:pt x="15600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9" name="Freeform 197"/>
            <p:cNvSpPr/>
            <p:nvPr/>
          </p:nvSpPr>
          <p:spPr>
            <a:xfrm>
              <a:off x="9397241" y="2350"/>
              <a:ext cx="105773" cy="1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7" y="15614"/>
                  </a:moveTo>
                  <a:cubicBezTo>
                    <a:pt x="8247" y="15094"/>
                    <a:pt x="8247" y="14573"/>
                    <a:pt x="8247" y="14053"/>
                  </a:cubicBezTo>
                  <a:cubicBezTo>
                    <a:pt x="9033" y="14313"/>
                    <a:pt x="9818" y="14313"/>
                    <a:pt x="10604" y="14313"/>
                  </a:cubicBezTo>
                  <a:cubicBezTo>
                    <a:pt x="10996" y="14313"/>
                    <a:pt x="11389" y="14313"/>
                    <a:pt x="11782" y="14313"/>
                  </a:cubicBezTo>
                  <a:cubicBezTo>
                    <a:pt x="11782" y="15354"/>
                    <a:pt x="11389" y="16135"/>
                    <a:pt x="11389" y="17176"/>
                  </a:cubicBezTo>
                  <a:cubicBezTo>
                    <a:pt x="11389" y="18477"/>
                    <a:pt x="11782" y="20039"/>
                    <a:pt x="12175" y="21600"/>
                  </a:cubicBezTo>
                  <a:cubicBezTo>
                    <a:pt x="14531" y="21600"/>
                    <a:pt x="14531" y="21600"/>
                    <a:pt x="14531" y="21600"/>
                  </a:cubicBezTo>
                  <a:cubicBezTo>
                    <a:pt x="14138" y="20039"/>
                    <a:pt x="13745" y="18477"/>
                    <a:pt x="13745" y="17176"/>
                  </a:cubicBezTo>
                  <a:cubicBezTo>
                    <a:pt x="13745" y="16135"/>
                    <a:pt x="13745" y="15094"/>
                    <a:pt x="14531" y="14053"/>
                  </a:cubicBezTo>
                  <a:cubicBezTo>
                    <a:pt x="18458" y="13012"/>
                    <a:pt x="21600" y="10410"/>
                    <a:pt x="21600" y="7287"/>
                  </a:cubicBezTo>
                  <a:cubicBezTo>
                    <a:pt x="21600" y="3383"/>
                    <a:pt x="16887" y="0"/>
                    <a:pt x="10604" y="0"/>
                  </a:cubicBezTo>
                  <a:cubicBezTo>
                    <a:pt x="4713" y="0"/>
                    <a:pt x="0" y="3383"/>
                    <a:pt x="0" y="7287"/>
                  </a:cubicBezTo>
                  <a:cubicBezTo>
                    <a:pt x="0" y="10149"/>
                    <a:pt x="2356" y="12492"/>
                    <a:pt x="6284" y="13793"/>
                  </a:cubicBezTo>
                  <a:cubicBezTo>
                    <a:pt x="5891" y="14313"/>
                    <a:pt x="5891" y="15094"/>
                    <a:pt x="5891" y="15614"/>
                  </a:cubicBezTo>
                  <a:cubicBezTo>
                    <a:pt x="5891" y="17696"/>
                    <a:pt x="6676" y="19778"/>
                    <a:pt x="7069" y="21600"/>
                  </a:cubicBezTo>
                  <a:cubicBezTo>
                    <a:pt x="9033" y="21600"/>
                    <a:pt x="9033" y="21600"/>
                    <a:pt x="9033" y="21600"/>
                  </a:cubicBezTo>
                  <a:cubicBezTo>
                    <a:pt x="8640" y="19518"/>
                    <a:pt x="8247" y="17696"/>
                    <a:pt x="8247" y="15614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0" name="Freeform 198"/>
            <p:cNvSpPr/>
            <p:nvPr/>
          </p:nvSpPr>
          <p:spPr>
            <a:xfrm>
              <a:off x="9397241" y="171585"/>
              <a:ext cx="105773" cy="15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6" y="7902"/>
                  </a:moveTo>
                  <a:cubicBezTo>
                    <a:pt x="15709" y="7639"/>
                    <a:pt x="15709" y="7112"/>
                    <a:pt x="15709" y="6849"/>
                  </a:cubicBezTo>
                  <a:cubicBezTo>
                    <a:pt x="15709" y="4478"/>
                    <a:pt x="14924" y="2107"/>
                    <a:pt x="14531" y="0"/>
                  </a:cubicBezTo>
                  <a:cubicBezTo>
                    <a:pt x="12175" y="0"/>
                    <a:pt x="12175" y="0"/>
                    <a:pt x="12175" y="0"/>
                  </a:cubicBezTo>
                  <a:cubicBezTo>
                    <a:pt x="12567" y="2371"/>
                    <a:pt x="13353" y="4478"/>
                    <a:pt x="13353" y="6849"/>
                  </a:cubicBezTo>
                  <a:cubicBezTo>
                    <a:pt x="13353" y="7112"/>
                    <a:pt x="13353" y="7376"/>
                    <a:pt x="13353" y="7376"/>
                  </a:cubicBezTo>
                  <a:cubicBezTo>
                    <a:pt x="12567" y="7376"/>
                    <a:pt x="11782" y="7112"/>
                    <a:pt x="10604" y="7112"/>
                  </a:cubicBezTo>
                  <a:cubicBezTo>
                    <a:pt x="10604" y="7112"/>
                    <a:pt x="10211" y="7376"/>
                    <a:pt x="9818" y="7376"/>
                  </a:cubicBezTo>
                  <a:cubicBezTo>
                    <a:pt x="9818" y="6585"/>
                    <a:pt x="10211" y="6059"/>
                    <a:pt x="10211" y="5268"/>
                  </a:cubicBezTo>
                  <a:cubicBezTo>
                    <a:pt x="10211" y="3688"/>
                    <a:pt x="9425" y="1844"/>
                    <a:pt x="9033" y="0"/>
                  </a:cubicBezTo>
                  <a:cubicBezTo>
                    <a:pt x="7069" y="0"/>
                    <a:pt x="7069" y="0"/>
                    <a:pt x="7069" y="0"/>
                  </a:cubicBezTo>
                  <a:cubicBezTo>
                    <a:pt x="7462" y="1844"/>
                    <a:pt x="7855" y="3688"/>
                    <a:pt x="7855" y="5268"/>
                  </a:cubicBezTo>
                  <a:cubicBezTo>
                    <a:pt x="7855" y="6059"/>
                    <a:pt x="7855" y="6849"/>
                    <a:pt x="7462" y="7639"/>
                  </a:cubicBezTo>
                  <a:cubicBezTo>
                    <a:pt x="3142" y="8429"/>
                    <a:pt x="0" y="11327"/>
                    <a:pt x="0" y="14488"/>
                  </a:cubicBezTo>
                  <a:cubicBezTo>
                    <a:pt x="0" y="18439"/>
                    <a:pt x="4713" y="21600"/>
                    <a:pt x="10604" y="21600"/>
                  </a:cubicBezTo>
                  <a:cubicBezTo>
                    <a:pt x="16887" y="21600"/>
                    <a:pt x="21600" y="18439"/>
                    <a:pt x="21600" y="14488"/>
                  </a:cubicBezTo>
                  <a:cubicBezTo>
                    <a:pt x="21600" y="11590"/>
                    <a:pt x="19244" y="9220"/>
                    <a:pt x="15316" y="7902"/>
                  </a:cubicBezTo>
                  <a:close/>
                </a:path>
              </a:pathLst>
            </a:custGeom>
            <a:solidFill>
              <a:srgbClr val="FFF5EE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56" name="Group 199"/>
          <p:cNvGrpSpPr/>
          <p:nvPr/>
        </p:nvGrpSpPr>
        <p:grpSpPr>
          <a:xfrm>
            <a:off x="6882081" y="885004"/>
            <a:ext cx="794945" cy="1375596"/>
            <a:chOff x="0" y="0"/>
            <a:chExt cx="794944" cy="1375595"/>
          </a:xfrm>
        </p:grpSpPr>
        <p:sp>
          <p:nvSpPr>
            <p:cNvPr id="2652" name="Freeform 200"/>
            <p:cNvSpPr/>
            <p:nvPr/>
          </p:nvSpPr>
          <p:spPr>
            <a:xfrm>
              <a:off x="400218" y="54913"/>
              <a:ext cx="394727" cy="132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600" extrusionOk="0">
                  <a:moveTo>
                    <a:pt x="19615" y="781"/>
                  </a:moveTo>
                  <a:cubicBezTo>
                    <a:pt x="18575" y="255"/>
                    <a:pt x="16590" y="0"/>
                    <a:pt x="14274" y="0"/>
                  </a:cubicBezTo>
                  <a:cubicBezTo>
                    <a:pt x="14368" y="135"/>
                    <a:pt x="14463" y="255"/>
                    <a:pt x="14463" y="390"/>
                  </a:cubicBezTo>
                  <a:cubicBezTo>
                    <a:pt x="14463" y="1171"/>
                    <a:pt x="12431" y="1816"/>
                    <a:pt x="9973" y="1816"/>
                  </a:cubicBezTo>
                  <a:cubicBezTo>
                    <a:pt x="8271" y="1816"/>
                    <a:pt x="6759" y="1501"/>
                    <a:pt x="6003" y="1066"/>
                  </a:cubicBezTo>
                  <a:cubicBezTo>
                    <a:pt x="3876" y="1636"/>
                    <a:pt x="2505" y="2372"/>
                    <a:pt x="2221" y="3032"/>
                  </a:cubicBezTo>
                  <a:cubicBezTo>
                    <a:pt x="2127" y="3107"/>
                    <a:pt x="2080" y="3182"/>
                    <a:pt x="2080" y="3257"/>
                  </a:cubicBezTo>
                  <a:cubicBezTo>
                    <a:pt x="2080" y="9412"/>
                    <a:pt x="2080" y="9412"/>
                    <a:pt x="2080" y="9412"/>
                  </a:cubicBezTo>
                  <a:cubicBezTo>
                    <a:pt x="1371" y="9832"/>
                    <a:pt x="945" y="10372"/>
                    <a:pt x="945" y="10973"/>
                  </a:cubicBezTo>
                  <a:cubicBezTo>
                    <a:pt x="945" y="11573"/>
                    <a:pt x="1371" y="12113"/>
                    <a:pt x="2080" y="12534"/>
                  </a:cubicBezTo>
                  <a:cubicBezTo>
                    <a:pt x="2080" y="18448"/>
                    <a:pt x="2080" y="18448"/>
                    <a:pt x="2080" y="18448"/>
                  </a:cubicBezTo>
                  <a:cubicBezTo>
                    <a:pt x="851" y="18733"/>
                    <a:pt x="0" y="19288"/>
                    <a:pt x="0" y="19919"/>
                  </a:cubicBezTo>
                  <a:cubicBezTo>
                    <a:pt x="0" y="20849"/>
                    <a:pt x="1843" y="21600"/>
                    <a:pt x="4065" y="21600"/>
                  </a:cubicBezTo>
                  <a:cubicBezTo>
                    <a:pt x="6286" y="21600"/>
                    <a:pt x="8130" y="20849"/>
                    <a:pt x="8130" y="19919"/>
                  </a:cubicBezTo>
                  <a:cubicBezTo>
                    <a:pt x="8130" y="19288"/>
                    <a:pt x="7279" y="18733"/>
                    <a:pt x="6050" y="18448"/>
                  </a:cubicBezTo>
                  <a:cubicBezTo>
                    <a:pt x="6050" y="13329"/>
                    <a:pt x="6050" y="13329"/>
                    <a:pt x="6050" y="13329"/>
                  </a:cubicBezTo>
                  <a:cubicBezTo>
                    <a:pt x="8366" y="13209"/>
                    <a:pt x="10209" y="12203"/>
                    <a:pt x="10209" y="10973"/>
                  </a:cubicBezTo>
                  <a:cubicBezTo>
                    <a:pt x="10209" y="9742"/>
                    <a:pt x="8366" y="8736"/>
                    <a:pt x="6050" y="8616"/>
                  </a:cubicBezTo>
                  <a:cubicBezTo>
                    <a:pt x="6050" y="4863"/>
                    <a:pt x="6050" y="4863"/>
                    <a:pt x="6050" y="4863"/>
                  </a:cubicBezTo>
                  <a:cubicBezTo>
                    <a:pt x="8555" y="5074"/>
                    <a:pt x="11863" y="4878"/>
                    <a:pt x="14841" y="4278"/>
                  </a:cubicBezTo>
                  <a:cubicBezTo>
                    <a:pt x="19473" y="3332"/>
                    <a:pt x="21600" y="1771"/>
                    <a:pt x="19615" y="781"/>
                  </a:cubicBezTo>
                  <a:close/>
                </a:path>
              </a:pathLst>
            </a:custGeom>
            <a:solidFill>
              <a:srgbClr val="339966"/>
            </a:solidFill>
            <a:ln w="635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3" name="Freeform 201"/>
            <p:cNvSpPr/>
            <p:nvPr/>
          </p:nvSpPr>
          <p:spPr>
            <a:xfrm flipH="1">
              <a:off x="-1" y="54913"/>
              <a:ext cx="394727" cy="132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600" extrusionOk="0">
                  <a:moveTo>
                    <a:pt x="19615" y="781"/>
                  </a:moveTo>
                  <a:cubicBezTo>
                    <a:pt x="18575" y="255"/>
                    <a:pt x="16590" y="0"/>
                    <a:pt x="14274" y="0"/>
                  </a:cubicBezTo>
                  <a:cubicBezTo>
                    <a:pt x="14368" y="135"/>
                    <a:pt x="14463" y="255"/>
                    <a:pt x="14463" y="390"/>
                  </a:cubicBezTo>
                  <a:cubicBezTo>
                    <a:pt x="14463" y="1171"/>
                    <a:pt x="12431" y="1816"/>
                    <a:pt x="9973" y="1816"/>
                  </a:cubicBezTo>
                  <a:cubicBezTo>
                    <a:pt x="8271" y="1816"/>
                    <a:pt x="6759" y="1501"/>
                    <a:pt x="6003" y="1066"/>
                  </a:cubicBezTo>
                  <a:cubicBezTo>
                    <a:pt x="3876" y="1636"/>
                    <a:pt x="2505" y="2372"/>
                    <a:pt x="2221" y="3032"/>
                  </a:cubicBezTo>
                  <a:cubicBezTo>
                    <a:pt x="2127" y="3107"/>
                    <a:pt x="2080" y="3182"/>
                    <a:pt x="2080" y="3257"/>
                  </a:cubicBezTo>
                  <a:cubicBezTo>
                    <a:pt x="2080" y="9412"/>
                    <a:pt x="2080" y="9412"/>
                    <a:pt x="2080" y="9412"/>
                  </a:cubicBezTo>
                  <a:cubicBezTo>
                    <a:pt x="1371" y="9832"/>
                    <a:pt x="945" y="10372"/>
                    <a:pt x="945" y="10973"/>
                  </a:cubicBezTo>
                  <a:cubicBezTo>
                    <a:pt x="945" y="11573"/>
                    <a:pt x="1371" y="12113"/>
                    <a:pt x="2080" y="12534"/>
                  </a:cubicBezTo>
                  <a:cubicBezTo>
                    <a:pt x="2080" y="18448"/>
                    <a:pt x="2080" y="18448"/>
                    <a:pt x="2080" y="18448"/>
                  </a:cubicBezTo>
                  <a:cubicBezTo>
                    <a:pt x="851" y="18733"/>
                    <a:pt x="0" y="19288"/>
                    <a:pt x="0" y="19919"/>
                  </a:cubicBezTo>
                  <a:cubicBezTo>
                    <a:pt x="0" y="20849"/>
                    <a:pt x="1843" y="21600"/>
                    <a:pt x="4065" y="21600"/>
                  </a:cubicBezTo>
                  <a:cubicBezTo>
                    <a:pt x="6286" y="21600"/>
                    <a:pt x="8130" y="20849"/>
                    <a:pt x="8130" y="19919"/>
                  </a:cubicBezTo>
                  <a:cubicBezTo>
                    <a:pt x="8130" y="19288"/>
                    <a:pt x="7279" y="18733"/>
                    <a:pt x="6050" y="18448"/>
                  </a:cubicBezTo>
                  <a:cubicBezTo>
                    <a:pt x="6050" y="13329"/>
                    <a:pt x="6050" y="13329"/>
                    <a:pt x="6050" y="13329"/>
                  </a:cubicBezTo>
                  <a:cubicBezTo>
                    <a:pt x="8366" y="13209"/>
                    <a:pt x="10209" y="12203"/>
                    <a:pt x="10209" y="10973"/>
                  </a:cubicBezTo>
                  <a:cubicBezTo>
                    <a:pt x="10209" y="9742"/>
                    <a:pt x="8366" y="8736"/>
                    <a:pt x="6050" y="8616"/>
                  </a:cubicBezTo>
                  <a:cubicBezTo>
                    <a:pt x="6050" y="4863"/>
                    <a:pt x="6050" y="4863"/>
                    <a:pt x="6050" y="4863"/>
                  </a:cubicBezTo>
                  <a:cubicBezTo>
                    <a:pt x="8555" y="5074"/>
                    <a:pt x="11863" y="4878"/>
                    <a:pt x="14841" y="4278"/>
                  </a:cubicBezTo>
                  <a:cubicBezTo>
                    <a:pt x="19473" y="3332"/>
                    <a:pt x="21600" y="1771"/>
                    <a:pt x="19615" y="781"/>
                  </a:cubicBezTo>
                  <a:close/>
                </a:path>
              </a:pathLst>
            </a:custGeom>
            <a:solidFill>
              <a:srgbClr val="339966"/>
            </a:solidFill>
            <a:ln w="635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4" name="Freeform 202"/>
            <p:cNvSpPr/>
            <p:nvPr/>
          </p:nvSpPr>
          <p:spPr>
            <a:xfrm>
              <a:off x="332934" y="0"/>
              <a:ext cx="339853" cy="15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71" y="0"/>
                  </a:moveTo>
                  <a:cubicBezTo>
                    <a:pt x="13818" y="0"/>
                    <a:pt x="11594" y="4775"/>
                    <a:pt x="11594" y="10800"/>
                  </a:cubicBezTo>
                  <a:cubicBezTo>
                    <a:pt x="1324" y="10800"/>
                    <a:pt x="1324" y="10800"/>
                    <a:pt x="1324" y="10800"/>
                  </a:cubicBezTo>
                  <a:cubicBezTo>
                    <a:pt x="582" y="10800"/>
                    <a:pt x="0" y="11937"/>
                    <a:pt x="0" y="13301"/>
                  </a:cubicBezTo>
                  <a:cubicBezTo>
                    <a:pt x="0" y="14779"/>
                    <a:pt x="582" y="15916"/>
                    <a:pt x="1324" y="15916"/>
                  </a:cubicBezTo>
                  <a:cubicBezTo>
                    <a:pt x="12176" y="15916"/>
                    <a:pt x="12176" y="15916"/>
                    <a:pt x="12176" y="15916"/>
                  </a:cubicBezTo>
                  <a:cubicBezTo>
                    <a:pt x="13024" y="19326"/>
                    <a:pt x="14665" y="21600"/>
                    <a:pt x="16571" y="21600"/>
                  </a:cubicBezTo>
                  <a:cubicBezTo>
                    <a:pt x="19376" y="21600"/>
                    <a:pt x="21600" y="16712"/>
                    <a:pt x="21600" y="10800"/>
                  </a:cubicBezTo>
                  <a:cubicBezTo>
                    <a:pt x="21600" y="4888"/>
                    <a:pt x="19376" y="0"/>
                    <a:pt x="16571" y="0"/>
                  </a:cubicBezTo>
                  <a:close/>
                </a:path>
              </a:pathLst>
            </a:custGeom>
            <a:solidFill>
              <a:srgbClr val="FF99CC"/>
            </a:solidFill>
            <a:ln w="6350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5" name="Freeform 203"/>
            <p:cNvSpPr/>
            <p:nvPr/>
          </p:nvSpPr>
          <p:spPr>
            <a:xfrm rot="10800000">
              <a:off x="122157" y="0"/>
              <a:ext cx="339853" cy="15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71" y="0"/>
                  </a:moveTo>
                  <a:cubicBezTo>
                    <a:pt x="13818" y="0"/>
                    <a:pt x="11594" y="4775"/>
                    <a:pt x="11594" y="10800"/>
                  </a:cubicBezTo>
                  <a:cubicBezTo>
                    <a:pt x="1324" y="10800"/>
                    <a:pt x="1324" y="10800"/>
                    <a:pt x="1324" y="10800"/>
                  </a:cubicBezTo>
                  <a:cubicBezTo>
                    <a:pt x="582" y="10800"/>
                    <a:pt x="0" y="11937"/>
                    <a:pt x="0" y="13301"/>
                  </a:cubicBezTo>
                  <a:cubicBezTo>
                    <a:pt x="0" y="14779"/>
                    <a:pt x="582" y="15916"/>
                    <a:pt x="1324" y="15916"/>
                  </a:cubicBezTo>
                  <a:cubicBezTo>
                    <a:pt x="12176" y="15916"/>
                    <a:pt x="12176" y="15916"/>
                    <a:pt x="12176" y="15916"/>
                  </a:cubicBezTo>
                  <a:cubicBezTo>
                    <a:pt x="13024" y="19326"/>
                    <a:pt x="14665" y="21600"/>
                    <a:pt x="16571" y="21600"/>
                  </a:cubicBezTo>
                  <a:cubicBezTo>
                    <a:pt x="19376" y="21600"/>
                    <a:pt x="21600" y="16712"/>
                    <a:pt x="21600" y="10800"/>
                  </a:cubicBezTo>
                  <a:cubicBezTo>
                    <a:pt x="21600" y="4888"/>
                    <a:pt x="19376" y="0"/>
                    <a:pt x="16571" y="0"/>
                  </a:cubicBezTo>
                  <a:close/>
                </a:path>
              </a:pathLst>
            </a:custGeom>
            <a:solidFill>
              <a:srgbClr val="99CCFF"/>
            </a:solidFill>
            <a:ln w="6350" cap="flat">
              <a:solidFill>
                <a:srgbClr val="33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59" name="Group 204"/>
          <p:cNvGrpSpPr/>
          <p:nvPr/>
        </p:nvGrpSpPr>
        <p:grpSpPr>
          <a:xfrm>
            <a:off x="7461249" y="1259133"/>
            <a:ext cx="144218" cy="144217"/>
            <a:chOff x="0" y="0"/>
            <a:chExt cx="144216" cy="144216"/>
          </a:xfrm>
        </p:grpSpPr>
        <p:sp>
          <p:nvSpPr>
            <p:cNvPr id="2657" name="Oval 205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58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662" name="Group 207"/>
          <p:cNvGrpSpPr/>
          <p:nvPr/>
        </p:nvGrpSpPr>
        <p:grpSpPr>
          <a:xfrm>
            <a:off x="7461249" y="1706808"/>
            <a:ext cx="144218" cy="144217"/>
            <a:chOff x="0" y="0"/>
            <a:chExt cx="144216" cy="144216"/>
          </a:xfrm>
        </p:grpSpPr>
        <p:sp>
          <p:nvSpPr>
            <p:cNvPr id="2660" name="Oval 208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61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665" name="Group 210"/>
          <p:cNvGrpSpPr/>
          <p:nvPr/>
        </p:nvGrpSpPr>
        <p:grpSpPr>
          <a:xfrm>
            <a:off x="7461249" y="1897308"/>
            <a:ext cx="144218" cy="144217"/>
            <a:chOff x="0" y="0"/>
            <a:chExt cx="144216" cy="144216"/>
          </a:xfrm>
        </p:grpSpPr>
        <p:sp>
          <p:nvSpPr>
            <p:cNvPr id="2663" name="Oval 211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64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668" name="Group 213"/>
          <p:cNvGrpSpPr/>
          <p:nvPr/>
        </p:nvGrpSpPr>
        <p:grpSpPr>
          <a:xfrm>
            <a:off x="7061199" y="1259133"/>
            <a:ext cx="144218" cy="144217"/>
            <a:chOff x="0" y="0"/>
            <a:chExt cx="144216" cy="144216"/>
          </a:xfrm>
        </p:grpSpPr>
        <p:sp>
          <p:nvSpPr>
            <p:cNvPr id="2666" name="Oval 214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67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671" name="Group 216"/>
          <p:cNvGrpSpPr/>
          <p:nvPr/>
        </p:nvGrpSpPr>
        <p:grpSpPr>
          <a:xfrm>
            <a:off x="7061199" y="1706808"/>
            <a:ext cx="144218" cy="144217"/>
            <a:chOff x="0" y="0"/>
            <a:chExt cx="144216" cy="144216"/>
          </a:xfrm>
        </p:grpSpPr>
        <p:sp>
          <p:nvSpPr>
            <p:cNvPr id="2669" name="Oval 217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70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674" name="Group 219"/>
          <p:cNvGrpSpPr/>
          <p:nvPr/>
        </p:nvGrpSpPr>
        <p:grpSpPr>
          <a:xfrm>
            <a:off x="7061199" y="1897308"/>
            <a:ext cx="144218" cy="144217"/>
            <a:chOff x="0" y="0"/>
            <a:chExt cx="144216" cy="144216"/>
          </a:xfrm>
        </p:grpSpPr>
        <p:sp>
          <p:nvSpPr>
            <p:cNvPr id="2672" name="Oval 220"/>
            <p:cNvSpPr/>
            <p:nvPr/>
          </p:nvSpPr>
          <p:spPr>
            <a:xfrm>
              <a:off x="-1" y="-1"/>
              <a:ext cx="144218" cy="144218"/>
            </a:xfrm>
            <a:prstGeom prst="ellipse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73" name="Freeform 17"/>
            <p:cNvSpPr/>
            <p:nvPr/>
          </p:nvSpPr>
          <p:spPr>
            <a:xfrm>
              <a:off x="48072" y="30045"/>
              <a:ext cx="59089" cy="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3851" y="309"/>
                    <a:pt x="3851" y="309"/>
                    <a:pt x="3851" y="309"/>
                  </a:cubicBezTo>
                  <a:cubicBezTo>
                    <a:pt x="3851" y="2263"/>
                    <a:pt x="3851" y="2263"/>
                    <a:pt x="3851" y="2263"/>
                  </a:cubicBezTo>
                  <a:cubicBezTo>
                    <a:pt x="4688" y="1543"/>
                    <a:pt x="5693" y="926"/>
                    <a:pt x="6865" y="514"/>
                  </a:cubicBezTo>
                  <a:cubicBezTo>
                    <a:pt x="8037" y="103"/>
                    <a:pt x="9377" y="0"/>
                    <a:pt x="11051" y="0"/>
                  </a:cubicBezTo>
                  <a:cubicBezTo>
                    <a:pt x="13228" y="0"/>
                    <a:pt x="15070" y="309"/>
                    <a:pt x="16744" y="926"/>
                  </a:cubicBezTo>
                  <a:cubicBezTo>
                    <a:pt x="18251" y="1646"/>
                    <a:pt x="19591" y="2571"/>
                    <a:pt x="20428" y="3806"/>
                  </a:cubicBezTo>
                  <a:cubicBezTo>
                    <a:pt x="21265" y="5040"/>
                    <a:pt x="21600" y="6377"/>
                    <a:pt x="21600" y="7920"/>
                  </a:cubicBezTo>
                  <a:cubicBezTo>
                    <a:pt x="21600" y="9463"/>
                    <a:pt x="21098" y="10903"/>
                    <a:pt x="20260" y="12137"/>
                  </a:cubicBezTo>
                  <a:cubicBezTo>
                    <a:pt x="19256" y="13371"/>
                    <a:pt x="17916" y="14297"/>
                    <a:pt x="16242" y="15017"/>
                  </a:cubicBezTo>
                  <a:cubicBezTo>
                    <a:pt x="14567" y="15634"/>
                    <a:pt x="12726" y="16046"/>
                    <a:pt x="10716" y="16046"/>
                  </a:cubicBezTo>
                  <a:cubicBezTo>
                    <a:pt x="9377" y="16046"/>
                    <a:pt x="8037" y="15840"/>
                    <a:pt x="6865" y="15429"/>
                  </a:cubicBezTo>
                  <a:cubicBezTo>
                    <a:pt x="5860" y="15120"/>
                    <a:pt x="4856" y="14606"/>
                    <a:pt x="4186" y="14091"/>
                  </a:cubicBezTo>
                  <a:cubicBezTo>
                    <a:pt x="4186" y="21600"/>
                    <a:pt x="4186" y="21600"/>
                    <a:pt x="4186" y="21600"/>
                  </a:cubicBezTo>
                  <a:lnTo>
                    <a:pt x="0" y="21600"/>
                  </a:lnTo>
                  <a:close/>
                  <a:moveTo>
                    <a:pt x="3684" y="8023"/>
                  </a:moveTo>
                  <a:cubicBezTo>
                    <a:pt x="3684" y="10080"/>
                    <a:pt x="4353" y="11520"/>
                    <a:pt x="5693" y="12446"/>
                  </a:cubicBezTo>
                  <a:cubicBezTo>
                    <a:pt x="7033" y="13371"/>
                    <a:pt x="8540" y="13886"/>
                    <a:pt x="10381" y="13886"/>
                  </a:cubicBezTo>
                  <a:cubicBezTo>
                    <a:pt x="12391" y="13886"/>
                    <a:pt x="13898" y="13371"/>
                    <a:pt x="15237" y="12446"/>
                  </a:cubicBezTo>
                  <a:cubicBezTo>
                    <a:pt x="16577" y="11417"/>
                    <a:pt x="17247" y="9874"/>
                    <a:pt x="17247" y="7817"/>
                  </a:cubicBezTo>
                  <a:cubicBezTo>
                    <a:pt x="17247" y="5863"/>
                    <a:pt x="16577" y="4423"/>
                    <a:pt x="15237" y="3497"/>
                  </a:cubicBezTo>
                  <a:cubicBezTo>
                    <a:pt x="14065" y="2469"/>
                    <a:pt x="12391" y="1954"/>
                    <a:pt x="10549" y="1954"/>
                  </a:cubicBezTo>
                  <a:cubicBezTo>
                    <a:pt x="8874" y="1954"/>
                    <a:pt x="7200" y="2469"/>
                    <a:pt x="5860" y="3600"/>
                  </a:cubicBezTo>
                  <a:cubicBezTo>
                    <a:pt x="4521" y="4629"/>
                    <a:pt x="3684" y="6069"/>
                    <a:pt x="3684" y="8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675" name="Freeform 6"/>
          <p:cNvSpPr/>
          <p:nvPr/>
        </p:nvSpPr>
        <p:spPr>
          <a:xfrm>
            <a:off x="3924944" y="862729"/>
            <a:ext cx="713876" cy="98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21302" y="19048"/>
                </a:moveTo>
                <a:cubicBezTo>
                  <a:pt x="21148" y="18940"/>
                  <a:pt x="20969" y="18832"/>
                  <a:pt x="20820" y="18788"/>
                </a:cubicBezTo>
                <a:cubicBezTo>
                  <a:pt x="20516" y="18677"/>
                  <a:pt x="19914" y="18677"/>
                  <a:pt x="19278" y="18655"/>
                </a:cubicBezTo>
                <a:cubicBezTo>
                  <a:pt x="18646" y="18655"/>
                  <a:pt x="17984" y="18634"/>
                  <a:pt x="17770" y="18569"/>
                </a:cubicBezTo>
                <a:cubicBezTo>
                  <a:pt x="17437" y="18461"/>
                  <a:pt x="17258" y="18220"/>
                  <a:pt x="17258" y="18025"/>
                </a:cubicBezTo>
                <a:cubicBezTo>
                  <a:pt x="17258" y="17935"/>
                  <a:pt x="17288" y="17849"/>
                  <a:pt x="17377" y="17806"/>
                </a:cubicBezTo>
                <a:cubicBezTo>
                  <a:pt x="17407" y="17784"/>
                  <a:pt x="17561" y="17762"/>
                  <a:pt x="17770" y="17741"/>
                </a:cubicBezTo>
                <a:cubicBezTo>
                  <a:pt x="18074" y="17719"/>
                  <a:pt x="18497" y="17719"/>
                  <a:pt x="18885" y="17719"/>
                </a:cubicBezTo>
                <a:cubicBezTo>
                  <a:pt x="19248" y="17698"/>
                  <a:pt x="19581" y="17676"/>
                  <a:pt x="19760" y="17564"/>
                </a:cubicBezTo>
                <a:cubicBezTo>
                  <a:pt x="19914" y="17478"/>
                  <a:pt x="19974" y="17348"/>
                  <a:pt x="19974" y="17215"/>
                </a:cubicBezTo>
                <a:cubicBezTo>
                  <a:pt x="19974" y="16999"/>
                  <a:pt x="19820" y="16715"/>
                  <a:pt x="19760" y="16538"/>
                </a:cubicBezTo>
                <a:cubicBezTo>
                  <a:pt x="20153" y="16495"/>
                  <a:pt x="20457" y="16279"/>
                  <a:pt x="20457" y="15995"/>
                </a:cubicBezTo>
                <a:cubicBezTo>
                  <a:pt x="20457" y="6044"/>
                  <a:pt x="20457" y="6044"/>
                  <a:pt x="20457" y="6044"/>
                </a:cubicBezTo>
                <a:cubicBezTo>
                  <a:pt x="20457" y="5738"/>
                  <a:pt x="20064" y="5501"/>
                  <a:pt x="19611" y="5501"/>
                </a:cubicBezTo>
                <a:cubicBezTo>
                  <a:pt x="19641" y="5389"/>
                  <a:pt x="19671" y="5260"/>
                  <a:pt x="19671" y="5152"/>
                </a:cubicBezTo>
                <a:cubicBezTo>
                  <a:pt x="19671" y="4997"/>
                  <a:pt x="19611" y="4824"/>
                  <a:pt x="19367" y="4738"/>
                </a:cubicBezTo>
                <a:cubicBezTo>
                  <a:pt x="19158" y="4669"/>
                  <a:pt x="18795" y="4648"/>
                  <a:pt x="18402" y="4648"/>
                </a:cubicBezTo>
                <a:cubicBezTo>
                  <a:pt x="17860" y="4648"/>
                  <a:pt x="17318" y="4694"/>
                  <a:pt x="17049" y="4802"/>
                </a:cubicBezTo>
                <a:cubicBezTo>
                  <a:pt x="16835" y="4889"/>
                  <a:pt x="16775" y="5040"/>
                  <a:pt x="16775" y="5195"/>
                </a:cubicBezTo>
                <a:cubicBezTo>
                  <a:pt x="16775" y="5303"/>
                  <a:pt x="16805" y="5414"/>
                  <a:pt x="16835" y="5522"/>
                </a:cubicBezTo>
                <a:cubicBezTo>
                  <a:pt x="16472" y="5587"/>
                  <a:pt x="16233" y="5807"/>
                  <a:pt x="16233" y="6044"/>
                </a:cubicBezTo>
                <a:cubicBezTo>
                  <a:pt x="16233" y="15995"/>
                  <a:pt x="16233" y="15995"/>
                  <a:pt x="16233" y="15995"/>
                </a:cubicBezTo>
                <a:cubicBezTo>
                  <a:pt x="16233" y="16236"/>
                  <a:pt x="16472" y="16452"/>
                  <a:pt x="16805" y="16517"/>
                </a:cubicBezTo>
                <a:cubicBezTo>
                  <a:pt x="16835" y="16650"/>
                  <a:pt x="16865" y="16780"/>
                  <a:pt x="16865" y="16888"/>
                </a:cubicBezTo>
                <a:cubicBezTo>
                  <a:pt x="16865" y="17021"/>
                  <a:pt x="16835" y="17107"/>
                  <a:pt x="16716" y="17150"/>
                </a:cubicBezTo>
                <a:cubicBezTo>
                  <a:pt x="16537" y="17215"/>
                  <a:pt x="15960" y="17280"/>
                  <a:pt x="15477" y="17280"/>
                </a:cubicBezTo>
                <a:cubicBezTo>
                  <a:pt x="15084" y="17280"/>
                  <a:pt x="14726" y="17237"/>
                  <a:pt x="14572" y="17194"/>
                </a:cubicBezTo>
                <a:cubicBezTo>
                  <a:pt x="14482" y="17172"/>
                  <a:pt x="14422" y="17086"/>
                  <a:pt x="14422" y="16934"/>
                </a:cubicBezTo>
                <a:cubicBezTo>
                  <a:pt x="14422" y="16801"/>
                  <a:pt x="14482" y="16672"/>
                  <a:pt x="14512" y="16538"/>
                </a:cubicBezTo>
                <a:cubicBezTo>
                  <a:pt x="14512" y="16560"/>
                  <a:pt x="14542" y="16560"/>
                  <a:pt x="14572" y="16560"/>
                </a:cubicBezTo>
                <a:cubicBezTo>
                  <a:pt x="15024" y="16560"/>
                  <a:pt x="15417" y="16301"/>
                  <a:pt x="15417" y="15995"/>
                </a:cubicBezTo>
                <a:cubicBezTo>
                  <a:pt x="15417" y="6044"/>
                  <a:pt x="15417" y="6044"/>
                  <a:pt x="15417" y="6044"/>
                </a:cubicBezTo>
                <a:cubicBezTo>
                  <a:pt x="15417" y="5738"/>
                  <a:pt x="15024" y="5501"/>
                  <a:pt x="14572" y="5501"/>
                </a:cubicBezTo>
                <a:cubicBezTo>
                  <a:pt x="14572" y="5501"/>
                  <a:pt x="14572" y="5501"/>
                  <a:pt x="14572" y="5501"/>
                </a:cubicBezTo>
                <a:cubicBezTo>
                  <a:pt x="14601" y="5389"/>
                  <a:pt x="14631" y="5260"/>
                  <a:pt x="14631" y="5152"/>
                </a:cubicBezTo>
                <a:cubicBezTo>
                  <a:pt x="14631" y="4997"/>
                  <a:pt x="14572" y="4824"/>
                  <a:pt x="14333" y="4738"/>
                </a:cubicBezTo>
                <a:cubicBezTo>
                  <a:pt x="14119" y="4669"/>
                  <a:pt x="13761" y="4648"/>
                  <a:pt x="13368" y="4648"/>
                </a:cubicBezTo>
                <a:cubicBezTo>
                  <a:pt x="12826" y="4648"/>
                  <a:pt x="12283" y="4694"/>
                  <a:pt x="11980" y="4802"/>
                </a:cubicBezTo>
                <a:cubicBezTo>
                  <a:pt x="11766" y="4889"/>
                  <a:pt x="11706" y="5040"/>
                  <a:pt x="11706" y="5195"/>
                </a:cubicBezTo>
                <a:cubicBezTo>
                  <a:pt x="11736" y="5303"/>
                  <a:pt x="11766" y="5436"/>
                  <a:pt x="11766" y="5522"/>
                </a:cubicBezTo>
                <a:cubicBezTo>
                  <a:pt x="11438" y="5609"/>
                  <a:pt x="11224" y="5807"/>
                  <a:pt x="11224" y="6044"/>
                </a:cubicBezTo>
                <a:cubicBezTo>
                  <a:pt x="11224" y="15995"/>
                  <a:pt x="11224" y="15995"/>
                  <a:pt x="11224" y="15995"/>
                </a:cubicBezTo>
                <a:cubicBezTo>
                  <a:pt x="11224" y="16236"/>
                  <a:pt x="11438" y="16430"/>
                  <a:pt x="11766" y="16517"/>
                </a:cubicBezTo>
                <a:cubicBezTo>
                  <a:pt x="11796" y="16650"/>
                  <a:pt x="11831" y="16780"/>
                  <a:pt x="11831" y="16888"/>
                </a:cubicBezTo>
                <a:cubicBezTo>
                  <a:pt x="11831" y="17021"/>
                  <a:pt x="11796" y="17107"/>
                  <a:pt x="11676" y="17150"/>
                </a:cubicBezTo>
                <a:cubicBezTo>
                  <a:pt x="11497" y="17215"/>
                  <a:pt x="10955" y="17280"/>
                  <a:pt x="10443" y="17280"/>
                </a:cubicBezTo>
                <a:cubicBezTo>
                  <a:pt x="10050" y="17280"/>
                  <a:pt x="9687" y="17237"/>
                  <a:pt x="9567" y="17194"/>
                </a:cubicBezTo>
                <a:cubicBezTo>
                  <a:pt x="9448" y="17172"/>
                  <a:pt x="9413" y="17064"/>
                  <a:pt x="9413" y="16934"/>
                </a:cubicBezTo>
                <a:cubicBezTo>
                  <a:pt x="9413" y="16801"/>
                  <a:pt x="9448" y="16672"/>
                  <a:pt x="9478" y="16538"/>
                </a:cubicBezTo>
                <a:cubicBezTo>
                  <a:pt x="9507" y="16560"/>
                  <a:pt x="9537" y="16560"/>
                  <a:pt x="9537" y="16560"/>
                </a:cubicBezTo>
                <a:cubicBezTo>
                  <a:pt x="10020" y="16560"/>
                  <a:pt x="10378" y="16301"/>
                  <a:pt x="10378" y="15995"/>
                </a:cubicBezTo>
                <a:cubicBezTo>
                  <a:pt x="10378" y="6044"/>
                  <a:pt x="10378" y="6044"/>
                  <a:pt x="10378" y="6044"/>
                </a:cubicBezTo>
                <a:cubicBezTo>
                  <a:pt x="10378" y="5807"/>
                  <a:pt x="10139" y="5587"/>
                  <a:pt x="9776" y="5522"/>
                </a:cubicBezTo>
                <a:cubicBezTo>
                  <a:pt x="9806" y="5414"/>
                  <a:pt x="9836" y="5303"/>
                  <a:pt x="9836" y="5173"/>
                </a:cubicBezTo>
                <a:cubicBezTo>
                  <a:pt x="9836" y="5018"/>
                  <a:pt x="9806" y="4846"/>
                  <a:pt x="9567" y="4759"/>
                </a:cubicBezTo>
                <a:cubicBezTo>
                  <a:pt x="9353" y="4694"/>
                  <a:pt x="8995" y="4669"/>
                  <a:pt x="8572" y="4669"/>
                </a:cubicBezTo>
                <a:cubicBezTo>
                  <a:pt x="8060" y="4669"/>
                  <a:pt x="7483" y="4716"/>
                  <a:pt x="7214" y="4824"/>
                </a:cubicBezTo>
                <a:cubicBezTo>
                  <a:pt x="7000" y="4910"/>
                  <a:pt x="6941" y="5065"/>
                  <a:pt x="6941" y="5216"/>
                </a:cubicBezTo>
                <a:cubicBezTo>
                  <a:pt x="6941" y="5303"/>
                  <a:pt x="6970" y="5414"/>
                  <a:pt x="7000" y="5501"/>
                </a:cubicBezTo>
                <a:cubicBezTo>
                  <a:pt x="6548" y="5501"/>
                  <a:pt x="6189" y="5738"/>
                  <a:pt x="6189" y="6044"/>
                </a:cubicBezTo>
                <a:cubicBezTo>
                  <a:pt x="6189" y="15995"/>
                  <a:pt x="6189" y="15995"/>
                  <a:pt x="6189" y="15995"/>
                </a:cubicBezTo>
                <a:cubicBezTo>
                  <a:pt x="6189" y="16279"/>
                  <a:pt x="6518" y="16517"/>
                  <a:pt x="6941" y="16538"/>
                </a:cubicBezTo>
                <a:cubicBezTo>
                  <a:pt x="6970" y="16672"/>
                  <a:pt x="7030" y="16823"/>
                  <a:pt x="7030" y="16934"/>
                </a:cubicBezTo>
                <a:cubicBezTo>
                  <a:pt x="7030" y="17064"/>
                  <a:pt x="7000" y="17129"/>
                  <a:pt x="6881" y="17172"/>
                </a:cubicBezTo>
                <a:cubicBezTo>
                  <a:pt x="6702" y="17237"/>
                  <a:pt x="6159" y="17305"/>
                  <a:pt x="5642" y="17305"/>
                </a:cubicBezTo>
                <a:cubicBezTo>
                  <a:pt x="5254" y="17305"/>
                  <a:pt x="4891" y="17258"/>
                  <a:pt x="4772" y="17215"/>
                </a:cubicBezTo>
                <a:cubicBezTo>
                  <a:pt x="4647" y="17194"/>
                  <a:pt x="4617" y="17107"/>
                  <a:pt x="4617" y="16978"/>
                </a:cubicBezTo>
                <a:cubicBezTo>
                  <a:pt x="4617" y="16823"/>
                  <a:pt x="4677" y="16650"/>
                  <a:pt x="4707" y="16538"/>
                </a:cubicBezTo>
                <a:cubicBezTo>
                  <a:pt x="5070" y="16495"/>
                  <a:pt x="5373" y="16258"/>
                  <a:pt x="5373" y="15995"/>
                </a:cubicBezTo>
                <a:cubicBezTo>
                  <a:pt x="5373" y="6044"/>
                  <a:pt x="5373" y="6044"/>
                  <a:pt x="5373" y="6044"/>
                </a:cubicBezTo>
                <a:cubicBezTo>
                  <a:pt x="5373" y="5760"/>
                  <a:pt x="5040" y="5522"/>
                  <a:pt x="4587" y="5501"/>
                </a:cubicBezTo>
                <a:cubicBezTo>
                  <a:pt x="4587" y="5436"/>
                  <a:pt x="4617" y="5368"/>
                  <a:pt x="4617" y="5281"/>
                </a:cubicBezTo>
                <a:cubicBezTo>
                  <a:pt x="4587" y="5065"/>
                  <a:pt x="4587" y="4846"/>
                  <a:pt x="4438" y="4669"/>
                </a:cubicBezTo>
                <a:cubicBezTo>
                  <a:pt x="4259" y="4518"/>
                  <a:pt x="3926" y="4453"/>
                  <a:pt x="3622" y="4388"/>
                </a:cubicBezTo>
                <a:cubicBezTo>
                  <a:pt x="3473" y="4345"/>
                  <a:pt x="3324" y="4320"/>
                  <a:pt x="3229" y="4277"/>
                </a:cubicBezTo>
                <a:cubicBezTo>
                  <a:pt x="3170" y="4255"/>
                  <a:pt x="3140" y="4255"/>
                  <a:pt x="3110" y="4234"/>
                </a:cubicBezTo>
                <a:cubicBezTo>
                  <a:pt x="3110" y="4234"/>
                  <a:pt x="3110" y="4234"/>
                  <a:pt x="3110" y="4234"/>
                </a:cubicBezTo>
                <a:cubicBezTo>
                  <a:pt x="3110" y="4212"/>
                  <a:pt x="3110" y="4212"/>
                  <a:pt x="3140" y="4190"/>
                </a:cubicBezTo>
                <a:cubicBezTo>
                  <a:pt x="3229" y="4126"/>
                  <a:pt x="3563" y="4018"/>
                  <a:pt x="3836" y="3906"/>
                </a:cubicBezTo>
                <a:cubicBezTo>
                  <a:pt x="4135" y="3776"/>
                  <a:pt x="4438" y="3690"/>
                  <a:pt x="4558" y="3514"/>
                </a:cubicBezTo>
                <a:cubicBezTo>
                  <a:pt x="4677" y="3384"/>
                  <a:pt x="4772" y="3164"/>
                  <a:pt x="4772" y="2948"/>
                </a:cubicBezTo>
                <a:cubicBezTo>
                  <a:pt x="4772" y="2729"/>
                  <a:pt x="4617" y="2466"/>
                  <a:pt x="4194" y="2423"/>
                </a:cubicBezTo>
                <a:cubicBezTo>
                  <a:pt x="4105" y="2401"/>
                  <a:pt x="4015" y="2401"/>
                  <a:pt x="3926" y="2401"/>
                </a:cubicBezTo>
                <a:cubicBezTo>
                  <a:pt x="3110" y="2401"/>
                  <a:pt x="1389" y="2729"/>
                  <a:pt x="638" y="2707"/>
                </a:cubicBezTo>
                <a:cubicBezTo>
                  <a:pt x="518" y="2729"/>
                  <a:pt x="424" y="2707"/>
                  <a:pt x="394" y="2686"/>
                </a:cubicBezTo>
                <a:cubicBezTo>
                  <a:pt x="304" y="2664"/>
                  <a:pt x="245" y="2578"/>
                  <a:pt x="245" y="2423"/>
                </a:cubicBezTo>
                <a:cubicBezTo>
                  <a:pt x="245" y="2117"/>
                  <a:pt x="548" y="1681"/>
                  <a:pt x="1359" y="1552"/>
                </a:cubicBezTo>
                <a:cubicBezTo>
                  <a:pt x="1573" y="1508"/>
                  <a:pt x="1876" y="1508"/>
                  <a:pt x="2264" y="1508"/>
                </a:cubicBezTo>
                <a:cubicBezTo>
                  <a:pt x="3563" y="1508"/>
                  <a:pt x="5553" y="1681"/>
                  <a:pt x="6911" y="1681"/>
                </a:cubicBezTo>
                <a:cubicBezTo>
                  <a:pt x="7363" y="1681"/>
                  <a:pt x="7727" y="1660"/>
                  <a:pt x="7995" y="1595"/>
                </a:cubicBezTo>
                <a:cubicBezTo>
                  <a:pt x="8632" y="1487"/>
                  <a:pt x="8811" y="1159"/>
                  <a:pt x="8781" y="853"/>
                </a:cubicBezTo>
                <a:cubicBezTo>
                  <a:pt x="8781" y="547"/>
                  <a:pt x="8662" y="263"/>
                  <a:pt x="8662" y="112"/>
                </a:cubicBezTo>
                <a:cubicBezTo>
                  <a:pt x="8662" y="90"/>
                  <a:pt x="8662" y="68"/>
                  <a:pt x="8692" y="47"/>
                </a:cubicBezTo>
                <a:cubicBezTo>
                  <a:pt x="8448" y="0"/>
                  <a:pt x="8448" y="0"/>
                  <a:pt x="8448" y="0"/>
                </a:cubicBezTo>
                <a:cubicBezTo>
                  <a:pt x="8448" y="47"/>
                  <a:pt x="8418" y="68"/>
                  <a:pt x="8418" y="112"/>
                </a:cubicBezTo>
                <a:cubicBezTo>
                  <a:pt x="8418" y="306"/>
                  <a:pt x="8542" y="590"/>
                  <a:pt x="8542" y="853"/>
                </a:cubicBezTo>
                <a:cubicBezTo>
                  <a:pt x="8542" y="1116"/>
                  <a:pt x="8448" y="1332"/>
                  <a:pt x="7935" y="1440"/>
                </a:cubicBezTo>
                <a:cubicBezTo>
                  <a:pt x="7697" y="1487"/>
                  <a:pt x="7334" y="1508"/>
                  <a:pt x="6911" y="1508"/>
                </a:cubicBezTo>
                <a:cubicBezTo>
                  <a:pt x="5582" y="1508"/>
                  <a:pt x="3593" y="1332"/>
                  <a:pt x="2264" y="1332"/>
                </a:cubicBezTo>
                <a:cubicBezTo>
                  <a:pt x="1876" y="1332"/>
                  <a:pt x="1543" y="1332"/>
                  <a:pt x="1299" y="1375"/>
                </a:cubicBezTo>
                <a:cubicBezTo>
                  <a:pt x="394" y="1530"/>
                  <a:pt x="6" y="2030"/>
                  <a:pt x="6" y="2423"/>
                </a:cubicBezTo>
                <a:cubicBezTo>
                  <a:pt x="-29" y="2599"/>
                  <a:pt x="95" y="2772"/>
                  <a:pt x="304" y="2858"/>
                </a:cubicBezTo>
                <a:cubicBezTo>
                  <a:pt x="394" y="2880"/>
                  <a:pt x="518" y="2880"/>
                  <a:pt x="638" y="2880"/>
                </a:cubicBezTo>
                <a:cubicBezTo>
                  <a:pt x="1453" y="2880"/>
                  <a:pt x="3170" y="2578"/>
                  <a:pt x="3926" y="2578"/>
                </a:cubicBezTo>
                <a:cubicBezTo>
                  <a:pt x="4015" y="2578"/>
                  <a:pt x="4105" y="2578"/>
                  <a:pt x="4135" y="2599"/>
                </a:cubicBezTo>
                <a:cubicBezTo>
                  <a:pt x="4438" y="2642"/>
                  <a:pt x="4528" y="2772"/>
                  <a:pt x="4528" y="2948"/>
                </a:cubicBezTo>
                <a:cubicBezTo>
                  <a:pt x="4528" y="3121"/>
                  <a:pt x="4438" y="3319"/>
                  <a:pt x="4349" y="3427"/>
                </a:cubicBezTo>
                <a:cubicBezTo>
                  <a:pt x="4289" y="3535"/>
                  <a:pt x="3956" y="3668"/>
                  <a:pt x="3622" y="3798"/>
                </a:cubicBezTo>
                <a:cubicBezTo>
                  <a:pt x="3443" y="3841"/>
                  <a:pt x="3259" y="3906"/>
                  <a:pt x="3140" y="3974"/>
                </a:cubicBezTo>
                <a:cubicBezTo>
                  <a:pt x="3020" y="4039"/>
                  <a:pt x="2901" y="4104"/>
                  <a:pt x="2871" y="4212"/>
                </a:cubicBezTo>
                <a:cubicBezTo>
                  <a:pt x="2871" y="4212"/>
                  <a:pt x="2871" y="4212"/>
                  <a:pt x="2871" y="4234"/>
                </a:cubicBezTo>
                <a:cubicBezTo>
                  <a:pt x="2871" y="4345"/>
                  <a:pt x="2991" y="4388"/>
                  <a:pt x="3110" y="4432"/>
                </a:cubicBezTo>
                <a:cubicBezTo>
                  <a:pt x="3294" y="4496"/>
                  <a:pt x="3533" y="4540"/>
                  <a:pt x="3777" y="4604"/>
                </a:cubicBezTo>
                <a:cubicBezTo>
                  <a:pt x="3986" y="4648"/>
                  <a:pt x="4194" y="4716"/>
                  <a:pt x="4224" y="4781"/>
                </a:cubicBezTo>
                <a:cubicBezTo>
                  <a:pt x="4319" y="4867"/>
                  <a:pt x="4379" y="5087"/>
                  <a:pt x="4379" y="5281"/>
                </a:cubicBezTo>
                <a:cubicBezTo>
                  <a:pt x="4379" y="5368"/>
                  <a:pt x="4349" y="5436"/>
                  <a:pt x="4349" y="5501"/>
                </a:cubicBezTo>
                <a:cubicBezTo>
                  <a:pt x="3956" y="5544"/>
                  <a:pt x="3682" y="5785"/>
                  <a:pt x="3682" y="6044"/>
                </a:cubicBezTo>
                <a:cubicBezTo>
                  <a:pt x="3682" y="15995"/>
                  <a:pt x="3682" y="15995"/>
                  <a:pt x="3682" y="15995"/>
                </a:cubicBezTo>
                <a:cubicBezTo>
                  <a:pt x="3682" y="16301"/>
                  <a:pt x="4015" y="16517"/>
                  <a:pt x="4438" y="16538"/>
                </a:cubicBezTo>
                <a:cubicBezTo>
                  <a:pt x="4408" y="16650"/>
                  <a:pt x="4379" y="16823"/>
                  <a:pt x="4379" y="16978"/>
                </a:cubicBezTo>
                <a:cubicBezTo>
                  <a:pt x="4379" y="17129"/>
                  <a:pt x="4408" y="17305"/>
                  <a:pt x="4647" y="17392"/>
                </a:cubicBezTo>
                <a:cubicBezTo>
                  <a:pt x="4861" y="17456"/>
                  <a:pt x="5254" y="17478"/>
                  <a:pt x="5642" y="17478"/>
                </a:cubicBezTo>
                <a:cubicBezTo>
                  <a:pt x="6189" y="17478"/>
                  <a:pt x="6732" y="17435"/>
                  <a:pt x="7000" y="17327"/>
                </a:cubicBezTo>
                <a:cubicBezTo>
                  <a:pt x="7214" y="17237"/>
                  <a:pt x="7274" y="17086"/>
                  <a:pt x="7274" y="16934"/>
                </a:cubicBezTo>
                <a:cubicBezTo>
                  <a:pt x="7274" y="16801"/>
                  <a:pt x="7214" y="16650"/>
                  <a:pt x="7214" y="16538"/>
                </a:cubicBezTo>
                <a:cubicBezTo>
                  <a:pt x="7577" y="16495"/>
                  <a:pt x="7876" y="16279"/>
                  <a:pt x="7876" y="15995"/>
                </a:cubicBezTo>
                <a:cubicBezTo>
                  <a:pt x="7876" y="6044"/>
                  <a:pt x="7876" y="6044"/>
                  <a:pt x="7876" y="6044"/>
                </a:cubicBezTo>
                <a:cubicBezTo>
                  <a:pt x="7876" y="5785"/>
                  <a:pt x="7607" y="5566"/>
                  <a:pt x="7244" y="5501"/>
                </a:cubicBezTo>
                <a:cubicBezTo>
                  <a:pt x="7214" y="5414"/>
                  <a:pt x="7184" y="5303"/>
                  <a:pt x="7184" y="5216"/>
                </a:cubicBezTo>
                <a:cubicBezTo>
                  <a:pt x="7184" y="5087"/>
                  <a:pt x="7214" y="5018"/>
                  <a:pt x="7334" y="4975"/>
                </a:cubicBezTo>
                <a:cubicBezTo>
                  <a:pt x="7513" y="4889"/>
                  <a:pt x="8090" y="4846"/>
                  <a:pt x="8572" y="4846"/>
                </a:cubicBezTo>
                <a:cubicBezTo>
                  <a:pt x="8960" y="4846"/>
                  <a:pt x="9323" y="4867"/>
                  <a:pt x="9448" y="4932"/>
                </a:cubicBezTo>
                <a:cubicBezTo>
                  <a:pt x="9567" y="4954"/>
                  <a:pt x="9597" y="5040"/>
                  <a:pt x="9597" y="5173"/>
                </a:cubicBezTo>
                <a:cubicBezTo>
                  <a:pt x="9597" y="5281"/>
                  <a:pt x="9567" y="5389"/>
                  <a:pt x="9537" y="5501"/>
                </a:cubicBezTo>
                <a:cubicBezTo>
                  <a:pt x="9537" y="5501"/>
                  <a:pt x="9537" y="5501"/>
                  <a:pt x="9537" y="5501"/>
                </a:cubicBezTo>
                <a:cubicBezTo>
                  <a:pt x="9085" y="5501"/>
                  <a:pt x="8692" y="5738"/>
                  <a:pt x="8692" y="6044"/>
                </a:cubicBezTo>
                <a:cubicBezTo>
                  <a:pt x="8692" y="15995"/>
                  <a:pt x="8692" y="15995"/>
                  <a:pt x="8692" y="15995"/>
                </a:cubicBezTo>
                <a:cubicBezTo>
                  <a:pt x="8692" y="16236"/>
                  <a:pt x="8930" y="16430"/>
                  <a:pt x="9234" y="16517"/>
                </a:cubicBezTo>
                <a:cubicBezTo>
                  <a:pt x="9204" y="16628"/>
                  <a:pt x="9174" y="16780"/>
                  <a:pt x="9174" y="16934"/>
                </a:cubicBezTo>
                <a:cubicBezTo>
                  <a:pt x="9174" y="17086"/>
                  <a:pt x="9234" y="17280"/>
                  <a:pt x="9448" y="17348"/>
                </a:cubicBezTo>
                <a:cubicBezTo>
                  <a:pt x="9687" y="17435"/>
                  <a:pt x="10050" y="17456"/>
                  <a:pt x="10443" y="17456"/>
                </a:cubicBezTo>
                <a:cubicBezTo>
                  <a:pt x="10985" y="17456"/>
                  <a:pt x="11527" y="17413"/>
                  <a:pt x="11796" y="17305"/>
                </a:cubicBezTo>
                <a:cubicBezTo>
                  <a:pt x="12010" y="17215"/>
                  <a:pt x="12069" y="17042"/>
                  <a:pt x="12069" y="16888"/>
                </a:cubicBezTo>
                <a:cubicBezTo>
                  <a:pt x="12069" y="16780"/>
                  <a:pt x="12040" y="16650"/>
                  <a:pt x="12010" y="16538"/>
                </a:cubicBezTo>
                <a:cubicBezTo>
                  <a:pt x="12040" y="16560"/>
                  <a:pt x="12040" y="16560"/>
                  <a:pt x="12069" y="16560"/>
                </a:cubicBezTo>
                <a:cubicBezTo>
                  <a:pt x="12522" y="16560"/>
                  <a:pt x="12915" y="16301"/>
                  <a:pt x="12915" y="15995"/>
                </a:cubicBezTo>
                <a:cubicBezTo>
                  <a:pt x="12915" y="6044"/>
                  <a:pt x="12915" y="6044"/>
                  <a:pt x="12915" y="6044"/>
                </a:cubicBezTo>
                <a:cubicBezTo>
                  <a:pt x="12915" y="5738"/>
                  <a:pt x="12522" y="5501"/>
                  <a:pt x="12069" y="5501"/>
                </a:cubicBezTo>
                <a:cubicBezTo>
                  <a:pt x="12040" y="5501"/>
                  <a:pt x="12040" y="5501"/>
                  <a:pt x="12010" y="5501"/>
                </a:cubicBezTo>
                <a:cubicBezTo>
                  <a:pt x="11980" y="5389"/>
                  <a:pt x="11950" y="5281"/>
                  <a:pt x="11980" y="5195"/>
                </a:cubicBezTo>
                <a:cubicBezTo>
                  <a:pt x="11980" y="5065"/>
                  <a:pt x="12010" y="4997"/>
                  <a:pt x="12099" y="4954"/>
                </a:cubicBezTo>
                <a:cubicBezTo>
                  <a:pt x="12283" y="4867"/>
                  <a:pt x="12855" y="4824"/>
                  <a:pt x="13368" y="4824"/>
                </a:cubicBezTo>
                <a:cubicBezTo>
                  <a:pt x="13731" y="4824"/>
                  <a:pt x="14089" y="4846"/>
                  <a:pt x="14243" y="4910"/>
                </a:cubicBezTo>
                <a:cubicBezTo>
                  <a:pt x="14333" y="4932"/>
                  <a:pt x="14393" y="5018"/>
                  <a:pt x="14393" y="5152"/>
                </a:cubicBezTo>
                <a:cubicBezTo>
                  <a:pt x="14393" y="5281"/>
                  <a:pt x="14333" y="5414"/>
                  <a:pt x="14303" y="5522"/>
                </a:cubicBezTo>
                <a:cubicBezTo>
                  <a:pt x="13970" y="5587"/>
                  <a:pt x="13731" y="5807"/>
                  <a:pt x="13731" y="6044"/>
                </a:cubicBezTo>
                <a:cubicBezTo>
                  <a:pt x="13731" y="15995"/>
                  <a:pt x="13731" y="15995"/>
                  <a:pt x="13731" y="15995"/>
                </a:cubicBezTo>
                <a:cubicBezTo>
                  <a:pt x="13731" y="16236"/>
                  <a:pt x="13940" y="16430"/>
                  <a:pt x="14273" y="16517"/>
                </a:cubicBezTo>
                <a:cubicBezTo>
                  <a:pt x="14243" y="16628"/>
                  <a:pt x="14184" y="16780"/>
                  <a:pt x="14184" y="16934"/>
                </a:cubicBezTo>
                <a:cubicBezTo>
                  <a:pt x="14184" y="17086"/>
                  <a:pt x="14243" y="17280"/>
                  <a:pt x="14482" y="17348"/>
                </a:cubicBezTo>
                <a:cubicBezTo>
                  <a:pt x="14696" y="17435"/>
                  <a:pt x="15054" y="17456"/>
                  <a:pt x="15477" y="17456"/>
                </a:cubicBezTo>
                <a:cubicBezTo>
                  <a:pt x="15989" y="17456"/>
                  <a:pt x="16566" y="17413"/>
                  <a:pt x="16835" y="17305"/>
                </a:cubicBezTo>
                <a:cubicBezTo>
                  <a:pt x="17049" y="17215"/>
                  <a:pt x="17109" y="17042"/>
                  <a:pt x="17109" y="16888"/>
                </a:cubicBezTo>
                <a:cubicBezTo>
                  <a:pt x="17109" y="16780"/>
                  <a:pt x="17079" y="16650"/>
                  <a:pt x="17049" y="16560"/>
                </a:cubicBezTo>
                <a:cubicBezTo>
                  <a:pt x="17079" y="16560"/>
                  <a:pt x="17079" y="16560"/>
                  <a:pt x="17079" y="16560"/>
                </a:cubicBezTo>
                <a:cubicBezTo>
                  <a:pt x="17561" y="16560"/>
                  <a:pt x="17920" y="16301"/>
                  <a:pt x="17920" y="15995"/>
                </a:cubicBezTo>
                <a:cubicBezTo>
                  <a:pt x="17920" y="6044"/>
                  <a:pt x="17920" y="6044"/>
                  <a:pt x="17920" y="6044"/>
                </a:cubicBezTo>
                <a:cubicBezTo>
                  <a:pt x="17920" y="5738"/>
                  <a:pt x="17561" y="5501"/>
                  <a:pt x="17079" y="5501"/>
                </a:cubicBezTo>
                <a:cubicBezTo>
                  <a:pt x="17079" y="5501"/>
                  <a:pt x="17079" y="5501"/>
                  <a:pt x="17049" y="5501"/>
                </a:cubicBezTo>
                <a:cubicBezTo>
                  <a:pt x="17049" y="5389"/>
                  <a:pt x="17019" y="5281"/>
                  <a:pt x="17019" y="5195"/>
                </a:cubicBezTo>
                <a:cubicBezTo>
                  <a:pt x="17019" y="5065"/>
                  <a:pt x="17049" y="4997"/>
                  <a:pt x="17168" y="4954"/>
                </a:cubicBezTo>
                <a:cubicBezTo>
                  <a:pt x="17348" y="4867"/>
                  <a:pt x="17890" y="4824"/>
                  <a:pt x="18402" y="4824"/>
                </a:cubicBezTo>
                <a:cubicBezTo>
                  <a:pt x="18765" y="4824"/>
                  <a:pt x="19128" y="4846"/>
                  <a:pt x="19278" y="4910"/>
                </a:cubicBezTo>
                <a:cubicBezTo>
                  <a:pt x="19367" y="4932"/>
                  <a:pt x="19432" y="5018"/>
                  <a:pt x="19432" y="5152"/>
                </a:cubicBezTo>
                <a:cubicBezTo>
                  <a:pt x="19432" y="5281"/>
                  <a:pt x="19402" y="5414"/>
                  <a:pt x="19367" y="5522"/>
                </a:cubicBezTo>
                <a:cubicBezTo>
                  <a:pt x="19009" y="5587"/>
                  <a:pt x="18765" y="5807"/>
                  <a:pt x="18765" y="6044"/>
                </a:cubicBezTo>
                <a:cubicBezTo>
                  <a:pt x="18765" y="15995"/>
                  <a:pt x="18765" y="15995"/>
                  <a:pt x="18765" y="15995"/>
                </a:cubicBezTo>
                <a:cubicBezTo>
                  <a:pt x="18765" y="16279"/>
                  <a:pt x="19069" y="16517"/>
                  <a:pt x="19492" y="16538"/>
                </a:cubicBezTo>
                <a:cubicBezTo>
                  <a:pt x="19581" y="16736"/>
                  <a:pt x="19730" y="17021"/>
                  <a:pt x="19730" y="17215"/>
                </a:cubicBezTo>
                <a:cubicBezTo>
                  <a:pt x="19730" y="17327"/>
                  <a:pt x="19701" y="17392"/>
                  <a:pt x="19611" y="17435"/>
                </a:cubicBezTo>
                <a:cubicBezTo>
                  <a:pt x="19581" y="17456"/>
                  <a:pt x="19402" y="17500"/>
                  <a:pt x="19188" y="17521"/>
                </a:cubicBezTo>
                <a:cubicBezTo>
                  <a:pt x="18885" y="17543"/>
                  <a:pt x="18467" y="17543"/>
                  <a:pt x="18104" y="17543"/>
                </a:cubicBezTo>
                <a:cubicBezTo>
                  <a:pt x="17741" y="17564"/>
                  <a:pt x="17407" y="17564"/>
                  <a:pt x="17228" y="17676"/>
                </a:cubicBezTo>
                <a:cubicBezTo>
                  <a:pt x="17079" y="17762"/>
                  <a:pt x="17019" y="17892"/>
                  <a:pt x="17019" y="18025"/>
                </a:cubicBezTo>
                <a:cubicBezTo>
                  <a:pt x="17019" y="18284"/>
                  <a:pt x="17228" y="18590"/>
                  <a:pt x="17651" y="18720"/>
                </a:cubicBezTo>
                <a:cubicBezTo>
                  <a:pt x="17984" y="18832"/>
                  <a:pt x="18616" y="18832"/>
                  <a:pt x="19248" y="18832"/>
                </a:cubicBezTo>
                <a:cubicBezTo>
                  <a:pt x="19885" y="18853"/>
                  <a:pt x="20516" y="18853"/>
                  <a:pt x="20695" y="18940"/>
                </a:cubicBezTo>
                <a:cubicBezTo>
                  <a:pt x="20820" y="18983"/>
                  <a:pt x="20999" y="19069"/>
                  <a:pt x="21118" y="19181"/>
                </a:cubicBezTo>
                <a:cubicBezTo>
                  <a:pt x="21273" y="19267"/>
                  <a:pt x="21332" y="19375"/>
                  <a:pt x="21332" y="19465"/>
                </a:cubicBezTo>
                <a:cubicBezTo>
                  <a:pt x="21332" y="19508"/>
                  <a:pt x="21302" y="19552"/>
                  <a:pt x="21178" y="19616"/>
                </a:cubicBezTo>
                <a:cubicBezTo>
                  <a:pt x="21059" y="19660"/>
                  <a:pt x="20850" y="19724"/>
                  <a:pt x="20487" y="19746"/>
                </a:cubicBezTo>
                <a:cubicBezTo>
                  <a:pt x="20337" y="19768"/>
                  <a:pt x="20123" y="19768"/>
                  <a:pt x="19855" y="19768"/>
                </a:cubicBezTo>
                <a:cubicBezTo>
                  <a:pt x="18104" y="19768"/>
                  <a:pt x="14542" y="19487"/>
                  <a:pt x="12283" y="19487"/>
                </a:cubicBezTo>
                <a:cubicBezTo>
                  <a:pt x="11647" y="19487"/>
                  <a:pt x="11104" y="19508"/>
                  <a:pt x="10741" y="19573"/>
                </a:cubicBezTo>
                <a:cubicBezTo>
                  <a:pt x="9836" y="19703"/>
                  <a:pt x="9567" y="20138"/>
                  <a:pt x="9597" y="20534"/>
                </a:cubicBezTo>
                <a:cubicBezTo>
                  <a:pt x="9597" y="20927"/>
                  <a:pt x="9806" y="21341"/>
                  <a:pt x="9806" y="21514"/>
                </a:cubicBezTo>
                <a:cubicBezTo>
                  <a:pt x="9806" y="21535"/>
                  <a:pt x="9806" y="21557"/>
                  <a:pt x="9806" y="21557"/>
                </a:cubicBezTo>
                <a:cubicBezTo>
                  <a:pt x="10020" y="21600"/>
                  <a:pt x="10020" y="21600"/>
                  <a:pt x="10020" y="21600"/>
                </a:cubicBezTo>
                <a:cubicBezTo>
                  <a:pt x="10020" y="21600"/>
                  <a:pt x="10020" y="21600"/>
                  <a:pt x="10020" y="21600"/>
                </a:cubicBezTo>
                <a:cubicBezTo>
                  <a:pt x="10050" y="21578"/>
                  <a:pt x="10050" y="21535"/>
                  <a:pt x="10050" y="21514"/>
                </a:cubicBezTo>
                <a:cubicBezTo>
                  <a:pt x="10050" y="21276"/>
                  <a:pt x="9836" y="20905"/>
                  <a:pt x="9836" y="20534"/>
                </a:cubicBezTo>
                <a:cubicBezTo>
                  <a:pt x="9836" y="20185"/>
                  <a:pt x="9990" y="19879"/>
                  <a:pt x="10801" y="19724"/>
                </a:cubicBezTo>
                <a:cubicBezTo>
                  <a:pt x="11134" y="19681"/>
                  <a:pt x="11647" y="19660"/>
                  <a:pt x="12283" y="19660"/>
                </a:cubicBezTo>
                <a:cubicBezTo>
                  <a:pt x="14512" y="19660"/>
                  <a:pt x="18074" y="19944"/>
                  <a:pt x="19855" y="19944"/>
                </a:cubicBezTo>
                <a:cubicBezTo>
                  <a:pt x="20123" y="19944"/>
                  <a:pt x="20337" y="19944"/>
                  <a:pt x="20516" y="19922"/>
                </a:cubicBezTo>
                <a:cubicBezTo>
                  <a:pt x="20880" y="19901"/>
                  <a:pt x="21148" y="19836"/>
                  <a:pt x="21332" y="19768"/>
                </a:cubicBezTo>
                <a:cubicBezTo>
                  <a:pt x="21481" y="19681"/>
                  <a:pt x="21571" y="19573"/>
                  <a:pt x="21571" y="19465"/>
                </a:cubicBezTo>
                <a:cubicBezTo>
                  <a:pt x="21571" y="19310"/>
                  <a:pt x="21452" y="19159"/>
                  <a:pt x="21302" y="19048"/>
                </a:cubicBezTo>
              </a:path>
            </a:pathLst>
          </a:custGeom>
          <a:solidFill>
            <a:srgbClr val="99CCFF"/>
          </a:solidFill>
          <a:ln w="12700">
            <a:solidFill>
              <a:srgbClr val="3366FF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76" name="Oval 223"/>
          <p:cNvSpPr/>
          <p:nvPr/>
        </p:nvSpPr>
        <p:spPr>
          <a:xfrm>
            <a:off x="4012408" y="695247"/>
            <a:ext cx="182563" cy="182565"/>
          </a:xfrm>
          <a:prstGeom prst="ellipse">
            <a:avLst/>
          </a:prstGeom>
          <a:solidFill>
            <a:srgbClr val="FF0000"/>
          </a:solidFill>
          <a:ln w="6350">
            <a:solidFill>
              <a:srgbClr val="8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77" name="Text Box 224"/>
          <p:cNvSpPr txBox="1"/>
          <p:nvPr/>
        </p:nvSpPr>
        <p:spPr>
          <a:xfrm>
            <a:off x="858593" y="125129"/>
            <a:ext cx="1088281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D0D0D"/>
                </a:solidFill>
              </a:defRPr>
            </a:lvl1pPr>
          </a:lstStyle>
          <a:p>
            <a:r>
              <a:rPr dirty="0">
                <a:solidFill>
                  <a:srgbClr val="00B0F0"/>
                </a:solidFill>
              </a:rPr>
              <a:t>The effect of adaptogens on adaptive stress response signaling pathways</a:t>
            </a:r>
          </a:p>
        </p:txBody>
      </p:sp>
      <p:sp>
        <p:nvSpPr>
          <p:cNvPr id="2678" name="Text Box 225"/>
          <p:cNvSpPr txBox="1"/>
          <p:nvPr/>
        </p:nvSpPr>
        <p:spPr>
          <a:xfrm>
            <a:off x="1064672" y="1329885"/>
            <a:ext cx="293067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G-proteins coupled receptors</a:t>
            </a:r>
          </a:p>
        </p:txBody>
      </p:sp>
      <p:sp>
        <p:nvSpPr>
          <p:cNvPr id="2679" name="Text Box 226"/>
          <p:cNvSpPr txBox="1"/>
          <p:nvPr/>
        </p:nvSpPr>
        <p:spPr>
          <a:xfrm>
            <a:off x="7685088" y="1346200"/>
            <a:ext cx="163792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Receptor</a:t>
            </a:r>
          </a:p>
          <a:p>
            <a:r>
              <a:t>tyrosine kinase</a:t>
            </a:r>
          </a:p>
        </p:txBody>
      </p:sp>
      <p:grpSp>
        <p:nvGrpSpPr>
          <p:cNvPr id="2682" name="AutoShape 227"/>
          <p:cNvGrpSpPr/>
          <p:nvPr/>
        </p:nvGrpSpPr>
        <p:grpSpPr>
          <a:xfrm>
            <a:off x="2451553" y="5240750"/>
            <a:ext cx="1245887" cy="369330"/>
            <a:chOff x="0" y="-5594"/>
            <a:chExt cx="1245885" cy="369329"/>
          </a:xfrm>
        </p:grpSpPr>
        <p:sp>
          <p:nvSpPr>
            <p:cNvPr id="2680" name="Rounded Rectangle"/>
            <p:cNvSpPr/>
            <p:nvPr/>
          </p:nvSpPr>
          <p:spPr>
            <a:xfrm>
              <a:off x="0" y="26670"/>
              <a:ext cx="1245885" cy="3048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81" name="AMPK"/>
            <p:cNvSpPr txBox="1"/>
            <p:nvPr/>
          </p:nvSpPr>
          <p:spPr>
            <a:xfrm>
              <a:off x="44635" y="-5594"/>
              <a:ext cx="872993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rPr lang="en-US" dirty="0"/>
                <a:t>    </a:t>
              </a:r>
              <a:r>
                <a:rPr dirty="0"/>
                <a:t>AMPK</a:t>
              </a:r>
            </a:p>
          </p:txBody>
        </p:sp>
      </p:grpSp>
      <p:grpSp>
        <p:nvGrpSpPr>
          <p:cNvPr id="2685" name="AutoShape 228"/>
          <p:cNvGrpSpPr/>
          <p:nvPr/>
        </p:nvGrpSpPr>
        <p:grpSpPr>
          <a:xfrm>
            <a:off x="4271500" y="5231026"/>
            <a:ext cx="1294455" cy="358141"/>
            <a:chOff x="0" y="0"/>
            <a:chExt cx="1294454" cy="358140"/>
          </a:xfrm>
        </p:grpSpPr>
        <p:sp>
          <p:nvSpPr>
            <p:cNvPr id="2683" name="Rounded Rectangle"/>
            <p:cNvSpPr/>
            <p:nvPr/>
          </p:nvSpPr>
          <p:spPr>
            <a:xfrm>
              <a:off x="0" y="26670"/>
              <a:ext cx="1245885" cy="3048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84" name="CaM-kinase"/>
            <p:cNvSpPr txBox="1"/>
            <p:nvPr/>
          </p:nvSpPr>
          <p:spPr>
            <a:xfrm>
              <a:off x="44635" y="0"/>
              <a:ext cx="1249820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t>CaM-kinase</a:t>
              </a:r>
            </a:p>
          </p:txBody>
        </p:sp>
      </p:grpSp>
      <p:grpSp>
        <p:nvGrpSpPr>
          <p:cNvPr id="2688" name="AutoShape 229"/>
          <p:cNvGrpSpPr/>
          <p:nvPr/>
        </p:nvGrpSpPr>
        <p:grpSpPr>
          <a:xfrm>
            <a:off x="5788766" y="5221604"/>
            <a:ext cx="1066801" cy="358141"/>
            <a:chOff x="0" y="0"/>
            <a:chExt cx="1066800" cy="358140"/>
          </a:xfrm>
        </p:grpSpPr>
        <p:sp>
          <p:nvSpPr>
            <p:cNvPr id="2686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87" name="PKC"/>
            <p:cNvSpPr txBox="1"/>
            <p:nvPr/>
          </p:nvSpPr>
          <p:spPr>
            <a:xfrm>
              <a:off x="44635" y="0"/>
              <a:ext cx="706561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t>   PKC</a:t>
              </a:r>
            </a:p>
          </p:txBody>
        </p:sp>
      </p:grpSp>
      <p:grpSp>
        <p:nvGrpSpPr>
          <p:cNvPr id="2691" name="AutoShape 230"/>
          <p:cNvGrpSpPr/>
          <p:nvPr/>
        </p:nvGrpSpPr>
        <p:grpSpPr>
          <a:xfrm>
            <a:off x="9835488" y="3717937"/>
            <a:ext cx="904546" cy="358141"/>
            <a:chOff x="0" y="0"/>
            <a:chExt cx="904544" cy="358140"/>
          </a:xfrm>
        </p:grpSpPr>
        <p:sp>
          <p:nvSpPr>
            <p:cNvPr id="2689" name="Rounded Rectangle"/>
            <p:cNvSpPr/>
            <p:nvPr/>
          </p:nvSpPr>
          <p:spPr>
            <a:xfrm>
              <a:off x="0" y="26670"/>
              <a:ext cx="904545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90" name="MAPK"/>
            <p:cNvSpPr txBox="1"/>
            <p:nvPr/>
          </p:nvSpPr>
          <p:spPr>
            <a:xfrm>
              <a:off x="44635" y="0"/>
              <a:ext cx="660238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MAPK</a:t>
              </a:r>
            </a:p>
          </p:txBody>
        </p:sp>
      </p:grpSp>
      <p:grpSp>
        <p:nvGrpSpPr>
          <p:cNvPr id="2694" name="AutoShape 231"/>
          <p:cNvGrpSpPr/>
          <p:nvPr/>
        </p:nvGrpSpPr>
        <p:grpSpPr>
          <a:xfrm>
            <a:off x="7488204" y="5240750"/>
            <a:ext cx="1066801" cy="369330"/>
            <a:chOff x="0" y="-5594"/>
            <a:chExt cx="1066800" cy="369329"/>
          </a:xfrm>
        </p:grpSpPr>
        <p:sp>
          <p:nvSpPr>
            <p:cNvPr id="2692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93" name="PKB"/>
            <p:cNvSpPr txBox="1"/>
            <p:nvPr/>
          </p:nvSpPr>
          <p:spPr>
            <a:xfrm>
              <a:off x="44635" y="-5594"/>
              <a:ext cx="998475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rPr dirty="0"/>
                <a:t>   PKB</a:t>
              </a:r>
              <a:r>
                <a:rPr lang="en-US" dirty="0"/>
                <a:t>-</a:t>
              </a:r>
              <a:r>
                <a:rPr lang="en-US" dirty="0" err="1"/>
                <a:t>Akt</a:t>
              </a:r>
              <a:endParaRPr dirty="0"/>
            </a:p>
          </p:txBody>
        </p:sp>
      </p:grpSp>
      <p:grpSp>
        <p:nvGrpSpPr>
          <p:cNvPr id="2697" name="AutoShape 232"/>
          <p:cNvGrpSpPr/>
          <p:nvPr/>
        </p:nvGrpSpPr>
        <p:grpSpPr>
          <a:xfrm>
            <a:off x="307560" y="6160427"/>
            <a:ext cx="9843877" cy="470385"/>
            <a:chOff x="0" y="0"/>
            <a:chExt cx="9843876" cy="470383"/>
          </a:xfrm>
        </p:grpSpPr>
        <p:sp>
          <p:nvSpPr>
            <p:cNvPr id="2695" name="Rounded Rectangle"/>
            <p:cNvSpPr/>
            <p:nvPr/>
          </p:nvSpPr>
          <p:spPr>
            <a:xfrm>
              <a:off x="0" y="0"/>
              <a:ext cx="9111568" cy="470384"/>
            </a:xfrm>
            <a:prstGeom prst="roundRect">
              <a:avLst>
                <a:gd name="adj" fmla="val 50000"/>
              </a:avLst>
            </a:prstGeom>
            <a:solidFill>
              <a:srgbClr val="99CCFF"/>
            </a:solidFill>
            <a:ln w="6350" cap="flat">
              <a:solidFill>
                <a:srgbClr val="33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96" name="Gene regulatory proteins: transcription and nuclear factors (Nrf-2, FOXOs, CREB, NF-kB, AP-1)"/>
            <p:cNvSpPr txBox="1"/>
            <p:nvPr/>
          </p:nvSpPr>
          <p:spPr>
            <a:xfrm>
              <a:off x="68885" y="56121"/>
              <a:ext cx="977499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rPr dirty="0"/>
                <a:t>Gene regulatory proteins: </a:t>
              </a:r>
              <a:r>
                <a:rPr dirty="0">
                  <a:solidFill>
                    <a:srgbClr val="FF0000"/>
                  </a:solidFill>
                </a:rPr>
                <a:t>transcription and nuclear factors (Nrf-2, FOXOs, CREB, NF-kB, AP-1)</a:t>
              </a:r>
            </a:p>
          </p:txBody>
        </p:sp>
      </p:grpSp>
      <p:grpSp>
        <p:nvGrpSpPr>
          <p:cNvPr id="2700" name="AutoShape 233"/>
          <p:cNvGrpSpPr/>
          <p:nvPr/>
        </p:nvGrpSpPr>
        <p:grpSpPr>
          <a:xfrm>
            <a:off x="9635132" y="6196107"/>
            <a:ext cx="2336104" cy="358141"/>
            <a:chOff x="0" y="0"/>
            <a:chExt cx="2336102" cy="358140"/>
          </a:xfrm>
        </p:grpSpPr>
        <p:sp>
          <p:nvSpPr>
            <p:cNvPr id="2698" name="Rounded Rectangle"/>
            <p:cNvSpPr/>
            <p:nvPr/>
          </p:nvSpPr>
          <p:spPr>
            <a:xfrm>
              <a:off x="0" y="26670"/>
              <a:ext cx="2209800" cy="304801"/>
            </a:xfrm>
            <a:prstGeom prst="roundRect">
              <a:avLst>
                <a:gd name="adj" fmla="val 50000"/>
              </a:avLst>
            </a:prstGeom>
            <a:solidFill>
              <a:srgbClr val="99CCFF"/>
            </a:solidFill>
            <a:ln w="6350" cap="flat">
              <a:solidFill>
                <a:srgbClr val="33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99" name="Other target proteins"/>
            <p:cNvSpPr txBox="1"/>
            <p:nvPr/>
          </p:nvSpPr>
          <p:spPr>
            <a:xfrm>
              <a:off x="44635" y="0"/>
              <a:ext cx="2291468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t>Other target proteins</a:t>
              </a:r>
            </a:p>
          </p:txBody>
        </p:sp>
      </p:grpSp>
      <p:sp>
        <p:nvSpPr>
          <p:cNvPr id="2701" name="Freeform 234"/>
          <p:cNvSpPr/>
          <p:nvPr/>
        </p:nvSpPr>
        <p:spPr>
          <a:xfrm>
            <a:off x="2950679" y="5584016"/>
            <a:ext cx="986256" cy="50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8000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2" name="Freeform 235"/>
          <p:cNvSpPr/>
          <p:nvPr/>
        </p:nvSpPr>
        <p:spPr>
          <a:xfrm>
            <a:off x="4962523" y="5638800"/>
            <a:ext cx="5557064" cy="50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FF00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3" name="Freeform 236"/>
          <p:cNvSpPr/>
          <p:nvPr/>
        </p:nvSpPr>
        <p:spPr>
          <a:xfrm>
            <a:off x="3657598" y="5638800"/>
            <a:ext cx="6252439" cy="571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8000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4" name="Freeform 237"/>
          <p:cNvSpPr/>
          <p:nvPr/>
        </p:nvSpPr>
        <p:spPr>
          <a:xfrm flipH="1">
            <a:off x="8308103" y="4067452"/>
            <a:ext cx="1941364" cy="2072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FF66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5" name="Freeform 238"/>
          <p:cNvSpPr/>
          <p:nvPr/>
        </p:nvSpPr>
        <p:spPr>
          <a:xfrm flipH="1">
            <a:off x="6440437" y="4041756"/>
            <a:ext cx="3718491" cy="2087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0080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6" name="Line 239"/>
          <p:cNvSpPr/>
          <p:nvPr/>
        </p:nvSpPr>
        <p:spPr>
          <a:xfrm>
            <a:off x="8124935" y="5627032"/>
            <a:ext cx="1" cy="503239"/>
          </a:xfrm>
          <a:prstGeom prst="line">
            <a:avLst/>
          </a:prstGeom>
          <a:ln w="12700">
            <a:solidFill>
              <a:srgbClr val="008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7" name="Line 240"/>
          <p:cNvSpPr/>
          <p:nvPr/>
        </p:nvSpPr>
        <p:spPr>
          <a:xfrm>
            <a:off x="4962524" y="5638800"/>
            <a:ext cx="1" cy="503239"/>
          </a:xfrm>
          <a:prstGeom prst="line">
            <a:avLst/>
          </a:prstGeom>
          <a:ln w="12700">
            <a:solidFill>
              <a:srgbClr val="FF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8" name="Freeform 241"/>
          <p:cNvSpPr/>
          <p:nvPr/>
        </p:nvSpPr>
        <p:spPr>
          <a:xfrm flipH="1">
            <a:off x="5335083" y="5638800"/>
            <a:ext cx="913317" cy="50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0000FF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9" name="Freeform 242"/>
          <p:cNvSpPr/>
          <p:nvPr/>
        </p:nvSpPr>
        <p:spPr>
          <a:xfrm>
            <a:off x="6248398" y="5638800"/>
            <a:ext cx="4824442" cy="50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0000FF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10" name="Freeform 243"/>
          <p:cNvSpPr/>
          <p:nvPr/>
        </p:nvSpPr>
        <p:spPr>
          <a:xfrm>
            <a:off x="7396531" y="4572000"/>
            <a:ext cx="409855" cy="1579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5" h="21600" extrusionOk="0">
                <a:moveTo>
                  <a:pt x="20885" y="0"/>
                </a:moveTo>
                <a:cubicBezTo>
                  <a:pt x="-715" y="2688"/>
                  <a:pt x="-50" y="3996"/>
                  <a:pt x="16" y="21600"/>
                </a:cubicBezTo>
              </a:path>
            </a:pathLst>
          </a:custGeom>
          <a:ln w="12700" cap="rnd">
            <a:solidFill>
              <a:srgbClr val="80008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11" name="Text Box 244"/>
          <p:cNvSpPr txBox="1"/>
          <p:nvPr/>
        </p:nvSpPr>
        <p:spPr>
          <a:xfrm>
            <a:off x="1968795" y="2235751"/>
            <a:ext cx="128520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Gαi-protein</a:t>
            </a:r>
          </a:p>
        </p:txBody>
      </p:sp>
      <p:sp>
        <p:nvSpPr>
          <p:cNvPr id="2712" name="Text Box 247"/>
          <p:cNvSpPr txBox="1"/>
          <p:nvPr/>
        </p:nvSpPr>
        <p:spPr>
          <a:xfrm>
            <a:off x="5177902" y="1848253"/>
            <a:ext cx="13473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Gαq-protein</a:t>
            </a:r>
          </a:p>
        </p:txBody>
      </p:sp>
      <p:sp>
        <p:nvSpPr>
          <p:cNvPr id="2713" name="Text Box 248"/>
          <p:cNvSpPr txBox="1"/>
          <p:nvPr/>
        </p:nvSpPr>
        <p:spPr>
          <a:xfrm>
            <a:off x="4738687" y="3149600"/>
            <a:ext cx="415118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IP3</a:t>
            </a:r>
          </a:p>
        </p:txBody>
      </p:sp>
      <p:sp>
        <p:nvSpPr>
          <p:cNvPr id="2714" name="Text Box 249"/>
          <p:cNvSpPr txBox="1"/>
          <p:nvPr/>
        </p:nvSpPr>
        <p:spPr>
          <a:xfrm>
            <a:off x="4429125" y="4419600"/>
            <a:ext cx="125060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Calmodulin</a:t>
            </a:r>
          </a:p>
        </p:txBody>
      </p:sp>
      <p:sp>
        <p:nvSpPr>
          <p:cNvPr id="2715" name="Text Box 250"/>
          <p:cNvSpPr txBox="1"/>
          <p:nvPr/>
        </p:nvSpPr>
        <p:spPr>
          <a:xfrm>
            <a:off x="4694237" y="3784600"/>
            <a:ext cx="52082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Ca</a:t>
            </a:r>
            <a:r>
              <a:rPr baseline="30000"/>
              <a:t>2+</a:t>
            </a:r>
          </a:p>
        </p:txBody>
      </p:sp>
      <p:sp>
        <p:nvSpPr>
          <p:cNvPr id="2716" name="Line 251"/>
          <p:cNvSpPr/>
          <p:nvPr/>
        </p:nvSpPr>
        <p:spPr>
          <a:xfrm flipH="1">
            <a:off x="2738439" y="2872824"/>
            <a:ext cx="709612" cy="351043"/>
          </a:xfrm>
          <a:prstGeom prst="line">
            <a:avLst/>
          </a:prstGeom>
          <a:ln w="12700">
            <a:solidFill>
              <a:srgbClr val="FF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17" name="Line 254"/>
          <p:cNvSpPr/>
          <p:nvPr/>
        </p:nvSpPr>
        <p:spPr>
          <a:xfrm flipH="1" flipV="1">
            <a:off x="5181594" y="3363845"/>
            <a:ext cx="349586" cy="8099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18" name="Line 255"/>
          <p:cNvSpPr/>
          <p:nvPr/>
        </p:nvSpPr>
        <p:spPr>
          <a:xfrm>
            <a:off x="4953000" y="3425826"/>
            <a:ext cx="0" cy="365126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19" name="Line 256"/>
          <p:cNvSpPr/>
          <p:nvPr/>
        </p:nvSpPr>
        <p:spPr>
          <a:xfrm>
            <a:off x="4953000" y="4095751"/>
            <a:ext cx="0" cy="365126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0" name="Line 257"/>
          <p:cNvSpPr/>
          <p:nvPr/>
        </p:nvSpPr>
        <p:spPr>
          <a:xfrm>
            <a:off x="4953000" y="4740276"/>
            <a:ext cx="0" cy="365126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1" name="Line 258"/>
          <p:cNvSpPr/>
          <p:nvPr/>
        </p:nvSpPr>
        <p:spPr>
          <a:xfrm flipH="1">
            <a:off x="2797111" y="2026603"/>
            <a:ext cx="1337359" cy="249962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2" name="Line 259"/>
          <p:cNvSpPr/>
          <p:nvPr/>
        </p:nvSpPr>
        <p:spPr>
          <a:xfrm>
            <a:off x="4842602" y="1832908"/>
            <a:ext cx="380910" cy="64402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3" name="Text Box 262"/>
          <p:cNvSpPr txBox="1"/>
          <p:nvPr/>
        </p:nvSpPr>
        <p:spPr>
          <a:xfrm>
            <a:off x="5933730" y="4096987"/>
            <a:ext cx="53377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DAG</a:t>
            </a:r>
          </a:p>
        </p:txBody>
      </p:sp>
      <p:sp>
        <p:nvSpPr>
          <p:cNvPr id="2724" name="Line 263"/>
          <p:cNvSpPr/>
          <p:nvPr/>
        </p:nvSpPr>
        <p:spPr>
          <a:xfrm>
            <a:off x="5105400" y="4038600"/>
            <a:ext cx="990601" cy="1066800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5" name="Line 264"/>
          <p:cNvSpPr/>
          <p:nvPr/>
        </p:nvSpPr>
        <p:spPr>
          <a:xfrm>
            <a:off x="5944708" y="3598047"/>
            <a:ext cx="245464" cy="502844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6" name="Line 265"/>
          <p:cNvSpPr/>
          <p:nvPr/>
        </p:nvSpPr>
        <p:spPr>
          <a:xfrm flipH="1">
            <a:off x="6406555" y="2394921"/>
            <a:ext cx="657915" cy="364515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7" name="Line 266"/>
          <p:cNvSpPr/>
          <p:nvPr/>
        </p:nvSpPr>
        <p:spPr>
          <a:xfrm>
            <a:off x="7528756" y="2198261"/>
            <a:ext cx="357945" cy="386678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8" name="Text Box 268"/>
          <p:cNvSpPr txBox="1"/>
          <p:nvPr/>
        </p:nvSpPr>
        <p:spPr>
          <a:xfrm>
            <a:off x="7886700" y="3478629"/>
            <a:ext cx="502628" cy="40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</a:defRPr>
            </a:pPr>
            <a:r>
              <a:t>PIP</a:t>
            </a:r>
            <a:r>
              <a:rPr baseline="-25000"/>
              <a:t>3</a:t>
            </a:r>
          </a:p>
        </p:txBody>
      </p:sp>
      <p:sp>
        <p:nvSpPr>
          <p:cNvPr id="2729" name="Text Box 269"/>
          <p:cNvSpPr txBox="1"/>
          <p:nvPr/>
        </p:nvSpPr>
        <p:spPr>
          <a:xfrm>
            <a:off x="7829550" y="4373979"/>
            <a:ext cx="6232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PDK1</a:t>
            </a:r>
          </a:p>
        </p:txBody>
      </p:sp>
      <p:sp>
        <p:nvSpPr>
          <p:cNvPr id="2730" name="Line 270"/>
          <p:cNvSpPr/>
          <p:nvPr/>
        </p:nvSpPr>
        <p:spPr>
          <a:xfrm>
            <a:off x="7859938" y="3023678"/>
            <a:ext cx="233516" cy="544685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1" name="Line 271"/>
          <p:cNvSpPr/>
          <p:nvPr/>
        </p:nvSpPr>
        <p:spPr>
          <a:xfrm>
            <a:off x="8153400" y="3840579"/>
            <a:ext cx="0" cy="457201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2" name="Line 277"/>
          <p:cNvSpPr/>
          <p:nvPr/>
        </p:nvSpPr>
        <p:spPr>
          <a:xfrm>
            <a:off x="7957440" y="2125675"/>
            <a:ext cx="1795456" cy="714453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3" name="Line 282"/>
          <p:cNvSpPr/>
          <p:nvPr/>
        </p:nvSpPr>
        <p:spPr>
          <a:xfrm>
            <a:off x="10309962" y="3121918"/>
            <a:ext cx="1" cy="547666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4" name="Line 283"/>
          <p:cNvSpPr/>
          <p:nvPr/>
        </p:nvSpPr>
        <p:spPr>
          <a:xfrm>
            <a:off x="8153400" y="4774029"/>
            <a:ext cx="0" cy="457201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5" name="Line 284"/>
          <p:cNvSpPr/>
          <p:nvPr/>
        </p:nvSpPr>
        <p:spPr>
          <a:xfrm>
            <a:off x="6234325" y="4515012"/>
            <a:ext cx="14076" cy="590388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38" name="AutoShape 227"/>
          <p:cNvGrpSpPr/>
          <p:nvPr/>
        </p:nvGrpSpPr>
        <p:grpSpPr>
          <a:xfrm>
            <a:off x="5288274" y="2569111"/>
            <a:ext cx="1066801" cy="358141"/>
            <a:chOff x="0" y="0"/>
            <a:chExt cx="1066800" cy="358140"/>
          </a:xfrm>
        </p:grpSpPr>
        <p:sp>
          <p:nvSpPr>
            <p:cNvPr id="2736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37" name="PLC"/>
            <p:cNvSpPr txBox="1"/>
            <p:nvPr/>
          </p:nvSpPr>
          <p:spPr>
            <a:xfrm>
              <a:off x="44635" y="0"/>
              <a:ext cx="759581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t>    </a:t>
              </a:r>
              <a:r>
                <a:rPr>
                  <a:solidFill>
                    <a:srgbClr val="FFFFFF"/>
                  </a:solidFill>
                </a:rPr>
                <a:t>PLC</a:t>
              </a:r>
            </a:p>
          </p:txBody>
        </p:sp>
      </p:grpSp>
      <p:grpSp>
        <p:nvGrpSpPr>
          <p:cNvPr id="2741" name="AutoShape 229"/>
          <p:cNvGrpSpPr/>
          <p:nvPr/>
        </p:nvGrpSpPr>
        <p:grpSpPr>
          <a:xfrm>
            <a:off x="7232081" y="2617456"/>
            <a:ext cx="1066801" cy="358141"/>
            <a:chOff x="0" y="0"/>
            <a:chExt cx="1066800" cy="358140"/>
          </a:xfrm>
        </p:grpSpPr>
        <p:sp>
          <p:nvSpPr>
            <p:cNvPr id="2739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40" name="PI3K"/>
            <p:cNvSpPr txBox="1"/>
            <p:nvPr/>
          </p:nvSpPr>
          <p:spPr>
            <a:xfrm>
              <a:off x="44635" y="0"/>
              <a:ext cx="822200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 PI3K</a:t>
              </a:r>
            </a:p>
          </p:txBody>
        </p:sp>
      </p:grpSp>
      <p:sp>
        <p:nvSpPr>
          <p:cNvPr id="2742" name="Text Box 247"/>
          <p:cNvSpPr txBox="1"/>
          <p:nvPr/>
        </p:nvSpPr>
        <p:spPr>
          <a:xfrm>
            <a:off x="3119781" y="2495007"/>
            <a:ext cx="131255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</a:defRPr>
            </a:pPr>
            <a:r>
              <a:t>Gαs-protein</a:t>
            </a:r>
          </a:p>
        </p:txBody>
      </p:sp>
      <p:sp>
        <p:nvSpPr>
          <p:cNvPr id="2743" name="Line 259"/>
          <p:cNvSpPr/>
          <p:nvPr/>
        </p:nvSpPr>
        <p:spPr>
          <a:xfrm flipH="1">
            <a:off x="3930278" y="2107387"/>
            <a:ext cx="294277" cy="264284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44" name="Up Arrow Callout 252"/>
          <p:cNvSpPr/>
          <p:nvPr/>
        </p:nvSpPr>
        <p:spPr>
          <a:xfrm>
            <a:off x="2282068" y="2584938"/>
            <a:ext cx="3048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26"/>
                </a:moveTo>
                <a:lnTo>
                  <a:pt x="9191" y="19826"/>
                </a:lnTo>
                <a:lnTo>
                  <a:pt x="9191" y="0"/>
                </a:lnTo>
                <a:lnTo>
                  <a:pt x="12409" y="0"/>
                </a:lnTo>
                <a:lnTo>
                  <a:pt x="12409" y="19826"/>
                </a:lnTo>
                <a:lnTo>
                  <a:pt x="21600" y="19826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5" name="Down Arrow 270"/>
          <p:cNvSpPr/>
          <p:nvPr/>
        </p:nvSpPr>
        <p:spPr>
          <a:xfrm rot="2966406">
            <a:off x="2195787" y="4269971"/>
            <a:ext cx="117777" cy="115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98"/>
                </a:moveTo>
                <a:lnTo>
                  <a:pt x="5400" y="20498"/>
                </a:lnTo>
                <a:lnTo>
                  <a:pt x="5400" y="0"/>
                </a:lnTo>
                <a:lnTo>
                  <a:pt x="16200" y="0"/>
                </a:lnTo>
                <a:lnTo>
                  <a:pt x="16200" y="20498"/>
                </a:lnTo>
                <a:lnTo>
                  <a:pt x="21600" y="204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746" name="Text Box 246"/>
          <p:cNvSpPr txBox="1"/>
          <p:nvPr/>
        </p:nvSpPr>
        <p:spPr>
          <a:xfrm>
            <a:off x="2614565" y="4160282"/>
            <a:ext cx="67039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t>cAMP</a:t>
            </a:r>
          </a:p>
        </p:txBody>
      </p:sp>
      <p:sp>
        <p:nvSpPr>
          <p:cNvPr id="2747" name="Text Box 246"/>
          <p:cNvSpPr txBox="1"/>
          <p:nvPr/>
        </p:nvSpPr>
        <p:spPr>
          <a:xfrm>
            <a:off x="1395365" y="4160282"/>
            <a:ext cx="6096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t>ATP</a:t>
            </a:r>
          </a:p>
        </p:txBody>
      </p:sp>
      <p:sp>
        <p:nvSpPr>
          <p:cNvPr id="2748" name="Text Box 246"/>
          <p:cNvSpPr txBox="1"/>
          <p:nvPr/>
        </p:nvSpPr>
        <p:spPr>
          <a:xfrm>
            <a:off x="3986165" y="4160282"/>
            <a:ext cx="528637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AMP</a:t>
            </a:r>
          </a:p>
        </p:txBody>
      </p:sp>
      <p:sp>
        <p:nvSpPr>
          <p:cNvPr id="2749" name="Line 256"/>
          <p:cNvSpPr/>
          <p:nvPr/>
        </p:nvSpPr>
        <p:spPr>
          <a:xfrm>
            <a:off x="1928765" y="4312682"/>
            <a:ext cx="685801" cy="1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0" name="Line 256"/>
          <p:cNvSpPr/>
          <p:nvPr/>
        </p:nvSpPr>
        <p:spPr>
          <a:xfrm>
            <a:off x="3300365" y="4312682"/>
            <a:ext cx="685801" cy="1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53" name="AutoShape 227"/>
          <p:cNvGrpSpPr/>
          <p:nvPr/>
        </p:nvGrpSpPr>
        <p:grpSpPr>
          <a:xfrm>
            <a:off x="3147965" y="3289818"/>
            <a:ext cx="1066801" cy="369330"/>
            <a:chOff x="0" y="-5594"/>
            <a:chExt cx="1066800" cy="369329"/>
          </a:xfrm>
        </p:grpSpPr>
        <p:sp>
          <p:nvSpPr>
            <p:cNvPr id="2751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52" name="PDA"/>
            <p:cNvSpPr txBox="1"/>
            <p:nvPr/>
          </p:nvSpPr>
          <p:spPr>
            <a:xfrm>
              <a:off x="44635" y="-5594"/>
              <a:ext cx="677427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    PD</a:t>
              </a:r>
              <a:r>
                <a:rPr lang="en-US" dirty="0"/>
                <a:t>E</a:t>
              </a:r>
              <a:endParaRPr dirty="0"/>
            </a:p>
          </p:txBody>
        </p:sp>
      </p:grpSp>
      <p:grpSp>
        <p:nvGrpSpPr>
          <p:cNvPr id="2756" name="AutoShape 227"/>
          <p:cNvGrpSpPr/>
          <p:nvPr/>
        </p:nvGrpSpPr>
        <p:grpSpPr>
          <a:xfrm>
            <a:off x="1776365" y="3295412"/>
            <a:ext cx="1066801" cy="358141"/>
            <a:chOff x="0" y="0"/>
            <a:chExt cx="1066800" cy="358140"/>
          </a:xfrm>
        </p:grpSpPr>
        <p:sp>
          <p:nvSpPr>
            <p:cNvPr id="2754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63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55" name="AC"/>
            <p:cNvSpPr txBox="1"/>
            <p:nvPr/>
          </p:nvSpPr>
          <p:spPr>
            <a:xfrm>
              <a:off x="44635" y="0"/>
              <a:ext cx="707453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t>     </a:t>
              </a:r>
              <a:r>
                <a:rPr>
                  <a:solidFill>
                    <a:srgbClr val="FFFF00"/>
                  </a:solidFill>
                </a:rPr>
                <a:t>AC</a:t>
              </a:r>
            </a:p>
          </p:txBody>
        </p:sp>
      </p:grpSp>
      <p:sp>
        <p:nvSpPr>
          <p:cNvPr id="2757" name="Down Arrow 271"/>
          <p:cNvSpPr/>
          <p:nvPr/>
        </p:nvSpPr>
        <p:spPr>
          <a:xfrm>
            <a:off x="3605165" y="3703082"/>
            <a:ext cx="76201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057"/>
                </a:moveTo>
                <a:lnTo>
                  <a:pt x="5400" y="20057"/>
                </a:lnTo>
                <a:lnTo>
                  <a:pt x="5400" y="0"/>
                </a:lnTo>
                <a:lnTo>
                  <a:pt x="16200" y="0"/>
                </a:lnTo>
                <a:lnTo>
                  <a:pt x="16200" y="20057"/>
                </a:lnTo>
                <a:lnTo>
                  <a:pt x="21600" y="2005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758" name="Down Arrow 272"/>
          <p:cNvSpPr/>
          <p:nvPr/>
        </p:nvSpPr>
        <p:spPr>
          <a:xfrm>
            <a:off x="2233565" y="3703082"/>
            <a:ext cx="762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00"/>
                </a:moveTo>
                <a:lnTo>
                  <a:pt x="5400" y="19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00"/>
                </a:lnTo>
                <a:lnTo>
                  <a:pt x="21600" y="19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759" name="Multiply 253"/>
          <p:cNvSpPr/>
          <p:nvPr/>
        </p:nvSpPr>
        <p:spPr>
          <a:xfrm>
            <a:off x="2177938" y="4225471"/>
            <a:ext cx="111255" cy="17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5"/>
                </a:moveTo>
                <a:lnTo>
                  <a:pt x="6224" y="0"/>
                </a:lnTo>
                <a:lnTo>
                  <a:pt x="10800" y="5837"/>
                </a:lnTo>
                <a:lnTo>
                  <a:pt x="15376" y="0"/>
                </a:lnTo>
                <a:lnTo>
                  <a:pt x="21600" y="1985"/>
                </a:lnTo>
                <a:lnTo>
                  <a:pt x="14690" y="10800"/>
                </a:lnTo>
                <a:lnTo>
                  <a:pt x="21600" y="19615"/>
                </a:lnTo>
                <a:lnTo>
                  <a:pt x="15376" y="21600"/>
                </a:lnTo>
                <a:lnTo>
                  <a:pt x="10800" y="15763"/>
                </a:lnTo>
                <a:lnTo>
                  <a:pt x="6224" y="21600"/>
                </a:lnTo>
                <a:lnTo>
                  <a:pt x="0" y="19615"/>
                </a:lnTo>
                <a:lnTo>
                  <a:pt x="6910" y="1080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0" name="Down Arrow 276"/>
          <p:cNvSpPr/>
          <p:nvPr/>
        </p:nvSpPr>
        <p:spPr>
          <a:xfrm flipH="1">
            <a:off x="5663141" y="2208139"/>
            <a:ext cx="105095" cy="290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689"/>
                </a:moveTo>
                <a:lnTo>
                  <a:pt x="5400" y="17689"/>
                </a:lnTo>
                <a:lnTo>
                  <a:pt x="5400" y="0"/>
                </a:lnTo>
                <a:lnTo>
                  <a:pt x="16200" y="0"/>
                </a:lnTo>
                <a:lnTo>
                  <a:pt x="16200" y="17689"/>
                </a:lnTo>
                <a:lnTo>
                  <a:pt x="21600" y="1768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761" name="Down Arrow 276"/>
          <p:cNvSpPr/>
          <p:nvPr/>
        </p:nvSpPr>
        <p:spPr>
          <a:xfrm rot="16847734">
            <a:off x="5908990" y="1142934"/>
            <a:ext cx="45720" cy="26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12"/>
                </a:moveTo>
                <a:lnTo>
                  <a:pt x="5400" y="21412"/>
                </a:lnTo>
                <a:lnTo>
                  <a:pt x="5400" y="0"/>
                </a:lnTo>
                <a:lnTo>
                  <a:pt x="16200" y="0"/>
                </a:lnTo>
                <a:lnTo>
                  <a:pt x="16200" y="21412"/>
                </a:lnTo>
                <a:lnTo>
                  <a:pt x="21600" y="2141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grpSp>
        <p:nvGrpSpPr>
          <p:cNvPr id="2764" name="AutoShape 229"/>
          <p:cNvGrpSpPr/>
          <p:nvPr/>
        </p:nvGrpSpPr>
        <p:grpSpPr>
          <a:xfrm>
            <a:off x="9754310" y="2842367"/>
            <a:ext cx="1066801" cy="358141"/>
            <a:chOff x="0" y="0"/>
            <a:chExt cx="1066800" cy="358140"/>
          </a:xfrm>
        </p:grpSpPr>
        <p:sp>
          <p:nvSpPr>
            <p:cNvPr id="2762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63" name="MEK"/>
            <p:cNvSpPr txBox="1"/>
            <p:nvPr/>
          </p:nvSpPr>
          <p:spPr>
            <a:xfrm>
              <a:off x="44635" y="0"/>
              <a:ext cx="795857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 MEK</a:t>
              </a:r>
            </a:p>
          </p:txBody>
        </p:sp>
      </p:grpSp>
      <p:sp>
        <p:nvSpPr>
          <p:cNvPr id="2765" name="Rectangle 1"/>
          <p:cNvSpPr txBox="1"/>
          <p:nvPr/>
        </p:nvSpPr>
        <p:spPr>
          <a:xfrm>
            <a:off x="10135350" y="1367083"/>
            <a:ext cx="167197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toll like receptor </a:t>
            </a:r>
          </a:p>
        </p:txBody>
      </p:sp>
      <p:sp>
        <p:nvSpPr>
          <p:cNvPr id="2766" name="Line 239"/>
          <p:cNvSpPr/>
          <p:nvPr/>
        </p:nvSpPr>
        <p:spPr>
          <a:xfrm>
            <a:off x="10348303" y="4022849"/>
            <a:ext cx="63874" cy="2106628"/>
          </a:xfrm>
          <a:prstGeom prst="line">
            <a:avLst/>
          </a:prstGeom>
          <a:ln w="12700">
            <a:solidFill>
              <a:srgbClr val="008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7" name="Freeform 307"/>
          <p:cNvSpPr/>
          <p:nvPr/>
        </p:nvSpPr>
        <p:spPr>
          <a:xfrm>
            <a:off x="9898243" y="934223"/>
            <a:ext cx="250826" cy="893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53" y="0"/>
                </a:moveTo>
                <a:cubicBezTo>
                  <a:pt x="18024" y="909"/>
                  <a:pt x="14877" y="1624"/>
                  <a:pt x="10872" y="1624"/>
                </a:cubicBezTo>
                <a:cubicBezTo>
                  <a:pt x="6866" y="1624"/>
                  <a:pt x="3576" y="909"/>
                  <a:pt x="3147" y="0"/>
                </a:cubicBezTo>
                <a:cubicBezTo>
                  <a:pt x="1287" y="227"/>
                  <a:pt x="0" y="715"/>
                  <a:pt x="0" y="1234"/>
                </a:cubicBezTo>
                <a:cubicBezTo>
                  <a:pt x="0" y="4970"/>
                  <a:pt x="0" y="4970"/>
                  <a:pt x="0" y="4970"/>
                </a:cubicBezTo>
                <a:cubicBezTo>
                  <a:pt x="0" y="5717"/>
                  <a:pt x="2575" y="6366"/>
                  <a:pt x="5722" y="6366"/>
                </a:cubicBezTo>
                <a:cubicBezTo>
                  <a:pt x="7581" y="6366"/>
                  <a:pt x="7581" y="6366"/>
                  <a:pt x="7581" y="6366"/>
                </a:cubicBezTo>
                <a:cubicBezTo>
                  <a:pt x="7581" y="17150"/>
                  <a:pt x="7581" y="17150"/>
                  <a:pt x="7581" y="17150"/>
                </a:cubicBezTo>
                <a:cubicBezTo>
                  <a:pt x="4864" y="17507"/>
                  <a:pt x="3147" y="18319"/>
                  <a:pt x="3147" y="19261"/>
                </a:cubicBezTo>
                <a:cubicBezTo>
                  <a:pt x="3147" y="20561"/>
                  <a:pt x="6580" y="21600"/>
                  <a:pt x="10872" y="21600"/>
                </a:cubicBezTo>
                <a:cubicBezTo>
                  <a:pt x="15163" y="21600"/>
                  <a:pt x="18596" y="20561"/>
                  <a:pt x="18596" y="19261"/>
                </a:cubicBezTo>
                <a:cubicBezTo>
                  <a:pt x="18596" y="18319"/>
                  <a:pt x="16736" y="17507"/>
                  <a:pt x="14162" y="17150"/>
                </a:cubicBezTo>
                <a:cubicBezTo>
                  <a:pt x="14162" y="6366"/>
                  <a:pt x="14162" y="6366"/>
                  <a:pt x="14162" y="6366"/>
                </a:cubicBezTo>
                <a:cubicBezTo>
                  <a:pt x="15878" y="6366"/>
                  <a:pt x="15878" y="6366"/>
                  <a:pt x="15878" y="6366"/>
                </a:cubicBezTo>
                <a:cubicBezTo>
                  <a:pt x="19025" y="6366"/>
                  <a:pt x="21600" y="5717"/>
                  <a:pt x="21600" y="4970"/>
                </a:cubicBezTo>
                <a:cubicBezTo>
                  <a:pt x="21600" y="1234"/>
                  <a:pt x="21600" y="1234"/>
                  <a:pt x="21600" y="1234"/>
                </a:cubicBezTo>
                <a:cubicBezTo>
                  <a:pt x="21600" y="715"/>
                  <a:pt x="20313" y="227"/>
                  <a:pt x="18453" y="0"/>
                </a:cubicBezTo>
                <a:close/>
              </a:path>
            </a:pathLst>
          </a:custGeom>
          <a:solidFill>
            <a:srgbClr val="CCFFCC"/>
          </a:solidFill>
          <a:ln w="6350">
            <a:solidFill>
              <a:srgbClr val="008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8" name="Freeform 308"/>
          <p:cNvSpPr/>
          <p:nvPr/>
        </p:nvSpPr>
        <p:spPr>
          <a:xfrm>
            <a:off x="9469618" y="1720037"/>
            <a:ext cx="1063626" cy="32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15873"/>
                </a:moveTo>
                <a:cubicBezTo>
                  <a:pt x="6517" y="15873"/>
                  <a:pt x="6517" y="15873"/>
                  <a:pt x="6517" y="15873"/>
                </a:cubicBezTo>
                <a:cubicBezTo>
                  <a:pt x="7746" y="15873"/>
                  <a:pt x="8714" y="18385"/>
                  <a:pt x="8826" y="21600"/>
                </a:cubicBezTo>
                <a:cubicBezTo>
                  <a:pt x="11433" y="21600"/>
                  <a:pt x="11433" y="21600"/>
                  <a:pt x="11433" y="21600"/>
                </a:cubicBezTo>
                <a:cubicBezTo>
                  <a:pt x="12513" y="17782"/>
                  <a:pt x="14301" y="15170"/>
                  <a:pt x="16349" y="15170"/>
                </a:cubicBezTo>
                <a:cubicBezTo>
                  <a:pt x="18099" y="15170"/>
                  <a:pt x="19701" y="17180"/>
                  <a:pt x="20781" y="20193"/>
                </a:cubicBezTo>
                <a:cubicBezTo>
                  <a:pt x="21302" y="19088"/>
                  <a:pt x="21600" y="17280"/>
                  <a:pt x="21600" y="15371"/>
                </a:cubicBezTo>
                <a:cubicBezTo>
                  <a:pt x="21600" y="6329"/>
                  <a:pt x="21600" y="6329"/>
                  <a:pt x="21600" y="6329"/>
                </a:cubicBezTo>
                <a:cubicBezTo>
                  <a:pt x="21600" y="2813"/>
                  <a:pt x="20557" y="0"/>
                  <a:pt x="19291" y="0"/>
                </a:cubicBezTo>
                <a:cubicBezTo>
                  <a:pt x="19030" y="0"/>
                  <a:pt x="19030" y="0"/>
                  <a:pt x="19030" y="0"/>
                </a:cubicBezTo>
                <a:cubicBezTo>
                  <a:pt x="18993" y="4019"/>
                  <a:pt x="18062" y="7133"/>
                  <a:pt x="16945" y="7133"/>
                </a:cubicBezTo>
                <a:cubicBezTo>
                  <a:pt x="15828" y="7133"/>
                  <a:pt x="14934" y="4019"/>
                  <a:pt x="14859" y="0"/>
                </a:cubicBezTo>
                <a:cubicBezTo>
                  <a:pt x="12960" y="0"/>
                  <a:pt x="12960" y="0"/>
                  <a:pt x="12960" y="0"/>
                </a:cubicBezTo>
                <a:cubicBezTo>
                  <a:pt x="12886" y="4019"/>
                  <a:pt x="11992" y="7133"/>
                  <a:pt x="10874" y="7133"/>
                </a:cubicBezTo>
                <a:cubicBezTo>
                  <a:pt x="9757" y="7133"/>
                  <a:pt x="8863" y="4019"/>
                  <a:pt x="8789" y="0"/>
                </a:cubicBezTo>
                <a:cubicBezTo>
                  <a:pt x="6890" y="0"/>
                  <a:pt x="6890" y="0"/>
                  <a:pt x="6890" y="0"/>
                </a:cubicBezTo>
                <a:cubicBezTo>
                  <a:pt x="6815" y="4019"/>
                  <a:pt x="5921" y="7133"/>
                  <a:pt x="4804" y="7133"/>
                </a:cubicBezTo>
                <a:cubicBezTo>
                  <a:pt x="3687" y="7133"/>
                  <a:pt x="2793" y="4019"/>
                  <a:pt x="2719" y="0"/>
                </a:cubicBezTo>
                <a:cubicBezTo>
                  <a:pt x="2346" y="0"/>
                  <a:pt x="2346" y="0"/>
                  <a:pt x="2346" y="0"/>
                </a:cubicBezTo>
                <a:cubicBezTo>
                  <a:pt x="1043" y="0"/>
                  <a:pt x="0" y="2813"/>
                  <a:pt x="0" y="6329"/>
                </a:cubicBezTo>
                <a:cubicBezTo>
                  <a:pt x="0" y="15371"/>
                  <a:pt x="0" y="15371"/>
                  <a:pt x="0" y="15371"/>
                </a:cubicBezTo>
                <a:cubicBezTo>
                  <a:pt x="0" y="16476"/>
                  <a:pt x="112" y="17481"/>
                  <a:pt x="298" y="18385"/>
                </a:cubicBezTo>
                <a:cubicBezTo>
                  <a:pt x="708" y="16878"/>
                  <a:pt x="1378" y="15873"/>
                  <a:pt x="2160" y="15873"/>
                </a:cubicBezTo>
                <a:close/>
              </a:path>
            </a:pathLst>
          </a:custGeom>
          <a:solidFill>
            <a:srgbClr val="99CCFF"/>
          </a:solidFill>
          <a:ln w="6350">
            <a:solidFill>
              <a:srgbClr val="3366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9" name="Freeform 311"/>
          <p:cNvSpPr/>
          <p:nvPr/>
        </p:nvSpPr>
        <p:spPr>
          <a:xfrm>
            <a:off x="9908923" y="675219"/>
            <a:ext cx="158751" cy="242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0" y="9960"/>
                </a:moveTo>
                <a:cubicBezTo>
                  <a:pt x="13500" y="1320"/>
                  <a:pt x="13500" y="1320"/>
                  <a:pt x="13500" y="1320"/>
                </a:cubicBezTo>
                <a:cubicBezTo>
                  <a:pt x="13500" y="600"/>
                  <a:pt x="12150" y="0"/>
                  <a:pt x="10800" y="0"/>
                </a:cubicBezTo>
                <a:cubicBezTo>
                  <a:pt x="9450" y="0"/>
                  <a:pt x="8100" y="600"/>
                  <a:pt x="8100" y="1320"/>
                </a:cubicBezTo>
                <a:cubicBezTo>
                  <a:pt x="8100" y="9960"/>
                  <a:pt x="8100" y="9960"/>
                  <a:pt x="8100" y="9960"/>
                </a:cubicBezTo>
                <a:cubicBezTo>
                  <a:pt x="3375" y="10560"/>
                  <a:pt x="0" y="12840"/>
                  <a:pt x="0" y="15720"/>
                </a:cubicBezTo>
                <a:cubicBezTo>
                  <a:pt x="0" y="18960"/>
                  <a:pt x="4725" y="21600"/>
                  <a:pt x="10800" y="21600"/>
                </a:cubicBezTo>
                <a:cubicBezTo>
                  <a:pt x="16650" y="21600"/>
                  <a:pt x="21600" y="18960"/>
                  <a:pt x="21600" y="15720"/>
                </a:cubicBezTo>
                <a:cubicBezTo>
                  <a:pt x="21600" y="12840"/>
                  <a:pt x="18000" y="10560"/>
                  <a:pt x="13500" y="9960"/>
                </a:cubicBezTo>
                <a:close/>
              </a:path>
            </a:pathLst>
          </a:custGeom>
          <a:solidFill>
            <a:srgbClr val="FF99CC"/>
          </a:solidFill>
          <a:ln w="635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0" name="Oval 313"/>
          <p:cNvSpPr/>
          <p:nvPr/>
        </p:nvSpPr>
        <p:spPr>
          <a:xfrm>
            <a:off x="9123112" y="746656"/>
            <a:ext cx="714377" cy="182565"/>
          </a:xfrm>
          <a:prstGeom prst="ellipse">
            <a:avLst/>
          </a:prstGeom>
          <a:solidFill>
            <a:srgbClr val="EAEAEA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71" name="Text Box 357"/>
          <p:cNvSpPr txBox="1"/>
          <p:nvPr/>
        </p:nvSpPr>
        <p:spPr>
          <a:xfrm>
            <a:off x="8341500" y="583853"/>
            <a:ext cx="78161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CD14</a:t>
            </a:r>
          </a:p>
        </p:txBody>
      </p:sp>
      <p:sp>
        <p:nvSpPr>
          <p:cNvPr id="2772" name="Text Box 356"/>
          <p:cNvSpPr txBox="1"/>
          <p:nvPr/>
        </p:nvSpPr>
        <p:spPr>
          <a:xfrm>
            <a:off x="10100454" y="600160"/>
            <a:ext cx="53622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LPS</a:t>
            </a:r>
          </a:p>
        </p:txBody>
      </p:sp>
      <p:sp>
        <p:nvSpPr>
          <p:cNvPr id="2773" name="Straight Arrow Connector 3"/>
          <p:cNvSpPr/>
          <p:nvPr/>
        </p:nvSpPr>
        <p:spPr>
          <a:xfrm flipH="1">
            <a:off x="8261514" y="2040711"/>
            <a:ext cx="1325675" cy="55507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4" name="Straight Arrow Connector 306"/>
          <p:cNvSpPr/>
          <p:nvPr/>
        </p:nvSpPr>
        <p:spPr>
          <a:xfrm>
            <a:off x="10249466" y="2107387"/>
            <a:ext cx="38244" cy="664394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78" name="AutoShape 229"/>
          <p:cNvGrpSpPr/>
          <p:nvPr/>
        </p:nvGrpSpPr>
        <p:grpSpPr>
          <a:xfrm>
            <a:off x="8585354" y="4351344"/>
            <a:ext cx="1066801" cy="358141"/>
            <a:chOff x="0" y="0"/>
            <a:chExt cx="1066800" cy="358140"/>
          </a:xfrm>
        </p:grpSpPr>
        <p:sp>
          <p:nvSpPr>
            <p:cNvPr id="2776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63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7" name="Fos"/>
            <p:cNvSpPr txBox="1"/>
            <p:nvPr/>
          </p:nvSpPr>
          <p:spPr>
            <a:xfrm>
              <a:off x="44635" y="0"/>
              <a:ext cx="714820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 Fos</a:t>
              </a:r>
            </a:p>
          </p:txBody>
        </p:sp>
      </p:grpSp>
      <p:grpSp>
        <p:nvGrpSpPr>
          <p:cNvPr id="2781" name="AutoShape 229"/>
          <p:cNvGrpSpPr/>
          <p:nvPr/>
        </p:nvGrpSpPr>
        <p:grpSpPr>
          <a:xfrm>
            <a:off x="10847296" y="4360233"/>
            <a:ext cx="1066801" cy="358141"/>
            <a:chOff x="0" y="0"/>
            <a:chExt cx="1066800" cy="358140"/>
          </a:xfrm>
        </p:grpSpPr>
        <p:sp>
          <p:nvSpPr>
            <p:cNvPr id="2779" name="Rounded Rectangle"/>
            <p:cNvSpPr/>
            <p:nvPr/>
          </p:nvSpPr>
          <p:spPr>
            <a:xfrm>
              <a:off x="0" y="26670"/>
              <a:ext cx="1066800" cy="30480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63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80" name="JNK"/>
            <p:cNvSpPr txBox="1"/>
            <p:nvPr/>
          </p:nvSpPr>
          <p:spPr>
            <a:xfrm>
              <a:off x="44635" y="0"/>
              <a:ext cx="766055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 JNK</a:t>
              </a:r>
            </a:p>
          </p:txBody>
        </p:sp>
      </p:grpSp>
      <p:sp>
        <p:nvSpPr>
          <p:cNvPr id="2782" name="Freeform 243"/>
          <p:cNvSpPr/>
          <p:nvPr/>
        </p:nvSpPr>
        <p:spPr>
          <a:xfrm>
            <a:off x="9144910" y="4647469"/>
            <a:ext cx="1670321" cy="1512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5" h="21600" extrusionOk="0">
                <a:moveTo>
                  <a:pt x="20885" y="0"/>
                </a:moveTo>
                <a:cubicBezTo>
                  <a:pt x="-715" y="2688"/>
                  <a:pt x="-50" y="3996"/>
                  <a:pt x="16" y="21600"/>
                </a:cubicBezTo>
              </a:path>
            </a:pathLst>
          </a:custGeom>
          <a:ln w="12700" cap="rnd">
            <a:solidFill>
              <a:srgbClr val="80008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3" name="Straight Arrow Connector 317"/>
          <p:cNvSpPr/>
          <p:nvPr/>
        </p:nvSpPr>
        <p:spPr>
          <a:xfrm flipH="1">
            <a:off x="9017965" y="4740276"/>
            <a:ext cx="14750" cy="1329490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4" name="Line 266"/>
          <p:cNvSpPr/>
          <p:nvPr/>
        </p:nvSpPr>
        <p:spPr>
          <a:xfrm>
            <a:off x="8245901" y="3005235"/>
            <a:ext cx="633281" cy="1278082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5" name="Line 266"/>
          <p:cNvSpPr/>
          <p:nvPr/>
        </p:nvSpPr>
        <p:spPr>
          <a:xfrm>
            <a:off x="10789126" y="3247493"/>
            <a:ext cx="558167" cy="912789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88" name="Group 364"/>
          <p:cNvGrpSpPr/>
          <p:nvPr/>
        </p:nvGrpSpPr>
        <p:grpSpPr>
          <a:xfrm>
            <a:off x="4315898" y="2084827"/>
            <a:ext cx="236236" cy="157933"/>
            <a:chOff x="0" y="0"/>
            <a:chExt cx="236234" cy="157932"/>
          </a:xfrm>
        </p:grpSpPr>
        <p:sp>
          <p:nvSpPr>
            <p:cNvPr id="2786" name="Freeform 365"/>
            <p:cNvSpPr/>
            <p:nvPr/>
          </p:nvSpPr>
          <p:spPr>
            <a:xfrm>
              <a:off x="0" y="-1"/>
              <a:ext cx="236236" cy="15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24" y="3979"/>
                  </a:moveTo>
                  <a:cubicBezTo>
                    <a:pt x="17024" y="3126"/>
                    <a:pt x="17024" y="2274"/>
                    <a:pt x="17207" y="1421"/>
                  </a:cubicBezTo>
                  <a:cubicBezTo>
                    <a:pt x="15559" y="568"/>
                    <a:pt x="13546" y="0"/>
                    <a:pt x="11349" y="0"/>
                  </a:cubicBezTo>
                  <a:cubicBezTo>
                    <a:pt x="5125" y="0"/>
                    <a:pt x="0" y="4832"/>
                    <a:pt x="0" y="10800"/>
                  </a:cubicBezTo>
                  <a:cubicBezTo>
                    <a:pt x="0" y="16768"/>
                    <a:pt x="5125" y="21600"/>
                    <a:pt x="11349" y="21600"/>
                  </a:cubicBezTo>
                  <a:cubicBezTo>
                    <a:pt x="15925" y="21600"/>
                    <a:pt x="19953" y="19042"/>
                    <a:pt x="21600" y="15347"/>
                  </a:cubicBezTo>
                  <a:cubicBezTo>
                    <a:pt x="18854" y="13358"/>
                    <a:pt x="17024" y="9095"/>
                    <a:pt x="17024" y="3979"/>
                  </a:cubicBezTo>
                  <a:close/>
                </a:path>
              </a:pathLst>
            </a:cu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87" name="Freeform 19"/>
            <p:cNvSpPr/>
            <p:nvPr/>
          </p:nvSpPr>
          <p:spPr>
            <a:xfrm>
              <a:off x="92624" y="24567"/>
              <a:ext cx="53536" cy="11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23" y="7159"/>
                  </a:moveTo>
                  <a:cubicBezTo>
                    <a:pt x="18075" y="6268"/>
                    <a:pt x="19498" y="5127"/>
                    <a:pt x="19498" y="3732"/>
                  </a:cubicBezTo>
                  <a:cubicBezTo>
                    <a:pt x="19498" y="2536"/>
                    <a:pt x="18607" y="1618"/>
                    <a:pt x="16812" y="969"/>
                  </a:cubicBezTo>
                  <a:cubicBezTo>
                    <a:pt x="15024" y="322"/>
                    <a:pt x="12806" y="0"/>
                    <a:pt x="10172" y="0"/>
                  </a:cubicBezTo>
                  <a:cubicBezTo>
                    <a:pt x="7961" y="0"/>
                    <a:pt x="6115" y="244"/>
                    <a:pt x="4640" y="736"/>
                  </a:cubicBezTo>
                  <a:cubicBezTo>
                    <a:pt x="3160" y="1231"/>
                    <a:pt x="2173" y="1797"/>
                    <a:pt x="1660" y="2441"/>
                  </a:cubicBezTo>
                  <a:cubicBezTo>
                    <a:pt x="1154" y="3085"/>
                    <a:pt x="897" y="4065"/>
                    <a:pt x="897" y="5383"/>
                  </a:cubicBezTo>
                  <a:cubicBezTo>
                    <a:pt x="897" y="18041"/>
                    <a:pt x="897" y="18041"/>
                    <a:pt x="897" y="18041"/>
                  </a:cubicBezTo>
                  <a:cubicBezTo>
                    <a:pt x="897" y="19102"/>
                    <a:pt x="602" y="20289"/>
                    <a:pt x="0" y="21600"/>
                  </a:cubicBezTo>
                  <a:cubicBezTo>
                    <a:pt x="4128" y="21600"/>
                    <a:pt x="4128" y="21600"/>
                    <a:pt x="4128" y="21600"/>
                  </a:cubicBezTo>
                  <a:cubicBezTo>
                    <a:pt x="4724" y="20536"/>
                    <a:pt x="5025" y="19263"/>
                    <a:pt x="5025" y="17773"/>
                  </a:cubicBezTo>
                  <a:cubicBezTo>
                    <a:pt x="5025" y="15612"/>
                    <a:pt x="5025" y="15612"/>
                    <a:pt x="5025" y="15612"/>
                  </a:cubicBezTo>
                  <a:cubicBezTo>
                    <a:pt x="6493" y="16426"/>
                    <a:pt x="8390" y="16834"/>
                    <a:pt x="10723" y="16834"/>
                  </a:cubicBezTo>
                  <a:cubicBezTo>
                    <a:pt x="12774" y="16834"/>
                    <a:pt x="14537" y="16649"/>
                    <a:pt x="16011" y="16286"/>
                  </a:cubicBezTo>
                  <a:cubicBezTo>
                    <a:pt x="17485" y="15922"/>
                    <a:pt x="18786" y="15311"/>
                    <a:pt x="19914" y="14456"/>
                  </a:cubicBezTo>
                  <a:cubicBezTo>
                    <a:pt x="21036" y="13600"/>
                    <a:pt x="21600" y="12629"/>
                    <a:pt x="21600" y="11544"/>
                  </a:cubicBezTo>
                  <a:cubicBezTo>
                    <a:pt x="21600" y="9553"/>
                    <a:pt x="19472" y="8089"/>
                    <a:pt x="15223" y="7159"/>
                  </a:cubicBezTo>
                  <a:close/>
                  <a:moveTo>
                    <a:pt x="15428" y="14921"/>
                  </a:moveTo>
                  <a:cubicBezTo>
                    <a:pt x="14376" y="15684"/>
                    <a:pt x="12723" y="16065"/>
                    <a:pt x="10473" y="16065"/>
                  </a:cubicBezTo>
                  <a:cubicBezTo>
                    <a:pt x="8140" y="16065"/>
                    <a:pt x="6326" y="15564"/>
                    <a:pt x="5025" y="14566"/>
                  </a:cubicBezTo>
                  <a:cubicBezTo>
                    <a:pt x="5025" y="4486"/>
                    <a:pt x="5025" y="4486"/>
                    <a:pt x="5025" y="4486"/>
                  </a:cubicBezTo>
                  <a:cubicBezTo>
                    <a:pt x="5025" y="3511"/>
                    <a:pt x="5185" y="2808"/>
                    <a:pt x="5499" y="2375"/>
                  </a:cubicBezTo>
                  <a:cubicBezTo>
                    <a:pt x="5820" y="1946"/>
                    <a:pt x="6397" y="1577"/>
                    <a:pt x="7236" y="1267"/>
                  </a:cubicBezTo>
                  <a:cubicBezTo>
                    <a:pt x="8082" y="957"/>
                    <a:pt x="9089" y="802"/>
                    <a:pt x="10274" y="802"/>
                  </a:cubicBezTo>
                  <a:cubicBezTo>
                    <a:pt x="11761" y="802"/>
                    <a:pt x="12960" y="1061"/>
                    <a:pt x="13889" y="1580"/>
                  </a:cubicBezTo>
                  <a:cubicBezTo>
                    <a:pt x="14812" y="2098"/>
                    <a:pt x="15274" y="2846"/>
                    <a:pt x="15274" y="3824"/>
                  </a:cubicBezTo>
                  <a:cubicBezTo>
                    <a:pt x="15274" y="4918"/>
                    <a:pt x="14684" y="5928"/>
                    <a:pt x="13498" y="6858"/>
                  </a:cubicBezTo>
                  <a:cubicBezTo>
                    <a:pt x="12184" y="6673"/>
                    <a:pt x="11082" y="6578"/>
                    <a:pt x="10198" y="6578"/>
                  </a:cubicBezTo>
                  <a:cubicBezTo>
                    <a:pt x="8781" y="6578"/>
                    <a:pt x="8076" y="6766"/>
                    <a:pt x="8076" y="7138"/>
                  </a:cubicBezTo>
                  <a:cubicBezTo>
                    <a:pt x="8076" y="7547"/>
                    <a:pt x="8916" y="7752"/>
                    <a:pt x="10601" y="7752"/>
                  </a:cubicBezTo>
                  <a:cubicBezTo>
                    <a:pt x="11402" y="7752"/>
                    <a:pt x="12300" y="7696"/>
                    <a:pt x="13300" y="7580"/>
                  </a:cubicBezTo>
                  <a:cubicBezTo>
                    <a:pt x="14383" y="8036"/>
                    <a:pt x="15274" y="8700"/>
                    <a:pt x="15960" y="9574"/>
                  </a:cubicBezTo>
                  <a:cubicBezTo>
                    <a:pt x="16652" y="10444"/>
                    <a:pt x="16998" y="11299"/>
                    <a:pt x="16998" y="12137"/>
                  </a:cubicBezTo>
                  <a:cubicBezTo>
                    <a:pt x="16998" y="13228"/>
                    <a:pt x="16472" y="14158"/>
                    <a:pt x="15428" y="1492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791" name="Group 367"/>
          <p:cNvGrpSpPr/>
          <p:nvPr/>
        </p:nvGrpSpPr>
        <p:grpSpPr>
          <a:xfrm>
            <a:off x="4592651" y="1961896"/>
            <a:ext cx="176751" cy="182501"/>
            <a:chOff x="0" y="0"/>
            <a:chExt cx="176750" cy="182500"/>
          </a:xfrm>
        </p:grpSpPr>
        <p:sp>
          <p:nvSpPr>
            <p:cNvPr id="2789" name="Oval 368"/>
            <p:cNvSpPr/>
            <p:nvPr/>
          </p:nvSpPr>
          <p:spPr>
            <a:xfrm>
              <a:off x="0" y="-1"/>
              <a:ext cx="176751" cy="182502"/>
            </a:xfrm>
            <a:prstGeom prst="ellipse">
              <a:avLst/>
            </a:prstGeom>
            <a:solidFill>
              <a:srgbClr val="339966"/>
            </a:solidFill>
            <a:ln w="6350" cap="flat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0" name="Freeform 20"/>
            <p:cNvSpPr/>
            <p:nvPr/>
          </p:nvSpPr>
          <p:spPr>
            <a:xfrm>
              <a:off x="54384" y="37728"/>
              <a:ext cx="75630" cy="12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2"/>
                  </a:moveTo>
                  <a:cubicBezTo>
                    <a:pt x="16586" y="222"/>
                    <a:pt x="16586" y="222"/>
                    <a:pt x="16586" y="222"/>
                  </a:cubicBezTo>
                  <a:cubicBezTo>
                    <a:pt x="11615" y="11240"/>
                    <a:pt x="11615" y="11240"/>
                    <a:pt x="11615" y="11240"/>
                  </a:cubicBezTo>
                  <a:cubicBezTo>
                    <a:pt x="10672" y="6550"/>
                    <a:pt x="9754" y="3503"/>
                    <a:pt x="8861" y="2103"/>
                  </a:cubicBezTo>
                  <a:cubicBezTo>
                    <a:pt x="7968" y="702"/>
                    <a:pt x="6607" y="0"/>
                    <a:pt x="4771" y="0"/>
                  </a:cubicBezTo>
                  <a:cubicBezTo>
                    <a:pt x="1592" y="0"/>
                    <a:pt x="0" y="1731"/>
                    <a:pt x="0" y="5194"/>
                  </a:cubicBezTo>
                  <a:cubicBezTo>
                    <a:pt x="874" y="5194"/>
                    <a:pt x="874" y="5194"/>
                    <a:pt x="874" y="5194"/>
                  </a:cubicBezTo>
                  <a:cubicBezTo>
                    <a:pt x="1024" y="3225"/>
                    <a:pt x="2117" y="2236"/>
                    <a:pt x="4165" y="2236"/>
                  </a:cubicBezTo>
                  <a:cubicBezTo>
                    <a:pt x="5414" y="2236"/>
                    <a:pt x="6376" y="2700"/>
                    <a:pt x="7050" y="3620"/>
                  </a:cubicBezTo>
                  <a:cubicBezTo>
                    <a:pt x="7725" y="4544"/>
                    <a:pt x="8380" y="6074"/>
                    <a:pt x="9023" y="8201"/>
                  </a:cubicBezTo>
                  <a:cubicBezTo>
                    <a:pt x="9667" y="10332"/>
                    <a:pt x="10160" y="12152"/>
                    <a:pt x="10522" y="13665"/>
                  </a:cubicBezTo>
                  <a:cubicBezTo>
                    <a:pt x="8699" y="16099"/>
                    <a:pt x="7793" y="18125"/>
                    <a:pt x="7793" y="19739"/>
                  </a:cubicBezTo>
                  <a:cubicBezTo>
                    <a:pt x="7793" y="20978"/>
                    <a:pt x="8411" y="21600"/>
                    <a:pt x="9642" y="21600"/>
                  </a:cubicBezTo>
                  <a:cubicBezTo>
                    <a:pt x="11346" y="21600"/>
                    <a:pt x="12202" y="20123"/>
                    <a:pt x="12202" y="17177"/>
                  </a:cubicBezTo>
                  <a:cubicBezTo>
                    <a:pt x="12202" y="16115"/>
                    <a:pt x="12077" y="14876"/>
                    <a:pt x="11833" y="13460"/>
                  </a:cubicBezTo>
                  <a:lnTo>
                    <a:pt x="21600" y="22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794" name="Group 370"/>
          <p:cNvGrpSpPr/>
          <p:nvPr/>
        </p:nvGrpSpPr>
        <p:grpSpPr>
          <a:xfrm>
            <a:off x="4268313" y="1828812"/>
            <a:ext cx="521131" cy="296863"/>
            <a:chOff x="0" y="0"/>
            <a:chExt cx="521130" cy="296861"/>
          </a:xfrm>
        </p:grpSpPr>
        <p:sp>
          <p:nvSpPr>
            <p:cNvPr id="2792" name="Freeform 371"/>
            <p:cNvSpPr/>
            <p:nvPr/>
          </p:nvSpPr>
          <p:spPr>
            <a:xfrm>
              <a:off x="0" y="0"/>
              <a:ext cx="521131" cy="29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183" extrusionOk="0">
                  <a:moveTo>
                    <a:pt x="14731" y="27"/>
                  </a:moveTo>
                  <a:cubicBezTo>
                    <a:pt x="3740" y="-417"/>
                    <a:pt x="0" y="4613"/>
                    <a:pt x="0" y="15117"/>
                  </a:cubicBezTo>
                  <a:cubicBezTo>
                    <a:pt x="0" y="18668"/>
                    <a:pt x="1221" y="20443"/>
                    <a:pt x="2824" y="21183"/>
                  </a:cubicBezTo>
                  <a:cubicBezTo>
                    <a:pt x="2824" y="21035"/>
                    <a:pt x="2824" y="20739"/>
                    <a:pt x="2824" y="20147"/>
                  </a:cubicBezTo>
                  <a:cubicBezTo>
                    <a:pt x="2824" y="15857"/>
                    <a:pt x="3893" y="12306"/>
                    <a:pt x="5190" y="12306"/>
                  </a:cubicBezTo>
                  <a:cubicBezTo>
                    <a:pt x="6564" y="12306"/>
                    <a:pt x="7556" y="15857"/>
                    <a:pt x="7556" y="20147"/>
                  </a:cubicBezTo>
                  <a:cubicBezTo>
                    <a:pt x="7556" y="20147"/>
                    <a:pt x="7556" y="20147"/>
                    <a:pt x="7556" y="21183"/>
                  </a:cubicBezTo>
                  <a:cubicBezTo>
                    <a:pt x="8930" y="20739"/>
                    <a:pt x="9999" y="19851"/>
                    <a:pt x="9999" y="19260"/>
                  </a:cubicBezTo>
                  <a:cubicBezTo>
                    <a:pt x="9999" y="9791"/>
                    <a:pt x="10914" y="7868"/>
                    <a:pt x="16257" y="7572"/>
                  </a:cubicBezTo>
                  <a:cubicBezTo>
                    <a:pt x="21600" y="7424"/>
                    <a:pt x="20837" y="323"/>
                    <a:pt x="14731" y="27"/>
                  </a:cubicBezTo>
                  <a:close/>
                </a:path>
              </a:pathLst>
            </a:custGeom>
            <a:solidFill>
              <a:srgbClr val="3366FF"/>
            </a:solidFill>
            <a:ln w="635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3" name="Freeform 18"/>
            <p:cNvSpPr/>
            <p:nvPr/>
          </p:nvSpPr>
          <p:spPr>
            <a:xfrm>
              <a:off x="151257" y="73124"/>
              <a:ext cx="81579" cy="84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97" y="15839"/>
                  </a:moveTo>
                  <a:cubicBezTo>
                    <a:pt x="20751" y="17682"/>
                    <a:pt x="20068" y="18600"/>
                    <a:pt x="18729" y="18600"/>
                  </a:cubicBezTo>
                  <a:cubicBezTo>
                    <a:pt x="17607" y="18600"/>
                    <a:pt x="16747" y="17237"/>
                    <a:pt x="16154" y="14505"/>
                  </a:cubicBezTo>
                  <a:cubicBezTo>
                    <a:pt x="16320" y="14060"/>
                    <a:pt x="16622" y="12862"/>
                    <a:pt x="17066" y="10900"/>
                  </a:cubicBezTo>
                  <a:cubicBezTo>
                    <a:pt x="19356" y="599"/>
                    <a:pt x="19356" y="599"/>
                    <a:pt x="19356" y="599"/>
                  </a:cubicBezTo>
                  <a:cubicBezTo>
                    <a:pt x="15579" y="599"/>
                    <a:pt x="15579" y="599"/>
                    <a:pt x="15579" y="599"/>
                  </a:cubicBezTo>
                  <a:cubicBezTo>
                    <a:pt x="14223" y="6919"/>
                    <a:pt x="14223" y="6919"/>
                    <a:pt x="14223" y="6919"/>
                  </a:cubicBezTo>
                  <a:cubicBezTo>
                    <a:pt x="13466" y="4472"/>
                    <a:pt x="12600" y="2709"/>
                    <a:pt x="11620" y="1626"/>
                  </a:cubicBezTo>
                  <a:cubicBezTo>
                    <a:pt x="10646" y="542"/>
                    <a:pt x="9393" y="0"/>
                    <a:pt x="7866" y="0"/>
                  </a:cubicBezTo>
                  <a:cubicBezTo>
                    <a:pt x="5708" y="0"/>
                    <a:pt x="3851" y="947"/>
                    <a:pt x="2313" y="2846"/>
                  </a:cubicBezTo>
                  <a:cubicBezTo>
                    <a:pt x="775" y="4745"/>
                    <a:pt x="0" y="7403"/>
                    <a:pt x="0" y="10814"/>
                  </a:cubicBezTo>
                  <a:cubicBezTo>
                    <a:pt x="0" y="14282"/>
                    <a:pt x="706" y="16951"/>
                    <a:pt x="2113" y="18811"/>
                  </a:cubicBezTo>
                  <a:cubicBezTo>
                    <a:pt x="3520" y="20670"/>
                    <a:pt x="5417" y="21600"/>
                    <a:pt x="7798" y="21600"/>
                  </a:cubicBezTo>
                  <a:cubicBezTo>
                    <a:pt x="11296" y="21600"/>
                    <a:pt x="13813" y="19980"/>
                    <a:pt x="15357" y="16729"/>
                  </a:cubicBezTo>
                  <a:cubicBezTo>
                    <a:pt x="15801" y="18703"/>
                    <a:pt x="16211" y="20009"/>
                    <a:pt x="16599" y="20647"/>
                  </a:cubicBezTo>
                  <a:cubicBezTo>
                    <a:pt x="16986" y="21281"/>
                    <a:pt x="17567" y="21600"/>
                    <a:pt x="18353" y="21600"/>
                  </a:cubicBezTo>
                  <a:cubicBezTo>
                    <a:pt x="19304" y="21600"/>
                    <a:pt x="20068" y="21070"/>
                    <a:pt x="20654" y="20014"/>
                  </a:cubicBezTo>
                  <a:cubicBezTo>
                    <a:pt x="21241" y="18953"/>
                    <a:pt x="21554" y="17562"/>
                    <a:pt x="21600" y="15839"/>
                  </a:cubicBezTo>
                  <a:lnTo>
                    <a:pt x="20797" y="15839"/>
                  </a:lnTo>
                  <a:close/>
                  <a:moveTo>
                    <a:pt x="13022" y="12303"/>
                  </a:moveTo>
                  <a:cubicBezTo>
                    <a:pt x="11939" y="17613"/>
                    <a:pt x="10276" y="20265"/>
                    <a:pt x="8020" y="20265"/>
                  </a:cubicBezTo>
                  <a:cubicBezTo>
                    <a:pt x="5428" y="20265"/>
                    <a:pt x="4135" y="17259"/>
                    <a:pt x="4135" y="11236"/>
                  </a:cubicBezTo>
                  <a:cubicBezTo>
                    <a:pt x="4135" y="4888"/>
                    <a:pt x="5491" y="1711"/>
                    <a:pt x="8203" y="1711"/>
                  </a:cubicBezTo>
                  <a:cubicBezTo>
                    <a:pt x="9399" y="1711"/>
                    <a:pt x="10430" y="2384"/>
                    <a:pt x="11290" y="3725"/>
                  </a:cubicBezTo>
                  <a:cubicBezTo>
                    <a:pt x="12150" y="5071"/>
                    <a:pt x="12925" y="6936"/>
                    <a:pt x="13620" y="9320"/>
                  </a:cubicBezTo>
                  <a:lnTo>
                    <a:pt x="13022" y="1230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795" name="Down Arrow 276"/>
          <p:cNvSpPr/>
          <p:nvPr/>
        </p:nvSpPr>
        <p:spPr>
          <a:xfrm rot="16847734" flipH="1">
            <a:off x="8997160" y="2202327"/>
            <a:ext cx="49770" cy="1410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19"/>
                </a:moveTo>
                <a:lnTo>
                  <a:pt x="5400" y="21219"/>
                </a:lnTo>
                <a:lnTo>
                  <a:pt x="5400" y="0"/>
                </a:lnTo>
                <a:lnTo>
                  <a:pt x="16200" y="0"/>
                </a:lnTo>
                <a:lnTo>
                  <a:pt x="16200" y="21219"/>
                </a:lnTo>
                <a:lnTo>
                  <a:pt x="21600" y="2121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grpSp>
        <p:nvGrpSpPr>
          <p:cNvPr id="2798" name="AutoShape 227"/>
          <p:cNvGrpSpPr/>
          <p:nvPr/>
        </p:nvGrpSpPr>
        <p:grpSpPr>
          <a:xfrm>
            <a:off x="678738" y="5259969"/>
            <a:ext cx="1245887" cy="369330"/>
            <a:chOff x="0" y="-5594"/>
            <a:chExt cx="1245885" cy="369329"/>
          </a:xfrm>
        </p:grpSpPr>
        <p:sp>
          <p:nvSpPr>
            <p:cNvPr id="2796" name="Rounded Rectangle"/>
            <p:cNvSpPr/>
            <p:nvPr/>
          </p:nvSpPr>
          <p:spPr>
            <a:xfrm>
              <a:off x="0" y="26670"/>
              <a:ext cx="1245885" cy="3048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635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97" name="PKA"/>
            <p:cNvSpPr txBox="1"/>
            <p:nvPr/>
          </p:nvSpPr>
          <p:spPr>
            <a:xfrm>
              <a:off x="44635" y="-5594"/>
              <a:ext cx="83452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r>
                <a:rPr lang="en-US" dirty="0"/>
                <a:t>       </a:t>
              </a:r>
              <a:r>
                <a:rPr dirty="0"/>
                <a:t>PKA</a:t>
              </a:r>
            </a:p>
          </p:txBody>
        </p:sp>
      </p:grpSp>
      <p:sp>
        <p:nvSpPr>
          <p:cNvPr id="2799" name="Down Arrow 270"/>
          <p:cNvSpPr/>
          <p:nvPr/>
        </p:nvSpPr>
        <p:spPr>
          <a:xfrm rot="2966406">
            <a:off x="3700348" y="4269971"/>
            <a:ext cx="117777" cy="115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98"/>
                </a:moveTo>
                <a:lnTo>
                  <a:pt x="5400" y="20498"/>
                </a:lnTo>
                <a:lnTo>
                  <a:pt x="5400" y="0"/>
                </a:lnTo>
                <a:lnTo>
                  <a:pt x="16200" y="0"/>
                </a:lnTo>
                <a:lnTo>
                  <a:pt x="16200" y="20498"/>
                </a:lnTo>
                <a:lnTo>
                  <a:pt x="21600" y="204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800" name="Freeform 234"/>
          <p:cNvSpPr/>
          <p:nvPr/>
        </p:nvSpPr>
        <p:spPr>
          <a:xfrm>
            <a:off x="1320007" y="5650333"/>
            <a:ext cx="986255" cy="50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0" y="0"/>
                </a:moveTo>
                <a:cubicBezTo>
                  <a:pt x="0" y="14491"/>
                  <a:pt x="21600" y="4101"/>
                  <a:pt x="21574" y="21600"/>
                </a:cubicBezTo>
              </a:path>
            </a:pathLst>
          </a:custGeom>
          <a:ln w="12700" cap="rnd">
            <a:solidFill>
              <a:srgbClr val="800000"/>
            </a:solidFill>
            <a:miter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1" name="Text Box 268"/>
          <p:cNvSpPr txBox="1"/>
          <p:nvPr/>
        </p:nvSpPr>
        <p:spPr>
          <a:xfrm>
            <a:off x="5522590" y="3173932"/>
            <a:ext cx="502628" cy="40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</a:defRPr>
            </a:pPr>
            <a:r>
              <a:t>PIP</a:t>
            </a:r>
            <a:r>
              <a:rPr baseline="-25000"/>
              <a:t>2</a:t>
            </a:r>
          </a:p>
        </p:txBody>
      </p:sp>
      <p:sp>
        <p:nvSpPr>
          <p:cNvPr id="2802" name="Line 255"/>
          <p:cNvSpPr/>
          <p:nvPr/>
        </p:nvSpPr>
        <p:spPr>
          <a:xfrm>
            <a:off x="5788766" y="2900581"/>
            <a:ext cx="1" cy="365126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3" name="Line 270"/>
          <p:cNvSpPr/>
          <p:nvPr/>
        </p:nvSpPr>
        <p:spPr>
          <a:xfrm flipH="1">
            <a:off x="6449429" y="3034651"/>
            <a:ext cx="1141953" cy="2065907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4" name="Line 270"/>
          <p:cNvSpPr/>
          <p:nvPr/>
        </p:nvSpPr>
        <p:spPr>
          <a:xfrm flipH="1">
            <a:off x="9340474" y="3922319"/>
            <a:ext cx="457348" cy="308332"/>
          </a:xfrm>
          <a:prstGeom prst="line">
            <a:avLst/>
          </a:prstGeom>
          <a:ln w="12700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036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F612EE-E30F-45F9-9828-F778966E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48</a:t>
            </a:fld>
            <a:endParaRPr lang="en-US"/>
          </a:p>
        </p:txBody>
      </p:sp>
      <p:sp>
        <p:nvSpPr>
          <p:cNvPr id="3" name="Up Arrow Callout 240">
            <a:extLst>
              <a:ext uri="{FF2B5EF4-FFF2-40B4-BE49-F238E27FC236}">
                <a16:creationId xmlns:a16="http://schemas.microsoft.com/office/drawing/2014/main" id="{A28B0643-65B2-496C-878C-C4EAD67C95B9}"/>
              </a:ext>
            </a:extLst>
          </p:cNvPr>
          <p:cNvSpPr/>
          <p:nvPr/>
        </p:nvSpPr>
        <p:spPr>
          <a:xfrm rot="16200000">
            <a:off x="6653753" y="3220862"/>
            <a:ext cx="95523" cy="653845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4A9E2400-1110-4B8E-A8CE-FED63A9701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9327" y="1254117"/>
            <a:ext cx="8015295" cy="54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B3F7A29-4C75-4FEE-A0DA-21A98A972F47}"/>
              </a:ext>
            </a:extLst>
          </p:cNvPr>
          <p:cNvSpPr>
            <a:spLocks/>
          </p:cNvSpPr>
          <p:nvPr/>
        </p:nvSpPr>
        <p:spPr bwMode="auto">
          <a:xfrm>
            <a:off x="2080826" y="3303448"/>
            <a:ext cx="1916114" cy="1965328"/>
          </a:xfrm>
          <a:custGeom>
            <a:avLst/>
            <a:gdLst>
              <a:gd name="T0" fmla="*/ 990 w 3504"/>
              <a:gd name="T1" fmla="*/ 3440 h 3440"/>
              <a:gd name="T2" fmla="*/ 824 w 3504"/>
              <a:gd name="T3" fmla="*/ 3267 h 3440"/>
              <a:gd name="T4" fmla="*/ 288 w 3504"/>
              <a:gd name="T5" fmla="*/ 3085 h 3440"/>
              <a:gd name="T6" fmla="*/ 312 w 3504"/>
              <a:gd name="T7" fmla="*/ 2765 h 3440"/>
              <a:gd name="T8" fmla="*/ 176 w 3504"/>
              <a:gd name="T9" fmla="*/ 2609 h 3440"/>
              <a:gd name="T10" fmla="*/ 200 w 3504"/>
              <a:gd name="T11" fmla="*/ 2532 h 3440"/>
              <a:gd name="T12" fmla="*/ 147 w 3504"/>
              <a:gd name="T13" fmla="*/ 2435 h 3440"/>
              <a:gd name="T14" fmla="*/ 211 w 3504"/>
              <a:gd name="T15" fmla="*/ 2322 h 3440"/>
              <a:gd name="T16" fmla="*/ 225 w 3504"/>
              <a:gd name="T17" fmla="*/ 2220 h 3440"/>
              <a:gd name="T18" fmla="*/ 73 w 3504"/>
              <a:gd name="T19" fmla="*/ 2125 h 3440"/>
              <a:gd name="T20" fmla="*/ 11 w 3504"/>
              <a:gd name="T21" fmla="*/ 2029 h 3440"/>
              <a:gd name="T22" fmla="*/ 30 w 3504"/>
              <a:gd name="T23" fmla="*/ 1937 h 3440"/>
              <a:gd name="T24" fmla="*/ 181 w 3504"/>
              <a:gd name="T25" fmla="*/ 1772 h 3440"/>
              <a:gd name="T26" fmla="*/ 395 w 3504"/>
              <a:gd name="T27" fmla="*/ 1467 h 3440"/>
              <a:gd name="T28" fmla="*/ 385 w 3504"/>
              <a:gd name="T29" fmla="*/ 1312 h 3440"/>
              <a:gd name="T30" fmla="*/ 371 w 3504"/>
              <a:gd name="T31" fmla="*/ 1184 h 3440"/>
              <a:gd name="T32" fmla="*/ 464 w 3504"/>
              <a:gd name="T33" fmla="*/ 1014 h 3440"/>
              <a:gd name="T34" fmla="*/ 664 w 3504"/>
              <a:gd name="T35" fmla="*/ 608 h 3440"/>
              <a:gd name="T36" fmla="*/ 966 w 3504"/>
              <a:gd name="T37" fmla="*/ 306 h 3440"/>
              <a:gd name="T38" fmla="*/ 1312 w 3504"/>
              <a:gd name="T39" fmla="*/ 146 h 3440"/>
              <a:gd name="T40" fmla="*/ 1707 w 3504"/>
              <a:gd name="T41" fmla="*/ 51 h 3440"/>
              <a:gd name="T42" fmla="*/ 2345 w 3504"/>
              <a:gd name="T43" fmla="*/ 33 h 3440"/>
              <a:gd name="T44" fmla="*/ 2910 w 3504"/>
              <a:gd name="T45" fmla="*/ 251 h 3440"/>
              <a:gd name="T46" fmla="*/ 3265 w 3504"/>
              <a:gd name="T47" fmla="*/ 594 h 3440"/>
              <a:gd name="T48" fmla="*/ 3480 w 3504"/>
              <a:gd name="T49" fmla="*/ 1134 h 3440"/>
              <a:gd name="T50" fmla="*/ 3427 w 3504"/>
              <a:gd name="T51" fmla="*/ 1947 h 3440"/>
              <a:gd name="T52" fmla="*/ 2620 w 3504"/>
              <a:gd name="T53" fmla="*/ 3438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04" h="3440">
                <a:moveTo>
                  <a:pt x="990" y="3440"/>
                </a:moveTo>
                <a:cubicBezTo>
                  <a:pt x="966" y="3427"/>
                  <a:pt x="955" y="3372"/>
                  <a:pt x="824" y="3267"/>
                </a:cubicBezTo>
                <a:cubicBezTo>
                  <a:pt x="649" y="3130"/>
                  <a:pt x="356" y="3221"/>
                  <a:pt x="288" y="3085"/>
                </a:cubicBezTo>
                <a:cubicBezTo>
                  <a:pt x="244" y="2988"/>
                  <a:pt x="332" y="2847"/>
                  <a:pt x="312" y="2765"/>
                </a:cubicBezTo>
                <a:cubicBezTo>
                  <a:pt x="297" y="2682"/>
                  <a:pt x="195" y="2650"/>
                  <a:pt x="176" y="2609"/>
                </a:cubicBezTo>
                <a:cubicBezTo>
                  <a:pt x="156" y="2572"/>
                  <a:pt x="205" y="2559"/>
                  <a:pt x="200" y="2532"/>
                </a:cubicBezTo>
                <a:cubicBezTo>
                  <a:pt x="195" y="2500"/>
                  <a:pt x="142" y="2467"/>
                  <a:pt x="147" y="2435"/>
                </a:cubicBezTo>
                <a:cubicBezTo>
                  <a:pt x="147" y="2399"/>
                  <a:pt x="195" y="2357"/>
                  <a:pt x="211" y="2322"/>
                </a:cubicBezTo>
                <a:cubicBezTo>
                  <a:pt x="219" y="2289"/>
                  <a:pt x="249" y="2257"/>
                  <a:pt x="225" y="2220"/>
                </a:cubicBezTo>
                <a:cubicBezTo>
                  <a:pt x="205" y="2189"/>
                  <a:pt x="113" y="2157"/>
                  <a:pt x="73" y="2125"/>
                </a:cubicBezTo>
                <a:cubicBezTo>
                  <a:pt x="40" y="2092"/>
                  <a:pt x="20" y="2061"/>
                  <a:pt x="11" y="2029"/>
                </a:cubicBezTo>
                <a:cubicBezTo>
                  <a:pt x="6" y="2002"/>
                  <a:pt x="0" y="1979"/>
                  <a:pt x="30" y="1937"/>
                </a:cubicBezTo>
                <a:cubicBezTo>
                  <a:pt x="59" y="1897"/>
                  <a:pt x="123" y="1851"/>
                  <a:pt x="181" y="1772"/>
                </a:cubicBezTo>
                <a:cubicBezTo>
                  <a:pt x="249" y="1695"/>
                  <a:pt x="361" y="1544"/>
                  <a:pt x="395" y="1467"/>
                </a:cubicBezTo>
                <a:cubicBezTo>
                  <a:pt x="430" y="1389"/>
                  <a:pt x="390" y="1362"/>
                  <a:pt x="385" y="1312"/>
                </a:cubicBezTo>
                <a:cubicBezTo>
                  <a:pt x="381" y="1266"/>
                  <a:pt x="356" y="1229"/>
                  <a:pt x="371" y="1184"/>
                </a:cubicBezTo>
                <a:cubicBezTo>
                  <a:pt x="381" y="1134"/>
                  <a:pt x="414" y="1111"/>
                  <a:pt x="464" y="1014"/>
                </a:cubicBezTo>
                <a:cubicBezTo>
                  <a:pt x="512" y="919"/>
                  <a:pt x="580" y="726"/>
                  <a:pt x="664" y="608"/>
                </a:cubicBezTo>
                <a:cubicBezTo>
                  <a:pt x="747" y="489"/>
                  <a:pt x="859" y="384"/>
                  <a:pt x="966" y="306"/>
                </a:cubicBezTo>
                <a:cubicBezTo>
                  <a:pt x="1073" y="229"/>
                  <a:pt x="1190" y="188"/>
                  <a:pt x="1312" y="146"/>
                </a:cubicBezTo>
                <a:cubicBezTo>
                  <a:pt x="1438" y="101"/>
                  <a:pt x="1536" y="69"/>
                  <a:pt x="1707" y="51"/>
                </a:cubicBezTo>
                <a:cubicBezTo>
                  <a:pt x="1877" y="33"/>
                  <a:pt x="2145" y="0"/>
                  <a:pt x="2345" y="33"/>
                </a:cubicBezTo>
                <a:cubicBezTo>
                  <a:pt x="2544" y="65"/>
                  <a:pt x="2755" y="156"/>
                  <a:pt x="2910" y="251"/>
                </a:cubicBezTo>
                <a:cubicBezTo>
                  <a:pt x="3066" y="343"/>
                  <a:pt x="3173" y="448"/>
                  <a:pt x="3265" y="594"/>
                </a:cubicBezTo>
                <a:cubicBezTo>
                  <a:pt x="3358" y="741"/>
                  <a:pt x="3456" y="909"/>
                  <a:pt x="3480" y="1134"/>
                </a:cubicBezTo>
                <a:cubicBezTo>
                  <a:pt x="3504" y="1357"/>
                  <a:pt x="3485" y="1746"/>
                  <a:pt x="3427" y="1947"/>
                </a:cubicBezTo>
                <a:cubicBezTo>
                  <a:pt x="3236" y="2605"/>
                  <a:pt x="2532" y="2756"/>
                  <a:pt x="2620" y="3438"/>
                </a:cubicBezTo>
              </a:path>
            </a:pathLst>
          </a:custGeom>
          <a:solidFill>
            <a:srgbClr val="FFF5EE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DC329AD-9A39-486A-A43E-4F16B4C766D6}"/>
              </a:ext>
            </a:extLst>
          </p:cNvPr>
          <p:cNvSpPr>
            <a:spLocks/>
          </p:cNvSpPr>
          <p:nvPr/>
        </p:nvSpPr>
        <p:spPr bwMode="auto">
          <a:xfrm>
            <a:off x="2079238" y="3309798"/>
            <a:ext cx="1914527" cy="1963741"/>
          </a:xfrm>
          <a:custGeom>
            <a:avLst/>
            <a:gdLst>
              <a:gd name="T0" fmla="*/ 898 w 3499"/>
              <a:gd name="T1" fmla="*/ 3332 h 3438"/>
              <a:gd name="T2" fmla="*/ 675 w 3499"/>
              <a:gd name="T3" fmla="*/ 3197 h 3438"/>
              <a:gd name="T4" fmla="*/ 321 w 3499"/>
              <a:gd name="T5" fmla="*/ 3123 h 3438"/>
              <a:gd name="T6" fmla="*/ 269 w 3499"/>
              <a:gd name="T7" fmla="*/ 2996 h 3438"/>
              <a:gd name="T8" fmla="*/ 308 w 3499"/>
              <a:gd name="T9" fmla="*/ 2788 h 3438"/>
              <a:gd name="T10" fmla="*/ 283 w 3499"/>
              <a:gd name="T11" fmla="*/ 2706 h 3438"/>
              <a:gd name="T12" fmla="*/ 170 w 3499"/>
              <a:gd name="T13" fmla="*/ 2601 h 3438"/>
              <a:gd name="T14" fmla="*/ 177 w 3499"/>
              <a:gd name="T15" fmla="*/ 2551 h 3438"/>
              <a:gd name="T16" fmla="*/ 184 w 3499"/>
              <a:gd name="T17" fmla="*/ 2502 h 3438"/>
              <a:gd name="T18" fmla="*/ 149 w 3499"/>
              <a:gd name="T19" fmla="*/ 2394 h 3438"/>
              <a:gd name="T20" fmla="*/ 214 w 3499"/>
              <a:gd name="T21" fmla="*/ 2284 h 3438"/>
              <a:gd name="T22" fmla="*/ 221 w 3499"/>
              <a:gd name="T23" fmla="*/ 2215 h 3438"/>
              <a:gd name="T24" fmla="*/ 70 w 3499"/>
              <a:gd name="T25" fmla="*/ 2121 h 3438"/>
              <a:gd name="T26" fmla="*/ 2 w 3499"/>
              <a:gd name="T27" fmla="*/ 2000 h 3438"/>
              <a:gd name="T28" fmla="*/ 25 w 3499"/>
              <a:gd name="T29" fmla="*/ 1921 h 3438"/>
              <a:gd name="T30" fmla="*/ 233 w 3499"/>
              <a:gd name="T31" fmla="*/ 1687 h 3438"/>
              <a:gd name="T32" fmla="*/ 399 w 3499"/>
              <a:gd name="T33" fmla="*/ 1428 h 3438"/>
              <a:gd name="T34" fmla="*/ 379 w 3499"/>
              <a:gd name="T35" fmla="*/ 1304 h 3438"/>
              <a:gd name="T36" fmla="*/ 365 w 3499"/>
              <a:gd name="T37" fmla="*/ 1171 h 3438"/>
              <a:gd name="T38" fmla="*/ 458 w 3499"/>
              <a:gd name="T39" fmla="*/ 1000 h 3438"/>
              <a:gd name="T40" fmla="*/ 659 w 3499"/>
              <a:gd name="T41" fmla="*/ 593 h 3438"/>
              <a:gd name="T42" fmla="*/ 1131 w 3499"/>
              <a:gd name="T43" fmla="*/ 195 h 3438"/>
              <a:gd name="T44" fmla="*/ 1646 w 3499"/>
              <a:gd name="T45" fmla="*/ 40 h 3438"/>
              <a:gd name="T46" fmla="*/ 2269 w 3499"/>
              <a:gd name="T47" fmla="*/ 5 h 3438"/>
              <a:gd name="T48" fmla="*/ 3024 w 3499"/>
              <a:gd name="T49" fmla="*/ 306 h 3438"/>
              <a:gd name="T50" fmla="*/ 3458 w 3499"/>
              <a:gd name="T51" fmla="*/ 962 h 3438"/>
              <a:gd name="T52" fmla="*/ 3493 w 3499"/>
              <a:gd name="T53" fmla="*/ 1539 h 3438"/>
              <a:gd name="T54" fmla="*/ 3343 w 3499"/>
              <a:gd name="T55" fmla="*/ 2165 h 3438"/>
              <a:gd name="T56" fmla="*/ 2794 w 3499"/>
              <a:gd name="T57" fmla="*/ 2835 h 3438"/>
              <a:gd name="T58" fmla="*/ 2621 w 3499"/>
              <a:gd name="T59" fmla="*/ 3306 h 3438"/>
              <a:gd name="T60" fmla="*/ 2605 w 3499"/>
              <a:gd name="T61" fmla="*/ 3305 h 3438"/>
              <a:gd name="T62" fmla="*/ 2781 w 3499"/>
              <a:gd name="T63" fmla="*/ 2824 h 3438"/>
              <a:gd name="T64" fmla="*/ 3328 w 3499"/>
              <a:gd name="T65" fmla="*/ 2158 h 3438"/>
              <a:gd name="T66" fmla="*/ 3477 w 3499"/>
              <a:gd name="T67" fmla="*/ 1538 h 3438"/>
              <a:gd name="T68" fmla="*/ 3443 w 3499"/>
              <a:gd name="T69" fmla="*/ 967 h 3438"/>
              <a:gd name="T70" fmla="*/ 3015 w 3499"/>
              <a:gd name="T71" fmla="*/ 319 h 3438"/>
              <a:gd name="T72" fmla="*/ 2268 w 3499"/>
              <a:gd name="T73" fmla="*/ 21 h 3438"/>
              <a:gd name="T74" fmla="*/ 1649 w 3499"/>
              <a:gd name="T75" fmla="*/ 55 h 3438"/>
              <a:gd name="T76" fmla="*/ 1138 w 3499"/>
              <a:gd name="T77" fmla="*/ 210 h 3438"/>
              <a:gd name="T78" fmla="*/ 672 w 3499"/>
              <a:gd name="T79" fmla="*/ 602 h 3438"/>
              <a:gd name="T80" fmla="*/ 472 w 3499"/>
              <a:gd name="T81" fmla="*/ 1007 h 3438"/>
              <a:gd name="T82" fmla="*/ 380 w 3499"/>
              <a:gd name="T83" fmla="*/ 1176 h 3438"/>
              <a:gd name="T84" fmla="*/ 394 w 3499"/>
              <a:gd name="T85" fmla="*/ 1299 h 3438"/>
              <a:gd name="T86" fmla="*/ 414 w 3499"/>
              <a:gd name="T87" fmla="*/ 1431 h 3438"/>
              <a:gd name="T88" fmla="*/ 246 w 3499"/>
              <a:gd name="T89" fmla="*/ 1698 h 3438"/>
              <a:gd name="T90" fmla="*/ 37 w 3499"/>
              <a:gd name="T91" fmla="*/ 1932 h 3438"/>
              <a:gd name="T92" fmla="*/ 17 w 3499"/>
              <a:gd name="T93" fmla="*/ 1997 h 3438"/>
              <a:gd name="T94" fmla="*/ 79 w 3499"/>
              <a:gd name="T95" fmla="*/ 2108 h 3438"/>
              <a:gd name="T96" fmla="*/ 232 w 3499"/>
              <a:gd name="T97" fmla="*/ 2204 h 3438"/>
              <a:gd name="T98" fmla="*/ 229 w 3499"/>
              <a:gd name="T99" fmla="*/ 2289 h 3438"/>
              <a:gd name="T100" fmla="*/ 164 w 3499"/>
              <a:gd name="T101" fmla="*/ 2399 h 3438"/>
              <a:gd name="T102" fmla="*/ 197 w 3499"/>
              <a:gd name="T103" fmla="*/ 2492 h 3438"/>
              <a:gd name="T104" fmla="*/ 190 w 3499"/>
              <a:gd name="T105" fmla="*/ 2562 h 3438"/>
              <a:gd name="T106" fmla="*/ 185 w 3499"/>
              <a:gd name="T107" fmla="*/ 2596 h 3438"/>
              <a:gd name="T108" fmla="*/ 294 w 3499"/>
              <a:gd name="T109" fmla="*/ 2695 h 3438"/>
              <a:gd name="T110" fmla="*/ 324 w 3499"/>
              <a:gd name="T111" fmla="*/ 2787 h 3438"/>
              <a:gd name="T112" fmla="*/ 285 w 3499"/>
              <a:gd name="T113" fmla="*/ 2995 h 3438"/>
              <a:gd name="T114" fmla="*/ 328 w 3499"/>
              <a:gd name="T115" fmla="*/ 3108 h 3438"/>
              <a:gd name="T116" fmla="*/ 680 w 3499"/>
              <a:gd name="T117" fmla="*/ 3182 h 3438"/>
              <a:gd name="T118" fmla="*/ 909 w 3499"/>
              <a:gd name="T119" fmla="*/ 3321 h 3438"/>
              <a:gd name="T120" fmla="*/ 997 w 3499"/>
              <a:gd name="T121" fmla="*/ 3435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9" h="3438">
                <a:moveTo>
                  <a:pt x="986" y="3435"/>
                </a:moveTo>
                <a:lnTo>
                  <a:pt x="968" y="3417"/>
                </a:lnTo>
                <a:cubicBezTo>
                  <a:pt x="968" y="3417"/>
                  <a:pt x="967" y="3417"/>
                  <a:pt x="967" y="3416"/>
                </a:cubicBezTo>
                <a:lnTo>
                  <a:pt x="942" y="3382"/>
                </a:lnTo>
                <a:lnTo>
                  <a:pt x="923" y="3358"/>
                </a:lnTo>
                <a:lnTo>
                  <a:pt x="898" y="3332"/>
                </a:lnTo>
                <a:lnTo>
                  <a:pt x="864" y="3299"/>
                </a:lnTo>
                <a:lnTo>
                  <a:pt x="820" y="3263"/>
                </a:lnTo>
                <a:lnTo>
                  <a:pt x="821" y="3263"/>
                </a:lnTo>
                <a:lnTo>
                  <a:pt x="751" y="3221"/>
                </a:lnTo>
                <a:lnTo>
                  <a:pt x="753" y="3222"/>
                </a:lnTo>
                <a:lnTo>
                  <a:pt x="675" y="3197"/>
                </a:lnTo>
                <a:lnTo>
                  <a:pt x="595" y="3182"/>
                </a:lnTo>
                <a:lnTo>
                  <a:pt x="517" y="3173"/>
                </a:lnTo>
                <a:lnTo>
                  <a:pt x="441" y="3163"/>
                </a:lnTo>
                <a:lnTo>
                  <a:pt x="376" y="3149"/>
                </a:lnTo>
                <a:cubicBezTo>
                  <a:pt x="375" y="3149"/>
                  <a:pt x="375" y="3149"/>
                  <a:pt x="374" y="3149"/>
                </a:cubicBezTo>
                <a:lnTo>
                  <a:pt x="321" y="3123"/>
                </a:lnTo>
                <a:cubicBezTo>
                  <a:pt x="320" y="3122"/>
                  <a:pt x="319" y="3121"/>
                  <a:pt x="318" y="3121"/>
                </a:cubicBezTo>
                <a:lnTo>
                  <a:pt x="283" y="3080"/>
                </a:lnTo>
                <a:cubicBezTo>
                  <a:pt x="283" y="3079"/>
                  <a:pt x="282" y="3078"/>
                  <a:pt x="282" y="3077"/>
                </a:cubicBezTo>
                <a:lnTo>
                  <a:pt x="271" y="3039"/>
                </a:lnTo>
                <a:cubicBezTo>
                  <a:pt x="271" y="3038"/>
                  <a:pt x="270" y="3037"/>
                  <a:pt x="270" y="3037"/>
                </a:cubicBezTo>
                <a:lnTo>
                  <a:pt x="269" y="2996"/>
                </a:lnTo>
                <a:cubicBezTo>
                  <a:pt x="269" y="2995"/>
                  <a:pt x="269" y="2995"/>
                  <a:pt x="270" y="2994"/>
                </a:cubicBezTo>
                <a:lnTo>
                  <a:pt x="276" y="2951"/>
                </a:lnTo>
                <a:lnTo>
                  <a:pt x="285" y="2907"/>
                </a:lnTo>
                <a:lnTo>
                  <a:pt x="305" y="2824"/>
                </a:lnTo>
                <a:lnTo>
                  <a:pt x="309" y="2787"/>
                </a:lnTo>
                <a:lnTo>
                  <a:pt x="308" y="2788"/>
                </a:lnTo>
                <a:lnTo>
                  <a:pt x="305" y="2755"/>
                </a:lnTo>
                <a:lnTo>
                  <a:pt x="306" y="2757"/>
                </a:lnTo>
                <a:lnTo>
                  <a:pt x="297" y="2728"/>
                </a:lnTo>
                <a:lnTo>
                  <a:pt x="298" y="2730"/>
                </a:lnTo>
                <a:lnTo>
                  <a:pt x="282" y="2705"/>
                </a:lnTo>
                <a:lnTo>
                  <a:pt x="283" y="2706"/>
                </a:lnTo>
                <a:lnTo>
                  <a:pt x="242" y="2666"/>
                </a:lnTo>
                <a:lnTo>
                  <a:pt x="200" y="2635"/>
                </a:lnTo>
                <a:lnTo>
                  <a:pt x="183" y="2619"/>
                </a:lnTo>
                <a:cubicBezTo>
                  <a:pt x="183" y="2619"/>
                  <a:pt x="182" y="2619"/>
                  <a:pt x="182" y="2618"/>
                </a:cubicBezTo>
                <a:lnTo>
                  <a:pt x="171" y="2603"/>
                </a:lnTo>
                <a:cubicBezTo>
                  <a:pt x="171" y="2603"/>
                  <a:pt x="170" y="2602"/>
                  <a:pt x="170" y="2601"/>
                </a:cubicBezTo>
                <a:lnTo>
                  <a:pt x="165" y="2588"/>
                </a:lnTo>
                <a:cubicBezTo>
                  <a:pt x="165" y="2587"/>
                  <a:pt x="164" y="2586"/>
                  <a:pt x="164" y="2585"/>
                </a:cubicBezTo>
                <a:lnTo>
                  <a:pt x="165" y="2574"/>
                </a:lnTo>
                <a:cubicBezTo>
                  <a:pt x="166" y="2573"/>
                  <a:pt x="166" y="2572"/>
                  <a:pt x="166" y="2571"/>
                </a:cubicBezTo>
                <a:lnTo>
                  <a:pt x="176" y="2553"/>
                </a:lnTo>
                <a:cubicBezTo>
                  <a:pt x="177" y="2552"/>
                  <a:pt x="177" y="2552"/>
                  <a:pt x="177" y="2551"/>
                </a:cubicBezTo>
                <a:lnTo>
                  <a:pt x="191" y="2534"/>
                </a:lnTo>
                <a:lnTo>
                  <a:pt x="190" y="2538"/>
                </a:lnTo>
                <a:lnTo>
                  <a:pt x="194" y="2520"/>
                </a:lnTo>
                <a:lnTo>
                  <a:pt x="194" y="2525"/>
                </a:lnTo>
                <a:lnTo>
                  <a:pt x="183" y="2501"/>
                </a:lnTo>
                <a:lnTo>
                  <a:pt x="184" y="2502"/>
                </a:lnTo>
                <a:lnTo>
                  <a:pt x="165" y="2478"/>
                </a:lnTo>
                <a:lnTo>
                  <a:pt x="147" y="2453"/>
                </a:lnTo>
                <a:cubicBezTo>
                  <a:pt x="146" y="2452"/>
                  <a:pt x="146" y="2451"/>
                  <a:pt x="146" y="2450"/>
                </a:cubicBezTo>
                <a:lnTo>
                  <a:pt x="141" y="2426"/>
                </a:lnTo>
                <a:cubicBezTo>
                  <a:pt x="140" y="2425"/>
                  <a:pt x="140" y="2424"/>
                  <a:pt x="141" y="2422"/>
                </a:cubicBezTo>
                <a:lnTo>
                  <a:pt x="149" y="2394"/>
                </a:lnTo>
                <a:cubicBezTo>
                  <a:pt x="149" y="2394"/>
                  <a:pt x="149" y="2393"/>
                  <a:pt x="150" y="2392"/>
                </a:cubicBezTo>
                <a:lnTo>
                  <a:pt x="168" y="2363"/>
                </a:lnTo>
                <a:lnTo>
                  <a:pt x="189" y="2334"/>
                </a:lnTo>
                <a:lnTo>
                  <a:pt x="206" y="2307"/>
                </a:lnTo>
                <a:lnTo>
                  <a:pt x="205" y="2309"/>
                </a:lnTo>
                <a:lnTo>
                  <a:pt x="214" y="2284"/>
                </a:lnTo>
                <a:lnTo>
                  <a:pt x="224" y="2259"/>
                </a:lnTo>
                <a:lnTo>
                  <a:pt x="224" y="2261"/>
                </a:lnTo>
                <a:lnTo>
                  <a:pt x="228" y="2235"/>
                </a:lnTo>
                <a:lnTo>
                  <a:pt x="228" y="2239"/>
                </a:lnTo>
                <a:lnTo>
                  <a:pt x="219" y="2212"/>
                </a:lnTo>
                <a:lnTo>
                  <a:pt x="221" y="2215"/>
                </a:lnTo>
                <a:lnTo>
                  <a:pt x="210" y="2203"/>
                </a:lnTo>
                <a:lnTo>
                  <a:pt x="211" y="2204"/>
                </a:lnTo>
                <a:lnTo>
                  <a:pt x="195" y="2193"/>
                </a:lnTo>
                <a:lnTo>
                  <a:pt x="154" y="2169"/>
                </a:lnTo>
                <a:lnTo>
                  <a:pt x="109" y="2146"/>
                </a:lnTo>
                <a:lnTo>
                  <a:pt x="70" y="2121"/>
                </a:lnTo>
                <a:cubicBezTo>
                  <a:pt x="69" y="2121"/>
                  <a:pt x="69" y="2120"/>
                  <a:pt x="68" y="2120"/>
                </a:cubicBezTo>
                <a:lnTo>
                  <a:pt x="28" y="2072"/>
                </a:lnTo>
                <a:cubicBezTo>
                  <a:pt x="28" y="2071"/>
                  <a:pt x="27" y="2070"/>
                  <a:pt x="27" y="2070"/>
                </a:cubicBezTo>
                <a:lnTo>
                  <a:pt x="5" y="2022"/>
                </a:lnTo>
                <a:cubicBezTo>
                  <a:pt x="5" y="2021"/>
                  <a:pt x="5" y="2020"/>
                  <a:pt x="5" y="2020"/>
                </a:cubicBezTo>
                <a:lnTo>
                  <a:pt x="2" y="2000"/>
                </a:lnTo>
                <a:lnTo>
                  <a:pt x="0" y="1979"/>
                </a:lnTo>
                <a:cubicBezTo>
                  <a:pt x="0" y="1978"/>
                  <a:pt x="1" y="1977"/>
                  <a:pt x="1" y="1976"/>
                </a:cubicBezTo>
                <a:lnTo>
                  <a:pt x="8" y="1952"/>
                </a:lnTo>
                <a:cubicBezTo>
                  <a:pt x="8" y="1952"/>
                  <a:pt x="8" y="1951"/>
                  <a:pt x="9" y="1950"/>
                </a:cubicBezTo>
                <a:lnTo>
                  <a:pt x="25" y="1922"/>
                </a:lnTo>
                <a:cubicBezTo>
                  <a:pt x="25" y="1922"/>
                  <a:pt x="25" y="1922"/>
                  <a:pt x="25" y="1921"/>
                </a:cubicBezTo>
                <a:lnTo>
                  <a:pt x="53" y="1889"/>
                </a:lnTo>
                <a:lnTo>
                  <a:pt x="91" y="1853"/>
                </a:lnTo>
                <a:lnTo>
                  <a:pt x="133" y="1809"/>
                </a:lnTo>
                <a:lnTo>
                  <a:pt x="176" y="1756"/>
                </a:lnTo>
                <a:lnTo>
                  <a:pt x="203" y="1724"/>
                </a:lnTo>
                <a:lnTo>
                  <a:pt x="233" y="1687"/>
                </a:lnTo>
                <a:lnTo>
                  <a:pt x="296" y="1605"/>
                </a:lnTo>
                <a:lnTo>
                  <a:pt x="352" y="1521"/>
                </a:lnTo>
                <a:lnTo>
                  <a:pt x="374" y="1484"/>
                </a:lnTo>
                <a:lnTo>
                  <a:pt x="389" y="1453"/>
                </a:lnTo>
                <a:lnTo>
                  <a:pt x="399" y="1427"/>
                </a:lnTo>
                <a:lnTo>
                  <a:pt x="399" y="1428"/>
                </a:lnTo>
                <a:lnTo>
                  <a:pt x="403" y="1405"/>
                </a:lnTo>
                <a:lnTo>
                  <a:pt x="403" y="1407"/>
                </a:lnTo>
                <a:lnTo>
                  <a:pt x="399" y="1369"/>
                </a:lnTo>
                <a:lnTo>
                  <a:pt x="399" y="1371"/>
                </a:lnTo>
                <a:lnTo>
                  <a:pt x="388" y="1338"/>
                </a:lnTo>
                <a:lnTo>
                  <a:pt x="379" y="1304"/>
                </a:lnTo>
                <a:lnTo>
                  <a:pt x="373" y="1270"/>
                </a:lnTo>
                <a:lnTo>
                  <a:pt x="365" y="1239"/>
                </a:lnTo>
                <a:lnTo>
                  <a:pt x="360" y="1208"/>
                </a:lnTo>
                <a:cubicBezTo>
                  <a:pt x="359" y="1207"/>
                  <a:pt x="359" y="1206"/>
                  <a:pt x="360" y="1205"/>
                </a:cubicBezTo>
                <a:lnTo>
                  <a:pt x="365" y="1172"/>
                </a:lnTo>
                <a:cubicBezTo>
                  <a:pt x="365" y="1172"/>
                  <a:pt x="365" y="1171"/>
                  <a:pt x="365" y="1171"/>
                </a:cubicBezTo>
                <a:lnTo>
                  <a:pt x="377" y="1137"/>
                </a:lnTo>
                <a:cubicBezTo>
                  <a:pt x="377" y="1136"/>
                  <a:pt x="377" y="1136"/>
                  <a:pt x="378" y="1135"/>
                </a:cubicBezTo>
                <a:lnTo>
                  <a:pt x="398" y="1102"/>
                </a:lnTo>
                <a:lnTo>
                  <a:pt x="425" y="1059"/>
                </a:lnTo>
                <a:lnTo>
                  <a:pt x="441" y="1032"/>
                </a:lnTo>
                <a:lnTo>
                  <a:pt x="458" y="1000"/>
                </a:lnTo>
                <a:lnTo>
                  <a:pt x="477" y="960"/>
                </a:lnTo>
                <a:lnTo>
                  <a:pt x="498" y="913"/>
                </a:lnTo>
                <a:lnTo>
                  <a:pt x="545" y="806"/>
                </a:lnTo>
                <a:lnTo>
                  <a:pt x="598" y="694"/>
                </a:lnTo>
                <a:lnTo>
                  <a:pt x="627" y="641"/>
                </a:lnTo>
                <a:lnTo>
                  <a:pt x="659" y="593"/>
                </a:lnTo>
                <a:lnTo>
                  <a:pt x="726" y="507"/>
                </a:lnTo>
                <a:lnTo>
                  <a:pt x="802" y="426"/>
                </a:lnTo>
                <a:lnTo>
                  <a:pt x="881" y="353"/>
                </a:lnTo>
                <a:lnTo>
                  <a:pt x="963" y="289"/>
                </a:lnTo>
                <a:lnTo>
                  <a:pt x="1045" y="237"/>
                </a:lnTo>
                <a:lnTo>
                  <a:pt x="1131" y="195"/>
                </a:lnTo>
                <a:lnTo>
                  <a:pt x="1221" y="160"/>
                </a:lnTo>
                <a:lnTo>
                  <a:pt x="1311" y="128"/>
                </a:lnTo>
                <a:lnTo>
                  <a:pt x="1402" y="97"/>
                </a:lnTo>
                <a:lnTo>
                  <a:pt x="1492" y="70"/>
                </a:lnTo>
                <a:lnTo>
                  <a:pt x="1591" y="49"/>
                </a:lnTo>
                <a:lnTo>
                  <a:pt x="1646" y="40"/>
                </a:lnTo>
                <a:lnTo>
                  <a:pt x="1708" y="33"/>
                </a:lnTo>
                <a:lnTo>
                  <a:pt x="1776" y="26"/>
                </a:lnTo>
                <a:lnTo>
                  <a:pt x="1851" y="18"/>
                </a:lnTo>
                <a:lnTo>
                  <a:pt x="2016" y="4"/>
                </a:lnTo>
                <a:lnTo>
                  <a:pt x="2186" y="0"/>
                </a:lnTo>
                <a:lnTo>
                  <a:pt x="2269" y="5"/>
                </a:lnTo>
                <a:lnTo>
                  <a:pt x="2347" y="15"/>
                </a:lnTo>
                <a:lnTo>
                  <a:pt x="2498" y="49"/>
                </a:lnTo>
                <a:lnTo>
                  <a:pt x="2648" y="100"/>
                </a:lnTo>
                <a:lnTo>
                  <a:pt x="2789" y="163"/>
                </a:lnTo>
                <a:lnTo>
                  <a:pt x="2915" y="233"/>
                </a:lnTo>
                <a:lnTo>
                  <a:pt x="3024" y="306"/>
                </a:lnTo>
                <a:lnTo>
                  <a:pt x="3119" y="385"/>
                </a:lnTo>
                <a:lnTo>
                  <a:pt x="3200" y="476"/>
                </a:lnTo>
                <a:lnTo>
                  <a:pt x="3273" y="579"/>
                </a:lnTo>
                <a:lnTo>
                  <a:pt x="3342" y="694"/>
                </a:lnTo>
                <a:lnTo>
                  <a:pt x="3407" y="821"/>
                </a:lnTo>
                <a:lnTo>
                  <a:pt x="3458" y="962"/>
                </a:lnTo>
                <a:lnTo>
                  <a:pt x="3477" y="1040"/>
                </a:lnTo>
                <a:lnTo>
                  <a:pt x="3489" y="1122"/>
                </a:lnTo>
                <a:lnTo>
                  <a:pt x="3496" y="1214"/>
                </a:lnTo>
                <a:lnTo>
                  <a:pt x="3499" y="1316"/>
                </a:lnTo>
                <a:lnTo>
                  <a:pt x="3498" y="1426"/>
                </a:lnTo>
                <a:lnTo>
                  <a:pt x="3493" y="1539"/>
                </a:lnTo>
                <a:lnTo>
                  <a:pt x="3485" y="1650"/>
                </a:lnTo>
                <a:lnTo>
                  <a:pt x="3472" y="1757"/>
                </a:lnTo>
                <a:lnTo>
                  <a:pt x="3456" y="1855"/>
                </a:lnTo>
                <a:lnTo>
                  <a:pt x="3436" y="1938"/>
                </a:lnTo>
                <a:lnTo>
                  <a:pt x="3394" y="2057"/>
                </a:lnTo>
                <a:lnTo>
                  <a:pt x="3343" y="2165"/>
                </a:lnTo>
                <a:lnTo>
                  <a:pt x="3282" y="2264"/>
                </a:lnTo>
                <a:lnTo>
                  <a:pt x="3216" y="2356"/>
                </a:lnTo>
                <a:lnTo>
                  <a:pt x="3073" y="2523"/>
                </a:lnTo>
                <a:lnTo>
                  <a:pt x="2926" y="2678"/>
                </a:lnTo>
                <a:lnTo>
                  <a:pt x="2857" y="2756"/>
                </a:lnTo>
                <a:lnTo>
                  <a:pt x="2794" y="2835"/>
                </a:lnTo>
                <a:lnTo>
                  <a:pt x="2738" y="2917"/>
                </a:lnTo>
                <a:lnTo>
                  <a:pt x="2690" y="3003"/>
                </a:lnTo>
                <a:lnTo>
                  <a:pt x="2654" y="3096"/>
                </a:lnTo>
                <a:lnTo>
                  <a:pt x="2654" y="3095"/>
                </a:lnTo>
                <a:lnTo>
                  <a:pt x="2631" y="3196"/>
                </a:lnTo>
                <a:lnTo>
                  <a:pt x="2621" y="3306"/>
                </a:lnTo>
                <a:lnTo>
                  <a:pt x="2621" y="3305"/>
                </a:lnTo>
                <a:lnTo>
                  <a:pt x="2629" y="3427"/>
                </a:lnTo>
                <a:cubicBezTo>
                  <a:pt x="2630" y="3431"/>
                  <a:pt x="2626" y="3435"/>
                  <a:pt x="2622" y="3435"/>
                </a:cubicBezTo>
                <a:cubicBezTo>
                  <a:pt x="2618" y="3436"/>
                  <a:pt x="2614" y="3432"/>
                  <a:pt x="2613" y="3428"/>
                </a:cubicBezTo>
                <a:lnTo>
                  <a:pt x="2605" y="3306"/>
                </a:lnTo>
                <a:cubicBezTo>
                  <a:pt x="2605" y="3306"/>
                  <a:pt x="2605" y="3305"/>
                  <a:pt x="2605" y="3305"/>
                </a:cubicBezTo>
                <a:lnTo>
                  <a:pt x="2616" y="3193"/>
                </a:lnTo>
                <a:lnTo>
                  <a:pt x="2639" y="3092"/>
                </a:lnTo>
                <a:cubicBezTo>
                  <a:pt x="2639" y="3091"/>
                  <a:pt x="2639" y="3091"/>
                  <a:pt x="2639" y="3091"/>
                </a:cubicBezTo>
                <a:lnTo>
                  <a:pt x="2676" y="2996"/>
                </a:lnTo>
                <a:lnTo>
                  <a:pt x="2725" y="2908"/>
                </a:lnTo>
                <a:lnTo>
                  <a:pt x="2781" y="2824"/>
                </a:lnTo>
                <a:lnTo>
                  <a:pt x="2845" y="2745"/>
                </a:lnTo>
                <a:lnTo>
                  <a:pt x="2915" y="2667"/>
                </a:lnTo>
                <a:lnTo>
                  <a:pt x="3060" y="2512"/>
                </a:lnTo>
                <a:lnTo>
                  <a:pt x="3203" y="2347"/>
                </a:lnTo>
                <a:lnTo>
                  <a:pt x="3269" y="2255"/>
                </a:lnTo>
                <a:lnTo>
                  <a:pt x="3328" y="2158"/>
                </a:lnTo>
                <a:lnTo>
                  <a:pt x="3379" y="2052"/>
                </a:lnTo>
                <a:lnTo>
                  <a:pt x="3421" y="1935"/>
                </a:lnTo>
                <a:lnTo>
                  <a:pt x="3441" y="1852"/>
                </a:lnTo>
                <a:lnTo>
                  <a:pt x="3457" y="1756"/>
                </a:lnTo>
                <a:lnTo>
                  <a:pt x="3469" y="1649"/>
                </a:lnTo>
                <a:lnTo>
                  <a:pt x="3477" y="1538"/>
                </a:lnTo>
                <a:lnTo>
                  <a:pt x="3482" y="1425"/>
                </a:lnTo>
                <a:lnTo>
                  <a:pt x="3483" y="1317"/>
                </a:lnTo>
                <a:lnTo>
                  <a:pt x="3480" y="1215"/>
                </a:lnTo>
                <a:lnTo>
                  <a:pt x="3474" y="1125"/>
                </a:lnTo>
                <a:lnTo>
                  <a:pt x="3462" y="1043"/>
                </a:lnTo>
                <a:lnTo>
                  <a:pt x="3443" y="967"/>
                </a:lnTo>
                <a:lnTo>
                  <a:pt x="3392" y="828"/>
                </a:lnTo>
                <a:lnTo>
                  <a:pt x="3329" y="703"/>
                </a:lnTo>
                <a:lnTo>
                  <a:pt x="3260" y="588"/>
                </a:lnTo>
                <a:lnTo>
                  <a:pt x="3189" y="487"/>
                </a:lnTo>
                <a:lnTo>
                  <a:pt x="3108" y="398"/>
                </a:lnTo>
                <a:lnTo>
                  <a:pt x="3015" y="319"/>
                </a:lnTo>
                <a:lnTo>
                  <a:pt x="2908" y="247"/>
                </a:lnTo>
                <a:lnTo>
                  <a:pt x="2782" y="178"/>
                </a:lnTo>
                <a:lnTo>
                  <a:pt x="2643" y="115"/>
                </a:lnTo>
                <a:lnTo>
                  <a:pt x="2495" y="64"/>
                </a:lnTo>
                <a:lnTo>
                  <a:pt x="2346" y="30"/>
                </a:lnTo>
                <a:lnTo>
                  <a:pt x="2268" y="21"/>
                </a:lnTo>
                <a:lnTo>
                  <a:pt x="2187" y="16"/>
                </a:lnTo>
                <a:lnTo>
                  <a:pt x="2017" y="20"/>
                </a:lnTo>
                <a:lnTo>
                  <a:pt x="1852" y="33"/>
                </a:lnTo>
                <a:lnTo>
                  <a:pt x="1777" y="41"/>
                </a:lnTo>
                <a:lnTo>
                  <a:pt x="1709" y="48"/>
                </a:lnTo>
                <a:lnTo>
                  <a:pt x="1649" y="55"/>
                </a:lnTo>
                <a:lnTo>
                  <a:pt x="1594" y="64"/>
                </a:lnTo>
                <a:lnTo>
                  <a:pt x="1497" y="85"/>
                </a:lnTo>
                <a:lnTo>
                  <a:pt x="1407" y="112"/>
                </a:lnTo>
                <a:lnTo>
                  <a:pt x="1316" y="143"/>
                </a:lnTo>
                <a:lnTo>
                  <a:pt x="1226" y="175"/>
                </a:lnTo>
                <a:lnTo>
                  <a:pt x="1138" y="210"/>
                </a:lnTo>
                <a:lnTo>
                  <a:pt x="1054" y="250"/>
                </a:lnTo>
                <a:lnTo>
                  <a:pt x="972" y="302"/>
                </a:lnTo>
                <a:lnTo>
                  <a:pt x="892" y="364"/>
                </a:lnTo>
                <a:lnTo>
                  <a:pt x="813" y="437"/>
                </a:lnTo>
                <a:lnTo>
                  <a:pt x="739" y="516"/>
                </a:lnTo>
                <a:lnTo>
                  <a:pt x="672" y="602"/>
                </a:lnTo>
                <a:lnTo>
                  <a:pt x="641" y="648"/>
                </a:lnTo>
                <a:lnTo>
                  <a:pt x="613" y="701"/>
                </a:lnTo>
                <a:lnTo>
                  <a:pt x="560" y="813"/>
                </a:lnTo>
                <a:lnTo>
                  <a:pt x="513" y="920"/>
                </a:lnTo>
                <a:lnTo>
                  <a:pt x="492" y="967"/>
                </a:lnTo>
                <a:lnTo>
                  <a:pt x="472" y="1007"/>
                </a:lnTo>
                <a:lnTo>
                  <a:pt x="454" y="1041"/>
                </a:lnTo>
                <a:lnTo>
                  <a:pt x="438" y="1068"/>
                </a:lnTo>
                <a:lnTo>
                  <a:pt x="411" y="1111"/>
                </a:lnTo>
                <a:lnTo>
                  <a:pt x="391" y="1144"/>
                </a:lnTo>
                <a:lnTo>
                  <a:pt x="392" y="1142"/>
                </a:lnTo>
                <a:lnTo>
                  <a:pt x="380" y="1176"/>
                </a:lnTo>
                <a:lnTo>
                  <a:pt x="380" y="1175"/>
                </a:lnTo>
                <a:lnTo>
                  <a:pt x="375" y="1208"/>
                </a:lnTo>
                <a:lnTo>
                  <a:pt x="375" y="1205"/>
                </a:lnTo>
                <a:lnTo>
                  <a:pt x="380" y="1235"/>
                </a:lnTo>
                <a:lnTo>
                  <a:pt x="388" y="1267"/>
                </a:lnTo>
                <a:lnTo>
                  <a:pt x="394" y="1299"/>
                </a:lnTo>
                <a:lnTo>
                  <a:pt x="403" y="1333"/>
                </a:lnTo>
                <a:lnTo>
                  <a:pt x="414" y="1366"/>
                </a:lnTo>
                <a:cubicBezTo>
                  <a:pt x="414" y="1366"/>
                  <a:pt x="414" y="1367"/>
                  <a:pt x="414" y="1368"/>
                </a:cubicBezTo>
                <a:lnTo>
                  <a:pt x="418" y="1406"/>
                </a:lnTo>
                <a:cubicBezTo>
                  <a:pt x="419" y="1406"/>
                  <a:pt x="418" y="1407"/>
                  <a:pt x="418" y="1408"/>
                </a:cubicBezTo>
                <a:lnTo>
                  <a:pt x="414" y="1431"/>
                </a:lnTo>
                <a:cubicBezTo>
                  <a:pt x="414" y="1431"/>
                  <a:pt x="414" y="1432"/>
                  <a:pt x="414" y="1432"/>
                </a:cubicBezTo>
                <a:lnTo>
                  <a:pt x="404" y="1460"/>
                </a:lnTo>
                <a:lnTo>
                  <a:pt x="387" y="1493"/>
                </a:lnTo>
                <a:lnTo>
                  <a:pt x="365" y="1530"/>
                </a:lnTo>
                <a:lnTo>
                  <a:pt x="309" y="1614"/>
                </a:lnTo>
                <a:lnTo>
                  <a:pt x="246" y="1698"/>
                </a:lnTo>
                <a:lnTo>
                  <a:pt x="216" y="1735"/>
                </a:lnTo>
                <a:lnTo>
                  <a:pt x="189" y="1767"/>
                </a:lnTo>
                <a:lnTo>
                  <a:pt x="144" y="1820"/>
                </a:lnTo>
                <a:lnTo>
                  <a:pt x="102" y="1864"/>
                </a:lnTo>
                <a:lnTo>
                  <a:pt x="65" y="1900"/>
                </a:lnTo>
                <a:lnTo>
                  <a:pt x="37" y="1932"/>
                </a:lnTo>
                <a:lnTo>
                  <a:pt x="38" y="1930"/>
                </a:lnTo>
                <a:lnTo>
                  <a:pt x="22" y="1958"/>
                </a:lnTo>
                <a:lnTo>
                  <a:pt x="23" y="1957"/>
                </a:lnTo>
                <a:lnTo>
                  <a:pt x="16" y="1981"/>
                </a:lnTo>
                <a:lnTo>
                  <a:pt x="16" y="1978"/>
                </a:lnTo>
                <a:lnTo>
                  <a:pt x="17" y="1997"/>
                </a:lnTo>
                <a:lnTo>
                  <a:pt x="20" y="2017"/>
                </a:lnTo>
                <a:lnTo>
                  <a:pt x="20" y="2015"/>
                </a:lnTo>
                <a:lnTo>
                  <a:pt x="42" y="2063"/>
                </a:lnTo>
                <a:lnTo>
                  <a:pt x="41" y="2061"/>
                </a:lnTo>
                <a:lnTo>
                  <a:pt x="81" y="2109"/>
                </a:lnTo>
                <a:lnTo>
                  <a:pt x="79" y="2108"/>
                </a:lnTo>
                <a:lnTo>
                  <a:pt x="116" y="2131"/>
                </a:lnTo>
                <a:lnTo>
                  <a:pt x="163" y="2156"/>
                </a:lnTo>
                <a:lnTo>
                  <a:pt x="204" y="2180"/>
                </a:lnTo>
                <a:lnTo>
                  <a:pt x="220" y="2191"/>
                </a:lnTo>
                <a:cubicBezTo>
                  <a:pt x="221" y="2191"/>
                  <a:pt x="221" y="2192"/>
                  <a:pt x="221" y="2192"/>
                </a:cubicBezTo>
                <a:lnTo>
                  <a:pt x="232" y="2204"/>
                </a:lnTo>
                <a:cubicBezTo>
                  <a:pt x="233" y="2205"/>
                  <a:pt x="234" y="2206"/>
                  <a:pt x="234" y="2207"/>
                </a:cubicBezTo>
                <a:lnTo>
                  <a:pt x="243" y="2234"/>
                </a:lnTo>
                <a:cubicBezTo>
                  <a:pt x="243" y="2235"/>
                  <a:pt x="244" y="2236"/>
                  <a:pt x="243" y="2238"/>
                </a:cubicBezTo>
                <a:lnTo>
                  <a:pt x="239" y="2264"/>
                </a:lnTo>
                <a:cubicBezTo>
                  <a:pt x="239" y="2264"/>
                  <a:pt x="239" y="2265"/>
                  <a:pt x="239" y="2266"/>
                </a:cubicBezTo>
                <a:lnTo>
                  <a:pt x="229" y="2289"/>
                </a:lnTo>
                <a:lnTo>
                  <a:pt x="220" y="2314"/>
                </a:lnTo>
                <a:cubicBezTo>
                  <a:pt x="220" y="2315"/>
                  <a:pt x="220" y="2315"/>
                  <a:pt x="219" y="2316"/>
                </a:cubicBezTo>
                <a:lnTo>
                  <a:pt x="202" y="2343"/>
                </a:lnTo>
                <a:lnTo>
                  <a:pt x="181" y="2372"/>
                </a:lnTo>
                <a:lnTo>
                  <a:pt x="163" y="2401"/>
                </a:lnTo>
                <a:lnTo>
                  <a:pt x="164" y="2399"/>
                </a:lnTo>
                <a:lnTo>
                  <a:pt x="156" y="2427"/>
                </a:lnTo>
                <a:lnTo>
                  <a:pt x="156" y="2423"/>
                </a:lnTo>
                <a:lnTo>
                  <a:pt x="161" y="2447"/>
                </a:lnTo>
                <a:lnTo>
                  <a:pt x="160" y="2444"/>
                </a:lnTo>
                <a:lnTo>
                  <a:pt x="178" y="2468"/>
                </a:lnTo>
                <a:lnTo>
                  <a:pt x="197" y="2492"/>
                </a:lnTo>
                <a:cubicBezTo>
                  <a:pt x="197" y="2493"/>
                  <a:pt x="197" y="2494"/>
                  <a:pt x="198" y="2494"/>
                </a:cubicBezTo>
                <a:lnTo>
                  <a:pt x="209" y="2518"/>
                </a:lnTo>
                <a:cubicBezTo>
                  <a:pt x="209" y="2520"/>
                  <a:pt x="210" y="2521"/>
                  <a:pt x="209" y="2523"/>
                </a:cubicBezTo>
                <a:lnTo>
                  <a:pt x="205" y="2541"/>
                </a:lnTo>
                <a:cubicBezTo>
                  <a:pt x="205" y="2542"/>
                  <a:pt x="204" y="2544"/>
                  <a:pt x="204" y="2545"/>
                </a:cubicBezTo>
                <a:lnTo>
                  <a:pt x="190" y="2562"/>
                </a:lnTo>
                <a:lnTo>
                  <a:pt x="190" y="2560"/>
                </a:lnTo>
                <a:lnTo>
                  <a:pt x="180" y="2578"/>
                </a:lnTo>
                <a:lnTo>
                  <a:pt x="181" y="2575"/>
                </a:lnTo>
                <a:lnTo>
                  <a:pt x="180" y="2586"/>
                </a:lnTo>
                <a:lnTo>
                  <a:pt x="180" y="2583"/>
                </a:lnTo>
                <a:lnTo>
                  <a:pt x="185" y="2596"/>
                </a:lnTo>
                <a:lnTo>
                  <a:pt x="184" y="2594"/>
                </a:lnTo>
                <a:lnTo>
                  <a:pt x="195" y="2609"/>
                </a:lnTo>
                <a:lnTo>
                  <a:pt x="194" y="2608"/>
                </a:lnTo>
                <a:lnTo>
                  <a:pt x="209" y="2622"/>
                </a:lnTo>
                <a:lnTo>
                  <a:pt x="253" y="2655"/>
                </a:lnTo>
                <a:lnTo>
                  <a:pt x="294" y="2695"/>
                </a:lnTo>
                <a:cubicBezTo>
                  <a:pt x="294" y="2695"/>
                  <a:pt x="295" y="2696"/>
                  <a:pt x="295" y="2696"/>
                </a:cubicBezTo>
                <a:lnTo>
                  <a:pt x="311" y="2721"/>
                </a:lnTo>
                <a:cubicBezTo>
                  <a:pt x="312" y="2722"/>
                  <a:pt x="312" y="2722"/>
                  <a:pt x="312" y="2723"/>
                </a:cubicBezTo>
                <a:lnTo>
                  <a:pt x="321" y="2752"/>
                </a:lnTo>
                <a:cubicBezTo>
                  <a:pt x="321" y="2753"/>
                  <a:pt x="321" y="2753"/>
                  <a:pt x="321" y="2754"/>
                </a:cubicBezTo>
                <a:lnTo>
                  <a:pt x="324" y="2787"/>
                </a:lnTo>
                <a:cubicBezTo>
                  <a:pt x="324" y="2787"/>
                  <a:pt x="324" y="2788"/>
                  <a:pt x="324" y="2788"/>
                </a:cubicBezTo>
                <a:lnTo>
                  <a:pt x="320" y="2827"/>
                </a:lnTo>
                <a:lnTo>
                  <a:pt x="300" y="2910"/>
                </a:lnTo>
                <a:lnTo>
                  <a:pt x="291" y="2954"/>
                </a:lnTo>
                <a:lnTo>
                  <a:pt x="285" y="2997"/>
                </a:lnTo>
                <a:lnTo>
                  <a:pt x="285" y="2995"/>
                </a:lnTo>
                <a:lnTo>
                  <a:pt x="286" y="3036"/>
                </a:lnTo>
                <a:lnTo>
                  <a:pt x="286" y="3034"/>
                </a:lnTo>
                <a:lnTo>
                  <a:pt x="297" y="3072"/>
                </a:lnTo>
                <a:lnTo>
                  <a:pt x="296" y="3069"/>
                </a:lnTo>
                <a:lnTo>
                  <a:pt x="331" y="3110"/>
                </a:lnTo>
                <a:lnTo>
                  <a:pt x="328" y="3108"/>
                </a:lnTo>
                <a:lnTo>
                  <a:pt x="381" y="3134"/>
                </a:lnTo>
                <a:lnTo>
                  <a:pt x="379" y="3134"/>
                </a:lnTo>
                <a:lnTo>
                  <a:pt x="444" y="3148"/>
                </a:lnTo>
                <a:lnTo>
                  <a:pt x="518" y="3158"/>
                </a:lnTo>
                <a:lnTo>
                  <a:pt x="598" y="3167"/>
                </a:lnTo>
                <a:lnTo>
                  <a:pt x="680" y="3182"/>
                </a:lnTo>
                <a:lnTo>
                  <a:pt x="758" y="3207"/>
                </a:lnTo>
                <a:cubicBezTo>
                  <a:pt x="758" y="3207"/>
                  <a:pt x="759" y="3207"/>
                  <a:pt x="760" y="3208"/>
                </a:cubicBezTo>
                <a:lnTo>
                  <a:pt x="830" y="3250"/>
                </a:lnTo>
                <a:cubicBezTo>
                  <a:pt x="830" y="3250"/>
                  <a:pt x="830" y="3250"/>
                  <a:pt x="831" y="3250"/>
                </a:cubicBezTo>
                <a:lnTo>
                  <a:pt x="875" y="3288"/>
                </a:lnTo>
                <a:lnTo>
                  <a:pt x="909" y="3321"/>
                </a:lnTo>
                <a:lnTo>
                  <a:pt x="936" y="3348"/>
                </a:lnTo>
                <a:lnTo>
                  <a:pt x="955" y="3373"/>
                </a:lnTo>
                <a:lnTo>
                  <a:pt x="980" y="3407"/>
                </a:lnTo>
                <a:lnTo>
                  <a:pt x="979" y="3406"/>
                </a:lnTo>
                <a:lnTo>
                  <a:pt x="997" y="3424"/>
                </a:lnTo>
                <a:cubicBezTo>
                  <a:pt x="1000" y="3427"/>
                  <a:pt x="1000" y="3432"/>
                  <a:pt x="997" y="3435"/>
                </a:cubicBezTo>
                <a:cubicBezTo>
                  <a:pt x="994" y="3438"/>
                  <a:pt x="989" y="3438"/>
                  <a:pt x="986" y="343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C1DE29-876F-48AD-849F-4EFEBA1AC235}"/>
              </a:ext>
            </a:extLst>
          </p:cNvPr>
          <p:cNvSpPr>
            <a:spLocks/>
          </p:cNvSpPr>
          <p:nvPr/>
        </p:nvSpPr>
        <p:spPr bwMode="auto">
          <a:xfrm>
            <a:off x="2482463" y="3432036"/>
            <a:ext cx="1409701" cy="1489077"/>
          </a:xfrm>
          <a:custGeom>
            <a:avLst/>
            <a:gdLst>
              <a:gd name="T0" fmla="*/ 1388 w 2576"/>
              <a:gd name="T1" fmla="*/ 2056 h 2608"/>
              <a:gd name="T2" fmla="*/ 1373 w 2576"/>
              <a:gd name="T3" fmla="*/ 1839 h 2608"/>
              <a:gd name="T4" fmla="*/ 1320 w 2576"/>
              <a:gd name="T5" fmla="*/ 1793 h 2608"/>
              <a:gd name="T6" fmla="*/ 1174 w 2576"/>
              <a:gd name="T7" fmla="*/ 1553 h 2608"/>
              <a:gd name="T8" fmla="*/ 1043 w 2576"/>
              <a:gd name="T9" fmla="*/ 1567 h 2608"/>
              <a:gd name="T10" fmla="*/ 714 w 2576"/>
              <a:gd name="T11" fmla="*/ 1567 h 2608"/>
              <a:gd name="T12" fmla="*/ 520 w 2576"/>
              <a:gd name="T13" fmla="*/ 1443 h 2608"/>
              <a:gd name="T14" fmla="*/ 393 w 2576"/>
              <a:gd name="T15" fmla="*/ 1364 h 2608"/>
              <a:gd name="T16" fmla="*/ 127 w 2576"/>
              <a:gd name="T17" fmla="*/ 1226 h 2608"/>
              <a:gd name="T18" fmla="*/ 20 w 2576"/>
              <a:gd name="T19" fmla="*/ 1093 h 2608"/>
              <a:gd name="T20" fmla="*/ 0 w 2576"/>
              <a:gd name="T21" fmla="*/ 927 h 2608"/>
              <a:gd name="T22" fmla="*/ 39 w 2576"/>
              <a:gd name="T23" fmla="*/ 742 h 2608"/>
              <a:gd name="T24" fmla="*/ 68 w 2576"/>
              <a:gd name="T25" fmla="*/ 664 h 2608"/>
              <a:gd name="T26" fmla="*/ 112 w 2576"/>
              <a:gd name="T27" fmla="*/ 567 h 2608"/>
              <a:gd name="T28" fmla="*/ 437 w 2576"/>
              <a:gd name="T29" fmla="*/ 249 h 2608"/>
              <a:gd name="T30" fmla="*/ 568 w 2576"/>
              <a:gd name="T31" fmla="*/ 180 h 2608"/>
              <a:gd name="T32" fmla="*/ 670 w 2576"/>
              <a:gd name="T33" fmla="*/ 134 h 2608"/>
              <a:gd name="T34" fmla="*/ 985 w 2576"/>
              <a:gd name="T35" fmla="*/ 33 h 2608"/>
              <a:gd name="T36" fmla="*/ 1121 w 2576"/>
              <a:gd name="T37" fmla="*/ 24 h 2608"/>
              <a:gd name="T38" fmla="*/ 1276 w 2576"/>
              <a:gd name="T39" fmla="*/ 19 h 2608"/>
              <a:gd name="T40" fmla="*/ 1451 w 2576"/>
              <a:gd name="T41" fmla="*/ 37 h 2608"/>
              <a:gd name="T42" fmla="*/ 1601 w 2576"/>
              <a:gd name="T43" fmla="*/ 28 h 2608"/>
              <a:gd name="T44" fmla="*/ 1829 w 2576"/>
              <a:gd name="T45" fmla="*/ 97 h 2608"/>
              <a:gd name="T46" fmla="*/ 1946 w 2576"/>
              <a:gd name="T47" fmla="*/ 162 h 2608"/>
              <a:gd name="T48" fmla="*/ 2067 w 2576"/>
              <a:gd name="T49" fmla="*/ 222 h 2608"/>
              <a:gd name="T50" fmla="*/ 2266 w 2576"/>
              <a:gd name="T51" fmla="*/ 369 h 2608"/>
              <a:gd name="T52" fmla="*/ 2348 w 2576"/>
              <a:gd name="T53" fmla="*/ 457 h 2608"/>
              <a:gd name="T54" fmla="*/ 2412 w 2576"/>
              <a:gd name="T55" fmla="*/ 609 h 2608"/>
              <a:gd name="T56" fmla="*/ 2484 w 2576"/>
              <a:gd name="T57" fmla="*/ 715 h 2608"/>
              <a:gd name="T58" fmla="*/ 2552 w 2576"/>
              <a:gd name="T59" fmla="*/ 922 h 2608"/>
              <a:gd name="T60" fmla="*/ 2402 w 2576"/>
              <a:gd name="T61" fmla="*/ 1328 h 2608"/>
              <a:gd name="T62" fmla="*/ 2334 w 2576"/>
              <a:gd name="T63" fmla="*/ 1374 h 2608"/>
              <a:gd name="T64" fmla="*/ 2431 w 2576"/>
              <a:gd name="T65" fmla="*/ 1549 h 2608"/>
              <a:gd name="T66" fmla="*/ 2358 w 2576"/>
              <a:gd name="T67" fmla="*/ 1701 h 2608"/>
              <a:gd name="T68" fmla="*/ 2251 w 2576"/>
              <a:gd name="T69" fmla="*/ 1793 h 2608"/>
              <a:gd name="T70" fmla="*/ 2140 w 2576"/>
              <a:gd name="T71" fmla="*/ 1857 h 2608"/>
              <a:gd name="T72" fmla="*/ 2014 w 2576"/>
              <a:gd name="T73" fmla="*/ 1894 h 2608"/>
              <a:gd name="T74" fmla="*/ 1902 w 2576"/>
              <a:gd name="T75" fmla="*/ 1922 h 2608"/>
              <a:gd name="T76" fmla="*/ 1776 w 2576"/>
              <a:gd name="T77" fmla="*/ 1876 h 2608"/>
              <a:gd name="T78" fmla="*/ 1718 w 2576"/>
              <a:gd name="T79" fmla="*/ 1756 h 2608"/>
              <a:gd name="T80" fmla="*/ 1698 w 2576"/>
              <a:gd name="T81" fmla="*/ 1834 h 2608"/>
              <a:gd name="T82" fmla="*/ 1689 w 2576"/>
              <a:gd name="T83" fmla="*/ 1857 h 2608"/>
              <a:gd name="T84" fmla="*/ 1703 w 2576"/>
              <a:gd name="T85" fmla="*/ 2083 h 2608"/>
              <a:gd name="T86" fmla="*/ 1718 w 2576"/>
              <a:gd name="T87" fmla="*/ 2595 h 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76" h="2608">
                <a:moveTo>
                  <a:pt x="1543" y="2608"/>
                </a:moveTo>
                <a:cubicBezTo>
                  <a:pt x="1529" y="2549"/>
                  <a:pt x="1495" y="2355"/>
                  <a:pt x="1470" y="2263"/>
                </a:cubicBezTo>
                <a:cubicBezTo>
                  <a:pt x="1446" y="2166"/>
                  <a:pt x="1407" y="2106"/>
                  <a:pt x="1388" y="2056"/>
                </a:cubicBezTo>
                <a:cubicBezTo>
                  <a:pt x="1369" y="2005"/>
                  <a:pt x="1344" y="1986"/>
                  <a:pt x="1339" y="1959"/>
                </a:cubicBezTo>
                <a:cubicBezTo>
                  <a:pt x="1330" y="1931"/>
                  <a:pt x="1339" y="1908"/>
                  <a:pt x="1344" y="1885"/>
                </a:cubicBezTo>
                <a:cubicBezTo>
                  <a:pt x="1349" y="1867"/>
                  <a:pt x="1364" y="1853"/>
                  <a:pt x="1373" y="1839"/>
                </a:cubicBezTo>
                <a:cubicBezTo>
                  <a:pt x="1383" y="1825"/>
                  <a:pt x="1402" y="1816"/>
                  <a:pt x="1402" y="1811"/>
                </a:cubicBezTo>
                <a:cubicBezTo>
                  <a:pt x="1402" y="1807"/>
                  <a:pt x="1388" y="1816"/>
                  <a:pt x="1378" y="1811"/>
                </a:cubicBezTo>
                <a:cubicBezTo>
                  <a:pt x="1364" y="1807"/>
                  <a:pt x="1344" y="1807"/>
                  <a:pt x="1320" y="1793"/>
                </a:cubicBezTo>
                <a:cubicBezTo>
                  <a:pt x="1301" y="1779"/>
                  <a:pt x="1262" y="1751"/>
                  <a:pt x="1242" y="1715"/>
                </a:cubicBezTo>
                <a:cubicBezTo>
                  <a:pt x="1218" y="1682"/>
                  <a:pt x="1189" y="1632"/>
                  <a:pt x="1179" y="1590"/>
                </a:cubicBezTo>
                <a:cubicBezTo>
                  <a:pt x="1179" y="1576"/>
                  <a:pt x="1174" y="1567"/>
                  <a:pt x="1174" y="1553"/>
                </a:cubicBezTo>
                <a:cubicBezTo>
                  <a:pt x="1174" y="1558"/>
                  <a:pt x="1174" y="1558"/>
                  <a:pt x="1174" y="1558"/>
                </a:cubicBezTo>
                <a:cubicBezTo>
                  <a:pt x="1165" y="1558"/>
                  <a:pt x="1155" y="1549"/>
                  <a:pt x="1136" y="1549"/>
                </a:cubicBezTo>
                <a:cubicBezTo>
                  <a:pt x="1116" y="1553"/>
                  <a:pt x="1077" y="1563"/>
                  <a:pt x="1043" y="1567"/>
                </a:cubicBezTo>
                <a:cubicBezTo>
                  <a:pt x="1014" y="1572"/>
                  <a:pt x="980" y="1581"/>
                  <a:pt x="942" y="1586"/>
                </a:cubicBezTo>
                <a:cubicBezTo>
                  <a:pt x="908" y="1590"/>
                  <a:pt x="864" y="1595"/>
                  <a:pt x="830" y="1595"/>
                </a:cubicBezTo>
                <a:cubicBezTo>
                  <a:pt x="791" y="1590"/>
                  <a:pt x="743" y="1581"/>
                  <a:pt x="714" y="1567"/>
                </a:cubicBezTo>
                <a:cubicBezTo>
                  <a:pt x="689" y="1558"/>
                  <a:pt x="684" y="1530"/>
                  <a:pt x="665" y="1516"/>
                </a:cubicBezTo>
                <a:cubicBezTo>
                  <a:pt x="651" y="1503"/>
                  <a:pt x="636" y="1493"/>
                  <a:pt x="612" y="1484"/>
                </a:cubicBezTo>
                <a:cubicBezTo>
                  <a:pt x="587" y="1470"/>
                  <a:pt x="544" y="1461"/>
                  <a:pt x="520" y="1443"/>
                </a:cubicBezTo>
                <a:cubicBezTo>
                  <a:pt x="495" y="1424"/>
                  <a:pt x="481" y="1383"/>
                  <a:pt x="471" y="1369"/>
                </a:cubicBezTo>
                <a:cubicBezTo>
                  <a:pt x="442" y="1369"/>
                  <a:pt x="442" y="1369"/>
                  <a:pt x="442" y="1369"/>
                </a:cubicBezTo>
                <a:cubicBezTo>
                  <a:pt x="427" y="1369"/>
                  <a:pt x="408" y="1369"/>
                  <a:pt x="393" y="1364"/>
                </a:cubicBezTo>
                <a:cubicBezTo>
                  <a:pt x="326" y="1360"/>
                  <a:pt x="253" y="1328"/>
                  <a:pt x="214" y="1309"/>
                </a:cubicBezTo>
                <a:cubicBezTo>
                  <a:pt x="170" y="1291"/>
                  <a:pt x="156" y="1268"/>
                  <a:pt x="141" y="1254"/>
                </a:cubicBezTo>
                <a:cubicBezTo>
                  <a:pt x="127" y="1240"/>
                  <a:pt x="131" y="1231"/>
                  <a:pt x="127" y="1226"/>
                </a:cubicBezTo>
                <a:cubicBezTo>
                  <a:pt x="122" y="1217"/>
                  <a:pt x="112" y="1222"/>
                  <a:pt x="97" y="1208"/>
                </a:cubicBezTo>
                <a:cubicBezTo>
                  <a:pt x="83" y="1194"/>
                  <a:pt x="49" y="1152"/>
                  <a:pt x="34" y="1129"/>
                </a:cubicBezTo>
                <a:cubicBezTo>
                  <a:pt x="25" y="1111"/>
                  <a:pt x="25" y="1116"/>
                  <a:pt x="20" y="1093"/>
                </a:cubicBezTo>
                <a:cubicBezTo>
                  <a:pt x="15" y="1069"/>
                  <a:pt x="5" y="1014"/>
                  <a:pt x="5" y="991"/>
                </a:cubicBezTo>
                <a:cubicBezTo>
                  <a:pt x="0" y="968"/>
                  <a:pt x="10" y="959"/>
                  <a:pt x="10" y="950"/>
                </a:cubicBezTo>
                <a:cubicBezTo>
                  <a:pt x="10" y="940"/>
                  <a:pt x="0" y="945"/>
                  <a:pt x="0" y="927"/>
                </a:cubicBezTo>
                <a:cubicBezTo>
                  <a:pt x="0" y="908"/>
                  <a:pt x="0" y="867"/>
                  <a:pt x="0" y="839"/>
                </a:cubicBezTo>
                <a:cubicBezTo>
                  <a:pt x="5" y="811"/>
                  <a:pt x="10" y="779"/>
                  <a:pt x="15" y="765"/>
                </a:cubicBezTo>
                <a:cubicBezTo>
                  <a:pt x="25" y="747"/>
                  <a:pt x="34" y="752"/>
                  <a:pt x="39" y="742"/>
                </a:cubicBezTo>
                <a:cubicBezTo>
                  <a:pt x="44" y="738"/>
                  <a:pt x="34" y="733"/>
                  <a:pt x="39" y="724"/>
                </a:cubicBezTo>
                <a:cubicBezTo>
                  <a:pt x="39" y="715"/>
                  <a:pt x="44" y="696"/>
                  <a:pt x="49" y="687"/>
                </a:cubicBezTo>
                <a:cubicBezTo>
                  <a:pt x="54" y="678"/>
                  <a:pt x="64" y="678"/>
                  <a:pt x="68" y="664"/>
                </a:cubicBezTo>
                <a:cubicBezTo>
                  <a:pt x="73" y="655"/>
                  <a:pt x="68" y="636"/>
                  <a:pt x="73" y="623"/>
                </a:cubicBezTo>
                <a:cubicBezTo>
                  <a:pt x="83" y="613"/>
                  <a:pt x="102" y="609"/>
                  <a:pt x="107" y="599"/>
                </a:cubicBezTo>
                <a:cubicBezTo>
                  <a:pt x="112" y="590"/>
                  <a:pt x="102" y="586"/>
                  <a:pt x="112" y="567"/>
                </a:cubicBezTo>
                <a:cubicBezTo>
                  <a:pt x="127" y="549"/>
                  <a:pt x="141" y="521"/>
                  <a:pt x="180" y="480"/>
                </a:cubicBezTo>
                <a:cubicBezTo>
                  <a:pt x="219" y="438"/>
                  <a:pt x="311" y="355"/>
                  <a:pt x="350" y="314"/>
                </a:cubicBezTo>
                <a:cubicBezTo>
                  <a:pt x="393" y="277"/>
                  <a:pt x="413" y="263"/>
                  <a:pt x="437" y="249"/>
                </a:cubicBezTo>
                <a:cubicBezTo>
                  <a:pt x="466" y="235"/>
                  <a:pt x="490" y="222"/>
                  <a:pt x="510" y="217"/>
                </a:cubicBezTo>
                <a:cubicBezTo>
                  <a:pt x="524" y="212"/>
                  <a:pt x="524" y="226"/>
                  <a:pt x="534" y="222"/>
                </a:cubicBezTo>
                <a:cubicBezTo>
                  <a:pt x="544" y="217"/>
                  <a:pt x="554" y="194"/>
                  <a:pt x="568" y="180"/>
                </a:cubicBezTo>
                <a:cubicBezTo>
                  <a:pt x="583" y="166"/>
                  <a:pt x="621" y="153"/>
                  <a:pt x="636" y="148"/>
                </a:cubicBezTo>
                <a:cubicBezTo>
                  <a:pt x="651" y="148"/>
                  <a:pt x="651" y="162"/>
                  <a:pt x="655" y="157"/>
                </a:cubicBezTo>
                <a:cubicBezTo>
                  <a:pt x="660" y="153"/>
                  <a:pt x="660" y="139"/>
                  <a:pt x="670" y="134"/>
                </a:cubicBezTo>
                <a:cubicBezTo>
                  <a:pt x="684" y="125"/>
                  <a:pt x="704" y="120"/>
                  <a:pt x="738" y="111"/>
                </a:cubicBezTo>
                <a:cubicBezTo>
                  <a:pt x="767" y="102"/>
                  <a:pt x="825" y="79"/>
                  <a:pt x="869" y="65"/>
                </a:cubicBezTo>
                <a:cubicBezTo>
                  <a:pt x="908" y="51"/>
                  <a:pt x="961" y="37"/>
                  <a:pt x="985" y="33"/>
                </a:cubicBezTo>
                <a:cubicBezTo>
                  <a:pt x="1014" y="28"/>
                  <a:pt x="1014" y="33"/>
                  <a:pt x="1024" y="37"/>
                </a:cubicBezTo>
                <a:cubicBezTo>
                  <a:pt x="1034" y="37"/>
                  <a:pt x="1034" y="47"/>
                  <a:pt x="1053" y="47"/>
                </a:cubicBezTo>
                <a:cubicBezTo>
                  <a:pt x="1068" y="42"/>
                  <a:pt x="1092" y="24"/>
                  <a:pt x="1121" y="24"/>
                </a:cubicBezTo>
                <a:cubicBezTo>
                  <a:pt x="1145" y="24"/>
                  <a:pt x="1189" y="37"/>
                  <a:pt x="1204" y="37"/>
                </a:cubicBezTo>
                <a:cubicBezTo>
                  <a:pt x="1218" y="37"/>
                  <a:pt x="1208" y="24"/>
                  <a:pt x="1218" y="24"/>
                </a:cubicBezTo>
                <a:cubicBezTo>
                  <a:pt x="1233" y="19"/>
                  <a:pt x="1252" y="24"/>
                  <a:pt x="1276" y="19"/>
                </a:cubicBezTo>
                <a:cubicBezTo>
                  <a:pt x="1296" y="14"/>
                  <a:pt x="1320" y="0"/>
                  <a:pt x="1349" y="0"/>
                </a:cubicBezTo>
                <a:cubicBezTo>
                  <a:pt x="1373" y="0"/>
                  <a:pt x="1407" y="14"/>
                  <a:pt x="1427" y="24"/>
                </a:cubicBezTo>
                <a:cubicBezTo>
                  <a:pt x="1441" y="28"/>
                  <a:pt x="1436" y="37"/>
                  <a:pt x="1451" y="37"/>
                </a:cubicBezTo>
                <a:cubicBezTo>
                  <a:pt x="1466" y="37"/>
                  <a:pt x="1485" y="28"/>
                  <a:pt x="1504" y="28"/>
                </a:cubicBezTo>
                <a:cubicBezTo>
                  <a:pt x="1519" y="28"/>
                  <a:pt x="1538" y="37"/>
                  <a:pt x="1558" y="37"/>
                </a:cubicBezTo>
                <a:cubicBezTo>
                  <a:pt x="1572" y="37"/>
                  <a:pt x="1587" y="28"/>
                  <a:pt x="1601" y="28"/>
                </a:cubicBezTo>
                <a:cubicBezTo>
                  <a:pt x="1621" y="24"/>
                  <a:pt x="1635" y="24"/>
                  <a:pt x="1660" y="28"/>
                </a:cubicBezTo>
                <a:cubicBezTo>
                  <a:pt x="1684" y="37"/>
                  <a:pt x="1723" y="51"/>
                  <a:pt x="1752" y="65"/>
                </a:cubicBezTo>
                <a:cubicBezTo>
                  <a:pt x="1781" y="74"/>
                  <a:pt x="1810" y="93"/>
                  <a:pt x="1829" y="97"/>
                </a:cubicBezTo>
                <a:cubicBezTo>
                  <a:pt x="1854" y="106"/>
                  <a:pt x="1863" y="97"/>
                  <a:pt x="1878" y="102"/>
                </a:cubicBezTo>
                <a:cubicBezTo>
                  <a:pt x="1892" y="106"/>
                  <a:pt x="1912" y="116"/>
                  <a:pt x="1926" y="125"/>
                </a:cubicBezTo>
                <a:cubicBezTo>
                  <a:pt x="1941" y="134"/>
                  <a:pt x="1941" y="157"/>
                  <a:pt x="1946" y="162"/>
                </a:cubicBezTo>
                <a:cubicBezTo>
                  <a:pt x="1960" y="166"/>
                  <a:pt x="1975" y="153"/>
                  <a:pt x="1989" y="162"/>
                </a:cubicBezTo>
                <a:cubicBezTo>
                  <a:pt x="2004" y="171"/>
                  <a:pt x="2023" y="203"/>
                  <a:pt x="2033" y="212"/>
                </a:cubicBezTo>
                <a:cubicBezTo>
                  <a:pt x="2043" y="222"/>
                  <a:pt x="2048" y="217"/>
                  <a:pt x="2067" y="222"/>
                </a:cubicBezTo>
                <a:cubicBezTo>
                  <a:pt x="2082" y="231"/>
                  <a:pt x="2116" y="249"/>
                  <a:pt x="2135" y="259"/>
                </a:cubicBezTo>
                <a:cubicBezTo>
                  <a:pt x="2159" y="272"/>
                  <a:pt x="2179" y="282"/>
                  <a:pt x="2203" y="300"/>
                </a:cubicBezTo>
                <a:cubicBezTo>
                  <a:pt x="2222" y="318"/>
                  <a:pt x="2251" y="351"/>
                  <a:pt x="2266" y="369"/>
                </a:cubicBezTo>
                <a:cubicBezTo>
                  <a:pt x="2281" y="388"/>
                  <a:pt x="2285" y="411"/>
                  <a:pt x="2290" y="420"/>
                </a:cubicBezTo>
                <a:cubicBezTo>
                  <a:pt x="2300" y="429"/>
                  <a:pt x="2310" y="424"/>
                  <a:pt x="2319" y="429"/>
                </a:cubicBezTo>
                <a:cubicBezTo>
                  <a:pt x="2329" y="438"/>
                  <a:pt x="2334" y="443"/>
                  <a:pt x="2348" y="457"/>
                </a:cubicBezTo>
                <a:cubicBezTo>
                  <a:pt x="2358" y="470"/>
                  <a:pt x="2378" y="494"/>
                  <a:pt x="2382" y="517"/>
                </a:cubicBezTo>
                <a:cubicBezTo>
                  <a:pt x="2387" y="535"/>
                  <a:pt x="2378" y="572"/>
                  <a:pt x="2382" y="586"/>
                </a:cubicBezTo>
                <a:cubicBezTo>
                  <a:pt x="2387" y="604"/>
                  <a:pt x="2407" y="599"/>
                  <a:pt x="2412" y="609"/>
                </a:cubicBezTo>
                <a:cubicBezTo>
                  <a:pt x="2416" y="618"/>
                  <a:pt x="2416" y="627"/>
                  <a:pt x="2426" y="641"/>
                </a:cubicBezTo>
                <a:cubicBezTo>
                  <a:pt x="2431" y="655"/>
                  <a:pt x="2441" y="682"/>
                  <a:pt x="2450" y="696"/>
                </a:cubicBezTo>
                <a:cubicBezTo>
                  <a:pt x="2460" y="710"/>
                  <a:pt x="2470" y="692"/>
                  <a:pt x="2484" y="715"/>
                </a:cubicBezTo>
                <a:cubicBezTo>
                  <a:pt x="2499" y="738"/>
                  <a:pt x="2533" y="807"/>
                  <a:pt x="2538" y="839"/>
                </a:cubicBezTo>
                <a:cubicBezTo>
                  <a:pt x="2547" y="867"/>
                  <a:pt x="2533" y="867"/>
                  <a:pt x="2533" y="881"/>
                </a:cubicBezTo>
                <a:cubicBezTo>
                  <a:pt x="2533" y="894"/>
                  <a:pt x="2547" y="881"/>
                  <a:pt x="2552" y="922"/>
                </a:cubicBezTo>
                <a:cubicBezTo>
                  <a:pt x="2557" y="959"/>
                  <a:pt x="2576" y="1051"/>
                  <a:pt x="2572" y="1111"/>
                </a:cubicBezTo>
                <a:cubicBezTo>
                  <a:pt x="2562" y="1175"/>
                  <a:pt x="2528" y="1254"/>
                  <a:pt x="2499" y="1291"/>
                </a:cubicBezTo>
                <a:cubicBezTo>
                  <a:pt x="2470" y="1328"/>
                  <a:pt x="2426" y="1318"/>
                  <a:pt x="2402" y="1328"/>
                </a:cubicBezTo>
                <a:cubicBezTo>
                  <a:pt x="2378" y="1341"/>
                  <a:pt x="2373" y="1360"/>
                  <a:pt x="2358" y="1364"/>
                </a:cubicBezTo>
                <a:cubicBezTo>
                  <a:pt x="2348" y="1374"/>
                  <a:pt x="2348" y="1374"/>
                  <a:pt x="2339" y="1374"/>
                </a:cubicBezTo>
                <a:cubicBezTo>
                  <a:pt x="2334" y="1374"/>
                  <a:pt x="2334" y="1374"/>
                  <a:pt x="2334" y="1374"/>
                </a:cubicBezTo>
                <a:cubicBezTo>
                  <a:pt x="2353" y="1392"/>
                  <a:pt x="2387" y="1429"/>
                  <a:pt x="2397" y="1447"/>
                </a:cubicBezTo>
                <a:cubicBezTo>
                  <a:pt x="2412" y="1466"/>
                  <a:pt x="2407" y="1475"/>
                  <a:pt x="2412" y="1493"/>
                </a:cubicBezTo>
                <a:cubicBezTo>
                  <a:pt x="2416" y="1507"/>
                  <a:pt x="2431" y="1526"/>
                  <a:pt x="2431" y="1549"/>
                </a:cubicBezTo>
                <a:cubicBezTo>
                  <a:pt x="2431" y="1572"/>
                  <a:pt x="2407" y="1604"/>
                  <a:pt x="2402" y="1622"/>
                </a:cubicBezTo>
                <a:cubicBezTo>
                  <a:pt x="2397" y="1641"/>
                  <a:pt x="2402" y="1650"/>
                  <a:pt x="2392" y="1664"/>
                </a:cubicBezTo>
                <a:cubicBezTo>
                  <a:pt x="2387" y="1678"/>
                  <a:pt x="2373" y="1687"/>
                  <a:pt x="2358" y="1701"/>
                </a:cubicBezTo>
                <a:cubicBezTo>
                  <a:pt x="2344" y="1715"/>
                  <a:pt x="2329" y="1738"/>
                  <a:pt x="2319" y="1747"/>
                </a:cubicBezTo>
                <a:cubicBezTo>
                  <a:pt x="2305" y="1756"/>
                  <a:pt x="2285" y="1761"/>
                  <a:pt x="2276" y="1765"/>
                </a:cubicBezTo>
                <a:cubicBezTo>
                  <a:pt x="2266" y="1774"/>
                  <a:pt x="2261" y="1784"/>
                  <a:pt x="2251" y="1793"/>
                </a:cubicBezTo>
                <a:cubicBezTo>
                  <a:pt x="2237" y="1802"/>
                  <a:pt x="2217" y="1811"/>
                  <a:pt x="2208" y="1816"/>
                </a:cubicBezTo>
                <a:cubicBezTo>
                  <a:pt x="2193" y="1821"/>
                  <a:pt x="2184" y="1825"/>
                  <a:pt x="2169" y="1834"/>
                </a:cubicBezTo>
                <a:cubicBezTo>
                  <a:pt x="2159" y="1839"/>
                  <a:pt x="2150" y="1853"/>
                  <a:pt x="2140" y="1857"/>
                </a:cubicBezTo>
                <a:cubicBezTo>
                  <a:pt x="2125" y="1862"/>
                  <a:pt x="2116" y="1862"/>
                  <a:pt x="2101" y="1867"/>
                </a:cubicBezTo>
                <a:cubicBezTo>
                  <a:pt x="2082" y="1871"/>
                  <a:pt x="2057" y="1880"/>
                  <a:pt x="2043" y="1885"/>
                </a:cubicBezTo>
                <a:cubicBezTo>
                  <a:pt x="2028" y="1890"/>
                  <a:pt x="2028" y="1890"/>
                  <a:pt x="2014" y="1894"/>
                </a:cubicBezTo>
                <a:cubicBezTo>
                  <a:pt x="2004" y="1899"/>
                  <a:pt x="1985" y="1908"/>
                  <a:pt x="1970" y="1913"/>
                </a:cubicBezTo>
                <a:cubicBezTo>
                  <a:pt x="1956" y="1917"/>
                  <a:pt x="1951" y="1922"/>
                  <a:pt x="1941" y="1927"/>
                </a:cubicBezTo>
                <a:cubicBezTo>
                  <a:pt x="1926" y="1927"/>
                  <a:pt x="1912" y="1922"/>
                  <a:pt x="1902" y="1922"/>
                </a:cubicBezTo>
                <a:cubicBezTo>
                  <a:pt x="1892" y="1922"/>
                  <a:pt x="1883" y="1922"/>
                  <a:pt x="1868" y="1917"/>
                </a:cubicBezTo>
                <a:cubicBezTo>
                  <a:pt x="1854" y="1913"/>
                  <a:pt x="1829" y="1913"/>
                  <a:pt x="1810" y="1908"/>
                </a:cubicBezTo>
                <a:cubicBezTo>
                  <a:pt x="1795" y="1899"/>
                  <a:pt x="1786" y="1890"/>
                  <a:pt x="1776" y="1876"/>
                </a:cubicBezTo>
                <a:cubicBezTo>
                  <a:pt x="1761" y="1867"/>
                  <a:pt x="1747" y="1844"/>
                  <a:pt x="1737" y="1834"/>
                </a:cubicBezTo>
                <a:cubicBezTo>
                  <a:pt x="1732" y="1821"/>
                  <a:pt x="1728" y="1811"/>
                  <a:pt x="1723" y="1802"/>
                </a:cubicBezTo>
                <a:cubicBezTo>
                  <a:pt x="1718" y="1788"/>
                  <a:pt x="1718" y="1761"/>
                  <a:pt x="1718" y="1756"/>
                </a:cubicBezTo>
                <a:cubicBezTo>
                  <a:pt x="1718" y="1751"/>
                  <a:pt x="1718" y="1761"/>
                  <a:pt x="1718" y="1761"/>
                </a:cubicBezTo>
                <a:cubicBezTo>
                  <a:pt x="1718" y="1751"/>
                  <a:pt x="1718" y="1751"/>
                  <a:pt x="1718" y="1751"/>
                </a:cubicBezTo>
                <a:cubicBezTo>
                  <a:pt x="1713" y="1784"/>
                  <a:pt x="1703" y="1830"/>
                  <a:pt x="1698" y="1834"/>
                </a:cubicBezTo>
                <a:cubicBezTo>
                  <a:pt x="1689" y="1830"/>
                  <a:pt x="1689" y="1830"/>
                  <a:pt x="1689" y="1830"/>
                </a:cubicBezTo>
                <a:cubicBezTo>
                  <a:pt x="1689" y="1834"/>
                  <a:pt x="1684" y="1839"/>
                  <a:pt x="1684" y="1844"/>
                </a:cubicBezTo>
                <a:cubicBezTo>
                  <a:pt x="1684" y="1848"/>
                  <a:pt x="1689" y="1857"/>
                  <a:pt x="1689" y="1857"/>
                </a:cubicBezTo>
                <a:cubicBezTo>
                  <a:pt x="1694" y="1853"/>
                  <a:pt x="1694" y="1853"/>
                  <a:pt x="1694" y="1853"/>
                </a:cubicBezTo>
                <a:cubicBezTo>
                  <a:pt x="1698" y="1853"/>
                  <a:pt x="1698" y="1857"/>
                  <a:pt x="1703" y="1867"/>
                </a:cubicBezTo>
                <a:cubicBezTo>
                  <a:pt x="1708" y="1899"/>
                  <a:pt x="1703" y="2028"/>
                  <a:pt x="1703" y="2083"/>
                </a:cubicBezTo>
                <a:cubicBezTo>
                  <a:pt x="1703" y="2143"/>
                  <a:pt x="1703" y="2157"/>
                  <a:pt x="1703" y="2212"/>
                </a:cubicBezTo>
                <a:cubicBezTo>
                  <a:pt x="1708" y="2272"/>
                  <a:pt x="1708" y="2364"/>
                  <a:pt x="1713" y="2429"/>
                </a:cubicBezTo>
                <a:cubicBezTo>
                  <a:pt x="1718" y="2493"/>
                  <a:pt x="1718" y="2558"/>
                  <a:pt x="1718" y="2595"/>
                </a:cubicBezTo>
              </a:path>
            </a:pathLst>
          </a:custGeom>
          <a:solidFill>
            <a:srgbClr val="FFDAB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25A0574-98D8-4776-A216-667FD4684642}"/>
              </a:ext>
            </a:extLst>
          </p:cNvPr>
          <p:cNvSpPr>
            <a:spLocks/>
          </p:cNvSpPr>
          <p:nvPr/>
        </p:nvSpPr>
        <p:spPr bwMode="auto">
          <a:xfrm>
            <a:off x="2479288" y="3427273"/>
            <a:ext cx="1414464" cy="1500190"/>
          </a:xfrm>
          <a:custGeom>
            <a:avLst/>
            <a:gdLst>
              <a:gd name="T0" fmla="*/ 1340 w 2588"/>
              <a:gd name="T1" fmla="*/ 1970 h 2625"/>
              <a:gd name="T2" fmla="*/ 1386 w 2588"/>
              <a:gd name="T3" fmla="*/ 1827 h 2625"/>
              <a:gd name="T4" fmla="*/ 1190 w 2588"/>
              <a:gd name="T5" fmla="*/ 1561 h 2625"/>
              <a:gd name="T6" fmla="*/ 746 w 2588"/>
              <a:gd name="T7" fmla="*/ 1593 h 2625"/>
              <a:gd name="T8" fmla="*/ 506 w 2588"/>
              <a:gd name="T9" fmla="*/ 1439 h 2625"/>
              <a:gd name="T10" fmla="*/ 171 w 2588"/>
              <a:gd name="T11" fmla="*/ 1295 h 2625"/>
              <a:gd name="T12" fmla="*/ 35 w 2588"/>
              <a:gd name="T13" fmla="*/ 1141 h 2625"/>
              <a:gd name="T14" fmla="*/ 1 w 2588"/>
              <a:gd name="T15" fmla="*/ 937 h 2625"/>
              <a:gd name="T16" fmla="*/ 39 w 2588"/>
              <a:gd name="T17" fmla="*/ 732 h 2625"/>
              <a:gd name="T18" fmla="*/ 108 w 2588"/>
              <a:gd name="T19" fmla="*/ 587 h 2625"/>
              <a:gd name="T20" fmla="*/ 517 w 2588"/>
              <a:gd name="T21" fmla="*/ 218 h 2625"/>
              <a:gd name="T22" fmla="*/ 626 w 2588"/>
              <a:gd name="T23" fmla="*/ 154 h 2625"/>
              <a:gd name="T24" fmla="*/ 875 w 2588"/>
              <a:gd name="T25" fmla="*/ 66 h 2625"/>
              <a:gd name="T26" fmla="*/ 1128 w 2588"/>
              <a:gd name="T27" fmla="*/ 25 h 2625"/>
              <a:gd name="T28" fmla="*/ 1282 w 2588"/>
              <a:gd name="T29" fmla="*/ 20 h 2625"/>
              <a:gd name="T30" fmla="*/ 1539 w 2588"/>
              <a:gd name="T31" fmla="*/ 34 h 2625"/>
              <a:gd name="T32" fmla="*/ 1890 w 2588"/>
              <a:gd name="T33" fmla="*/ 103 h 2625"/>
              <a:gd name="T34" fmla="*/ 2016 w 2588"/>
              <a:gd name="T35" fmla="*/ 175 h 2625"/>
              <a:gd name="T36" fmla="*/ 2281 w 2588"/>
              <a:gd name="T37" fmla="*/ 374 h 2625"/>
              <a:gd name="T38" fmla="*/ 2400 w 2588"/>
              <a:gd name="T39" fmla="*/ 542 h 2625"/>
              <a:gd name="T40" fmla="*/ 2474 w 2588"/>
              <a:gd name="T41" fmla="*/ 702 h 2625"/>
              <a:gd name="T42" fmla="*/ 2551 w 2588"/>
              <a:gd name="T43" fmla="*/ 893 h 2625"/>
              <a:gd name="T44" fmla="*/ 2489 w 2588"/>
              <a:gd name="T45" fmla="*/ 1326 h 2625"/>
              <a:gd name="T46" fmla="*/ 2364 w 2588"/>
              <a:gd name="T47" fmla="*/ 1393 h 2625"/>
              <a:gd name="T48" fmla="*/ 2418 w 2588"/>
              <a:gd name="T49" fmla="*/ 1634 h 2625"/>
              <a:gd name="T50" fmla="*/ 2265 w 2588"/>
              <a:gd name="T51" fmla="*/ 1807 h 2625"/>
              <a:gd name="T52" fmla="*/ 2006 w 2588"/>
              <a:gd name="T53" fmla="*/ 1920 h 2625"/>
              <a:gd name="T54" fmla="*/ 1738 w 2588"/>
              <a:gd name="T55" fmla="*/ 1846 h 2625"/>
              <a:gd name="T56" fmla="*/ 1714 w 2588"/>
              <a:gd name="T57" fmla="*/ 1846 h 2625"/>
              <a:gd name="T58" fmla="*/ 1714 w 2588"/>
              <a:gd name="T59" fmla="*/ 1861 h 2625"/>
              <a:gd name="T60" fmla="*/ 1733 w 2588"/>
              <a:gd name="T61" fmla="*/ 2530 h 2625"/>
              <a:gd name="T62" fmla="*/ 1704 w 2588"/>
              <a:gd name="T63" fmla="*/ 2039 h 2625"/>
              <a:gd name="T64" fmla="*/ 1685 w 2588"/>
              <a:gd name="T65" fmla="*/ 1849 h 2625"/>
              <a:gd name="T66" fmla="*/ 1718 w 2588"/>
              <a:gd name="T67" fmla="*/ 1769 h 2625"/>
              <a:gd name="T68" fmla="*/ 1878 w 2588"/>
              <a:gd name="T69" fmla="*/ 1918 h 2625"/>
              <a:gd name="T70" fmla="*/ 2144 w 2588"/>
              <a:gd name="T71" fmla="*/ 1859 h 2625"/>
              <a:gd name="T72" fmla="*/ 2361 w 2588"/>
              <a:gd name="T73" fmla="*/ 1703 h 2625"/>
              <a:gd name="T74" fmla="*/ 2413 w 2588"/>
              <a:gd name="T75" fmla="*/ 1505 h 2625"/>
              <a:gd name="T76" fmla="*/ 2380 w 2588"/>
              <a:gd name="T77" fmla="*/ 1352 h 2625"/>
              <a:gd name="T78" fmla="*/ 2572 w 2588"/>
              <a:gd name="T79" fmla="*/ 1070 h 2625"/>
              <a:gd name="T80" fmla="*/ 2531 w 2588"/>
              <a:gd name="T81" fmla="*/ 820 h 2625"/>
              <a:gd name="T82" fmla="*/ 2413 w 2588"/>
              <a:gd name="T83" fmla="*/ 620 h 2625"/>
              <a:gd name="T84" fmla="*/ 2335 w 2588"/>
              <a:gd name="T85" fmla="*/ 455 h 2625"/>
              <a:gd name="T86" fmla="*/ 2085 w 2588"/>
              <a:gd name="T87" fmla="*/ 245 h 2625"/>
              <a:gd name="T88" fmla="*/ 1965 w 2588"/>
              <a:gd name="T89" fmla="*/ 178 h 2625"/>
              <a:gd name="T90" fmla="*/ 1710 w 2588"/>
              <a:gd name="T91" fmla="*/ 61 h 2625"/>
              <a:gd name="T92" fmla="*/ 1442 w 2588"/>
              <a:gd name="T93" fmla="*/ 46 h 2625"/>
              <a:gd name="T94" fmla="*/ 1229 w 2588"/>
              <a:gd name="T95" fmla="*/ 43 h 2625"/>
              <a:gd name="T96" fmla="*/ 1040 w 2588"/>
              <a:gd name="T97" fmla="*/ 58 h 2625"/>
              <a:gd name="T98" fmla="*/ 676 w 2588"/>
              <a:gd name="T99" fmla="*/ 158 h 2625"/>
              <a:gd name="T100" fmla="*/ 556 w 2588"/>
              <a:gd name="T101" fmla="*/ 229 h 2625"/>
              <a:gd name="T102" fmla="*/ 326 w 2588"/>
              <a:gd name="T103" fmla="*/ 365 h 2625"/>
              <a:gd name="T104" fmla="*/ 84 w 2588"/>
              <a:gd name="T105" fmla="*/ 674 h 2625"/>
              <a:gd name="T106" fmla="*/ 30 w 2588"/>
              <a:gd name="T107" fmla="*/ 778 h 2625"/>
              <a:gd name="T108" fmla="*/ 21 w 2588"/>
              <a:gd name="T109" fmla="*/ 999 h 2625"/>
              <a:gd name="T110" fmla="*/ 119 w 2588"/>
              <a:gd name="T111" fmla="*/ 1216 h 2625"/>
              <a:gd name="T112" fmla="*/ 427 w 2588"/>
              <a:gd name="T113" fmla="*/ 1368 h 2625"/>
              <a:gd name="T114" fmla="*/ 655 w 2588"/>
              <a:gd name="T115" fmla="*/ 1501 h 2625"/>
              <a:gd name="T116" fmla="*/ 1102 w 2588"/>
              <a:gd name="T117" fmla="*/ 1559 h 2625"/>
              <a:gd name="T118" fmla="*/ 1257 w 2588"/>
              <a:gd name="T119" fmla="*/ 1719 h 2625"/>
              <a:gd name="T120" fmla="*/ 1387 w 2588"/>
              <a:gd name="T121" fmla="*/ 1853 h 2625"/>
              <a:gd name="T122" fmla="*/ 1443 w 2588"/>
              <a:gd name="T123" fmla="*/ 2147 h 2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88" h="2625">
                <a:moveTo>
                  <a:pt x="1544" y="2618"/>
                </a:moveTo>
                <a:lnTo>
                  <a:pt x="1538" y="2590"/>
                </a:lnTo>
                <a:lnTo>
                  <a:pt x="1530" y="2552"/>
                </a:lnTo>
                <a:lnTo>
                  <a:pt x="1521" y="2507"/>
                </a:lnTo>
                <a:lnTo>
                  <a:pt x="1512" y="2458"/>
                </a:lnTo>
                <a:lnTo>
                  <a:pt x="1491" y="2357"/>
                </a:lnTo>
                <a:lnTo>
                  <a:pt x="1481" y="2312"/>
                </a:lnTo>
                <a:lnTo>
                  <a:pt x="1471" y="2273"/>
                </a:lnTo>
                <a:lnTo>
                  <a:pt x="1451" y="2208"/>
                </a:lnTo>
                <a:lnTo>
                  <a:pt x="1428" y="2154"/>
                </a:lnTo>
                <a:lnTo>
                  <a:pt x="1406" y="2108"/>
                </a:lnTo>
                <a:lnTo>
                  <a:pt x="1389" y="2068"/>
                </a:lnTo>
                <a:lnTo>
                  <a:pt x="1374" y="2035"/>
                </a:lnTo>
                <a:lnTo>
                  <a:pt x="1360" y="2012"/>
                </a:lnTo>
                <a:lnTo>
                  <a:pt x="1348" y="1990"/>
                </a:lnTo>
                <a:cubicBezTo>
                  <a:pt x="1347" y="1990"/>
                  <a:pt x="1347" y="1990"/>
                  <a:pt x="1347" y="1989"/>
                </a:cubicBezTo>
                <a:lnTo>
                  <a:pt x="1340" y="1970"/>
                </a:lnTo>
                <a:cubicBezTo>
                  <a:pt x="1340" y="1970"/>
                  <a:pt x="1340" y="1969"/>
                  <a:pt x="1340" y="1969"/>
                </a:cubicBezTo>
                <a:lnTo>
                  <a:pt x="1336" y="1949"/>
                </a:lnTo>
                <a:cubicBezTo>
                  <a:pt x="1335" y="1948"/>
                  <a:pt x="1335" y="1948"/>
                  <a:pt x="1335" y="1947"/>
                </a:cubicBezTo>
                <a:lnTo>
                  <a:pt x="1336" y="1928"/>
                </a:lnTo>
                <a:cubicBezTo>
                  <a:pt x="1336" y="1928"/>
                  <a:pt x="1337" y="1927"/>
                  <a:pt x="1337" y="1927"/>
                </a:cubicBezTo>
                <a:lnTo>
                  <a:pt x="1345" y="1892"/>
                </a:lnTo>
                <a:cubicBezTo>
                  <a:pt x="1345" y="1891"/>
                  <a:pt x="1345" y="1890"/>
                  <a:pt x="1345" y="1890"/>
                </a:cubicBezTo>
                <a:lnTo>
                  <a:pt x="1358" y="1866"/>
                </a:lnTo>
                <a:lnTo>
                  <a:pt x="1375" y="1843"/>
                </a:lnTo>
                <a:cubicBezTo>
                  <a:pt x="1375" y="1842"/>
                  <a:pt x="1376" y="1842"/>
                  <a:pt x="1376" y="1842"/>
                </a:cubicBezTo>
                <a:lnTo>
                  <a:pt x="1394" y="1825"/>
                </a:lnTo>
                <a:lnTo>
                  <a:pt x="1403" y="1818"/>
                </a:lnTo>
                <a:lnTo>
                  <a:pt x="1401" y="1820"/>
                </a:lnTo>
                <a:lnTo>
                  <a:pt x="1404" y="1815"/>
                </a:lnTo>
                <a:lnTo>
                  <a:pt x="1410" y="1827"/>
                </a:lnTo>
                <a:lnTo>
                  <a:pt x="1402" y="1827"/>
                </a:lnTo>
                <a:lnTo>
                  <a:pt x="1386" y="1827"/>
                </a:lnTo>
                <a:cubicBezTo>
                  <a:pt x="1386" y="1827"/>
                  <a:pt x="1385" y="1827"/>
                  <a:pt x="1385" y="1827"/>
                </a:cubicBezTo>
                <a:lnTo>
                  <a:pt x="1360" y="1822"/>
                </a:lnTo>
                <a:cubicBezTo>
                  <a:pt x="1359" y="1822"/>
                  <a:pt x="1359" y="1822"/>
                  <a:pt x="1359" y="1822"/>
                </a:cubicBezTo>
                <a:lnTo>
                  <a:pt x="1326" y="1809"/>
                </a:lnTo>
                <a:cubicBezTo>
                  <a:pt x="1325" y="1809"/>
                  <a:pt x="1324" y="1808"/>
                  <a:pt x="1324" y="1808"/>
                </a:cubicBezTo>
                <a:lnTo>
                  <a:pt x="1307" y="1795"/>
                </a:lnTo>
                <a:lnTo>
                  <a:pt x="1284" y="1777"/>
                </a:lnTo>
                <a:lnTo>
                  <a:pt x="1263" y="1754"/>
                </a:lnTo>
                <a:lnTo>
                  <a:pt x="1244" y="1728"/>
                </a:lnTo>
                <a:lnTo>
                  <a:pt x="1225" y="1700"/>
                </a:lnTo>
                <a:lnTo>
                  <a:pt x="1207" y="1668"/>
                </a:lnTo>
                <a:lnTo>
                  <a:pt x="1191" y="1635"/>
                </a:lnTo>
                <a:lnTo>
                  <a:pt x="1180" y="1601"/>
                </a:lnTo>
                <a:cubicBezTo>
                  <a:pt x="1180" y="1600"/>
                  <a:pt x="1180" y="1600"/>
                  <a:pt x="1180" y="1599"/>
                </a:cubicBezTo>
                <a:lnTo>
                  <a:pt x="1178" y="1581"/>
                </a:lnTo>
                <a:lnTo>
                  <a:pt x="1175" y="1563"/>
                </a:lnTo>
                <a:lnTo>
                  <a:pt x="1190" y="1561"/>
                </a:lnTo>
                <a:lnTo>
                  <a:pt x="1190" y="1565"/>
                </a:lnTo>
                <a:lnTo>
                  <a:pt x="1190" y="1566"/>
                </a:lnTo>
                <a:cubicBezTo>
                  <a:pt x="1190" y="1569"/>
                  <a:pt x="1189" y="1571"/>
                  <a:pt x="1187" y="1573"/>
                </a:cubicBezTo>
                <a:cubicBezTo>
                  <a:pt x="1185" y="1574"/>
                  <a:pt x="1183" y="1575"/>
                  <a:pt x="1180" y="1574"/>
                </a:cubicBezTo>
                <a:lnTo>
                  <a:pt x="1165" y="1570"/>
                </a:lnTo>
                <a:lnTo>
                  <a:pt x="1143" y="1565"/>
                </a:lnTo>
                <a:lnTo>
                  <a:pt x="1146" y="1565"/>
                </a:lnTo>
                <a:lnTo>
                  <a:pt x="1128" y="1569"/>
                </a:lnTo>
                <a:lnTo>
                  <a:pt x="1105" y="1574"/>
                </a:lnTo>
                <a:lnTo>
                  <a:pt x="1053" y="1583"/>
                </a:lnTo>
                <a:lnTo>
                  <a:pt x="1006" y="1593"/>
                </a:lnTo>
                <a:lnTo>
                  <a:pt x="952" y="1602"/>
                </a:lnTo>
                <a:lnTo>
                  <a:pt x="895" y="1608"/>
                </a:lnTo>
                <a:lnTo>
                  <a:pt x="839" y="1611"/>
                </a:lnTo>
                <a:cubicBezTo>
                  <a:pt x="838" y="1611"/>
                  <a:pt x="838" y="1611"/>
                  <a:pt x="837" y="1611"/>
                </a:cubicBezTo>
                <a:lnTo>
                  <a:pt x="775" y="1600"/>
                </a:lnTo>
                <a:lnTo>
                  <a:pt x="746" y="1593"/>
                </a:lnTo>
                <a:cubicBezTo>
                  <a:pt x="745" y="1593"/>
                  <a:pt x="745" y="1593"/>
                  <a:pt x="744" y="1593"/>
                </a:cubicBezTo>
                <a:lnTo>
                  <a:pt x="719" y="1583"/>
                </a:lnTo>
                <a:cubicBezTo>
                  <a:pt x="719" y="1583"/>
                  <a:pt x="719" y="1583"/>
                  <a:pt x="718" y="1582"/>
                </a:cubicBezTo>
                <a:lnTo>
                  <a:pt x="702" y="1572"/>
                </a:lnTo>
                <a:cubicBezTo>
                  <a:pt x="701" y="1572"/>
                  <a:pt x="701" y="1571"/>
                  <a:pt x="700" y="1570"/>
                </a:cubicBezTo>
                <a:lnTo>
                  <a:pt x="689" y="1556"/>
                </a:lnTo>
                <a:lnTo>
                  <a:pt x="667" y="1530"/>
                </a:lnTo>
                <a:lnTo>
                  <a:pt x="669" y="1531"/>
                </a:lnTo>
                <a:lnTo>
                  <a:pt x="646" y="1514"/>
                </a:lnTo>
                <a:lnTo>
                  <a:pt x="647" y="1515"/>
                </a:lnTo>
                <a:lnTo>
                  <a:pt x="617" y="1500"/>
                </a:lnTo>
                <a:lnTo>
                  <a:pt x="595" y="1490"/>
                </a:lnTo>
                <a:lnTo>
                  <a:pt x="572" y="1481"/>
                </a:lnTo>
                <a:lnTo>
                  <a:pt x="546" y="1471"/>
                </a:lnTo>
                <a:lnTo>
                  <a:pt x="524" y="1458"/>
                </a:lnTo>
                <a:cubicBezTo>
                  <a:pt x="524" y="1458"/>
                  <a:pt x="523" y="1458"/>
                  <a:pt x="523" y="1457"/>
                </a:cubicBezTo>
                <a:lnTo>
                  <a:pt x="506" y="1439"/>
                </a:lnTo>
                <a:cubicBezTo>
                  <a:pt x="505" y="1439"/>
                  <a:pt x="505" y="1438"/>
                  <a:pt x="505" y="1438"/>
                </a:cubicBezTo>
                <a:lnTo>
                  <a:pt x="492" y="1417"/>
                </a:lnTo>
                <a:lnTo>
                  <a:pt x="480" y="1396"/>
                </a:lnTo>
                <a:lnTo>
                  <a:pt x="472" y="1381"/>
                </a:lnTo>
                <a:lnTo>
                  <a:pt x="479" y="1385"/>
                </a:lnTo>
                <a:lnTo>
                  <a:pt x="462" y="1385"/>
                </a:lnTo>
                <a:lnTo>
                  <a:pt x="454" y="1385"/>
                </a:lnTo>
                <a:lnTo>
                  <a:pt x="450" y="1385"/>
                </a:lnTo>
                <a:lnTo>
                  <a:pt x="426" y="1384"/>
                </a:lnTo>
                <a:lnTo>
                  <a:pt x="400" y="1380"/>
                </a:lnTo>
                <a:lnTo>
                  <a:pt x="349" y="1372"/>
                </a:lnTo>
                <a:lnTo>
                  <a:pt x="299" y="1358"/>
                </a:lnTo>
                <a:lnTo>
                  <a:pt x="255" y="1341"/>
                </a:lnTo>
                <a:lnTo>
                  <a:pt x="219" y="1325"/>
                </a:lnTo>
                <a:lnTo>
                  <a:pt x="191" y="1311"/>
                </a:lnTo>
                <a:cubicBezTo>
                  <a:pt x="190" y="1310"/>
                  <a:pt x="190" y="1310"/>
                  <a:pt x="190" y="1310"/>
                </a:cubicBezTo>
                <a:lnTo>
                  <a:pt x="171" y="1295"/>
                </a:lnTo>
                <a:lnTo>
                  <a:pt x="144" y="1268"/>
                </a:lnTo>
                <a:lnTo>
                  <a:pt x="135" y="1257"/>
                </a:lnTo>
                <a:cubicBezTo>
                  <a:pt x="135" y="1257"/>
                  <a:pt x="134" y="1256"/>
                  <a:pt x="134" y="1256"/>
                </a:cubicBezTo>
                <a:lnTo>
                  <a:pt x="131" y="1249"/>
                </a:lnTo>
                <a:lnTo>
                  <a:pt x="128" y="1237"/>
                </a:lnTo>
                <a:lnTo>
                  <a:pt x="131" y="1241"/>
                </a:lnTo>
                <a:lnTo>
                  <a:pt x="120" y="1234"/>
                </a:lnTo>
                <a:lnTo>
                  <a:pt x="121" y="1235"/>
                </a:lnTo>
                <a:lnTo>
                  <a:pt x="112" y="1231"/>
                </a:lnTo>
                <a:cubicBezTo>
                  <a:pt x="112" y="1231"/>
                  <a:pt x="111" y="1230"/>
                  <a:pt x="111" y="1230"/>
                </a:cubicBezTo>
                <a:lnTo>
                  <a:pt x="101" y="1223"/>
                </a:lnTo>
                <a:cubicBezTo>
                  <a:pt x="100" y="1223"/>
                  <a:pt x="100" y="1222"/>
                  <a:pt x="100" y="1222"/>
                </a:cubicBezTo>
                <a:lnTo>
                  <a:pt x="86" y="1207"/>
                </a:lnTo>
                <a:lnTo>
                  <a:pt x="68" y="1186"/>
                </a:lnTo>
                <a:lnTo>
                  <a:pt x="50" y="1162"/>
                </a:lnTo>
                <a:lnTo>
                  <a:pt x="36" y="1142"/>
                </a:lnTo>
                <a:cubicBezTo>
                  <a:pt x="36" y="1142"/>
                  <a:pt x="35" y="1141"/>
                  <a:pt x="35" y="1141"/>
                </a:cubicBezTo>
                <a:lnTo>
                  <a:pt x="30" y="1131"/>
                </a:lnTo>
                <a:lnTo>
                  <a:pt x="27" y="1125"/>
                </a:lnTo>
                <a:lnTo>
                  <a:pt x="24" y="1118"/>
                </a:lnTo>
                <a:cubicBezTo>
                  <a:pt x="24" y="1117"/>
                  <a:pt x="24" y="1117"/>
                  <a:pt x="24" y="1116"/>
                </a:cubicBezTo>
                <a:lnTo>
                  <a:pt x="21" y="1103"/>
                </a:lnTo>
                <a:lnTo>
                  <a:pt x="17" y="1080"/>
                </a:lnTo>
                <a:lnTo>
                  <a:pt x="12" y="1052"/>
                </a:lnTo>
                <a:lnTo>
                  <a:pt x="8" y="1023"/>
                </a:lnTo>
                <a:lnTo>
                  <a:pt x="5" y="1000"/>
                </a:lnTo>
                <a:lnTo>
                  <a:pt x="6" y="973"/>
                </a:lnTo>
                <a:cubicBezTo>
                  <a:pt x="6" y="973"/>
                  <a:pt x="7" y="972"/>
                  <a:pt x="7" y="971"/>
                </a:cubicBezTo>
                <a:lnTo>
                  <a:pt x="11" y="956"/>
                </a:lnTo>
                <a:lnTo>
                  <a:pt x="12" y="963"/>
                </a:lnTo>
                <a:lnTo>
                  <a:pt x="7" y="955"/>
                </a:lnTo>
                <a:lnTo>
                  <a:pt x="4" y="950"/>
                </a:lnTo>
                <a:cubicBezTo>
                  <a:pt x="3" y="949"/>
                  <a:pt x="3" y="948"/>
                  <a:pt x="3" y="947"/>
                </a:cubicBezTo>
                <a:lnTo>
                  <a:pt x="1" y="937"/>
                </a:lnTo>
                <a:cubicBezTo>
                  <a:pt x="1" y="937"/>
                  <a:pt x="0" y="936"/>
                  <a:pt x="0" y="935"/>
                </a:cubicBezTo>
                <a:lnTo>
                  <a:pt x="0" y="917"/>
                </a:lnTo>
                <a:lnTo>
                  <a:pt x="0" y="894"/>
                </a:lnTo>
                <a:lnTo>
                  <a:pt x="0" y="847"/>
                </a:lnTo>
                <a:cubicBezTo>
                  <a:pt x="0" y="847"/>
                  <a:pt x="1" y="846"/>
                  <a:pt x="1" y="846"/>
                </a:cubicBezTo>
                <a:lnTo>
                  <a:pt x="9" y="804"/>
                </a:lnTo>
                <a:lnTo>
                  <a:pt x="12" y="786"/>
                </a:lnTo>
                <a:lnTo>
                  <a:pt x="16" y="771"/>
                </a:lnTo>
                <a:cubicBezTo>
                  <a:pt x="16" y="770"/>
                  <a:pt x="16" y="770"/>
                  <a:pt x="17" y="769"/>
                </a:cubicBezTo>
                <a:lnTo>
                  <a:pt x="24" y="759"/>
                </a:lnTo>
                <a:cubicBezTo>
                  <a:pt x="25" y="758"/>
                  <a:pt x="25" y="757"/>
                  <a:pt x="26" y="757"/>
                </a:cubicBezTo>
                <a:lnTo>
                  <a:pt x="33" y="753"/>
                </a:lnTo>
                <a:lnTo>
                  <a:pt x="32" y="754"/>
                </a:lnTo>
                <a:lnTo>
                  <a:pt x="42" y="745"/>
                </a:lnTo>
                <a:lnTo>
                  <a:pt x="39" y="750"/>
                </a:lnTo>
                <a:lnTo>
                  <a:pt x="39" y="743"/>
                </a:lnTo>
                <a:lnTo>
                  <a:pt x="39" y="732"/>
                </a:lnTo>
                <a:cubicBezTo>
                  <a:pt x="39" y="732"/>
                  <a:pt x="39" y="732"/>
                  <a:pt x="40" y="731"/>
                </a:cubicBezTo>
                <a:lnTo>
                  <a:pt x="43" y="713"/>
                </a:lnTo>
                <a:cubicBezTo>
                  <a:pt x="43" y="713"/>
                  <a:pt x="43" y="712"/>
                  <a:pt x="43" y="712"/>
                </a:cubicBezTo>
                <a:lnTo>
                  <a:pt x="50" y="693"/>
                </a:lnTo>
                <a:cubicBezTo>
                  <a:pt x="50" y="692"/>
                  <a:pt x="51" y="691"/>
                  <a:pt x="52" y="690"/>
                </a:cubicBezTo>
                <a:lnTo>
                  <a:pt x="62" y="680"/>
                </a:lnTo>
                <a:lnTo>
                  <a:pt x="61" y="681"/>
                </a:lnTo>
                <a:lnTo>
                  <a:pt x="70" y="668"/>
                </a:lnTo>
                <a:lnTo>
                  <a:pt x="69" y="671"/>
                </a:lnTo>
                <a:lnTo>
                  <a:pt x="72" y="652"/>
                </a:lnTo>
                <a:lnTo>
                  <a:pt x="73" y="631"/>
                </a:lnTo>
                <a:cubicBezTo>
                  <a:pt x="74" y="628"/>
                  <a:pt x="75" y="626"/>
                  <a:pt x="77" y="625"/>
                </a:cubicBezTo>
                <a:lnTo>
                  <a:pt x="96" y="613"/>
                </a:lnTo>
                <a:lnTo>
                  <a:pt x="110" y="601"/>
                </a:lnTo>
                <a:lnTo>
                  <a:pt x="107" y="607"/>
                </a:lnTo>
                <a:lnTo>
                  <a:pt x="108" y="595"/>
                </a:lnTo>
                <a:lnTo>
                  <a:pt x="108" y="587"/>
                </a:lnTo>
                <a:cubicBezTo>
                  <a:pt x="108" y="587"/>
                  <a:pt x="109" y="586"/>
                  <a:pt x="109" y="585"/>
                </a:cubicBezTo>
                <a:lnTo>
                  <a:pt x="113" y="573"/>
                </a:lnTo>
                <a:cubicBezTo>
                  <a:pt x="113" y="572"/>
                  <a:pt x="113" y="571"/>
                  <a:pt x="114" y="571"/>
                </a:cubicBezTo>
                <a:lnTo>
                  <a:pt x="139" y="536"/>
                </a:lnTo>
                <a:lnTo>
                  <a:pt x="157" y="512"/>
                </a:lnTo>
                <a:lnTo>
                  <a:pt x="182" y="483"/>
                </a:lnTo>
                <a:lnTo>
                  <a:pt x="221" y="445"/>
                </a:lnTo>
                <a:lnTo>
                  <a:pt x="268" y="400"/>
                </a:lnTo>
                <a:lnTo>
                  <a:pt x="315" y="354"/>
                </a:lnTo>
                <a:lnTo>
                  <a:pt x="353" y="317"/>
                </a:lnTo>
                <a:lnTo>
                  <a:pt x="381" y="292"/>
                </a:lnTo>
                <a:lnTo>
                  <a:pt x="405" y="275"/>
                </a:lnTo>
                <a:lnTo>
                  <a:pt x="441" y="251"/>
                </a:lnTo>
                <a:cubicBezTo>
                  <a:pt x="441" y="251"/>
                  <a:pt x="442" y="250"/>
                  <a:pt x="442" y="250"/>
                </a:cubicBezTo>
                <a:lnTo>
                  <a:pt x="482" y="231"/>
                </a:lnTo>
                <a:lnTo>
                  <a:pt x="516" y="218"/>
                </a:lnTo>
                <a:cubicBezTo>
                  <a:pt x="516" y="218"/>
                  <a:pt x="517" y="218"/>
                  <a:pt x="517" y="218"/>
                </a:cubicBezTo>
                <a:lnTo>
                  <a:pt x="525" y="217"/>
                </a:lnTo>
                <a:cubicBezTo>
                  <a:pt x="527" y="216"/>
                  <a:pt x="529" y="217"/>
                  <a:pt x="530" y="217"/>
                </a:cubicBezTo>
                <a:lnTo>
                  <a:pt x="536" y="220"/>
                </a:lnTo>
                <a:cubicBezTo>
                  <a:pt x="536" y="221"/>
                  <a:pt x="537" y="221"/>
                  <a:pt x="537" y="221"/>
                </a:cubicBezTo>
                <a:lnTo>
                  <a:pt x="541" y="224"/>
                </a:lnTo>
                <a:lnTo>
                  <a:pt x="536" y="222"/>
                </a:lnTo>
                <a:lnTo>
                  <a:pt x="542" y="222"/>
                </a:lnTo>
                <a:lnTo>
                  <a:pt x="537" y="224"/>
                </a:lnTo>
                <a:lnTo>
                  <a:pt x="545" y="217"/>
                </a:lnTo>
                <a:lnTo>
                  <a:pt x="544" y="219"/>
                </a:lnTo>
                <a:lnTo>
                  <a:pt x="552" y="208"/>
                </a:lnTo>
                <a:lnTo>
                  <a:pt x="570" y="184"/>
                </a:lnTo>
                <a:cubicBezTo>
                  <a:pt x="571" y="183"/>
                  <a:pt x="571" y="182"/>
                  <a:pt x="572" y="182"/>
                </a:cubicBezTo>
                <a:lnTo>
                  <a:pt x="587" y="172"/>
                </a:lnTo>
                <a:cubicBezTo>
                  <a:pt x="587" y="172"/>
                  <a:pt x="588" y="171"/>
                  <a:pt x="588" y="171"/>
                </a:cubicBezTo>
                <a:lnTo>
                  <a:pt x="607" y="162"/>
                </a:lnTo>
                <a:lnTo>
                  <a:pt x="626" y="154"/>
                </a:lnTo>
                <a:lnTo>
                  <a:pt x="642" y="149"/>
                </a:lnTo>
                <a:cubicBezTo>
                  <a:pt x="644" y="148"/>
                  <a:pt x="646" y="148"/>
                  <a:pt x="648" y="149"/>
                </a:cubicBezTo>
                <a:lnTo>
                  <a:pt x="662" y="155"/>
                </a:lnTo>
                <a:cubicBezTo>
                  <a:pt x="663" y="156"/>
                  <a:pt x="665" y="157"/>
                  <a:pt x="666" y="159"/>
                </a:cubicBezTo>
                <a:lnTo>
                  <a:pt x="668" y="163"/>
                </a:lnTo>
                <a:lnTo>
                  <a:pt x="658" y="159"/>
                </a:lnTo>
                <a:lnTo>
                  <a:pt x="661" y="158"/>
                </a:lnTo>
                <a:lnTo>
                  <a:pt x="656" y="162"/>
                </a:lnTo>
                <a:lnTo>
                  <a:pt x="662" y="151"/>
                </a:lnTo>
                <a:cubicBezTo>
                  <a:pt x="663" y="150"/>
                  <a:pt x="663" y="150"/>
                  <a:pt x="663" y="150"/>
                </a:cubicBezTo>
                <a:lnTo>
                  <a:pt x="672" y="138"/>
                </a:lnTo>
                <a:cubicBezTo>
                  <a:pt x="673" y="137"/>
                  <a:pt x="674" y="136"/>
                  <a:pt x="675" y="135"/>
                </a:cubicBezTo>
                <a:lnTo>
                  <a:pt x="702" y="124"/>
                </a:lnTo>
                <a:lnTo>
                  <a:pt x="744" y="112"/>
                </a:lnTo>
                <a:lnTo>
                  <a:pt x="771" y="103"/>
                </a:lnTo>
                <a:lnTo>
                  <a:pt x="804" y="91"/>
                </a:lnTo>
                <a:lnTo>
                  <a:pt x="875" y="66"/>
                </a:lnTo>
                <a:lnTo>
                  <a:pt x="939" y="46"/>
                </a:lnTo>
                <a:lnTo>
                  <a:pt x="969" y="39"/>
                </a:lnTo>
                <a:lnTo>
                  <a:pt x="992" y="34"/>
                </a:lnTo>
                <a:lnTo>
                  <a:pt x="1010" y="32"/>
                </a:lnTo>
                <a:cubicBezTo>
                  <a:pt x="1010" y="31"/>
                  <a:pt x="1011" y="31"/>
                  <a:pt x="1011" y="31"/>
                </a:cubicBezTo>
                <a:lnTo>
                  <a:pt x="1021" y="32"/>
                </a:lnTo>
                <a:cubicBezTo>
                  <a:pt x="1022" y="33"/>
                  <a:pt x="1023" y="33"/>
                  <a:pt x="1024" y="33"/>
                </a:cubicBezTo>
                <a:lnTo>
                  <a:pt x="1036" y="38"/>
                </a:lnTo>
                <a:lnTo>
                  <a:pt x="1047" y="43"/>
                </a:lnTo>
                <a:lnTo>
                  <a:pt x="1054" y="46"/>
                </a:lnTo>
                <a:lnTo>
                  <a:pt x="1052" y="46"/>
                </a:lnTo>
                <a:lnTo>
                  <a:pt x="1063" y="48"/>
                </a:lnTo>
                <a:lnTo>
                  <a:pt x="1058" y="48"/>
                </a:lnTo>
                <a:lnTo>
                  <a:pt x="1087" y="35"/>
                </a:lnTo>
                <a:lnTo>
                  <a:pt x="1106" y="28"/>
                </a:lnTo>
                <a:cubicBezTo>
                  <a:pt x="1106" y="28"/>
                  <a:pt x="1107" y="28"/>
                  <a:pt x="1107" y="28"/>
                </a:cubicBezTo>
                <a:lnTo>
                  <a:pt x="1128" y="25"/>
                </a:lnTo>
                <a:cubicBezTo>
                  <a:pt x="1129" y="24"/>
                  <a:pt x="1130" y="24"/>
                  <a:pt x="1130" y="24"/>
                </a:cubicBezTo>
                <a:lnTo>
                  <a:pt x="1151" y="26"/>
                </a:lnTo>
                <a:lnTo>
                  <a:pt x="1176" y="32"/>
                </a:lnTo>
                <a:lnTo>
                  <a:pt x="1198" y="36"/>
                </a:lnTo>
                <a:lnTo>
                  <a:pt x="1213" y="38"/>
                </a:lnTo>
                <a:lnTo>
                  <a:pt x="1210" y="38"/>
                </a:lnTo>
                <a:lnTo>
                  <a:pt x="1217" y="36"/>
                </a:lnTo>
                <a:lnTo>
                  <a:pt x="1212" y="40"/>
                </a:lnTo>
                <a:lnTo>
                  <a:pt x="1214" y="36"/>
                </a:lnTo>
                <a:lnTo>
                  <a:pt x="1214" y="38"/>
                </a:lnTo>
                <a:lnTo>
                  <a:pt x="1215" y="33"/>
                </a:lnTo>
                <a:cubicBezTo>
                  <a:pt x="1215" y="30"/>
                  <a:pt x="1217" y="28"/>
                  <a:pt x="1219" y="27"/>
                </a:cubicBezTo>
                <a:lnTo>
                  <a:pt x="1223" y="25"/>
                </a:lnTo>
                <a:cubicBezTo>
                  <a:pt x="1224" y="25"/>
                  <a:pt x="1225" y="25"/>
                  <a:pt x="1226" y="24"/>
                </a:cubicBezTo>
                <a:lnTo>
                  <a:pt x="1252" y="22"/>
                </a:lnTo>
                <a:lnTo>
                  <a:pt x="1284" y="19"/>
                </a:lnTo>
                <a:lnTo>
                  <a:pt x="1282" y="20"/>
                </a:lnTo>
                <a:lnTo>
                  <a:pt x="1315" y="9"/>
                </a:lnTo>
                <a:lnTo>
                  <a:pt x="1356" y="1"/>
                </a:lnTo>
                <a:cubicBezTo>
                  <a:pt x="1357" y="0"/>
                  <a:pt x="1358" y="0"/>
                  <a:pt x="1359" y="1"/>
                </a:cubicBezTo>
                <a:lnTo>
                  <a:pt x="1400" y="9"/>
                </a:lnTo>
                <a:cubicBezTo>
                  <a:pt x="1401" y="9"/>
                  <a:pt x="1401" y="9"/>
                  <a:pt x="1402" y="9"/>
                </a:cubicBezTo>
                <a:lnTo>
                  <a:pt x="1439" y="25"/>
                </a:lnTo>
                <a:lnTo>
                  <a:pt x="1447" y="29"/>
                </a:lnTo>
                <a:cubicBezTo>
                  <a:pt x="1448" y="30"/>
                  <a:pt x="1449" y="30"/>
                  <a:pt x="1449" y="31"/>
                </a:cubicBezTo>
                <a:lnTo>
                  <a:pt x="1453" y="35"/>
                </a:lnTo>
                <a:lnTo>
                  <a:pt x="1457" y="39"/>
                </a:lnTo>
                <a:lnTo>
                  <a:pt x="1452" y="37"/>
                </a:lnTo>
                <a:lnTo>
                  <a:pt x="1460" y="38"/>
                </a:lnTo>
                <a:lnTo>
                  <a:pt x="1458" y="38"/>
                </a:lnTo>
                <a:lnTo>
                  <a:pt x="1483" y="34"/>
                </a:lnTo>
                <a:lnTo>
                  <a:pt x="1511" y="29"/>
                </a:lnTo>
                <a:cubicBezTo>
                  <a:pt x="1512" y="28"/>
                  <a:pt x="1513" y="28"/>
                  <a:pt x="1514" y="29"/>
                </a:cubicBezTo>
                <a:lnTo>
                  <a:pt x="1539" y="34"/>
                </a:lnTo>
                <a:lnTo>
                  <a:pt x="1568" y="38"/>
                </a:lnTo>
                <a:lnTo>
                  <a:pt x="1565" y="38"/>
                </a:lnTo>
                <a:lnTo>
                  <a:pt x="1587" y="34"/>
                </a:lnTo>
                <a:lnTo>
                  <a:pt x="1608" y="29"/>
                </a:lnTo>
                <a:lnTo>
                  <a:pt x="1637" y="26"/>
                </a:lnTo>
                <a:cubicBezTo>
                  <a:pt x="1637" y="25"/>
                  <a:pt x="1638" y="25"/>
                  <a:pt x="1638" y="25"/>
                </a:cubicBezTo>
                <a:lnTo>
                  <a:pt x="1669" y="28"/>
                </a:lnTo>
                <a:cubicBezTo>
                  <a:pt x="1670" y="29"/>
                  <a:pt x="1671" y="29"/>
                  <a:pt x="1671" y="29"/>
                </a:cubicBezTo>
                <a:lnTo>
                  <a:pt x="1715" y="46"/>
                </a:lnTo>
                <a:lnTo>
                  <a:pt x="1764" y="66"/>
                </a:lnTo>
                <a:lnTo>
                  <a:pt x="1806" y="84"/>
                </a:lnTo>
                <a:lnTo>
                  <a:pt x="1840" y="98"/>
                </a:lnTo>
                <a:lnTo>
                  <a:pt x="1855" y="102"/>
                </a:lnTo>
                <a:lnTo>
                  <a:pt x="1853" y="101"/>
                </a:lnTo>
                <a:lnTo>
                  <a:pt x="1865" y="101"/>
                </a:lnTo>
                <a:lnTo>
                  <a:pt x="1887" y="102"/>
                </a:lnTo>
                <a:cubicBezTo>
                  <a:pt x="1888" y="103"/>
                  <a:pt x="1889" y="103"/>
                  <a:pt x="1890" y="103"/>
                </a:cubicBezTo>
                <a:lnTo>
                  <a:pt x="1914" y="113"/>
                </a:lnTo>
                <a:lnTo>
                  <a:pt x="1938" y="126"/>
                </a:lnTo>
                <a:cubicBezTo>
                  <a:pt x="1939" y="127"/>
                  <a:pt x="1940" y="128"/>
                  <a:pt x="1941" y="129"/>
                </a:cubicBezTo>
                <a:lnTo>
                  <a:pt x="1955" y="149"/>
                </a:lnTo>
                <a:cubicBezTo>
                  <a:pt x="1956" y="150"/>
                  <a:pt x="1956" y="150"/>
                  <a:pt x="1956" y="151"/>
                </a:cubicBezTo>
                <a:lnTo>
                  <a:pt x="1959" y="161"/>
                </a:lnTo>
                <a:lnTo>
                  <a:pt x="1962" y="167"/>
                </a:lnTo>
                <a:lnTo>
                  <a:pt x="1954" y="162"/>
                </a:lnTo>
                <a:lnTo>
                  <a:pt x="1965" y="162"/>
                </a:lnTo>
                <a:lnTo>
                  <a:pt x="1964" y="163"/>
                </a:lnTo>
                <a:lnTo>
                  <a:pt x="1975" y="161"/>
                </a:lnTo>
                <a:lnTo>
                  <a:pt x="1986" y="159"/>
                </a:lnTo>
                <a:cubicBezTo>
                  <a:pt x="1987" y="159"/>
                  <a:pt x="1988" y="159"/>
                  <a:pt x="1989" y="160"/>
                </a:cubicBezTo>
                <a:lnTo>
                  <a:pt x="2000" y="163"/>
                </a:lnTo>
                <a:cubicBezTo>
                  <a:pt x="2001" y="163"/>
                  <a:pt x="2002" y="164"/>
                  <a:pt x="2003" y="164"/>
                </a:cubicBezTo>
                <a:lnTo>
                  <a:pt x="2015" y="174"/>
                </a:lnTo>
                <a:cubicBezTo>
                  <a:pt x="2015" y="175"/>
                  <a:pt x="2015" y="175"/>
                  <a:pt x="2016" y="175"/>
                </a:cubicBezTo>
                <a:lnTo>
                  <a:pt x="2028" y="190"/>
                </a:lnTo>
                <a:lnTo>
                  <a:pt x="2039" y="206"/>
                </a:lnTo>
                <a:lnTo>
                  <a:pt x="2047" y="215"/>
                </a:lnTo>
                <a:lnTo>
                  <a:pt x="2045" y="213"/>
                </a:lnTo>
                <a:lnTo>
                  <a:pt x="2059" y="220"/>
                </a:lnTo>
                <a:lnTo>
                  <a:pt x="2057" y="220"/>
                </a:lnTo>
                <a:lnTo>
                  <a:pt x="2077" y="223"/>
                </a:lnTo>
                <a:cubicBezTo>
                  <a:pt x="2078" y="223"/>
                  <a:pt x="2079" y="223"/>
                  <a:pt x="2079" y="224"/>
                </a:cubicBezTo>
                <a:lnTo>
                  <a:pt x="2093" y="232"/>
                </a:lnTo>
                <a:lnTo>
                  <a:pt x="2112" y="241"/>
                </a:lnTo>
                <a:lnTo>
                  <a:pt x="2147" y="260"/>
                </a:lnTo>
                <a:lnTo>
                  <a:pt x="2181" y="279"/>
                </a:lnTo>
                <a:lnTo>
                  <a:pt x="2216" y="302"/>
                </a:lnTo>
                <a:cubicBezTo>
                  <a:pt x="2216" y="302"/>
                  <a:pt x="2217" y="303"/>
                  <a:pt x="2217" y="303"/>
                </a:cubicBezTo>
                <a:lnTo>
                  <a:pt x="2250" y="338"/>
                </a:lnTo>
                <a:lnTo>
                  <a:pt x="2280" y="372"/>
                </a:lnTo>
                <a:cubicBezTo>
                  <a:pt x="2281" y="373"/>
                  <a:pt x="2281" y="373"/>
                  <a:pt x="2281" y="374"/>
                </a:cubicBezTo>
                <a:lnTo>
                  <a:pt x="2297" y="403"/>
                </a:lnTo>
                <a:cubicBezTo>
                  <a:pt x="2298" y="403"/>
                  <a:pt x="2298" y="403"/>
                  <a:pt x="2298" y="404"/>
                </a:cubicBezTo>
                <a:lnTo>
                  <a:pt x="2306" y="426"/>
                </a:lnTo>
                <a:lnTo>
                  <a:pt x="2301" y="421"/>
                </a:lnTo>
                <a:lnTo>
                  <a:pt x="2316" y="427"/>
                </a:lnTo>
                <a:lnTo>
                  <a:pt x="2315" y="427"/>
                </a:lnTo>
                <a:lnTo>
                  <a:pt x="2329" y="430"/>
                </a:lnTo>
                <a:cubicBezTo>
                  <a:pt x="2331" y="430"/>
                  <a:pt x="2332" y="431"/>
                  <a:pt x="2333" y="432"/>
                </a:cubicBezTo>
                <a:lnTo>
                  <a:pt x="2346" y="444"/>
                </a:lnTo>
                <a:lnTo>
                  <a:pt x="2362" y="460"/>
                </a:lnTo>
                <a:cubicBezTo>
                  <a:pt x="2362" y="460"/>
                  <a:pt x="2363" y="460"/>
                  <a:pt x="2363" y="461"/>
                </a:cubicBezTo>
                <a:lnTo>
                  <a:pt x="2382" y="487"/>
                </a:lnTo>
                <a:cubicBezTo>
                  <a:pt x="2382" y="487"/>
                  <a:pt x="2383" y="488"/>
                  <a:pt x="2383" y="488"/>
                </a:cubicBezTo>
                <a:lnTo>
                  <a:pt x="2398" y="522"/>
                </a:lnTo>
                <a:cubicBezTo>
                  <a:pt x="2398" y="523"/>
                  <a:pt x="2398" y="524"/>
                  <a:pt x="2398" y="524"/>
                </a:cubicBezTo>
                <a:lnTo>
                  <a:pt x="2400" y="540"/>
                </a:lnTo>
                <a:cubicBezTo>
                  <a:pt x="2400" y="541"/>
                  <a:pt x="2400" y="542"/>
                  <a:pt x="2400" y="542"/>
                </a:cubicBezTo>
                <a:lnTo>
                  <a:pt x="2398" y="562"/>
                </a:lnTo>
                <a:lnTo>
                  <a:pt x="2397" y="581"/>
                </a:lnTo>
                <a:lnTo>
                  <a:pt x="2398" y="594"/>
                </a:lnTo>
                <a:lnTo>
                  <a:pt x="2397" y="590"/>
                </a:lnTo>
                <a:lnTo>
                  <a:pt x="2403" y="600"/>
                </a:lnTo>
                <a:lnTo>
                  <a:pt x="2400" y="597"/>
                </a:lnTo>
                <a:lnTo>
                  <a:pt x="2409" y="602"/>
                </a:lnTo>
                <a:lnTo>
                  <a:pt x="2424" y="610"/>
                </a:lnTo>
                <a:cubicBezTo>
                  <a:pt x="2426" y="611"/>
                  <a:pt x="2427" y="613"/>
                  <a:pt x="2428" y="615"/>
                </a:cubicBezTo>
                <a:lnTo>
                  <a:pt x="2433" y="629"/>
                </a:lnTo>
                <a:lnTo>
                  <a:pt x="2442" y="646"/>
                </a:lnTo>
                <a:lnTo>
                  <a:pt x="2453" y="675"/>
                </a:lnTo>
                <a:lnTo>
                  <a:pt x="2466" y="701"/>
                </a:lnTo>
                <a:lnTo>
                  <a:pt x="2463" y="698"/>
                </a:lnTo>
                <a:lnTo>
                  <a:pt x="2471" y="704"/>
                </a:lnTo>
                <a:lnTo>
                  <a:pt x="2466" y="702"/>
                </a:lnTo>
                <a:lnTo>
                  <a:pt x="2474" y="702"/>
                </a:lnTo>
                <a:cubicBezTo>
                  <a:pt x="2475" y="702"/>
                  <a:pt x="2476" y="703"/>
                  <a:pt x="2476" y="703"/>
                </a:cubicBezTo>
                <a:lnTo>
                  <a:pt x="2484" y="705"/>
                </a:lnTo>
                <a:cubicBezTo>
                  <a:pt x="2486" y="705"/>
                  <a:pt x="2487" y="706"/>
                  <a:pt x="2488" y="707"/>
                </a:cubicBezTo>
                <a:lnTo>
                  <a:pt x="2498" y="718"/>
                </a:lnTo>
                <a:cubicBezTo>
                  <a:pt x="2499" y="719"/>
                  <a:pt x="2499" y="719"/>
                  <a:pt x="2499" y="720"/>
                </a:cubicBezTo>
                <a:lnTo>
                  <a:pt x="2513" y="745"/>
                </a:lnTo>
                <a:lnTo>
                  <a:pt x="2531" y="779"/>
                </a:lnTo>
                <a:lnTo>
                  <a:pt x="2546" y="814"/>
                </a:lnTo>
                <a:cubicBezTo>
                  <a:pt x="2546" y="815"/>
                  <a:pt x="2546" y="815"/>
                  <a:pt x="2546" y="815"/>
                </a:cubicBezTo>
                <a:lnTo>
                  <a:pt x="2554" y="845"/>
                </a:lnTo>
                <a:lnTo>
                  <a:pt x="2557" y="862"/>
                </a:lnTo>
                <a:cubicBezTo>
                  <a:pt x="2558" y="863"/>
                  <a:pt x="2558" y="864"/>
                  <a:pt x="2557" y="865"/>
                </a:cubicBezTo>
                <a:lnTo>
                  <a:pt x="2555" y="875"/>
                </a:lnTo>
                <a:cubicBezTo>
                  <a:pt x="2555" y="875"/>
                  <a:pt x="2555" y="876"/>
                  <a:pt x="2555" y="876"/>
                </a:cubicBezTo>
                <a:lnTo>
                  <a:pt x="2549" y="892"/>
                </a:lnTo>
                <a:lnTo>
                  <a:pt x="2549" y="887"/>
                </a:lnTo>
                <a:lnTo>
                  <a:pt x="2551" y="893"/>
                </a:lnTo>
                <a:lnTo>
                  <a:pt x="2548" y="889"/>
                </a:lnTo>
                <a:lnTo>
                  <a:pt x="2554" y="893"/>
                </a:lnTo>
                <a:cubicBezTo>
                  <a:pt x="2555" y="893"/>
                  <a:pt x="2556" y="894"/>
                  <a:pt x="2556" y="895"/>
                </a:cubicBezTo>
                <a:lnTo>
                  <a:pt x="2562" y="904"/>
                </a:lnTo>
                <a:cubicBezTo>
                  <a:pt x="2563" y="905"/>
                  <a:pt x="2563" y="906"/>
                  <a:pt x="2563" y="907"/>
                </a:cubicBezTo>
                <a:lnTo>
                  <a:pt x="2568" y="929"/>
                </a:lnTo>
                <a:lnTo>
                  <a:pt x="2574" y="966"/>
                </a:lnTo>
                <a:lnTo>
                  <a:pt x="2581" y="1015"/>
                </a:lnTo>
                <a:lnTo>
                  <a:pt x="2587" y="1069"/>
                </a:lnTo>
                <a:lnTo>
                  <a:pt x="2588" y="1119"/>
                </a:lnTo>
                <a:cubicBezTo>
                  <a:pt x="2588" y="1120"/>
                  <a:pt x="2588" y="1121"/>
                  <a:pt x="2588" y="1121"/>
                </a:cubicBezTo>
                <a:lnTo>
                  <a:pt x="2576" y="1171"/>
                </a:lnTo>
                <a:lnTo>
                  <a:pt x="2559" y="1222"/>
                </a:lnTo>
                <a:lnTo>
                  <a:pt x="2537" y="1268"/>
                </a:lnTo>
                <a:lnTo>
                  <a:pt x="2514" y="1304"/>
                </a:lnTo>
                <a:cubicBezTo>
                  <a:pt x="2514" y="1304"/>
                  <a:pt x="2513" y="1305"/>
                  <a:pt x="2513" y="1306"/>
                </a:cubicBezTo>
                <a:lnTo>
                  <a:pt x="2489" y="1326"/>
                </a:lnTo>
                <a:cubicBezTo>
                  <a:pt x="2488" y="1326"/>
                  <a:pt x="2487" y="1327"/>
                  <a:pt x="2486" y="1327"/>
                </a:cubicBezTo>
                <a:lnTo>
                  <a:pt x="2460" y="1336"/>
                </a:lnTo>
                <a:cubicBezTo>
                  <a:pt x="2460" y="1336"/>
                  <a:pt x="2459" y="1336"/>
                  <a:pt x="2458" y="1336"/>
                </a:cubicBezTo>
                <a:lnTo>
                  <a:pt x="2432" y="1339"/>
                </a:lnTo>
                <a:lnTo>
                  <a:pt x="2412" y="1344"/>
                </a:lnTo>
                <a:lnTo>
                  <a:pt x="2415" y="1343"/>
                </a:lnTo>
                <a:lnTo>
                  <a:pt x="2400" y="1354"/>
                </a:lnTo>
                <a:lnTo>
                  <a:pt x="2401" y="1353"/>
                </a:lnTo>
                <a:lnTo>
                  <a:pt x="2391" y="1363"/>
                </a:lnTo>
                <a:lnTo>
                  <a:pt x="2371" y="1379"/>
                </a:lnTo>
                <a:lnTo>
                  <a:pt x="2362" y="1387"/>
                </a:lnTo>
                <a:cubicBezTo>
                  <a:pt x="2361" y="1389"/>
                  <a:pt x="2359" y="1389"/>
                  <a:pt x="2357" y="1389"/>
                </a:cubicBezTo>
                <a:lnTo>
                  <a:pt x="2348" y="1390"/>
                </a:lnTo>
                <a:lnTo>
                  <a:pt x="2343" y="1390"/>
                </a:lnTo>
                <a:lnTo>
                  <a:pt x="2342" y="1390"/>
                </a:lnTo>
                <a:lnTo>
                  <a:pt x="2348" y="1377"/>
                </a:lnTo>
                <a:lnTo>
                  <a:pt x="2364" y="1393"/>
                </a:lnTo>
                <a:lnTo>
                  <a:pt x="2383" y="1414"/>
                </a:lnTo>
                <a:lnTo>
                  <a:pt x="2401" y="1434"/>
                </a:lnTo>
                <a:lnTo>
                  <a:pt x="2412" y="1451"/>
                </a:lnTo>
                <a:lnTo>
                  <a:pt x="2420" y="1464"/>
                </a:lnTo>
                <a:cubicBezTo>
                  <a:pt x="2421" y="1465"/>
                  <a:pt x="2421" y="1465"/>
                  <a:pt x="2421" y="1466"/>
                </a:cubicBezTo>
                <a:lnTo>
                  <a:pt x="2424" y="1476"/>
                </a:lnTo>
                <a:lnTo>
                  <a:pt x="2428" y="1500"/>
                </a:lnTo>
                <a:lnTo>
                  <a:pt x="2428" y="1498"/>
                </a:lnTo>
                <a:lnTo>
                  <a:pt x="2439" y="1523"/>
                </a:lnTo>
                <a:cubicBezTo>
                  <a:pt x="2439" y="1524"/>
                  <a:pt x="2439" y="1524"/>
                  <a:pt x="2439" y="1524"/>
                </a:cubicBezTo>
                <a:lnTo>
                  <a:pt x="2447" y="1555"/>
                </a:lnTo>
                <a:cubicBezTo>
                  <a:pt x="2448" y="1557"/>
                  <a:pt x="2448" y="1558"/>
                  <a:pt x="2447" y="1559"/>
                </a:cubicBezTo>
                <a:lnTo>
                  <a:pt x="2443" y="1578"/>
                </a:lnTo>
                <a:cubicBezTo>
                  <a:pt x="2443" y="1579"/>
                  <a:pt x="2443" y="1579"/>
                  <a:pt x="2443" y="1580"/>
                </a:cubicBezTo>
                <a:lnTo>
                  <a:pt x="2434" y="1599"/>
                </a:lnTo>
                <a:lnTo>
                  <a:pt x="2425" y="1618"/>
                </a:lnTo>
                <a:lnTo>
                  <a:pt x="2418" y="1634"/>
                </a:lnTo>
                <a:lnTo>
                  <a:pt x="2418" y="1632"/>
                </a:lnTo>
                <a:lnTo>
                  <a:pt x="2415" y="1655"/>
                </a:lnTo>
                <a:cubicBezTo>
                  <a:pt x="2415" y="1655"/>
                  <a:pt x="2415" y="1656"/>
                  <a:pt x="2415" y="1656"/>
                </a:cubicBezTo>
                <a:lnTo>
                  <a:pt x="2408" y="1675"/>
                </a:lnTo>
                <a:cubicBezTo>
                  <a:pt x="2408" y="1676"/>
                  <a:pt x="2407" y="1676"/>
                  <a:pt x="2407" y="1677"/>
                </a:cubicBezTo>
                <a:lnTo>
                  <a:pt x="2394" y="1696"/>
                </a:lnTo>
                <a:cubicBezTo>
                  <a:pt x="2394" y="1697"/>
                  <a:pt x="2393" y="1697"/>
                  <a:pt x="2393" y="1698"/>
                </a:cubicBezTo>
                <a:lnTo>
                  <a:pt x="2372" y="1716"/>
                </a:lnTo>
                <a:lnTo>
                  <a:pt x="2373" y="1715"/>
                </a:lnTo>
                <a:lnTo>
                  <a:pt x="2352" y="1740"/>
                </a:lnTo>
                <a:lnTo>
                  <a:pt x="2334" y="1761"/>
                </a:lnTo>
                <a:cubicBezTo>
                  <a:pt x="2333" y="1762"/>
                  <a:pt x="2332" y="1762"/>
                  <a:pt x="2331" y="1763"/>
                </a:cubicBezTo>
                <a:lnTo>
                  <a:pt x="2308" y="1774"/>
                </a:lnTo>
                <a:lnTo>
                  <a:pt x="2287" y="1781"/>
                </a:lnTo>
                <a:lnTo>
                  <a:pt x="2291" y="1779"/>
                </a:lnTo>
                <a:lnTo>
                  <a:pt x="2279" y="1793"/>
                </a:lnTo>
                <a:lnTo>
                  <a:pt x="2265" y="1807"/>
                </a:lnTo>
                <a:cubicBezTo>
                  <a:pt x="2265" y="1808"/>
                  <a:pt x="2264" y="1808"/>
                  <a:pt x="2263" y="1808"/>
                </a:cubicBezTo>
                <a:lnTo>
                  <a:pt x="2240" y="1821"/>
                </a:lnTo>
                <a:lnTo>
                  <a:pt x="2220" y="1832"/>
                </a:lnTo>
                <a:lnTo>
                  <a:pt x="2201" y="1840"/>
                </a:lnTo>
                <a:lnTo>
                  <a:pt x="2181" y="1850"/>
                </a:lnTo>
                <a:lnTo>
                  <a:pt x="2183" y="1849"/>
                </a:lnTo>
                <a:lnTo>
                  <a:pt x="2169" y="1861"/>
                </a:lnTo>
                <a:lnTo>
                  <a:pt x="2153" y="1872"/>
                </a:lnTo>
                <a:cubicBezTo>
                  <a:pt x="2152" y="1873"/>
                  <a:pt x="2151" y="1873"/>
                  <a:pt x="2151" y="1873"/>
                </a:cubicBezTo>
                <a:lnTo>
                  <a:pt x="2132" y="1878"/>
                </a:lnTo>
                <a:lnTo>
                  <a:pt x="2111" y="1883"/>
                </a:lnTo>
                <a:lnTo>
                  <a:pt x="2081" y="1892"/>
                </a:lnTo>
                <a:lnTo>
                  <a:pt x="2054" y="1901"/>
                </a:lnTo>
                <a:lnTo>
                  <a:pt x="2039" y="1906"/>
                </a:lnTo>
                <a:lnTo>
                  <a:pt x="2025" y="1910"/>
                </a:lnTo>
                <a:lnTo>
                  <a:pt x="2026" y="1910"/>
                </a:lnTo>
                <a:lnTo>
                  <a:pt x="2006" y="1920"/>
                </a:lnTo>
                <a:lnTo>
                  <a:pt x="1981" y="1929"/>
                </a:lnTo>
                <a:lnTo>
                  <a:pt x="1966" y="1936"/>
                </a:lnTo>
                <a:lnTo>
                  <a:pt x="1953" y="1943"/>
                </a:lnTo>
                <a:cubicBezTo>
                  <a:pt x="1952" y="1943"/>
                  <a:pt x="1950" y="1944"/>
                  <a:pt x="1949" y="1943"/>
                </a:cubicBezTo>
                <a:lnTo>
                  <a:pt x="1928" y="1941"/>
                </a:lnTo>
                <a:lnTo>
                  <a:pt x="1909" y="1938"/>
                </a:lnTo>
                <a:lnTo>
                  <a:pt x="1895" y="1937"/>
                </a:lnTo>
                <a:lnTo>
                  <a:pt x="1875" y="1933"/>
                </a:lnTo>
                <a:lnTo>
                  <a:pt x="1848" y="1929"/>
                </a:lnTo>
                <a:lnTo>
                  <a:pt x="1817" y="1924"/>
                </a:lnTo>
                <a:cubicBezTo>
                  <a:pt x="1816" y="1924"/>
                  <a:pt x="1815" y="1924"/>
                  <a:pt x="1814" y="1923"/>
                </a:cubicBezTo>
                <a:lnTo>
                  <a:pt x="1795" y="1909"/>
                </a:lnTo>
                <a:cubicBezTo>
                  <a:pt x="1794" y="1909"/>
                  <a:pt x="1794" y="1908"/>
                  <a:pt x="1793" y="1908"/>
                </a:cubicBezTo>
                <a:lnTo>
                  <a:pt x="1778" y="1890"/>
                </a:lnTo>
                <a:lnTo>
                  <a:pt x="1758" y="1869"/>
                </a:lnTo>
                <a:lnTo>
                  <a:pt x="1739" y="1848"/>
                </a:lnTo>
                <a:cubicBezTo>
                  <a:pt x="1739" y="1847"/>
                  <a:pt x="1738" y="1846"/>
                  <a:pt x="1738" y="1846"/>
                </a:cubicBezTo>
                <a:lnTo>
                  <a:pt x="1724" y="1814"/>
                </a:lnTo>
                <a:cubicBezTo>
                  <a:pt x="1724" y="1813"/>
                  <a:pt x="1724" y="1812"/>
                  <a:pt x="1724" y="1812"/>
                </a:cubicBezTo>
                <a:lnTo>
                  <a:pt x="1720" y="1786"/>
                </a:lnTo>
                <a:lnTo>
                  <a:pt x="1718" y="1772"/>
                </a:lnTo>
                <a:lnTo>
                  <a:pt x="1718" y="1764"/>
                </a:lnTo>
                <a:cubicBezTo>
                  <a:pt x="1718" y="1754"/>
                  <a:pt x="1734" y="1754"/>
                  <a:pt x="1734" y="1764"/>
                </a:cubicBezTo>
                <a:lnTo>
                  <a:pt x="1734" y="1765"/>
                </a:lnTo>
                <a:lnTo>
                  <a:pt x="1734" y="1769"/>
                </a:lnTo>
                <a:lnTo>
                  <a:pt x="1734" y="1780"/>
                </a:lnTo>
                <a:lnTo>
                  <a:pt x="1718" y="1780"/>
                </a:lnTo>
                <a:lnTo>
                  <a:pt x="1718" y="1760"/>
                </a:lnTo>
                <a:lnTo>
                  <a:pt x="1718" y="1759"/>
                </a:lnTo>
                <a:lnTo>
                  <a:pt x="1734" y="1761"/>
                </a:lnTo>
                <a:lnTo>
                  <a:pt x="1724" y="1813"/>
                </a:lnTo>
                <a:lnTo>
                  <a:pt x="1719" y="1834"/>
                </a:lnTo>
                <a:cubicBezTo>
                  <a:pt x="1719" y="1835"/>
                  <a:pt x="1719" y="1835"/>
                  <a:pt x="1719" y="1836"/>
                </a:cubicBezTo>
                <a:lnTo>
                  <a:pt x="1714" y="1846"/>
                </a:lnTo>
                <a:cubicBezTo>
                  <a:pt x="1712" y="1850"/>
                  <a:pt x="1707" y="1851"/>
                  <a:pt x="1704" y="1850"/>
                </a:cubicBezTo>
                <a:lnTo>
                  <a:pt x="1696" y="1847"/>
                </a:lnTo>
                <a:cubicBezTo>
                  <a:pt x="1695" y="1847"/>
                  <a:pt x="1694" y="1846"/>
                  <a:pt x="1693" y="1845"/>
                </a:cubicBezTo>
                <a:lnTo>
                  <a:pt x="1692" y="1844"/>
                </a:lnTo>
                <a:lnTo>
                  <a:pt x="1705" y="1841"/>
                </a:lnTo>
                <a:lnTo>
                  <a:pt x="1703" y="1848"/>
                </a:lnTo>
                <a:lnTo>
                  <a:pt x="1700" y="1856"/>
                </a:lnTo>
                <a:lnTo>
                  <a:pt x="1700" y="1850"/>
                </a:lnTo>
                <a:lnTo>
                  <a:pt x="1703" y="1858"/>
                </a:lnTo>
                <a:lnTo>
                  <a:pt x="1705" y="1862"/>
                </a:lnTo>
                <a:lnTo>
                  <a:pt x="1693" y="1859"/>
                </a:lnTo>
                <a:lnTo>
                  <a:pt x="1697" y="1856"/>
                </a:lnTo>
                <a:lnTo>
                  <a:pt x="1696" y="1857"/>
                </a:lnTo>
                <a:lnTo>
                  <a:pt x="1697" y="1856"/>
                </a:lnTo>
                <a:cubicBezTo>
                  <a:pt x="1700" y="1853"/>
                  <a:pt x="1704" y="1853"/>
                  <a:pt x="1707" y="1855"/>
                </a:cubicBezTo>
                <a:lnTo>
                  <a:pt x="1711" y="1858"/>
                </a:lnTo>
                <a:cubicBezTo>
                  <a:pt x="1712" y="1859"/>
                  <a:pt x="1713" y="1860"/>
                  <a:pt x="1714" y="1861"/>
                </a:cubicBezTo>
                <a:lnTo>
                  <a:pt x="1719" y="1872"/>
                </a:lnTo>
                <a:cubicBezTo>
                  <a:pt x="1719" y="1873"/>
                  <a:pt x="1719" y="1874"/>
                  <a:pt x="1719" y="1875"/>
                </a:cubicBezTo>
                <a:lnTo>
                  <a:pt x="1720" y="1891"/>
                </a:lnTo>
                <a:lnTo>
                  <a:pt x="1721" y="1915"/>
                </a:lnTo>
                <a:lnTo>
                  <a:pt x="1721" y="1974"/>
                </a:lnTo>
                <a:lnTo>
                  <a:pt x="1720" y="2040"/>
                </a:lnTo>
                <a:lnTo>
                  <a:pt x="1719" y="2068"/>
                </a:lnTo>
                <a:lnTo>
                  <a:pt x="1719" y="2091"/>
                </a:lnTo>
                <a:lnTo>
                  <a:pt x="1719" y="2129"/>
                </a:lnTo>
                <a:lnTo>
                  <a:pt x="1719" y="2157"/>
                </a:lnTo>
                <a:lnTo>
                  <a:pt x="1719" y="2185"/>
                </a:lnTo>
                <a:lnTo>
                  <a:pt x="1719" y="2220"/>
                </a:lnTo>
                <a:lnTo>
                  <a:pt x="1722" y="2270"/>
                </a:lnTo>
                <a:lnTo>
                  <a:pt x="1724" y="2327"/>
                </a:lnTo>
                <a:lnTo>
                  <a:pt x="1726" y="2384"/>
                </a:lnTo>
                <a:lnTo>
                  <a:pt x="1729" y="2437"/>
                </a:lnTo>
                <a:lnTo>
                  <a:pt x="1733" y="2530"/>
                </a:lnTo>
                <a:lnTo>
                  <a:pt x="1734" y="2570"/>
                </a:lnTo>
                <a:lnTo>
                  <a:pt x="1734" y="2603"/>
                </a:lnTo>
                <a:cubicBezTo>
                  <a:pt x="1734" y="2608"/>
                  <a:pt x="1731" y="2611"/>
                  <a:pt x="1726" y="2611"/>
                </a:cubicBezTo>
                <a:cubicBezTo>
                  <a:pt x="1722" y="2611"/>
                  <a:pt x="1718" y="2608"/>
                  <a:pt x="1718" y="2603"/>
                </a:cubicBezTo>
                <a:lnTo>
                  <a:pt x="1718" y="2571"/>
                </a:lnTo>
                <a:lnTo>
                  <a:pt x="1717" y="2531"/>
                </a:lnTo>
                <a:lnTo>
                  <a:pt x="1713" y="2438"/>
                </a:lnTo>
                <a:lnTo>
                  <a:pt x="1710" y="2385"/>
                </a:lnTo>
                <a:lnTo>
                  <a:pt x="1708" y="2328"/>
                </a:lnTo>
                <a:lnTo>
                  <a:pt x="1706" y="2271"/>
                </a:lnTo>
                <a:lnTo>
                  <a:pt x="1703" y="2220"/>
                </a:lnTo>
                <a:lnTo>
                  <a:pt x="1703" y="2185"/>
                </a:lnTo>
                <a:lnTo>
                  <a:pt x="1703" y="2157"/>
                </a:lnTo>
                <a:lnTo>
                  <a:pt x="1703" y="2129"/>
                </a:lnTo>
                <a:lnTo>
                  <a:pt x="1703" y="2091"/>
                </a:lnTo>
                <a:lnTo>
                  <a:pt x="1703" y="2067"/>
                </a:lnTo>
                <a:lnTo>
                  <a:pt x="1704" y="2039"/>
                </a:lnTo>
                <a:lnTo>
                  <a:pt x="1705" y="1974"/>
                </a:lnTo>
                <a:lnTo>
                  <a:pt x="1705" y="1916"/>
                </a:lnTo>
                <a:lnTo>
                  <a:pt x="1704" y="1892"/>
                </a:lnTo>
                <a:lnTo>
                  <a:pt x="1703" y="1876"/>
                </a:lnTo>
                <a:lnTo>
                  <a:pt x="1704" y="1879"/>
                </a:lnTo>
                <a:lnTo>
                  <a:pt x="1699" y="1868"/>
                </a:lnTo>
                <a:lnTo>
                  <a:pt x="1702" y="1871"/>
                </a:lnTo>
                <a:lnTo>
                  <a:pt x="1698" y="1868"/>
                </a:lnTo>
                <a:lnTo>
                  <a:pt x="1708" y="1867"/>
                </a:lnTo>
                <a:lnTo>
                  <a:pt x="1707" y="1868"/>
                </a:lnTo>
                <a:cubicBezTo>
                  <a:pt x="1707" y="1868"/>
                  <a:pt x="1707" y="1869"/>
                  <a:pt x="1706" y="1869"/>
                </a:cubicBezTo>
                <a:lnTo>
                  <a:pt x="1702" y="1872"/>
                </a:lnTo>
                <a:cubicBezTo>
                  <a:pt x="1700" y="1873"/>
                  <a:pt x="1698" y="1874"/>
                  <a:pt x="1695" y="1873"/>
                </a:cubicBezTo>
                <a:cubicBezTo>
                  <a:pt x="1693" y="1873"/>
                  <a:pt x="1691" y="1871"/>
                  <a:pt x="1690" y="1868"/>
                </a:cubicBezTo>
                <a:lnTo>
                  <a:pt x="1688" y="1863"/>
                </a:lnTo>
                <a:lnTo>
                  <a:pt x="1685" y="1855"/>
                </a:lnTo>
                <a:cubicBezTo>
                  <a:pt x="1684" y="1853"/>
                  <a:pt x="1684" y="1851"/>
                  <a:pt x="1685" y="1849"/>
                </a:cubicBezTo>
                <a:lnTo>
                  <a:pt x="1688" y="1843"/>
                </a:lnTo>
                <a:lnTo>
                  <a:pt x="1690" y="1836"/>
                </a:lnTo>
                <a:cubicBezTo>
                  <a:pt x="1691" y="1834"/>
                  <a:pt x="1693" y="1831"/>
                  <a:pt x="1695" y="1831"/>
                </a:cubicBezTo>
                <a:cubicBezTo>
                  <a:pt x="1698" y="1830"/>
                  <a:pt x="1701" y="1831"/>
                  <a:pt x="1703" y="1833"/>
                </a:cubicBezTo>
                <a:lnTo>
                  <a:pt x="1704" y="1834"/>
                </a:lnTo>
                <a:lnTo>
                  <a:pt x="1701" y="1832"/>
                </a:lnTo>
                <a:lnTo>
                  <a:pt x="1709" y="1835"/>
                </a:lnTo>
                <a:lnTo>
                  <a:pt x="1699" y="1839"/>
                </a:lnTo>
                <a:lnTo>
                  <a:pt x="1704" y="1829"/>
                </a:lnTo>
                <a:lnTo>
                  <a:pt x="1704" y="1831"/>
                </a:lnTo>
                <a:lnTo>
                  <a:pt x="1709" y="1810"/>
                </a:lnTo>
                <a:lnTo>
                  <a:pt x="1719" y="1758"/>
                </a:lnTo>
                <a:cubicBezTo>
                  <a:pt x="1719" y="1754"/>
                  <a:pt x="1723" y="1751"/>
                  <a:pt x="1727" y="1751"/>
                </a:cubicBezTo>
                <a:cubicBezTo>
                  <a:pt x="1731" y="1752"/>
                  <a:pt x="1734" y="1755"/>
                  <a:pt x="1734" y="1759"/>
                </a:cubicBezTo>
                <a:lnTo>
                  <a:pt x="1734" y="1760"/>
                </a:lnTo>
                <a:lnTo>
                  <a:pt x="1734" y="1769"/>
                </a:lnTo>
                <a:lnTo>
                  <a:pt x="1718" y="1769"/>
                </a:lnTo>
                <a:lnTo>
                  <a:pt x="1718" y="1765"/>
                </a:lnTo>
                <a:lnTo>
                  <a:pt x="1718" y="1764"/>
                </a:lnTo>
                <a:lnTo>
                  <a:pt x="1734" y="1764"/>
                </a:lnTo>
                <a:lnTo>
                  <a:pt x="1734" y="1771"/>
                </a:lnTo>
                <a:lnTo>
                  <a:pt x="1735" y="1783"/>
                </a:lnTo>
                <a:lnTo>
                  <a:pt x="1739" y="1809"/>
                </a:lnTo>
                <a:lnTo>
                  <a:pt x="1739" y="1807"/>
                </a:lnTo>
                <a:lnTo>
                  <a:pt x="1753" y="1839"/>
                </a:lnTo>
                <a:lnTo>
                  <a:pt x="1752" y="1837"/>
                </a:lnTo>
                <a:lnTo>
                  <a:pt x="1769" y="1858"/>
                </a:lnTo>
                <a:lnTo>
                  <a:pt x="1791" y="1879"/>
                </a:lnTo>
                <a:lnTo>
                  <a:pt x="1806" y="1897"/>
                </a:lnTo>
                <a:lnTo>
                  <a:pt x="1804" y="1896"/>
                </a:lnTo>
                <a:lnTo>
                  <a:pt x="1823" y="1910"/>
                </a:lnTo>
                <a:lnTo>
                  <a:pt x="1820" y="1909"/>
                </a:lnTo>
                <a:lnTo>
                  <a:pt x="1851" y="1914"/>
                </a:lnTo>
                <a:lnTo>
                  <a:pt x="1878" y="1918"/>
                </a:lnTo>
                <a:lnTo>
                  <a:pt x="1896" y="1921"/>
                </a:lnTo>
                <a:lnTo>
                  <a:pt x="1912" y="1923"/>
                </a:lnTo>
                <a:lnTo>
                  <a:pt x="1929" y="1925"/>
                </a:lnTo>
                <a:lnTo>
                  <a:pt x="1950" y="1927"/>
                </a:lnTo>
                <a:lnTo>
                  <a:pt x="1946" y="1928"/>
                </a:lnTo>
                <a:lnTo>
                  <a:pt x="1959" y="1921"/>
                </a:lnTo>
                <a:lnTo>
                  <a:pt x="1976" y="1914"/>
                </a:lnTo>
                <a:lnTo>
                  <a:pt x="1999" y="1905"/>
                </a:lnTo>
                <a:lnTo>
                  <a:pt x="2019" y="1895"/>
                </a:lnTo>
                <a:cubicBezTo>
                  <a:pt x="2019" y="1895"/>
                  <a:pt x="2020" y="1895"/>
                  <a:pt x="2020" y="1895"/>
                </a:cubicBezTo>
                <a:lnTo>
                  <a:pt x="2034" y="1891"/>
                </a:lnTo>
                <a:lnTo>
                  <a:pt x="2049" y="1886"/>
                </a:lnTo>
                <a:lnTo>
                  <a:pt x="2076" y="1877"/>
                </a:lnTo>
                <a:lnTo>
                  <a:pt x="2108" y="1868"/>
                </a:lnTo>
                <a:lnTo>
                  <a:pt x="2127" y="1863"/>
                </a:lnTo>
                <a:lnTo>
                  <a:pt x="2146" y="1858"/>
                </a:lnTo>
                <a:lnTo>
                  <a:pt x="2144" y="1859"/>
                </a:lnTo>
                <a:lnTo>
                  <a:pt x="2158" y="1848"/>
                </a:lnTo>
                <a:lnTo>
                  <a:pt x="2172" y="1836"/>
                </a:lnTo>
                <a:cubicBezTo>
                  <a:pt x="2173" y="1836"/>
                  <a:pt x="2173" y="1836"/>
                  <a:pt x="2174" y="1835"/>
                </a:cubicBezTo>
                <a:lnTo>
                  <a:pt x="2194" y="1825"/>
                </a:lnTo>
                <a:lnTo>
                  <a:pt x="2213" y="1817"/>
                </a:lnTo>
                <a:lnTo>
                  <a:pt x="2233" y="1807"/>
                </a:lnTo>
                <a:lnTo>
                  <a:pt x="2256" y="1794"/>
                </a:lnTo>
                <a:lnTo>
                  <a:pt x="2254" y="1796"/>
                </a:lnTo>
                <a:lnTo>
                  <a:pt x="2266" y="1782"/>
                </a:lnTo>
                <a:lnTo>
                  <a:pt x="2278" y="1768"/>
                </a:lnTo>
                <a:cubicBezTo>
                  <a:pt x="2279" y="1767"/>
                  <a:pt x="2280" y="1766"/>
                  <a:pt x="2282" y="1766"/>
                </a:cubicBezTo>
                <a:lnTo>
                  <a:pt x="2301" y="1759"/>
                </a:lnTo>
                <a:lnTo>
                  <a:pt x="2324" y="1748"/>
                </a:lnTo>
                <a:lnTo>
                  <a:pt x="2321" y="1750"/>
                </a:lnTo>
                <a:lnTo>
                  <a:pt x="2339" y="1729"/>
                </a:lnTo>
                <a:lnTo>
                  <a:pt x="2360" y="1704"/>
                </a:lnTo>
                <a:cubicBezTo>
                  <a:pt x="2361" y="1704"/>
                  <a:pt x="2361" y="1704"/>
                  <a:pt x="2361" y="1703"/>
                </a:cubicBezTo>
                <a:lnTo>
                  <a:pt x="2382" y="1685"/>
                </a:lnTo>
                <a:lnTo>
                  <a:pt x="2381" y="1687"/>
                </a:lnTo>
                <a:lnTo>
                  <a:pt x="2394" y="1668"/>
                </a:lnTo>
                <a:lnTo>
                  <a:pt x="2393" y="1670"/>
                </a:lnTo>
                <a:lnTo>
                  <a:pt x="2400" y="1651"/>
                </a:lnTo>
                <a:lnTo>
                  <a:pt x="2400" y="1652"/>
                </a:lnTo>
                <a:lnTo>
                  <a:pt x="2403" y="1629"/>
                </a:lnTo>
                <a:cubicBezTo>
                  <a:pt x="2403" y="1629"/>
                  <a:pt x="2403" y="1628"/>
                  <a:pt x="2403" y="1627"/>
                </a:cubicBezTo>
                <a:lnTo>
                  <a:pt x="2410" y="1611"/>
                </a:lnTo>
                <a:lnTo>
                  <a:pt x="2419" y="1592"/>
                </a:lnTo>
                <a:lnTo>
                  <a:pt x="2428" y="1573"/>
                </a:lnTo>
                <a:lnTo>
                  <a:pt x="2428" y="1575"/>
                </a:lnTo>
                <a:lnTo>
                  <a:pt x="2432" y="1556"/>
                </a:lnTo>
                <a:lnTo>
                  <a:pt x="2432" y="1559"/>
                </a:lnTo>
                <a:lnTo>
                  <a:pt x="2424" y="1528"/>
                </a:lnTo>
                <a:lnTo>
                  <a:pt x="2424" y="1530"/>
                </a:lnTo>
                <a:lnTo>
                  <a:pt x="2413" y="1505"/>
                </a:lnTo>
                <a:cubicBezTo>
                  <a:pt x="2413" y="1504"/>
                  <a:pt x="2413" y="1503"/>
                  <a:pt x="2413" y="1503"/>
                </a:cubicBezTo>
                <a:lnTo>
                  <a:pt x="2409" y="1481"/>
                </a:lnTo>
                <a:lnTo>
                  <a:pt x="2406" y="1471"/>
                </a:lnTo>
                <a:lnTo>
                  <a:pt x="2407" y="1473"/>
                </a:lnTo>
                <a:lnTo>
                  <a:pt x="2399" y="1460"/>
                </a:lnTo>
                <a:lnTo>
                  <a:pt x="2388" y="1445"/>
                </a:lnTo>
                <a:lnTo>
                  <a:pt x="2372" y="1425"/>
                </a:lnTo>
                <a:lnTo>
                  <a:pt x="2353" y="1404"/>
                </a:lnTo>
                <a:lnTo>
                  <a:pt x="2337" y="1388"/>
                </a:lnTo>
                <a:cubicBezTo>
                  <a:pt x="2335" y="1386"/>
                  <a:pt x="2334" y="1382"/>
                  <a:pt x="2335" y="1379"/>
                </a:cubicBezTo>
                <a:cubicBezTo>
                  <a:pt x="2336" y="1376"/>
                  <a:pt x="2339" y="1374"/>
                  <a:pt x="2342" y="1374"/>
                </a:cubicBezTo>
                <a:lnTo>
                  <a:pt x="2343" y="1374"/>
                </a:lnTo>
                <a:lnTo>
                  <a:pt x="2347" y="1375"/>
                </a:lnTo>
                <a:lnTo>
                  <a:pt x="2356" y="1374"/>
                </a:lnTo>
                <a:lnTo>
                  <a:pt x="2351" y="1376"/>
                </a:lnTo>
                <a:lnTo>
                  <a:pt x="2362" y="1366"/>
                </a:lnTo>
                <a:lnTo>
                  <a:pt x="2380" y="1352"/>
                </a:lnTo>
                <a:lnTo>
                  <a:pt x="2390" y="1342"/>
                </a:lnTo>
                <a:cubicBezTo>
                  <a:pt x="2390" y="1342"/>
                  <a:pt x="2390" y="1341"/>
                  <a:pt x="2391" y="1341"/>
                </a:cubicBezTo>
                <a:lnTo>
                  <a:pt x="2406" y="1330"/>
                </a:lnTo>
                <a:cubicBezTo>
                  <a:pt x="2407" y="1329"/>
                  <a:pt x="2408" y="1329"/>
                  <a:pt x="2409" y="1329"/>
                </a:cubicBezTo>
                <a:lnTo>
                  <a:pt x="2431" y="1324"/>
                </a:lnTo>
                <a:lnTo>
                  <a:pt x="2457" y="1321"/>
                </a:lnTo>
                <a:lnTo>
                  <a:pt x="2455" y="1321"/>
                </a:lnTo>
                <a:lnTo>
                  <a:pt x="2481" y="1312"/>
                </a:lnTo>
                <a:lnTo>
                  <a:pt x="2478" y="1313"/>
                </a:lnTo>
                <a:lnTo>
                  <a:pt x="2502" y="1293"/>
                </a:lnTo>
                <a:lnTo>
                  <a:pt x="2501" y="1295"/>
                </a:lnTo>
                <a:lnTo>
                  <a:pt x="2522" y="1261"/>
                </a:lnTo>
                <a:lnTo>
                  <a:pt x="2544" y="1217"/>
                </a:lnTo>
                <a:lnTo>
                  <a:pt x="2561" y="1168"/>
                </a:lnTo>
                <a:lnTo>
                  <a:pt x="2573" y="1118"/>
                </a:lnTo>
                <a:lnTo>
                  <a:pt x="2572" y="1120"/>
                </a:lnTo>
                <a:lnTo>
                  <a:pt x="2572" y="1070"/>
                </a:lnTo>
                <a:lnTo>
                  <a:pt x="2566" y="1018"/>
                </a:lnTo>
                <a:lnTo>
                  <a:pt x="2559" y="969"/>
                </a:lnTo>
                <a:lnTo>
                  <a:pt x="2553" y="932"/>
                </a:lnTo>
                <a:lnTo>
                  <a:pt x="2548" y="910"/>
                </a:lnTo>
                <a:lnTo>
                  <a:pt x="2549" y="913"/>
                </a:lnTo>
                <a:lnTo>
                  <a:pt x="2543" y="904"/>
                </a:lnTo>
                <a:lnTo>
                  <a:pt x="2545" y="906"/>
                </a:lnTo>
                <a:lnTo>
                  <a:pt x="2539" y="902"/>
                </a:lnTo>
                <a:cubicBezTo>
                  <a:pt x="2538" y="901"/>
                  <a:pt x="2536" y="900"/>
                  <a:pt x="2536" y="898"/>
                </a:cubicBezTo>
                <a:lnTo>
                  <a:pt x="2534" y="892"/>
                </a:lnTo>
                <a:cubicBezTo>
                  <a:pt x="2533" y="890"/>
                  <a:pt x="2533" y="888"/>
                  <a:pt x="2534" y="887"/>
                </a:cubicBezTo>
                <a:lnTo>
                  <a:pt x="2540" y="871"/>
                </a:lnTo>
                <a:lnTo>
                  <a:pt x="2540" y="872"/>
                </a:lnTo>
                <a:lnTo>
                  <a:pt x="2542" y="862"/>
                </a:lnTo>
                <a:lnTo>
                  <a:pt x="2542" y="865"/>
                </a:lnTo>
                <a:lnTo>
                  <a:pt x="2539" y="850"/>
                </a:lnTo>
                <a:lnTo>
                  <a:pt x="2531" y="820"/>
                </a:lnTo>
                <a:lnTo>
                  <a:pt x="2531" y="821"/>
                </a:lnTo>
                <a:lnTo>
                  <a:pt x="2516" y="786"/>
                </a:lnTo>
                <a:lnTo>
                  <a:pt x="2499" y="752"/>
                </a:lnTo>
                <a:lnTo>
                  <a:pt x="2485" y="727"/>
                </a:lnTo>
                <a:lnTo>
                  <a:pt x="2487" y="729"/>
                </a:lnTo>
                <a:lnTo>
                  <a:pt x="2477" y="718"/>
                </a:lnTo>
                <a:lnTo>
                  <a:pt x="2481" y="720"/>
                </a:lnTo>
                <a:lnTo>
                  <a:pt x="2473" y="718"/>
                </a:lnTo>
                <a:lnTo>
                  <a:pt x="2474" y="718"/>
                </a:lnTo>
                <a:lnTo>
                  <a:pt x="2466" y="718"/>
                </a:lnTo>
                <a:cubicBezTo>
                  <a:pt x="2465" y="718"/>
                  <a:pt x="2463" y="718"/>
                  <a:pt x="2462" y="717"/>
                </a:cubicBezTo>
                <a:lnTo>
                  <a:pt x="2454" y="711"/>
                </a:lnTo>
                <a:cubicBezTo>
                  <a:pt x="2453" y="710"/>
                  <a:pt x="2452" y="709"/>
                  <a:pt x="2451" y="708"/>
                </a:cubicBezTo>
                <a:lnTo>
                  <a:pt x="2438" y="680"/>
                </a:lnTo>
                <a:lnTo>
                  <a:pt x="2427" y="653"/>
                </a:lnTo>
                <a:lnTo>
                  <a:pt x="2418" y="634"/>
                </a:lnTo>
                <a:lnTo>
                  <a:pt x="2413" y="620"/>
                </a:lnTo>
                <a:lnTo>
                  <a:pt x="2417" y="625"/>
                </a:lnTo>
                <a:lnTo>
                  <a:pt x="2402" y="616"/>
                </a:lnTo>
                <a:lnTo>
                  <a:pt x="2393" y="611"/>
                </a:lnTo>
                <a:cubicBezTo>
                  <a:pt x="2391" y="611"/>
                  <a:pt x="2390" y="610"/>
                  <a:pt x="2390" y="609"/>
                </a:cubicBezTo>
                <a:lnTo>
                  <a:pt x="2384" y="599"/>
                </a:lnTo>
                <a:cubicBezTo>
                  <a:pt x="2383" y="598"/>
                  <a:pt x="2383" y="596"/>
                  <a:pt x="2382" y="595"/>
                </a:cubicBezTo>
                <a:lnTo>
                  <a:pt x="2381" y="580"/>
                </a:lnTo>
                <a:lnTo>
                  <a:pt x="2382" y="561"/>
                </a:lnTo>
                <a:lnTo>
                  <a:pt x="2384" y="541"/>
                </a:lnTo>
                <a:lnTo>
                  <a:pt x="2385" y="542"/>
                </a:lnTo>
                <a:lnTo>
                  <a:pt x="2383" y="526"/>
                </a:lnTo>
                <a:lnTo>
                  <a:pt x="2383" y="529"/>
                </a:lnTo>
                <a:lnTo>
                  <a:pt x="2368" y="495"/>
                </a:lnTo>
                <a:lnTo>
                  <a:pt x="2369" y="496"/>
                </a:lnTo>
                <a:lnTo>
                  <a:pt x="2350" y="470"/>
                </a:lnTo>
                <a:lnTo>
                  <a:pt x="2351" y="471"/>
                </a:lnTo>
                <a:lnTo>
                  <a:pt x="2335" y="455"/>
                </a:lnTo>
                <a:lnTo>
                  <a:pt x="2322" y="443"/>
                </a:lnTo>
                <a:lnTo>
                  <a:pt x="2326" y="445"/>
                </a:lnTo>
                <a:lnTo>
                  <a:pt x="2312" y="442"/>
                </a:lnTo>
                <a:cubicBezTo>
                  <a:pt x="2311" y="442"/>
                  <a:pt x="2311" y="442"/>
                  <a:pt x="2310" y="442"/>
                </a:cubicBezTo>
                <a:lnTo>
                  <a:pt x="2295" y="436"/>
                </a:lnTo>
                <a:cubicBezTo>
                  <a:pt x="2293" y="435"/>
                  <a:pt x="2292" y="433"/>
                  <a:pt x="2291" y="431"/>
                </a:cubicBezTo>
                <a:lnTo>
                  <a:pt x="2283" y="409"/>
                </a:lnTo>
                <a:lnTo>
                  <a:pt x="2283" y="410"/>
                </a:lnTo>
                <a:lnTo>
                  <a:pt x="2267" y="381"/>
                </a:lnTo>
                <a:lnTo>
                  <a:pt x="2268" y="383"/>
                </a:lnTo>
                <a:lnTo>
                  <a:pt x="2239" y="349"/>
                </a:lnTo>
                <a:lnTo>
                  <a:pt x="2206" y="314"/>
                </a:lnTo>
                <a:lnTo>
                  <a:pt x="2207" y="315"/>
                </a:lnTo>
                <a:lnTo>
                  <a:pt x="2174" y="293"/>
                </a:lnTo>
                <a:lnTo>
                  <a:pt x="2140" y="275"/>
                </a:lnTo>
                <a:lnTo>
                  <a:pt x="2105" y="256"/>
                </a:lnTo>
                <a:lnTo>
                  <a:pt x="2085" y="245"/>
                </a:lnTo>
                <a:lnTo>
                  <a:pt x="2071" y="237"/>
                </a:lnTo>
                <a:lnTo>
                  <a:pt x="2074" y="238"/>
                </a:lnTo>
                <a:lnTo>
                  <a:pt x="2054" y="235"/>
                </a:lnTo>
                <a:cubicBezTo>
                  <a:pt x="2053" y="235"/>
                  <a:pt x="2053" y="235"/>
                  <a:pt x="2052" y="235"/>
                </a:cubicBezTo>
                <a:lnTo>
                  <a:pt x="2038" y="228"/>
                </a:lnTo>
                <a:cubicBezTo>
                  <a:pt x="2037" y="227"/>
                  <a:pt x="2036" y="227"/>
                  <a:pt x="2036" y="226"/>
                </a:cubicBezTo>
                <a:lnTo>
                  <a:pt x="2026" y="215"/>
                </a:lnTo>
                <a:lnTo>
                  <a:pt x="2015" y="200"/>
                </a:lnTo>
                <a:lnTo>
                  <a:pt x="2003" y="185"/>
                </a:lnTo>
                <a:lnTo>
                  <a:pt x="2004" y="187"/>
                </a:lnTo>
                <a:lnTo>
                  <a:pt x="1992" y="177"/>
                </a:lnTo>
                <a:lnTo>
                  <a:pt x="1995" y="178"/>
                </a:lnTo>
                <a:lnTo>
                  <a:pt x="1984" y="175"/>
                </a:lnTo>
                <a:lnTo>
                  <a:pt x="1987" y="175"/>
                </a:lnTo>
                <a:lnTo>
                  <a:pt x="1978" y="176"/>
                </a:lnTo>
                <a:lnTo>
                  <a:pt x="1967" y="178"/>
                </a:lnTo>
                <a:cubicBezTo>
                  <a:pt x="1966" y="178"/>
                  <a:pt x="1966" y="178"/>
                  <a:pt x="1965" y="178"/>
                </a:cubicBezTo>
                <a:lnTo>
                  <a:pt x="1954" y="178"/>
                </a:lnTo>
                <a:cubicBezTo>
                  <a:pt x="1951" y="178"/>
                  <a:pt x="1948" y="177"/>
                  <a:pt x="1947" y="174"/>
                </a:cubicBezTo>
                <a:lnTo>
                  <a:pt x="1944" y="166"/>
                </a:lnTo>
                <a:lnTo>
                  <a:pt x="1941" y="156"/>
                </a:lnTo>
                <a:lnTo>
                  <a:pt x="1942" y="158"/>
                </a:lnTo>
                <a:lnTo>
                  <a:pt x="1928" y="138"/>
                </a:lnTo>
                <a:lnTo>
                  <a:pt x="1931" y="141"/>
                </a:lnTo>
                <a:lnTo>
                  <a:pt x="1907" y="128"/>
                </a:lnTo>
                <a:lnTo>
                  <a:pt x="1883" y="118"/>
                </a:lnTo>
                <a:lnTo>
                  <a:pt x="1886" y="118"/>
                </a:lnTo>
                <a:lnTo>
                  <a:pt x="1865" y="117"/>
                </a:lnTo>
                <a:lnTo>
                  <a:pt x="1853" y="117"/>
                </a:lnTo>
                <a:cubicBezTo>
                  <a:pt x="1853" y="117"/>
                  <a:pt x="1852" y="117"/>
                  <a:pt x="1852" y="117"/>
                </a:cubicBezTo>
                <a:lnTo>
                  <a:pt x="1834" y="113"/>
                </a:lnTo>
                <a:lnTo>
                  <a:pt x="1799" y="99"/>
                </a:lnTo>
                <a:lnTo>
                  <a:pt x="1757" y="81"/>
                </a:lnTo>
                <a:lnTo>
                  <a:pt x="1710" y="61"/>
                </a:lnTo>
                <a:lnTo>
                  <a:pt x="1666" y="44"/>
                </a:lnTo>
                <a:lnTo>
                  <a:pt x="1668" y="44"/>
                </a:lnTo>
                <a:lnTo>
                  <a:pt x="1637" y="41"/>
                </a:lnTo>
                <a:lnTo>
                  <a:pt x="1638" y="41"/>
                </a:lnTo>
                <a:lnTo>
                  <a:pt x="1611" y="44"/>
                </a:lnTo>
                <a:lnTo>
                  <a:pt x="1590" y="49"/>
                </a:lnTo>
                <a:lnTo>
                  <a:pt x="1568" y="53"/>
                </a:lnTo>
                <a:cubicBezTo>
                  <a:pt x="1567" y="53"/>
                  <a:pt x="1566" y="54"/>
                  <a:pt x="1565" y="53"/>
                </a:cubicBezTo>
                <a:lnTo>
                  <a:pt x="1536" y="49"/>
                </a:lnTo>
                <a:lnTo>
                  <a:pt x="1511" y="44"/>
                </a:lnTo>
                <a:lnTo>
                  <a:pt x="1514" y="44"/>
                </a:lnTo>
                <a:lnTo>
                  <a:pt x="1486" y="49"/>
                </a:lnTo>
                <a:lnTo>
                  <a:pt x="1461" y="53"/>
                </a:lnTo>
                <a:cubicBezTo>
                  <a:pt x="1460" y="53"/>
                  <a:pt x="1459" y="54"/>
                  <a:pt x="1458" y="53"/>
                </a:cubicBezTo>
                <a:lnTo>
                  <a:pt x="1450" y="52"/>
                </a:lnTo>
                <a:cubicBezTo>
                  <a:pt x="1449" y="52"/>
                  <a:pt x="1447" y="51"/>
                  <a:pt x="1446" y="50"/>
                </a:cubicBezTo>
                <a:lnTo>
                  <a:pt x="1442" y="46"/>
                </a:lnTo>
                <a:lnTo>
                  <a:pt x="1438" y="42"/>
                </a:lnTo>
                <a:lnTo>
                  <a:pt x="1440" y="44"/>
                </a:lnTo>
                <a:lnTo>
                  <a:pt x="1432" y="40"/>
                </a:lnTo>
                <a:lnTo>
                  <a:pt x="1395" y="24"/>
                </a:lnTo>
                <a:lnTo>
                  <a:pt x="1397" y="24"/>
                </a:lnTo>
                <a:lnTo>
                  <a:pt x="1356" y="16"/>
                </a:lnTo>
                <a:lnTo>
                  <a:pt x="1359" y="16"/>
                </a:lnTo>
                <a:lnTo>
                  <a:pt x="1320" y="24"/>
                </a:lnTo>
                <a:lnTo>
                  <a:pt x="1287" y="35"/>
                </a:lnTo>
                <a:cubicBezTo>
                  <a:pt x="1286" y="35"/>
                  <a:pt x="1286" y="35"/>
                  <a:pt x="1285" y="35"/>
                </a:cubicBezTo>
                <a:lnTo>
                  <a:pt x="1253" y="38"/>
                </a:lnTo>
                <a:lnTo>
                  <a:pt x="1227" y="40"/>
                </a:lnTo>
                <a:lnTo>
                  <a:pt x="1230" y="40"/>
                </a:lnTo>
                <a:lnTo>
                  <a:pt x="1226" y="42"/>
                </a:lnTo>
                <a:lnTo>
                  <a:pt x="1230" y="36"/>
                </a:lnTo>
                <a:lnTo>
                  <a:pt x="1229" y="41"/>
                </a:lnTo>
                <a:cubicBezTo>
                  <a:pt x="1229" y="42"/>
                  <a:pt x="1229" y="42"/>
                  <a:pt x="1229" y="43"/>
                </a:cubicBezTo>
                <a:lnTo>
                  <a:pt x="1227" y="47"/>
                </a:lnTo>
                <a:cubicBezTo>
                  <a:pt x="1226" y="49"/>
                  <a:pt x="1224" y="51"/>
                  <a:pt x="1222" y="51"/>
                </a:cubicBezTo>
                <a:lnTo>
                  <a:pt x="1215" y="53"/>
                </a:lnTo>
                <a:cubicBezTo>
                  <a:pt x="1214" y="53"/>
                  <a:pt x="1213" y="54"/>
                  <a:pt x="1211" y="53"/>
                </a:cubicBezTo>
                <a:lnTo>
                  <a:pt x="1195" y="51"/>
                </a:lnTo>
                <a:lnTo>
                  <a:pt x="1173" y="47"/>
                </a:lnTo>
                <a:lnTo>
                  <a:pt x="1150" y="42"/>
                </a:lnTo>
                <a:lnTo>
                  <a:pt x="1129" y="40"/>
                </a:lnTo>
                <a:lnTo>
                  <a:pt x="1131" y="40"/>
                </a:lnTo>
                <a:lnTo>
                  <a:pt x="1110" y="43"/>
                </a:lnTo>
                <a:lnTo>
                  <a:pt x="1111" y="43"/>
                </a:lnTo>
                <a:lnTo>
                  <a:pt x="1094" y="50"/>
                </a:lnTo>
                <a:lnTo>
                  <a:pt x="1065" y="63"/>
                </a:lnTo>
                <a:cubicBezTo>
                  <a:pt x="1063" y="63"/>
                  <a:pt x="1062" y="64"/>
                  <a:pt x="1060" y="63"/>
                </a:cubicBezTo>
                <a:lnTo>
                  <a:pt x="1049" y="61"/>
                </a:lnTo>
                <a:cubicBezTo>
                  <a:pt x="1048" y="61"/>
                  <a:pt x="1048" y="61"/>
                  <a:pt x="1047" y="61"/>
                </a:cubicBezTo>
                <a:lnTo>
                  <a:pt x="1040" y="58"/>
                </a:lnTo>
                <a:lnTo>
                  <a:pt x="1029" y="53"/>
                </a:lnTo>
                <a:lnTo>
                  <a:pt x="1017" y="48"/>
                </a:lnTo>
                <a:lnTo>
                  <a:pt x="1020" y="48"/>
                </a:lnTo>
                <a:lnTo>
                  <a:pt x="1010" y="47"/>
                </a:lnTo>
                <a:lnTo>
                  <a:pt x="1011" y="47"/>
                </a:lnTo>
                <a:lnTo>
                  <a:pt x="995" y="49"/>
                </a:lnTo>
                <a:lnTo>
                  <a:pt x="972" y="54"/>
                </a:lnTo>
                <a:lnTo>
                  <a:pt x="944" y="61"/>
                </a:lnTo>
                <a:lnTo>
                  <a:pt x="880" y="81"/>
                </a:lnTo>
                <a:lnTo>
                  <a:pt x="809" y="106"/>
                </a:lnTo>
                <a:lnTo>
                  <a:pt x="776" y="118"/>
                </a:lnTo>
                <a:lnTo>
                  <a:pt x="749" y="127"/>
                </a:lnTo>
                <a:lnTo>
                  <a:pt x="708" y="139"/>
                </a:lnTo>
                <a:lnTo>
                  <a:pt x="681" y="150"/>
                </a:lnTo>
                <a:lnTo>
                  <a:pt x="685" y="147"/>
                </a:lnTo>
                <a:lnTo>
                  <a:pt x="676" y="159"/>
                </a:lnTo>
                <a:lnTo>
                  <a:pt x="676" y="158"/>
                </a:lnTo>
                <a:lnTo>
                  <a:pt x="670" y="169"/>
                </a:lnTo>
                <a:cubicBezTo>
                  <a:pt x="670" y="171"/>
                  <a:pt x="668" y="172"/>
                  <a:pt x="666" y="173"/>
                </a:cubicBezTo>
                <a:lnTo>
                  <a:pt x="663" y="174"/>
                </a:lnTo>
                <a:cubicBezTo>
                  <a:pt x="659" y="175"/>
                  <a:pt x="655" y="174"/>
                  <a:pt x="653" y="170"/>
                </a:cubicBezTo>
                <a:lnTo>
                  <a:pt x="651" y="166"/>
                </a:lnTo>
                <a:lnTo>
                  <a:pt x="655" y="170"/>
                </a:lnTo>
                <a:lnTo>
                  <a:pt x="641" y="164"/>
                </a:lnTo>
                <a:lnTo>
                  <a:pt x="647" y="164"/>
                </a:lnTo>
                <a:lnTo>
                  <a:pt x="633" y="169"/>
                </a:lnTo>
                <a:lnTo>
                  <a:pt x="614" y="177"/>
                </a:lnTo>
                <a:lnTo>
                  <a:pt x="595" y="186"/>
                </a:lnTo>
                <a:lnTo>
                  <a:pt x="596" y="185"/>
                </a:lnTo>
                <a:lnTo>
                  <a:pt x="581" y="195"/>
                </a:lnTo>
                <a:lnTo>
                  <a:pt x="583" y="193"/>
                </a:lnTo>
                <a:lnTo>
                  <a:pt x="565" y="217"/>
                </a:lnTo>
                <a:lnTo>
                  <a:pt x="557" y="228"/>
                </a:lnTo>
                <a:cubicBezTo>
                  <a:pt x="557" y="229"/>
                  <a:pt x="556" y="229"/>
                  <a:pt x="556" y="229"/>
                </a:cubicBezTo>
                <a:lnTo>
                  <a:pt x="548" y="236"/>
                </a:lnTo>
                <a:cubicBezTo>
                  <a:pt x="546" y="238"/>
                  <a:pt x="544" y="238"/>
                  <a:pt x="542" y="238"/>
                </a:cubicBezTo>
                <a:lnTo>
                  <a:pt x="536" y="238"/>
                </a:lnTo>
                <a:cubicBezTo>
                  <a:pt x="535" y="238"/>
                  <a:pt x="533" y="238"/>
                  <a:pt x="532" y="237"/>
                </a:cubicBezTo>
                <a:lnTo>
                  <a:pt x="528" y="234"/>
                </a:lnTo>
                <a:lnTo>
                  <a:pt x="529" y="235"/>
                </a:lnTo>
                <a:lnTo>
                  <a:pt x="523" y="232"/>
                </a:lnTo>
                <a:lnTo>
                  <a:pt x="527" y="232"/>
                </a:lnTo>
                <a:lnTo>
                  <a:pt x="519" y="233"/>
                </a:lnTo>
                <a:lnTo>
                  <a:pt x="521" y="233"/>
                </a:lnTo>
                <a:lnTo>
                  <a:pt x="489" y="246"/>
                </a:lnTo>
                <a:lnTo>
                  <a:pt x="449" y="265"/>
                </a:lnTo>
                <a:lnTo>
                  <a:pt x="450" y="264"/>
                </a:lnTo>
                <a:lnTo>
                  <a:pt x="414" y="288"/>
                </a:lnTo>
                <a:lnTo>
                  <a:pt x="392" y="305"/>
                </a:lnTo>
                <a:lnTo>
                  <a:pt x="364" y="328"/>
                </a:lnTo>
                <a:lnTo>
                  <a:pt x="326" y="365"/>
                </a:lnTo>
                <a:lnTo>
                  <a:pt x="279" y="411"/>
                </a:lnTo>
                <a:lnTo>
                  <a:pt x="232" y="456"/>
                </a:lnTo>
                <a:lnTo>
                  <a:pt x="194" y="494"/>
                </a:lnTo>
                <a:lnTo>
                  <a:pt x="170" y="521"/>
                </a:lnTo>
                <a:lnTo>
                  <a:pt x="152" y="545"/>
                </a:lnTo>
                <a:lnTo>
                  <a:pt x="127" y="580"/>
                </a:lnTo>
                <a:lnTo>
                  <a:pt x="128" y="578"/>
                </a:lnTo>
                <a:lnTo>
                  <a:pt x="124" y="590"/>
                </a:lnTo>
                <a:lnTo>
                  <a:pt x="124" y="587"/>
                </a:lnTo>
                <a:lnTo>
                  <a:pt x="124" y="596"/>
                </a:lnTo>
                <a:lnTo>
                  <a:pt x="123" y="608"/>
                </a:lnTo>
                <a:cubicBezTo>
                  <a:pt x="123" y="610"/>
                  <a:pt x="122" y="612"/>
                  <a:pt x="120" y="614"/>
                </a:cubicBezTo>
                <a:lnTo>
                  <a:pt x="105" y="626"/>
                </a:lnTo>
                <a:lnTo>
                  <a:pt x="86" y="638"/>
                </a:lnTo>
                <a:lnTo>
                  <a:pt x="89" y="632"/>
                </a:lnTo>
                <a:lnTo>
                  <a:pt x="87" y="655"/>
                </a:lnTo>
                <a:lnTo>
                  <a:pt x="84" y="674"/>
                </a:lnTo>
                <a:cubicBezTo>
                  <a:pt x="84" y="675"/>
                  <a:pt x="84" y="676"/>
                  <a:pt x="83" y="677"/>
                </a:cubicBezTo>
                <a:lnTo>
                  <a:pt x="74" y="690"/>
                </a:lnTo>
                <a:cubicBezTo>
                  <a:pt x="74" y="690"/>
                  <a:pt x="73" y="691"/>
                  <a:pt x="73" y="691"/>
                </a:cubicBezTo>
                <a:lnTo>
                  <a:pt x="63" y="701"/>
                </a:lnTo>
                <a:lnTo>
                  <a:pt x="65" y="698"/>
                </a:lnTo>
                <a:lnTo>
                  <a:pt x="58" y="717"/>
                </a:lnTo>
                <a:lnTo>
                  <a:pt x="58" y="716"/>
                </a:lnTo>
                <a:lnTo>
                  <a:pt x="55" y="734"/>
                </a:lnTo>
                <a:lnTo>
                  <a:pt x="55" y="732"/>
                </a:lnTo>
                <a:lnTo>
                  <a:pt x="55" y="743"/>
                </a:lnTo>
                <a:lnTo>
                  <a:pt x="55" y="750"/>
                </a:lnTo>
                <a:cubicBezTo>
                  <a:pt x="55" y="753"/>
                  <a:pt x="55" y="755"/>
                  <a:pt x="53" y="756"/>
                </a:cubicBezTo>
                <a:lnTo>
                  <a:pt x="43" y="765"/>
                </a:lnTo>
                <a:cubicBezTo>
                  <a:pt x="42" y="766"/>
                  <a:pt x="42" y="766"/>
                  <a:pt x="41" y="766"/>
                </a:cubicBezTo>
                <a:lnTo>
                  <a:pt x="34" y="770"/>
                </a:lnTo>
                <a:lnTo>
                  <a:pt x="37" y="768"/>
                </a:lnTo>
                <a:lnTo>
                  <a:pt x="30" y="778"/>
                </a:lnTo>
                <a:lnTo>
                  <a:pt x="31" y="776"/>
                </a:lnTo>
                <a:lnTo>
                  <a:pt x="27" y="789"/>
                </a:lnTo>
                <a:lnTo>
                  <a:pt x="24" y="807"/>
                </a:lnTo>
                <a:lnTo>
                  <a:pt x="16" y="849"/>
                </a:lnTo>
                <a:lnTo>
                  <a:pt x="16" y="847"/>
                </a:lnTo>
                <a:lnTo>
                  <a:pt x="16" y="894"/>
                </a:lnTo>
                <a:lnTo>
                  <a:pt x="16" y="917"/>
                </a:lnTo>
                <a:lnTo>
                  <a:pt x="16" y="935"/>
                </a:lnTo>
                <a:lnTo>
                  <a:pt x="16" y="934"/>
                </a:lnTo>
                <a:lnTo>
                  <a:pt x="18" y="944"/>
                </a:lnTo>
                <a:lnTo>
                  <a:pt x="17" y="941"/>
                </a:lnTo>
                <a:lnTo>
                  <a:pt x="20" y="946"/>
                </a:lnTo>
                <a:lnTo>
                  <a:pt x="25" y="954"/>
                </a:lnTo>
                <a:cubicBezTo>
                  <a:pt x="26" y="956"/>
                  <a:pt x="27" y="958"/>
                  <a:pt x="26" y="961"/>
                </a:cubicBezTo>
                <a:lnTo>
                  <a:pt x="22" y="976"/>
                </a:lnTo>
                <a:lnTo>
                  <a:pt x="22" y="974"/>
                </a:lnTo>
                <a:lnTo>
                  <a:pt x="21" y="999"/>
                </a:lnTo>
                <a:lnTo>
                  <a:pt x="23" y="1020"/>
                </a:lnTo>
                <a:lnTo>
                  <a:pt x="27" y="1049"/>
                </a:lnTo>
                <a:lnTo>
                  <a:pt x="32" y="1077"/>
                </a:lnTo>
                <a:lnTo>
                  <a:pt x="36" y="1100"/>
                </a:lnTo>
                <a:lnTo>
                  <a:pt x="39" y="1113"/>
                </a:lnTo>
                <a:lnTo>
                  <a:pt x="39" y="1111"/>
                </a:lnTo>
                <a:lnTo>
                  <a:pt x="42" y="1118"/>
                </a:lnTo>
                <a:lnTo>
                  <a:pt x="45" y="1124"/>
                </a:lnTo>
                <a:lnTo>
                  <a:pt x="50" y="1134"/>
                </a:lnTo>
                <a:lnTo>
                  <a:pt x="49" y="1133"/>
                </a:lnTo>
                <a:lnTo>
                  <a:pt x="63" y="1153"/>
                </a:lnTo>
                <a:lnTo>
                  <a:pt x="81" y="1175"/>
                </a:lnTo>
                <a:lnTo>
                  <a:pt x="97" y="1196"/>
                </a:lnTo>
                <a:lnTo>
                  <a:pt x="111" y="1211"/>
                </a:lnTo>
                <a:lnTo>
                  <a:pt x="110" y="1210"/>
                </a:lnTo>
                <a:lnTo>
                  <a:pt x="120" y="1217"/>
                </a:lnTo>
                <a:lnTo>
                  <a:pt x="119" y="1216"/>
                </a:lnTo>
                <a:lnTo>
                  <a:pt x="128" y="1220"/>
                </a:lnTo>
                <a:cubicBezTo>
                  <a:pt x="128" y="1220"/>
                  <a:pt x="128" y="1220"/>
                  <a:pt x="129" y="1221"/>
                </a:cubicBezTo>
                <a:lnTo>
                  <a:pt x="140" y="1228"/>
                </a:lnTo>
                <a:cubicBezTo>
                  <a:pt x="141" y="1229"/>
                  <a:pt x="143" y="1230"/>
                  <a:pt x="143" y="1232"/>
                </a:cubicBezTo>
                <a:lnTo>
                  <a:pt x="146" y="1242"/>
                </a:lnTo>
                <a:lnTo>
                  <a:pt x="149" y="1249"/>
                </a:lnTo>
                <a:lnTo>
                  <a:pt x="148" y="1247"/>
                </a:lnTo>
                <a:lnTo>
                  <a:pt x="155" y="1257"/>
                </a:lnTo>
                <a:lnTo>
                  <a:pt x="180" y="1282"/>
                </a:lnTo>
                <a:lnTo>
                  <a:pt x="199" y="1297"/>
                </a:lnTo>
                <a:lnTo>
                  <a:pt x="198" y="1296"/>
                </a:lnTo>
                <a:lnTo>
                  <a:pt x="226" y="1310"/>
                </a:lnTo>
                <a:lnTo>
                  <a:pt x="260" y="1326"/>
                </a:lnTo>
                <a:lnTo>
                  <a:pt x="304" y="1343"/>
                </a:lnTo>
                <a:lnTo>
                  <a:pt x="352" y="1357"/>
                </a:lnTo>
                <a:lnTo>
                  <a:pt x="403" y="1365"/>
                </a:lnTo>
                <a:lnTo>
                  <a:pt x="427" y="1368"/>
                </a:lnTo>
                <a:lnTo>
                  <a:pt x="450" y="1369"/>
                </a:lnTo>
                <a:lnTo>
                  <a:pt x="454" y="1369"/>
                </a:lnTo>
                <a:lnTo>
                  <a:pt x="462" y="1369"/>
                </a:lnTo>
                <a:lnTo>
                  <a:pt x="479" y="1369"/>
                </a:lnTo>
                <a:cubicBezTo>
                  <a:pt x="482" y="1369"/>
                  <a:pt x="485" y="1371"/>
                  <a:pt x="487" y="1374"/>
                </a:cubicBezTo>
                <a:lnTo>
                  <a:pt x="494" y="1389"/>
                </a:lnTo>
                <a:lnTo>
                  <a:pt x="505" y="1408"/>
                </a:lnTo>
                <a:lnTo>
                  <a:pt x="518" y="1429"/>
                </a:lnTo>
                <a:lnTo>
                  <a:pt x="517" y="1428"/>
                </a:lnTo>
                <a:lnTo>
                  <a:pt x="534" y="1446"/>
                </a:lnTo>
                <a:lnTo>
                  <a:pt x="532" y="1445"/>
                </a:lnTo>
                <a:lnTo>
                  <a:pt x="552" y="1456"/>
                </a:lnTo>
                <a:lnTo>
                  <a:pt x="577" y="1466"/>
                </a:lnTo>
                <a:lnTo>
                  <a:pt x="602" y="1475"/>
                </a:lnTo>
                <a:lnTo>
                  <a:pt x="624" y="1485"/>
                </a:lnTo>
                <a:lnTo>
                  <a:pt x="654" y="1500"/>
                </a:lnTo>
                <a:cubicBezTo>
                  <a:pt x="654" y="1501"/>
                  <a:pt x="655" y="1501"/>
                  <a:pt x="655" y="1501"/>
                </a:cubicBezTo>
                <a:lnTo>
                  <a:pt x="678" y="1518"/>
                </a:lnTo>
                <a:cubicBezTo>
                  <a:pt x="679" y="1518"/>
                  <a:pt x="679" y="1519"/>
                  <a:pt x="680" y="1519"/>
                </a:cubicBezTo>
                <a:lnTo>
                  <a:pt x="702" y="1547"/>
                </a:lnTo>
                <a:lnTo>
                  <a:pt x="713" y="1561"/>
                </a:lnTo>
                <a:lnTo>
                  <a:pt x="711" y="1559"/>
                </a:lnTo>
                <a:lnTo>
                  <a:pt x="727" y="1569"/>
                </a:lnTo>
                <a:lnTo>
                  <a:pt x="725" y="1568"/>
                </a:lnTo>
                <a:lnTo>
                  <a:pt x="750" y="1578"/>
                </a:lnTo>
                <a:lnTo>
                  <a:pt x="749" y="1578"/>
                </a:lnTo>
                <a:lnTo>
                  <a:pt x="778" y="1585"/>
                </a:lnTo>
                <a:lnTo>
                  <a:pt x="840" y="1596"/>
                </a:lnTo>
                <a:lnTo>
                  <a:pt x="838" y="1595"/>
                </a:lnTo>
                <a:lnTo>
                  <a:pt x="894" y="1593"/>
                </a:lnTo>
                <a:lnTo>
                  <a:pt x="949" y="1587"/>
                </a:lnTo>
                <a:lnTo>
                  <a:pt x="1003" y="1578"/>
                </a:lnTo>
                <a:lnTo>
                  <a:pt x="1050" y="1568"/>
                </a:lnTo>
                <a:lnTo>
                  <a:pt x="1102" y="1559"/>
                </a:lnTo>
                <a:lnTo>
                  <a:pt x="1125" y="1554"/>
                </a:lnTo>
                <a:lnTo>
                  <a:pt x="1143" y="1550"/>
                </a:lnTo>
                <a:cubicBezTo>
                  <a:pt x="1144" y="1549"/>
                  <a:pt x="1145" y="1549"/>
                  <a:pt x="1146" y="1550"/>
                </a:cubicBezTo>
                <a:lnTo>
                  <a:pt x="1170" y="1555"/>
                </a:lnTo>
                <a:lnTo>
                  <a:pt x="1185" y="1559"/>
                </a:lnTo>
                <a:lnTo>
                  <a:pt x="1174" y="1566"/>
                </a:lnTo>
                <a:lnTo>
                  <a:pt x="1174" y="1565"/>
                </a:lnTo>
                <a:lnTo>
                  <a:pt x="1174" y="1561"/>
                </a:lnTo>
                <a:cubicBezTo>
                  <a:pt x="1174" y="1557"/>
                  <a:pt x="1178" y="1554"/>
                  <a:pt x="1182" y="1553"/>
                </a:cubicBezTo>
                <a:cubicBezTo>
                  <a:pt x="1186" y="1553"/>
                  <a:pt x="1190" y="1556"/>
                  <a:pt x="1190" y="1560"/>
                </a:cubicBezTo>
                <a:lnTo>
                  <a:pt x="1193" y="1580"/>
                </a:lnTo>
                <a:lnTo>
                  <a:pt x="1195" y="1598"/>
                </a:lnTo>
                <a:lnTo>
                  <a:pt x="1195" y="1596"/>
                </a:lnTo>
                <a:lnTo>
                  <a:pt x="1206" y="1628"/>
                </a:lnTo>
                <a:lnTo>
                  <a:pt x="1220" y="1660"/>
                </a:lnTo>
                <a:lnTo>
                  <a:pt x="1238" y="1691"/>
                </a:lnTo>
                <a:lnTo>
                  <a:pt x="1257" y="1719"/>
                </a:lnTo>
                <a:lnTo>
                  <a:pt x="1274" y="1743"/>
                </a:lnTo>
                <a:lnTo>
                  <a:pt x="1295" y="1764"/>
                </a:lnTo>
                <a:lnTo>
                  <a:pt x="1316" y="1782"/>
                </a:lnTo>
                <a:lnTo>
                  <a:pt x="1333" y="1795"/>
                </a:lnTo>
                <a:lnTo>
                  <a:pt x="1331" y="1794"/>
                </a:lnTo>
                <a:lnTo>
                  <a:pt x="1364" y="1807"/>
                </a:lnTo>
                <a:lnTo>
                  <a:pt x="1363" y="1807"/>
                </a:lnTo>
                <a:lnTo>
                  <a:pt x="1388" y="1812"/>
                </a:lnTo>
                <a:lnTo>
                  <a:pt x="1386" y="1811"/>
                </a:lnTo>
                <a:lnTo>
                  <a:pt x="1402" y="1811"/>
                </a:lnTo>
                <a:lnTo>
                  <a:pt x="1410" y="1811"/>
                </a:lnTo>
                <a:cubicBezTo>
                  <a:pt x="1413" y="1811"/>
                  <a:pt x="1416" y="1813"/>
                  <a:pt x="1417" y="1816"/>
                </a:cubicBezTo>
                <a:cubicBezTo>
                  <a:pt x="1419" y="1818"/>
                  <a:pt x="1419" y="1821"/>
                  <a:pt x="1417" y="1824"/>
                </a:cubicBezTo>
                <a:lnTo>
                  <a:pt x="1414" y="1829"/>
                </a:lnTo>
                <a:cubicBezTo>
                  <a:pt x="1414" y="1829"/>
                  <a:pt x="1413" y="1830"/>
                  <a:pt x="1412" y="1831"/>
                </a:cubicBezTo>
                <a:lnTo>
                  <a:pt x="1405" y="1836"/>
                </a:lnTo>
                <a:lnTo>
                  <a:pt x="1387" y="1853"/>
                </a:lnTo>
                <a:lnTo>
                  <a:pt x="1388" y="1852"/>
                </a:lnTo>
                <a:lnTo>
                  <a:pt x="1373" y="1873"/>
                </a:lnTo>
                <a:lnTo>
                  <a:pt x="1360" y="1897"/>
                </a:lnTo>
                <a:lnTo>
                  <a:pt x="1360" y="1895"/>
                </a:lnTo>
                <a:lnTo>
                  <a:pt x="1352" y="1930"/>
                </a:lnTo>
                <a:lnTo>
                  <a:pt x="1352" y="1929"/>
                </a:lnTo>
                <a:lnTo>
                  <a:pt x="1351" y="1948"/>
                </a:lnTo>
                <a:lnTo>
                  <a:pt x="1351" y="1946"/>
                </a:lnTo>
                <a:lnTo>
                  <a:pt x="1355" y="1966"/>
                </a:lnTo>
                <a:lnTo>
                  <a:pt x="1355" y="1965"/>
                </a:lnTo>
                <a:lnTo>
                  <a:pt x="1362" y="1984"/>
                </a:lnTo>
                <a:lnTo>
                  <a:pt x="1361" y="1982"/>
                </a:lnTo>
                <a:lnTo>
                  <a:pt x="1373" y="2003"/>
                </a:lnTo>
                <a:lnTo>
                  <a:pt x="1389" y="2028"/>
                </a:lnTo>
                <a:lnTo>
                  <a:pt x="1404" y="2061"/>
                </a:lnTo>
                <a:lnTo>
                  <a:pt x="1421" y="2101"/>
                </a:lnTo>
                <a:lnTo>
                  <a:pt x="1443" y="2147"/>
                </a:lnTo>
                <a:lnTo>
                  <a:pt x="1466" y="2203"/>
                </a:lnTo>
                <a:lnTo>
                  <a:pt x="1486" y="2269"/>
                </a:lnTo>
                <a:lnTo>
                  <a:pt x="1496" y="2309"/>
                </a:lnTo>
                <a:lnTo>
                  <a:pt x="1506" y="2354"/>
                </a:lnTo>
                <a:lnTo>
                  <a:pt x="1527" y="2455"/>
                </a:lnTo>
                <a:lnTo>
                  <a:pt x="1536" y="2504"/>
                </a:lnTo>
                <a:lnTo>
                  <a:pt x="1545" y="2549"/>
                </a:lnTo>
                <a:lnTo>
                  <a:pt x="1553" y="2587"/>
                </a:lnTo>
                <a:lnTo>
                  <a:pt x="1559" y="2615"/>
                </a:lnTo>
                <a:cubicBezTo>
                  <a:pt x="1560" y="2619"/>
                  <a:pt x="1557" y="2623"/>
                  <a:pt x="1553" y="2624"/>
                </a:cubicBezTo>
                <a:cubicBezTo>
                  <a:pt x="1549" y="2625"/>
                  <a:pt x="1545" y="2622"/>
                  <a:pt x="1544" y="261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D0F60457-787C-4994-9780-F956B358166B}"/>
              </a:ext>
            </a:extLst>
          </p:cNvPr>
          <p:cNvSpPr>
            <a:spLocks/>
          </p:cNvSpPr>
          <p:nvPr/>
        </p:nvSpPr>
        <p:spPr bwMode="auto">
          <a:xfrm>
            <a:off x="2145913" y="4498837"/>
            <a:ext cx="90488" cy="53975"/>
          </a:xfrm>
          <a:custGeom>
            <a:avLst/>
            <a:gdLst>
              <a:gd name="T0" fmla="*/ 6 w 166"/>
              <a:gd name="T1" fmla="*/ 28 h 94"/>
              <a:gd name="T2" fmla="*/ 54 w 166"/>
              <a:gd name="T3" fmla="*/ 7 h 94"/>
              <a:gd name="T4" fmla="*/ 56 w 166"/>
              <a:gd name="T5" fmla="*/ 7 h 94"/>
              <a:gd name="T6" fmla="*/ 95 w 166"/>
              <a:gd name="T7" fmla="*/ 1 h 94"/>
              <a:gd name="T8" fmla="*/ 98 w 166"/>
              <a:gd name="T9" fmla="*/ 1 h 94"/>
              <a:gd name="T10" fmla="*/ 127 w 166"/>
              <a:gd name="T11" fmla="*/ 6 h 94"/>
              <a:gd name="T12" fmla="*/ 130 w 166"/>
              <a:gd name="T13" fmla="*/ 7 h 94"/>
              <a:gd name="T14" fmla="*/ 149 w 166"/>
              <a:gd name="T15" fmla="*/ 19 h 94"/>
              <a:gd name="T16" fmla="*/ 151 w 166"/>
              <a:gd name="T17" fmla="*/ 21 h 94"/>
              <a:gd name="T18" fmla="*/ 162 w 166"/>
              <a:gd name="T19" fmla="*/ 38 h 94"/>
              <a:gd name="T20" fmla="*/ 163 w 166"/>
              <a:gd name="T21" fmla="*/ 42 h 94"/>
              <a:gd name="T22" fmla="*/ 165 w 166"/>
              <a:gd name="T23" fmla="*/ 60 h 94"/>
              <a:gd name="T24" fmla="*/ 165 w 166"/>
              <a:gd name="T25" fmla="*/ 63 h 94"/>
              <a:gd name="T26" fmla="*/ 159 w 166"/>
              <a:gd name="T27" fmla="*/ 78 h 94"/>
              <a:gd name="T28" fmla="*/ 156 w 166"/>
              <a:gd name="T29" fmla="*/ 82 h 94"/>
              <a:gd name="T30" fmla="*/ 142 w 166"/>
              <a:gd name="T31" fmla="*/ 91 h 94"/>
              <a:gd name="T32" fmla="*/ 131 w 166"/>
              <a:gd name="T33" fmla="*/ 89 h 94"/>
              <a:gd name="T34" fmla="*/ 133 w 166"/>
              <a:gd name="T35" fmla="*/ 78 h 94"/>
              <a:gd name="T36" fmla="*/ 147 w 166"/>
              <a:gd name="T37" fmla="*/ 69 h 94"/>
              <a:gd name="T38" fmla="*/ 144 w 166"/>
              <a:gd name="T39" fmla="*/ 72 h 94"/>
              <a:gd name="T40" fmla="*/ 150 w 166"/>
              <a:gd name="T41" fmla="*/ 57 h 94"/>
              <a:gd name="T42" fmla="*/ 150 w 166"/>
              <a:gd name="T43" fmla="*/ 61 h 94"/>
              <a:gd name="T44" fmla="*/ 148 w 166"/>
              <a:gd name="T45" fmla="*/ 43 h 94"/>
              <a:gd name="T46" fmla="*/ 149 w 166"/>
              <a:gd name="T47" fmla="*/ 47 h 94"/>
              <a:gd name="T48" fmla="*/ 138 w 166"/>
              <a:gd name="T49" fmla="*/ 30 h 94"/>
              <a:gd name="T50" fmla="*/ 140 w 166"/>
              <a:gd name="T51" fmla="*/ 32 h 94"/>
              <a:gd name="T52" fmla="*/ 121 w 166"/>
              <a:gd name="T53" fmla="*/ 20 h 94"/>
              <a:gd name="T54" fmla="*/ 124 w 166"/>
              <a:gd name="T55" fmla="*/ 21 h 94"/>
              <a:gd name="T56" fmla="*/ 95 w 166"/>
              <a:gd name="T57" fmla="*/ 16 h 94"/>
              <a:gd name="T58" fmla="*/ 98 w 166"/>
              <a:gd name="T59" fmla="*/ 16 h 94"/>
              <a:gd name="T60" fmla="*/ 59 w 166"/>
              <a:gd name="T61" fmla="*/ 22 h 94"/>
              <a:gd name="T62" fmla="*/ 61 w 166"/>
              <a:gd name="T63" fmla="*/ 22 h 94"/>
              <a:gd name="T64" fmla="*/ 13 w 166"/>
              <a:gd name="T65" fmla="*/ 43 h 94"/>
              <a:gd name="T66" fmla="*/ 2 w 166"/>
              <a:gd name="T67" fmla="*/ 39 h 94"/>
              <a:gd name="T68" fmla="*/ 6 w 166"/>
              <a:gd name="T69" fmla="*/ 28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94">
                <a:moveTo>
                  <a:pt x="6" y="28"/>
                </a:moveTo>
                <a:lnTo>
                  <a:pt x="54" y="7"/>
                </a:lnTo>
                <a:cubicBezTo>
                  <a:pt x="55" y="7"/>
                  <a:pt x="56" y="7"/>
                  <a:pt x="56" y="7"/>
                </a:cubicBezTo>
                <a:lnTo>
                  <a:pt x="95" y="1"/>
                </a:lnTo>
                <a:cubicBezTo>
                  <a:pt x="96" y="0"/>
                  <a:pt x="97" y="0"/>
                  <a:pt x="98" y="1"/>
                </a:cubicBezTo>
                <a:lnTo>
                  <a:pt x="127" y="6"/>
                </a:lnTo>
                <a:cubicBezTo>
                  <a:pt x="128" y="6"/>
                  <a:pt x="129" y="6"/>
                  <a:pt x="130" y="7"/>
                </a:cubicBezTo>
                <a:lnTo>
                  <a:pt x="149" y="19"/>
                </a:lnTo>
                <a:cubicBezTo>
                  <a:pt x="150" y="19"/>
                  <a:pt x="151" y="20"/>
                  <a:pt x="151" y="21"/>
                </a:cubicBezTo>
                <a:lnTo>
                  <a:pt x="162" y="38"/>
                </a:lnTo>
                <a:cubicBezTo>
                  <a:pt x="163" y="39"/>
                  <a:pt x="163" y="40"/>
                  <a:pt x="163" y="42"/>
                </a:cubicBezTo>
                <a:lnTo>
                  <a:pt x="165" y="60"/>
                </a:lnTo>
                <a:cubicBezTo>
                  <a:pt x="166" y="61"/>
                  <a:pt x="165" y="62"/>
                  <a:pt x="165" y="63"/>
                </a:cubicBezTo>
                <a:lnTo>
                  <a:pt x="159" y="78"/>
                </a:lnTo>
                <a:cubicBezTo>
                  <a:pt x="158" y="80"/>
                  <a:pt x="157" y="81"/>
                  <a:pt x="156" y="82"/>
                </a:cubicBezTo>
                <a:lnTo>
                  <a:pt x="142" y="91"/>
                </a:lnTo>
                <a:cubicBezTo>
                  <a:pt x="138" y="94"/>
                  <a:pt x="133" y="93"/>
                  <a:pt x="131" y="89"/>
                </a:cubicBezTo>
                <a:cubicBezTo>
                  <a:pt x="128" y="85"/>
                  <a:pt x="129" y="80"/>
                  <a:pt x="133" y="78"/>
                </a:cubicBezTo>
                <a:lnTo>
                  <a:pt x="147" y="69"/>
                </a:lnTo>
                <a:lnTo>
                  <a:pt x="144" y="72"/>
                </a:lnTo>
                <a:lnTo>
                  <a:pt x="150" y="57"/>
                </a:lnTo>
                <a:lnTo>
                  <a:pt x="150" y="61"/>
                </a:lnTo>
                <a:lnTo>
                  <a:pt x="148" y="43"/>
                </a:lnTo>
                <a:lnTo>
                  <a:pt x="149" y="47"/>
                </a:lnTo>
                <a:lnTo>
                  <a:pt x="138" y="30"/>
                </a:lnTo>
                <a:lnTo>
                  <a:pt x="140" y="32"/>
                </a:lnTo>
                <a:lnTo>
                  <a:pt x="121" y="20"/>
                </a:lnTo>
                <a:lnTo>
                  <a:pt x="124" y="21"/>
                </a:lnTo>
                <a:lnTo>
                  <a:pt x="95" y="16"/>
                </a:lnTo>
                <a:lnTo>
                  <a:pt x="98" y="16"/>
                </a:lnTo>
                <a:lnTo>
                  <a:pt x="59" y="22"/>
                </a:lnTo>
                <a:lnTo>
                  <a:pt x="61" y="22"/>
                </a:lnTo>
                <a:lnTo>
                  <a:pt x="13" y="43"/>
                </a:lnTo>
                <a:cubicBezTo>
                  <a:pt x="9" y="45"/>
                  <a:pt x="4" y="43"/>
                  <a:pt x="2" y="39"/>
                </a:cubicBezTo>
                <a:cubicBezTo>
                  <a:pt x="0" y="35"/>
                  <a:pt x="2" y="30"/>
                  <a:pt x="6" y="2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A978E6C-756F-44D6-8E02-CB0AC661939E}"/>
              </a:ext>
            </a:extLst>
          </p:cNvPr>
          <p:cNvSpPr>
            <a:spLocks/>
          </p:cNvSpPr>
          <p:nvPr/>
        </p:nvSpPr>
        <p:spPr bwMode="auto">
          <a:xfrm>
            <a:off x="2250688" y="4432162"/>
            <a:ext cx="63500" cy="144463"/>
          </a:xfrm>
          <a:custGeom>
            <a:avLst/>
            <a:gdLst>
              <a:gd name="T0" fmla="*/ 25 w 116"/>
              <a:gd name="T1" fmla="*/ 3 h 253"/>
              <a:gd name="T2" fmla="*/ 55 w 116"/>
              <a:gd name="T3" fmla="*/ 33 h 253"/>
              <a:gd name="T4" fmla="*/ 79 w 116"/>
              <a:gd name="T5" fmla="*/ 60 h 253"/>
              <a:gd name="T6" fmla="*/ 96 w 116"/>
              <a:gd name="T7" fmla="*/ 87 h 253"/>
              <a:gd name="T8" fmla="*/ 108 w 116"/>
              <a:gd name="T9" fmla="*/ 111 h 253"/>
              <a:gd name="T10" fmla="*/ 108 w 116"/>
              <a:gd name="T11" fmla="*/ 113 h 253"/>
              <a:gd name="T12" fmla="*/ 115 w 116"/>
              <a:gd name="T13" fmla="*/ 154 h 253"/>
              <a:gd name="T14" fmla="*/ 115 w 116"/>
              <a:gd name="T15" fmla="*/ 157 h 253"/>
              <a:gd name="T16" fmla="*/ 107 w 116"/>
              <a:gd name="T17" fmla="*/ 191 h 253"/>
              <a:gd name="T18" fmla="*/ 106 w 116"/>
              <a:gd name="T19" fmla="*/ 194 h 253"/>
              <a:gd name="T20" fmla="*/ 86 w 116"/>
              <a:gd name="T21" fmla="*/ 219 h 253"/>
              <a:gd name="T22" fmla="*/ 84 w 116"/>
              <a:gd name="T23" fmla="*/ 221 h 253"/>
              <a:gd name="T24" fmla="*/ 60 w 116"/>
              <a:gd name="T25" fmla="*/ 239 h 253"/>
              <a:gd name="T26" fmla="*/ 58 w 116"/>
              <a:gd name="T27" fmla="*/ 240 h 253"/>
              <a:gd name="T28" fmla="*/ 32 w 116"/>
              <a:gd name="T29" fmla="*/ 250 h 253"/>
              <a:gd name="T30" fmla="*/ 30 w 116"/>
              <a:gd name="T31" fmla="*/ 250 h 253"/>
              <a:gd name="T32" fmla="*/ 9 w 116"/>
              <a:gd name="T33" fmla="*/ 252 h 253"/>
              <a:gd name="T34" fmla="*/ 0 w 116"/>
              <a:gd name="T35" fmla="*/ 245 h 253"/>
              <a:gd name="T36" fmla="*/ 8 w 116"/>
              <a:gd name="T37" fmla="*/ 236 h 253"/>
              <a:gd name="T38" fmla="*/ 29 w 116"/>
              <a:gd name="T39" fmla="*/ 234 h 253"/>
              <a:gd name="T40" fmla="*/ 27 w 116"/>
              <a:gd name="T41" fmla="*/ 235 h 253"/>
              <a:gd name="T42" fmla="*/ 53 w 116"/>
              <a:gd name="T43" fmla="*/ 225 h 253"/>
              <a:gd name="T44" fmla="*/ 51 w 116"/>
              <a:gd name="T45" fmla="*/ 226 h 253"/>
              <a:gd name="T46" fmla="*/ 75 w 116"/>
              <a:gd name="T47" fmla="*/ 208 h 253"/>
              <a:gd name="T48" fmla="*/ 73 w 116"/>
              <a:gd name="T49" fmla="*/ 209 h 253"/>
              <a:gd name="T50" fmla="*/ 93 w 116"/>
              <a:gd name="T51" fmla="*/ 184 h 253"/>
              <a:gd name="T52" fmla="*/ 92 w 116"/>
              <a:gd name="T53" fmla="*/ 188 h 253"/>
              <a:gd name="T54" fmla="*/ 100 w 116"/>
              <a:gd name="T55" fmla="*/ 154 h 253"/>
              <a:gd name="T56" fmla="*/ 100 w 116"/>
              <a:gd name="T57" fmla="*/ 157 h 253"/>
              <a:gd name="T58" fmla="*/ 93 w 116"/>
              <a:gd name="T59" fmla="*/ 116 h 253"/>
              <a:gd name="T60" fmla="*/ 93 w 116"/>
              <a:gd name="T61" fmla="*/ 118 h 253"/>
              <a:gd name="T62" fmla="*/ 83 w 116"/>
              <a:gd name="T63" fmla="*/ 96 h 253"/>
              <a:gd name="T64" fmla="*/ 66 w 116"/>
              <a:gd name="T65" fmla="*/ 71 h 253"/>
              <a:gd name="T66" fmla="*/ 44 w 116"/>
              <a:gd name="T67" fmla="*/ 44 h 253"/>
              <a:gd name="T68" fmla="*/ 14 w 116"/>
              <a:gd name="T69" fmla="*/ 14 h 253"/>
              <a:gd name="T70" fmla="*/ 14 w 116"/>
              <a:gd name="T71" fmla="*/ 3 h 253"/>
              <a:gd name="T72" fmla="*/ 25 w 116"/>
              <a:gd name="T73" fmla="*/ 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6" h="253">
                <a:moveTo>
                  <a:pt x="25" y="3"/>
                </a:moveTo>
                <a:lnTo>
                  <a:pt x="55" y="33"/>
                </a:lnTo>
                <a:lnTo>
                  <a:pt x="79" y="60"/>
                </a:lnTo>
                <a:lnTo>
                  <a:pt x="96" y="87"/>
                </a:lnTo>
                <a:lnTo>
                  <a:pt x="108" y="111"/>
                </a:lnTo>
                <a:cubicBezTo>
                  <a:pt x="108" y="112"/>
                  <a:pt x="108" y="112"/>
                  <a:pt x="108" y="113"/>
                </a:cubicBezTo>
                <a:lnTo>
                  <a:pt x="115" y="154"/>
                </a:lnTo>
                <a:cubicBezTo>
                  <a:pt x="116" y="155"/>
                  <a:pt x="116" y="156"/>
                  <a:pt x="115" y="157"/>
                </a:cubicBezTo>
                <a:lnTo>
                  <a:pt x="107" y="191"/>
                </a:lnTo>
                <a:cubicBezTo>
                  <a:pt x="107" y="192"/>
                  <a:pt x="106" y="194"/>
                  <a:pt x="106" y="194"/>
                </a:cubicBezTo>
                <a:lnTo>
                  <a:pt x="86" y="219"/>
                </a:lnTo>
                <a:cubicBezTo>
                  <a:pt x="85" y="220"/>
                  <a:pt x="85" y="220"/>
                  <a:pt x="84" y="221"/>
                </a:cubicBezTo>
                <a:lnTo>
                  <a:pt x="60" y="239"/>
                </a:lnTo>
                <a:cubicBezTo>
                  <a:pt x="60" y="239"/>
                  <a:pt x="59" y="240"/>
                  <a:pt x="58" y="240"/>
                </a:cubicBezTo>
                <a:lnTo>
                  <a:pt x="32" y="250"/>
                </a:lnTo>
                <a:cubicBezTo>
                  <a:pt x="32" y="250"/>
                  <a:pt x="31" y="250"/>
                  <a:pt x="30" y="250"/>
                </a:cubicBezTo>
                <a:lnTo>
                  <a:pt x="9" y="252"/>
                </a:lnTo>
                <a:cubicBezTo>
                  <a:pt x="5" y="253"/>
                  <a:pt x="1" y="250"/>
                  <a:pt x="0" y="245"/>
                </a:cubicBezTo>
                <a:cubicBezTo>
                  <a:pt x="0" y="241"/>
                  <a:pt x="3" y="237"/>
                  <a:pt x="8" y="236"/>
                </a:cubicBezTo>
                <a:lnTo>
                  <a:pt x="29" y="234"/>
                </a:lnTo>
                <a:lnTo>
                  <a:pt x="27" y="235"/>
                </a:lnTo>
                <a:lnTo>
                  <a:pt x="53" y="225"/>
                </a:lnTo>
                <a:lnTo>
                  <a:pt x="51" y="226"/>
                </a:lnTo>
                <a:lnTo>
                  <a:pt x="75" y="208"/>
                </a:lnTo>
                <a:lnTo>
                  <a:pt x="73" y="209"/>
                </a:lnTo>
                <a:lnTo>
                  <a:pt x="93" y="184"/>
                </a:lnTo>
                <a:lnTo>
                  <a:pt x="92" y="188"/>
                </a:lnTo>
                <a:lnTo>
                  <a:pt x="100" y="154"/>
                </a:lnTo>
                <a:lnTo>
                  <a:pt x="100" y="157"/>
                </a:lnTo>
                <a:lnTo>
                  <a:pt x="93" y="116"/>
                </a:lnTo>
                <a:lnTo>
                  <a:pt x="93" y="118"/>
                </a:lnTo>
                <a:lnTo>
                  <a:pt x="83" y="96"/>
                </a:lnTo>
                <a:lnTo>
                  <a:pt x="66" y="71"/>
                </a:lnTo>
                <a:lnTo>
                  <a:pt x="44" y="44"/>
                </a:lnTo>
                <a:lnTo>
                  <a:pt x="14" y="14"/>
                </a:lnTo>
                <a:cubicBezTo>
                  <a:pt x="11" y="11"/>
                  <a:pt x="11" y="6"/>
                  <a:pt x="14" y="3"/>
                </a:cubicBezTo>
                <a:cubicBezTo>
                  <a:pt x="17" y="0"/>
                  <a:pt x="22" y="0"/>
                  <a:pt x="25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8A3FC894-8735-47D4-BC32-937EFD990AF4}"/>
              </a:ext>
            </a:extLst>
          </p:cNvPr>
          <p:cNvSpPr>
            <a:spLocks/>
          </p:cNvSpPr>
          <p:nvPr/>
        </p:nvSpPr>
        <p:spPr bwMode="auto">
          <a:xfrm>
            <a:off x="2188776" y="4743313"/>
            <a:ext cx="106363" cy="19050"/>
          </a:xfrm>
          <a:custGeom>
            <a:avLst/>
            <a:gdLst>
              <a:gd name="T0" fmla="*/ 7 w 193"/>
              <a:gd name="T1" fmla="*/ 11 h 32"/>
              <a:gd name="T2" fmla="*/ 15 w 193"/>
              <a:gd name="T3" fmla="*/ 8 h 32"/>
              <a:gd name="T4" fmla="*/ 16 w 193"/>
              <a:gd name="T5" fmla="*/ 8 h 32"/>
              <a:gd name="T6" fmla="*/ 30 w 193"/>
              <a:gd name="T7" fmla="*/ 5 h 32"/>
              <a:gd name="T8" fmla="*/ 62 w 193"/>
              <a:gd name="T9" fmla="*/ 1 h 32"/>
              <a:gd name="T10" fmla="*/ 64 w 193"/>
              <a:gd name="T11" fmla="*/ 1 h 32"/>
              <a:gd name="T12" fmla="*/ 103 w 193"/>
              <a:gd name="T13" fmla="*/ 6 h 32"/>
              <a:gd name="T14" fmla="*/ 143 w 193"/>
              <a:gd name="T15" fmla="*/ 14 h 32"/>
              <a:gd name="T16" fmla="*/ 168 w 193"/>
              <a:gd name="T17" fmla="*/ 17 h 32"/>
              <a:gd name="T18" fmla="*/ 185 w 193"/>
              <a:gd name="T19" fmla="*/ 16 h 32"/>
              <a:gd name="T20" fmla="*/ 193 w 193"/>
              <a:gd name="T21" fmla="*/ 24 h 32"/>
              <a:gd name="T22" fmla="*/ 185 w 193"/>
              <a:gd name="T23" fmla="*/ 32 h 32"/>
              <a:gd name="T24" fmla="*/ 167 w 193"/>
              <a:gd name="T25" fmla="*/ 32 h 32"/>
              <a:gd name="T26" fmla="*/ 140 w 193"/>
              <a:gd name="T27" fmla="*/ 29 h 32"/>
              <a:gd name="T28" fmla="*/ 101 w 193"/>
              <a:gd name="T29" fmla="*/ 21 h 32"/>
              <a:gd name="T30" fmla="*/ 62 w 193"/>
              <a:gd name="T31" fmla="*/ 16 h 32"/>
              <a:gd name="T32" fmla="*/ 64 w 193"/>
              <a:gd name="T33" fmla="*/ 16 h 32"/>
              <a:gd name="T34" fmla="*/ 33 w 193"/>
              <a:gd name="T35" fmla="*/ 20 h 32"/>
              <a:gd name="T36" fmla="*/ 19 w 193"/>
              <a:gd name="T37" fmla="*/ 23 h 32"/>
              <a:gd name="T38" fmla="*/ 20 w 193"/>
              <a:gd name="T39" fmla="*/ 23 h 32"/>
              <a:gd name="T40" fmla="*/ 12 w 193"/>
              <a:gd name="T41" fmla="*/ 26 h 32"/>
              <a:gd name="T42" fmla="*/ 2 w 193"/>
              <a:gd name="T43" fmla="*/ 21 h 32"/>
              <a:gd name="T44" fmla="*/ 7 w 193"/>
              <a:gd name="T45" fmla="*/ 1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3" h="32">
                <a:moveTo>
                  <a:pt x="7" y="11"/>
                </a:moveTo>
                <a:lnTo>
                  <a:pt x="15" y="8"/>
                </a:lnTo>
                <a:cubicBezTo>
                  <a:pt x="15" y="8"/>
                  <a:pt x="15" y="8"/>
                  <a:pt x="16" y="8"/>
                </a:cubicBezTo>
                <a:lnTo>
                  <a:pt x="30" y="5"/>
                </a:lnTo>
                <a:lnTo>
                  <a:pt x="62" y="1"/>
                </a:lnTo>
                <a:cubicBezTo>
                  <a:pt x="63" y="0"/>
                  <a:pt x="64" y="0"/>
                  <a:pt x="64" y="1"/>
                </a:cubicBezTo>
                <a:lnTo>
                  <a:pt x="103" y="6"/>
                </a:lnTo>
                <a:lnTo>
                  <a:pt x="143" y="14"/>
                </a:lnTo>
                <a:lnTo>
                  <a:pt x="168" y="17"/>
                </a:lnTo>
                <a:lnTo>
                  <a:pt x="185" y="16"/>
                </a:lnTo>
                <a:cubicBezTo>
                  <a:pt x="190" y="16"/>
                  <a:pt x="193" y="20"/>
                  <a:pt x="193" y="24"/>
                </a:cubicBezTo>
                <a:cubicBezTo>
                  <a:pt x="193" y="29"/>
                  <a:pt x="190" y="32"/>
                  <a:pt x="185" y="32"/>
                </a:cubicBezTo>
                <a:lnTo>
                  <a:pt x="167" y="32"/>
                </a:lnTo>
                <a:lnTo>
                  <a:pt x="140" y="29"/>
                </a:lnTo>
                <a:lnTo>
                  <a:pt x="101" y="21"/>
                </a:lnTo>
                <a:lnTo>
                  <a:pt x="62" y="16"/>
                </a:lnTo>
                <a:lnTo>
                  <a:pt x="64" y="16"/>
                </a:lnTo>
                <a:lnTo>
                  <a:pt x="33" y="20"/>
                </a:lnTo>
                <a:lnTo>
                  <a:pt x="19" y="23"/>
                </a:lnTo>
                <a:lnTo>
                  <a:pt x="20" y="23"/>
                </a:lnTo>
                <a:lnTo>
                  <a:pt x="12" y="26"/>
                </a:lnTo>
                <a:cubicBezTo>
                  <a:pt x="8" y="28"/>
                  <a:pt x="4" y="25"/>
                  <a:pt x="2" y="21"/>
                </a:cubicBezTo>
                <a:cubicBezTo>
                  <a:pt x="0" y="17"/>
                  <a:pt x="3" y="13"/>
                  <a:pt x="7" y="1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45CE2FA-7048-44AE-8818-FBD50E38CF10}"/>
              </a:ext>
            </a:extLst>
          </p:cNvPr>
          <p:cNvSpPr>
            <a:spLocks/>
          </p:cNvSpPr>
          <p:nvPr/>
        </p:nvSpPr>
        <p:spPr bwMode="auto">
          <a:xfrm>
            <a:off x="2277676" y="4733788"/>
            <a:ext cx="26988" cy="46038"/>
          </a:xfrm>
          <a:custGeom>
            <a:avLst/>
            <a:gdLst>
              <a:gd name="T0" fmla="*/ 16 w 49"/>
              <a:gd name="T1" fmla="*/ 6 h 81"/>
              <a:gd name="T2" fmla="*/ 20 w 49"/>
              <a:gd name="T3" fmla="*/ 20 h 81"/>
              <a:gd name="T4" fmla="*/ 27 w 49"/>
              <a:gd name="T5" fmla="*/ 41 h 81"/>
              <a:gd name="T6" fmla="*/ 26 w 49"/>
              <a:gd name="T7" fmla="*/ 39 h 81"/>
              <a:gd name="T8" fmla="*/ 37 w 49"/>
              <a:gd name="T9" fmla="*/ 56 h 81"/>
              <a:gd name="T10" fmla="*/ 47 w 49"/>
              <a:gd name="T11" fmla="*/ 67 h 81"/>
              <a:gd name="T12" fmla="*/ 46 w 49"/>
              <a:gd name="T13" fmla="*/ 79 h 81"/>
              <a:gd name="T14" fmla="*/ 34 w 49"/>
              <a:gd name="T15" fmla="*/ 78 h 81"/>
              <a:gd name="T16" fmla="*/ 24 w 49"/>
              <a:gd name="T17" fmla="*/ 65 h 81"/>
              <a:gd name="T18" fmla="*/ 13 w 49"/>
              <a:gd name="T19" fmla="*/ 48 h 81"/>
              <a:gd name="T20" fmla="*/ 12 w 49"/>
              <a:gd name="T21" fmla="*/ 46 h 81"/>
              <a:gd name="T22" fmla="*/ 5 w 49"/>
              <a:gd name="T23" fmla="*/ 25 h 81"/>
              <a:gd name="T24" fmla="*/ 1 w 49"/>
              <a:gd name="T25" fmla="*/ 11 h 81"/>
              <a:gd name="T26" fmla="*/ 6 w 49"/>
              <a:gd name="T27" fmla="*/ 1 h 81"/>
              <a:gd name="T28" fmla="*/ 16 w 49"/>
              <a:gd name="T29" fmla="*/ 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9" h="81">
                <a:moveTo>
                  <a:pt x="16" y="6"/>
                </a:moveTo>
                <a:lnTo>
                  <a:pt x="20" y="20"/>
                </a:lnTo>
                <a:lnTo>
                  <a:pt x="27" y="41"/>
                </a:lnTo>
                <a:lnTo>
                  <a:pt x="26" y="39"/>
                </a:lnTo>
                <a:lnTo>
                  <a:pt x="37" y="56"/>
                </a:lnTo>
                <a:lnTo>
                  <a:pt x="47" y="67"/>
                </a:lnTo>
                <a:cubicBezTo>
                  <a:pt x="49" y="71"/>
                  <a:pt x="49" y="76"/>
                  <a:pt x="46" y="79"/>
                </a:cubicBezTo>
                <a:cubicBezTo>
                  <a:pt x="42" y="81"/>
                  <a:pt x="37" y="81"/>
                  <a:pt x="34" y="78"/>
                </a:cubicBezTo>
                <a:lnTo>
                  <a:pt x="24" y="65"/>
                </a:lnTo>
                <a:lnTo>
                  <a:pt x="13" y="48"/>
                </a:lnTo>
                <a:cubicBezTo>
                  <a:pt x="12" y="47"/>
                  <a:pt x="12" y="47"/>
                  <a:pt x="12" y="46"/>
                </a:cubicBezTo>
                <a:lnTo>
                  <a:pt x="5" y="25"/>
                </a:lnTo>
                <a:lnTo>
                  <a:pt x="1" y="11"/>
                </a:lnTo>
                <a:cubicBezTo>
                  <a:pt x="0" y="6"/>
                  <a:pt x="2" y="2"/>
                  <a:pt x="6" y="1"/>
                </a:cubicBezTo>
                <a:cubicBezTo>
                  <a:pt x="11" y="0"/>
                  <a:pt x="15" y="2"/>
                  <a:pt x="16" y="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7EC92CBB-226B-495C-96A1-1E9902787716}"/>
              </a:ext>
            </a:extLst>
          </p:cNvPr>
          <p:cNvSpPr>
            <a:spLocks/>
          </p:cNvSpPr>
          <p:nvPr/>
        </p:nvSpPr>
        <p:spPr bwMode="auto">
          <a:xfrm>
            <a:off x="2312601" y="3335198"/>
            <a:ext cx="1644652" cy="1252539"/>
          </a:xfrm>
          <a:custGeom>
            <a:avLst/>
            <a:gdLst>
              <a:gd name="T0" fmla="*/ 127 w 3008"/>
              <a:gd name="T1" fmla="*/ 1188 h 2192"/>
              <a:gd name="T2" fmla="*/ 34 w 3008"/>
              <a:gd name="T3" fmla="*/ 1471 h 2192"/>
              <a:gd name="T4" fmla="*/ 44 w 3008"/>
              <a:gd name="T5" fmla="*/ 1325 h 2192"/>
              <a:gd name="T6" fmla="*/ 20 w 3008"/>
              <a:gd name="T7" fmla="*/ 1220 h 2192"/>
              <a:gd name="T8" fmla="*/ 10 w 3008"/>
              <a:gd name="T9" fmla="*/ 1138 h 2192"/>
              <a:gd name="T10" fmla="*/ 39 w 3008"/>
              <a:gd name="T11" fmla="*/ 1060 h 2192"/>
              <a:gd name="T12" fmla="*/ 98 w 3008"/>
              <a:gd name="T13" fmla="*/ 955 h 2192"/>
              <a:gd name="T14" fmla="*/ 171 w 3008"/>
              <a:gd name="T15" fmla="*/ 822 h 2192"/>
              <a:gd name="T16" fmla="*/ 302 w 3008"/>
              <a:gd name="T17" fmla="*/ 580 h 2192"/>
              <a:gd name="T18" fmla="*/ 516 w 3008"/>
              <a:gd name="T19" fmla="*/ 329 h 2192"/>
              <a:gd name="T20" fmla="*/ 861 w 3008"/>
              <a:gd name="T21" fmla="*/ 147 h 2192"/>
              <a:gd name="T22" fmla="*/ 1220 w 3008"/>
              <a:gd name="T23" fmla="*/ 46 h 2192"/>
              <a:gd name="T24" fmla="*/ 1570 w 3008"/>
              <a:gd name="T25" fmla="*/ 5 h 2192"/>
              <a:gd name="T26" fmla="*/ 1837 w 3008"/>
              <a:gd name="T27" fmla="*/ 14 h 2192"/>
              <a:gd name="T28" fmla="*/ 2163 w 3008"/>
              <a:gd name="T29" fmla="*/ 83 h 2192"/>
              <a:gd name="T30" fmla="*/ 2479 w 3008"/>
              <a:gd name="T31" fmla="*/ 252 h 2192"/>
              <a:gd name="T32" fmla="*/ 2751 w 3008"/>
              <a:gd name="T33" fmla="*/ 517 h 2192"/>
              <a:gd name="T34" fmla="*/ 2911 w 3008"/>
              <a:gd name="T35" fmla="*/ 827 h 2192"/>
              <a:gd name="T36" fmla="*/ 3004 w 3008"/>
              <a:gd name="T37" fmla="*/ 1453 h 2192"/>
              <a:gd name="T38" fmla="*/ 2882 w 3008"/>
              <a:gd name="T39" fmla="*/ 1772 h 2192"/>
              <a:gd name="T40" fmla="*/ 2702 w 3008"/>
              <a:gd name="T41" fmla="*/ 2087 h 2192"/>
              <a:gd name="T42" fmla="*/ 2372 w 3008"/>
              <a:gd name="T43" fmla="*/ 2174 h 2192"/>
              <a:gd name="T44" fmla="*/ 2280 w 3008"/>
              <a:gd name="T45" fmla="*/ 2179 h 2192"/>
              <a:gd name="T46" fmla="*/ 2265 w 3008"/>
              <a:gd name="T47" fmla="*/ 2156 h 2192"/>
              <a:gd name="T48" fmla="*/ 2284 w 3008"/>
              <a:gd name="T49" fmla="*/ 2129 h 2192"/>
              <a:gd name="T50" fmla="*/ 2352 w 3008"/>
              <a:gd name="T51" fmla="*/ 2110 h 2192"/>
              <a:gd name="T52" fmla="*/ 2503 w 3008"/>
              <a:gd name="T53" fmla="*/ 2055 h 2192"/>
              <a:gd name="T54" fmla="*/ 2663 w 3008"/>
              <a:gd name="T55" fmla="*/ 1964 h 2192"/>
              <a:gd name="T56" fmla="*/ 2756 w 3008"/>
              <a:gd name="T57" fmla="*/ 1855 h 2192"/>
              <a:gd name="T58" fmla="*/ 2785 w 3008"/>
              <a:gd name="T59" fmla="*/ 1690 h 2192"/>
              <a:gd name="T60" fmla="*/ 2902 w 3008"/>
              <a:gd name="T61" fmla="*/ 1585 h 2192"/>
              <a:gd name="T62" fmla="*/ 2940 w 3008"/>
              <a:gd name="T63" fmla="*/ 1348 h 2192"/>
              <a:gd name="T64" fmla="*/ 2872 w 3008"/>
              <a:gd name="T65" fmla="*/ 914 h 2192"/>
              <a:gd name="T66" fmla="*/ 2780 w 3008"/>
              <a:gd name="T67" fmla="*/ 685 h 2192"/>
              <a:gd name="T68" fmla="*/ 2571 w 3008"/>
              <a:gd name="T69" fmla="*/ 439 h 2192"/>
              <a:gd name="T70" fmla="*/ 2328 w 3008"/>
              <a:gd name="T71" fmla="*/ 274 h 2192"/>
              <a:gd name="T72" fmla="*/ 2007 w 3008"/>
              <a:gd name="T73" fmla="*/ 133 h 2192"/>
              <a:gd name="T74" fmla="*/ 1604 w 3008"/>
              <a:gd name="T75" fmla="*/ 92 h 2192"/>
              <a:gd name="T76" fmla="*/ 1186 w 3008"/>
              <a:gd name="T77" fmla="*/ 128 h 2192"/>
              <a:gd name="T78" fmla="*/ 802 w 3008"/>
              <a:gd name="T79" fmla="*/ 261 h 2192"/>
              <a:gd name="T80" fmla="*/ 574 w 3008"/>
              <a:gd name="T81" fmla="*/ 411 h 2192"/>
              <a:gd name="T82" fmla="*/ 399 w 3008"/>
              <a:gd name="T83" fmla="*/ 590 h 2192"/>
              <a:gd name="T84" fmla="*/ 287 w 3008"/>
              <a:gd name="T85" fmla="*/ 768 h 2192"/>
              <a:gd name="T86" fmla="*/ 239 w 3008"/>
              <a:gd name="T87" fmla="*/ 886 h 2192"/>
              <a:gd name="T88" fmla="*/ 205 w 3008"/>
              <a:gd name="T89" fmla="*/ 1055 h 2192"/>
              <a:gd name="T90" fmla="*/ 214 w 3008"/>
              <a:gd name="T91" fmla="*/ 1174 h 2192"/>
              <a:gd name="T92" fmla="*/ 253 w 3008"/>
              <a:gd name="T93" fmla="*/ 1256 h 2192"/>
              <a:gd name="T94" fmla="*/ 292 w 3008"/>
              <a:gd name="T95" fmla="*/ 1375 h 2192"/>
              <a:gd name="T96" fmla="*/ 258 w 3008"/>
              <a:gd name="T97" fmla="*/ 1462 h 2192"/>
              <a:gd name="T98" fmla="*/ 127 w 3008"/>
              <a:gd name="T99" fmla="*/ 1188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08" h="2192">
                <a:moveTo>
                  <a:pt x="127" y="1188"/>
                </a:moveTo>
                <a:cubicBezTo>
                  <a:pt x="69" y="1202"/>
                  <a:pt x="127" y="1485"/>
                  <a:pt x="34" y="1471"/>
                </a:cubicBezTo>
                <a:cubicBezTo>
                  <a:pt x="0" y="1466"/>
                  <a:pt x="44" y="1366"/>
                  <a:pt x="44" y="1325"/>
                </a:cubicBezTo>
                <a:cubicBezTo>
                  <a:pt x="44" y="1284"/>
                  <a:pt x="25" y="1252"/>
                  <a:pt x="20" y="1220"/>
                </a:cubicBezTo>
                <a:cubicBezTo>
                  <a:pt x="10" y="1188"/>
                  <a:pt x="5" y="1160"/>
                  <a:pt x="10" y="1138"/>
                </a:cubicBezTo>
                <a:cubicBezTo>
                  <a:pt x="15" y="1110"/>
                  <a:pt x="25" y="1087"/>
                  <a:pt x="39" y="1060"/>
                </a:cubicBezTo>
                <a:cubicBezTo>
                  <a:pt x="54" y="1028"/>
                  <a:pt x="78" y="991"/>
                  <a:pt x="98" y="955"/>
                </a:cubicBezTo>
                <a:cubicBezTo>
                  <a:pt x="122" y="914"/>
                  <a:pt x="137" y="882"/>
                  <a:pt x="171" y="822"/>
                </a:cubicBezTo>
                <a:cubicBezTo>
                  <a:pt x="205" y="759"/>
                  <a:pt x="243" y="663"/>
                  <a:pt x="302" y="580"/>
                </a:cubicBezTo>
                <a:cubicBezTo>
                  <a:pt x="355" y="503"/>
                  <a:pt x="423" y="402"/>
                  <a:pt x="516" y="329"/>
                </a:cubicBezTo>
                <a:cubicBezTo>
                  <a:pt x="613" y="256"/>
                  <a:pt x="744" y="192"/>
                  <a:pt x="861" y="147"/>
                </a:cubicBezTo>
                <a:cubicBezTo>
                  <a:pt x="977" y="96"/>
                  <a:pt x="1099" y="69"/>
                  <a:pt x="1220" y="46"/>
                </a:cubicBezTo>
                <a:cubicBezTo>
                  <a:pt x="1337" y="23"/>
                  <a:pt x="1468" y="10"/>
                  <a:pt x="1570" y="5"/>
                </a:cubicBezTo>
                <a:cubicBezTo>
                  <a:pt x="1672" y="0"/>
                  <a:pt x="1740" y="0"/>
                  <a:pt x="1837" y="14"/>
                </a:cubicBezTo>
                <a:cubicBezTo>
                  <a:pt x="1935" y="28"/>
                  <a:pt x="2056" y="46"/>
                  <a:pt x="2163" y="83"/>
                </a:cubicBezTo>
                <a:cubicBezTo>
                  <a:pt x="2270" y="124"/>
                  <a:pt x="2382" y="179"/>
                  <a:pt x="2479" y="252"/>
                </a:cubicBezTo>
                <a:cubicBezTo>
                  <a:pt x="2576" y="325"/>
                  <a:pt x="2678" y="416"/>
                  <a:pt x="2751" y="517"/>
                </a:cubicBezTo>
                <a:cubicBezTo>
                  <a:pt x="2824" y="612"/>
                  <a:pt x="2868" y="672"/>
                  <a:pt x="2911" y="827"/>
                </a:cubicBezTo>
                <a:cubicBezTo>
                  <a:pt x="2955" y="982"/>
                  <a:pt x="3008" y="1293"/>
                  <a:pt x="3004" y="1453"/>
                </a:cubicBezTo>
                <a:cubicBezTo>
                  <a:pt x="2999" y="1608"/>
                  <a:pt x="2931" y="1667"/>
                  <a:pt x="2882" y="1772"/>
                </a:cubicBezTo>
                <a:cubicBezTo>
                  <a:pt x="2829" y="1882"/>
                  <a:pt x="2785" y="2019"/>
                  <a:pt x="2702" y="2087"/>
                </a:cubicBezTo>
                <a:cubicBezTo>
                  <a:pt x="2620" y="2156"/>
                  <a:pt x="2440" y="2161"/>
                  <a:pt x="2372" y="2174"/>
                </a:cubicBezTo>
                <a:cubicBezTo>
                  <a:pt x="2304" y="2192"/>
                  <a:pt x="2299" y="2179"/>
                  <a:pt x="2280" y="2179"/>
                </a:cubicBezTo>
                <a:cubicBezTo>
                  <a:pt x="2265" y="2174"/>
                  <a:pt x="2265" y="2165"/>
                  <a:pt x="2265" y="2156"/>
                </a:cubicBezTo>
                <a:cubicBezTo>
                  <a:pt x="2265" y="2147"/>
                  <a:pt x="2270" y="2138"/>
                  <a:pt x="2284" y="2129"/>
                </a:cubicBezTo>
                <a:cubicBezTo>
                  <a:pt x="2299" y="2119"/>
                  <a:pt x="2318" y="2124"/>
                  <a:pt x="2352" y="2110"/>
                </a:cubicBezTo>
                <a:cubicBezTo>
                  <a:pt x="2391" y="2101"/>
                  <a:pt x="2454" y="2078"/>
                  <a:pt x="2503" y="2055"/>
                </a:cubicBezTo>
                <a:cubicBezTo>
                  <a:pt x="2557" y="2033"/>
                  <a:pt x="2625" y="2001"/>
                  <a:pt x="2663" y="1964"/>
                </a:cubicBezTo>
                <a:cubicBezTo>
                  <a:pt x="2707" y="1932"/>
                  <a:pt x="2736" y="1900"/>
                  <a:pt x="2756" y="1855"/>
                </a:cubicBezTo>
                <a:cubicBezTo>
                  <a:pt x="2775" y="1809"/>
                  <a:pt x="2761" y="1731"/>
                  <a:pt x="2785" y="1690"/>
                </a:cubicBezTo>
                <a:cubicBezTo>
                  <a:pt x="2809" y="1644"/>
                  <a:pt x="2877" y="1644"/>
                  <a:pt x="2902" y="1585"/>
                </a:cubicBezTo>
                <a:cubicBezTo>
                  <a:pt x="2931" y="1530"/>
                  <a:pt x="2950" y="1462"/>
                  <a:pt x="2940" y="1348"/>
                </a:cubicBezTo>
                <a:cubicBezTo>
                  <a:pt x="2936" y="1238"/>
                  <a:pt x="2902" y="1023"/>
                  <a:pt x="2872" y="914"/>
                </a:cubicBezTo>
                <a:cubicBezTo>
                  <a:pt x="2843" y="804"/>
                  <a:pt x="2829" y="763"/>
                  <a:pt x="2780" y="685"/>
                </a:cubicBezTo>
                <a:cubicBezTo>
                  <a:pt x="2731" y="603"/>
                  <a:pt x="2644" y="507"/>
                  <a:pt x="2571" y="439"/>
                </a:cubicBezTo>
                <a:cubicBezTo>
                  <a:pt x="2493" y="370"/>
                  <a:pt x="2420" y="325"/>
                  <a:pt x="2328" y="274"/>
                </a:cubicBezTo>
                <a:cubicBezTo>
                  <a:pt x="2231" y="224"/>
                  <a:pt x="2124" y="165"/>
                  <a:pt x="2007" y="133"/>
                </a:cubicBezTo>
                <a:cubicBezTo>
                  <a:pt x="1886" y="106"/>
                  <a:pt x="1740" y="92"/>
                  <a:pt x="1604" y="92"/>
                </a:cubicBezTo>
                <a:cubicBezTo>
                  <a:pt x="1468" y="92"/>
                  <a:pt x="1322" y="101"/>
                  <a:pt x="1186" y="128"/>
                </a:cubicBezTo>
                <a:cubicBezTo>
                  <a:pt x="1055" y="156"/>
                  <a:pt x="904" y="215"/>
                  <a:pt x="802" y="261"/>
                </a:cubicBezTo>
                <a:cubicBezTo>
                  <a:pt x="695" y="306"/>
                  <a:pt x="642" y="357"/>
                  <a:pt x="574" y="411"/>
                </a:cubicBezTo>
                <a:cubicBezTo>
                  <a:pt x="506" y="466"/>
                  <a:pt x="448" y="530"/>
                  <a:pt x="399" y="590"/>
                </a:cubicBezTo>
                <a:cubicBezTo>
                  <a:pt x="355" y="649"/>
                  <a:pt x="316" y="722"/>
                  <a:pt x="287" y="768"/>
                </a:cubicBezTo>
                <a:cubicBezTo>
                  <a:pt x="263" y="818"/>
                  <a:pt x="253" y="836"/>
                  <a:pt x="239" y="886"/>
                </a:cubicBezTo>
                <a:cubicBezTo>
                  <a:pt x="224" y="932"/>
                  <a:pt x="205" y="1005"/>
                  <a:pt x="205" y="1055"/>
                </a:cubicBezTo>
                <a:cubicBezTo>
                  <a:pt x="200" y="1106"/>
                  <a:pt x="209" y="1142"/>
                  <a:pt x="214" y="1174"/>
                </a:cubicBezTo>
                <a:cubicBezTo>
                  <a:pt x="224" y="1211"/>
                  <a:pt x="239" y="1224"/>
                  <a:pt x="253" y="1256"/>
                </a:cubicBezTo>
                <a:cubicBezTo>
                  <a:pt x="268" y="1288"/>
                  <a:pt x="277" y="1343"/>
                  <a:pt x="292" y="1375"/>
                </a:cubicBezTo>
                <a:cubicBezTo>
                  <a:pt x="307" y="1412"/>
                  <a:pt x="297" y="1480"/>
                  <a:pt x="258" y="1462"/>
                </a:cubicBezTo>
                <a:cubicBezTo>
                  <a:pt x="205" y="1434"/>
                  <a:pt x="175" y="1174"/>
                  <a:pt x="127" y="1188"/>
                </a:cubicBezTo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350763B5-D056-4F8A-9909-A81036688038}"/>
              </a:ext>
            </a:extLst>
          </p:cNvPr>
          <p:cNvSpPr>
            <a:spLocks/>
          </p:cNvSpPr>
          <p:nvPr/>
        </p:nvSpPr>
        <p:spPr bwMode="auto">
          <a:xfrm>
            <a:off x="2714239" y="4121012"/>
            <a:ext cx="273050" cy="101600"/>
          </a:xfrm>
          <a:custGeom>
            <a:avLst/>
            <a:gdLst>
              <a:gd name="T0" fmla="*/ 496 w 498"/>
              <a:gd name="T1" fmla="*/ 13 h 178"/>
              <a:gd name="T2" fmla="*/ 487 w 498"/>
              <a:gd name="T3" fmla="*/ 31 h 178"/>
              <a:gd name="T4" fmla="*/ 485 w 498"/>
              <a:gd name="T5" fmla="*/ 33 h 178"/>
              <a:gd name="T6" fmla="*/ 475 w 498"/>
              <a:gd name="T7" fmla="*/ 44 h 178"/>
              <a:gd name="T8" fmla="*/ 474 w 498"/>
              <a:gd name="T9" fmla="*/ 45 h 178"/>
              <a:gd name="T10" fmla="*/ 459 w 498"/>
              <a:gd name="T11" fmla="*/ 56 h 178"/>
              <a:gd name="T12" fmla="*/ 437 w 498"/>
              <a:gd name="T13" fmla="*/ 69 h 178"/>
              <a:gd name="T14" fmla="*/ 409 w 498"/>
              <a:gd name="T15" fmla="*/ 84 h 178"/>
              <a:gd name="T16" fmla="*/ 344 w 498"/>
              <a:gd name="T17" fmla="*/ 112 h 178"/>
              <a:gd name="T18" fmla="*/ 271 w 498"/>
              <a:gd name="T19" fmla="*/ 136 h 178"/>
              <a:gd name="T20" fmla="*/ 184 w 498"/>
              <a:gd name="T21" fmla="*/ 157 h 178"/>
              <a:gd name="T22" fmla="*/ 146 w 498"/>
              <a:gd name="T23" fmla="*/ 164 h 178"/>
              <a:gd name="T24" fmla="*/ 102 w 498"/>
              <a:gd name="T25" fmla="*/ 169 h 178"/>
              <a:gd name="T26" fmla="*/ 9 w 498"/>
              <a:gd name="T27" fmla="*/ 177 h 178"/>
              <a:gd name="T28" fmla="*/ 0 w 498"/>
              <a:gd name="T29" fmla="*/ 170 h 178"/>
              <a:gd name="T30" fmla="*/ 8 w 498"/>
              <a:gd name="T31" fmla="*/ 161 h 178"/>
              <a:gd name="T32" fmla="*/ 101 w 498"/>
              <a:gd name="T33" fmla="*/ 154 h 178"/>
              <a:gd name="T34" fmla="*/ 143 w 498"/>
              <a:gd name="T35" fmla="*/ 149 h 178"/>
              <a:gd name="T36" fmla="*/ 181 w 498"/>
              <a:gd name="T37" fmla="*/ 142 h 178"/>
              <a:gd name="T38" fmla="*/ 266 w 498"/>
              <a:gd name="T39" fmla="*/ 121 h 178"/>
              <a:gd name="T40" fmla="*/ 337 w 498"/>
              <a:gd name="T41" fmla="*/ 97 h 178"/>
              <a:gd name="T42" fmla="*/ 402 w 498"/>
              <a:gd name="T43" fmla="*/ 70 h 178"/>
              <a:gd name="T44" fmla="*/ 428 w 498"/>
              <a:gd name="T45" fmla="*/ 56 h 178"/>
              <a:gd name="T46" fmla="*/ 450 w 498"/>
              <a:gd name="T47" fmla="*/ 43 h 178"/>
              <a:gd name="T48" fmla="*/ 465 w 498"/>
              <a:gd name="T49" fmla="*/ 32 h 178"/>
              <a:gd name="T50" fmla="*/ 464 w 498"/>
              <a:gd name="T51" fmla="*/ 33 h 178"/>
              <a:gd name="T52" fmla="*/ 474 w 498"/>
              <a:gd name="T53" fmla="*/ 22 h 178"/>
              <a:gd name="T54" fmla="*/ 472 w 498"/>
              <a:gd name="T55" fmla="*/ 24 h 178"/>
              <a:gd name="T56" fmla="*/ 481 w 498"/>
              <a:gd name="T57" fmla="*/ 6 h 178"/>
              <a:gd name="T58" fmla="*/ 492 w 498"/>
              <a:gd name="T59" fmla="*/ 2 h 178"/>
              <a:gd name="T60" fmla="*/ 496 w 498"/>
              <a:gd name="T61" fmla="*/ 13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178">
                <a:moveTo>
                  <a:pt x="496" y="13"/>
                </a:moveTo>
                <a:lnTo>
                  <a:pt x="487" y="31"/>
                </a:lnTo>
                <a:cubicBezTo>
                  <a:pt x="486" y="32"/>
                  <a:pt x="486" y="32"/>
                  <a:pt x="485" y="33"/>
                </a:cubicBezTo>
                <a:lnTo>
                  <a:pt x="475" y="44"/>
                </a:lnTo>
                <a:cubicBezTo>
                  <a:pt x="475" y="44"/>
                  <a:pt x="475" y="45"/>
                  <a:pt x="474" y="45"/>
                </a:cubicBezTo>
                <a:lnTo>
                  <a:pt x="459" y="56"/>
                </a:lnTo>
                <a:lnTo>
                  <a:pt x="437" y="69"/>
                </a:lnTo>
                <a:lnTo>
                  <a:pt x="409" y="84"/>
                </a:lnTo>
                <a:lnTo>
                  <a:pt x="344" y="112"/>
                </a:lnTo>
                <a:lnTo>
                  <a:pt x="271" y="136"/>
                </a:lnTo>
                <a:lnTo>
                  <a:pt x="184" y="157"/>
                </a:lnTo>
                <a:lnTo>
                  <a:pt x="146" y="164"/>
                </a:lnTo>
                <a:lnTo>
                  <a:pt x="102" y="169"/>
                </a:lnTo>
                <a:lnTo>
                  <a:pt x="9" y="177"/>
                </a:lnTo>
                <a:cubicBezTo>
                  <a:pt x="5" y="178"/>
                  <a:pt x="1" y="175"/>
                  <a:pt x="0" y="170"/>
                </a:cubicBezTo>
                <a:cubicBezTo>
                  <a:pt x="0" y="166"/>
                  <a:pt x="3" y="162"/>
                  <a:pt x="8" y="161"/>
                </a:cubicBezTo>
                <a:lnTo>
                  <a:pt x="101" y="154"/>
                </a:lnTo>
                <a:lnTo>
                  <a:pt x="143" y="149"/>
                </a:lnTo>
                <a:lnTo>
                  <a:pt x="181" y="142"/>
                </a:lnTo>
                <a:lnTo>
                  <a:pt x="266" y="121"/>
                </a:lnTo>
                <a:lnTo>
                  <a:pt x="337" y="97"/>
                </a:lnTo>
                <a:lnTo>
                  <a:pt x="402" y="70"/>
                </a:lnTo>
                <a:lnTo>
                  <a:pt x="428" y="56"/>
                </a:lnTo>
                <a:lnTo>
                  <a:pt x="450" y="43"/>
                </a:lnTo>
                <a:lnTo>
                  <a:pt x="465" y="32"/>
                </a:lnTo>
                <a:lnTo>
                  <a:pt x="464" y="33"/>
                </a:lnTo>
                <a:lnTo>
                  <a:pt x="474" y="22"/>
                </a:lnTo>
                <a:lnTo>
                  <a:pt x="472" y="24"/>
                </a:lnTo>
                <a:lnTo>
                  <a:pt x="481" y="6"/>
                </a:lnTo>
                <a:cubicBezTo>
                  <a:pt x="483" y="2"/>
                  <a:pt x="488" y="0"/>
                  <a:pt x="492" y="2"/>
                </a:cubicBezTo>
                <a:cubicBezTo>
                  <a:pt x="496" y="4"/>
                  <a:pt x="498" y="9"/>
                  <a:pt x="496" y="1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FA64B57-7837-4B32-BFA1-05060AA1D6D4}"/>
              </a:ext>
            </a:extLst>
          </p:cNvPr>
          <p:cNvSpPr>
            <a:spLocks/>
          </p:cNvSpPr>
          <p:nvPr/>
        </p:nvSpPr>
        <p:spPr bwMode="auto">
          <a:xfrm>
            <a:off x="2769801" y="3768586"/>
            <a:ext cx="695326" cy="896939"/>
          </a:xfrm>
          <a:custGeom>
            <a:avLst/>
            <a:gdLst>
              <a:gd name="T0" fmla="*/ 777 w 1271"/>
              <a:gd name="T1" fmla="*/ 742 h 1570"/>
              <a:gd name="T2" fmla="*/ 740 w 1271"/>
              <a:gd name="T3" fmla="*/ 678 h 1570"/>
              <a:gd name="T4" fmla="*/ 618 w 1271"/>
              <a:gd name="T5" fmla="*/ 691 h 1570"/>
              <a:gd name="T6" fmla="*/ 486 w 1271"/>
              <a:gd name="T7" fmla="*/ 690 h 1570"/>
              <a:gd name="T8" fmla="*/ 453 w 1271"/>
              <a:gd name="T9" fmla="*/ 796 h 1570"/>
              <a:gd name="T10" fmla="*/ 360 w 1271"/>
              <a:gd name="T11" fmla="*/ 770 h 1570"/>
              <a:gd name="T12" fmla="*/ 421 w 1271"/>
              <a:gd name="T13" fmla="*/ 690 h 1570"/>
              <a:gd name="T14" fmla="*/ 365 w 1271"/>
              <a:gd name="T15" fmla="*/ 652 h 1570"/>
              <a:gd name="T16" fmla="*/ 345 w 1271"/>
              <a:gd name="T17" fmla="*/ 349 h 1570"/>
              <a:gd name="T18" fmla="*/ 6 w 1271"/>
              <a:gd name="T19" fmla="*/ 153 h 1570"/>
              <a:gd name="T20" fmla="*/ 444 w 1271"/>
              <a:gd name="T21" fmla="*/ 1 h 1570"/>
              <a:gd name="T22" fmla="*/ 1235 w 1271"/>
              <a:gd name="T23" fmla="*/ 341 h 1570"/>
              <a:gd name="T24" fmla="*/ 1207 w 1271"/>
              <a:gd name="T25" fmla="*/ 528 h 1570"/>
              <a:gd name="T26" fmla="*/ 1002 w 1271"/>
              <a:gd name="T27" fmla="*/ 352 h 1570"/>
              <a:gd name="T28" fmla="*/ 627 w 1271"/>
              <a:gd name="T29" fmla="*/ 238 h 1570"/>
              <a:gd name="T30" fmla="*/ 488 w 1271"/>
              <a:gd name="T31" fmla="*/ 368 h 1570"/>
              <a:gd name="T32" fmla="*/ 541 w 1271"/>
              <a:gd name="T33" fmla="*/ 196 h 1570"/>
              <a:gd name="T34" fmla="*/ 880 w 1271"/>
              <a:gd name="T35" fmla="*/ 220 h 1570"/>
              <a:gd name="T36" fmla="*/ 292 w 1271"/>
              <a:gd name="T37" fmla="*/ 162 h 1570"/>
              <a:gd name="T38" fmla="*/ 239 w 1271"/>
              <a:gd name="T39" fmla="*/ 268 h 1570"/>
              <a:gd name="T40" fmla="*/ 415 w 1271"/>
              <a:gd name="T41" fmla="*/ 371 h 1570"/>
              <a:gd name="T42" fmla="*/ 474 w 1271"/>
              <a:gd name="T43" fmla="*/ 474 h 1570"/>
              <a:gd name="T44" fmla="*/ 421 w 1271"/>
              <a:gd name="T45" fmla="*/ 642 h 1570"/>
              <a:gd name="T46" fmla="*/ 466 w 1271"/>
              <a:gd name="T47" fmla="*/ 662 h 1570"/>
              <a:gd name="T48" fmla="*/ 608 w 1271"/>
              <a:gd name="T49" fmla="*/ 615 h 1570"/>
              <a:gd name="T50" fmla="*/ 735 w 1271"/>
              <a:gd name="T51" fmla="*/ 546 h 1570"/>
              <a:gd name="T52" fmla="*/ 990 w 1271"/>
              <a:gd name="T53" fmla="*/ 704 h 1570"/>
              <a:gd name="T54" fmla="*/ 1107 w 1271"/>
              <a:gd name="T55" fmla="*/ 1104 h 1570"/>
              <a:gd name="T56" fmla="*/ 1119 w 1271"/>
              <a:gd name="T57" fmla="*/ 1557 h 1570"/>
              <a:gd name="T58" fmla="*/ 1178 w 1271"/>
              <a:gd name="T59" fmla="*/ 1270 h 1570"/>
              <a:gd name="T60" fmla="*/ 1133 w 1271"/>
              <a:gd name="T61" fmla="*/ 1565 h 1570"/>
              <a:gd name="T62" fmla="*/ 1078 w 1271"/>
              <a:gd name="T63" fmla="*/ 1054 h 1570"/>
              <a:gd name="T64" fmla="*/ 966 w 1271"/>
              <a:gd name="T65" fmla="*/ 687 h 1570"/>
              <a:gd name="T66" fmla="*/ 717 w 1271"/>
              <a:gd name="T67" fmla="*/ 564 h 1570"/>
              <a:gd name="T68" fmla="*/ 586 w 1271"/>
              <a:gd name="T69" fmla="*/ 627 h 1570"/>
              <a:gd name="T70" fmla="*/ 455 w 1271"/>
              <a:gd name="T71" fmla="*/ 646 h 1570"/>
              <a:gd name="T72" fmla="*/ 406 w 1271"/>
              <a:gd name="T73" fmla="*/ 638 h 1570"/>
              <a:gd name="T74" fmla="*/ 466 w 1271"/>
              <a:gd name="T75" fmla="*/ 454 h 1570"/>
              <a:gd name="T76" fmla="*/ 401 w 1271"/>
              <a:gd name="T77" fmla="*/ 379 h 1570"/>
              <a:gd name="T78" fmla="*/ 216 w 1271"/>
              <a:gd name="T79" fmla="*/ 271 h 1570"/>
              <a:gd name="T80" fmla="*/ 323 w 1271"/>
              <a:gd name="T81" fmla="*/ 137 h 1570"/>
              <a:gd name="T82" fmla="*/ 892 w 1271"/>
              <a:gd name="T83" fmla="*/ 215 h 1570"/>
              <a:gd name="T84" fmla="*/ 548 w 1271"/>
              <a:gd name="T85" fmla="*/ 211 h 1570"/>
              <a:gd name="T86" fmla="*/ 493 w 1271"/>
              <a:gd name="T87" fmla="*/ 353 h 1570"/>
              <a:gd name="T88" fmla="*/ 624 w 1271"/>
              <a:gd name="T89" fmla="*/ 223 h 1570"/>
              <a:gd name="T90" fmla="*/ 1013 w 1271"/>
              <a:gd name="T91" fmla="*/ 341 h 1570"/>
              <a:gd name="T92" fmla="*/ 1208 w 1271"/>
              <a:gd name="T93" fmla="*/ 513 h 1570"/>
              <a:gd name="T94" fmla="*/ 1222 w 1271"/>
              <a:gd name="T95" fmla="*/ 352 h 1570"/>
              <a:gd name="T96" fmla="*/ 445 w 1271"/>
              <a:gd name="T97" fmla="*/ 17 h 1570"/>
              <a:gd name="T98" fmla="*/ 21 w 1271"/>
              <a:gd name="T99" fmla="*/ 156 h 1570"/>
              <a:gd name="T100" fmla="*/ 350 w 1271"/>
              <a:gd name="T101" fmla="*/ 334 h 1570"/>
              <a:gd name="T102" fmla="*/ 378 w 1271"/>
              <a:gd name="T103" fmla="*/ 661 h 1570"/>
              <a:gd name="T104" fmla="*/ 415 w 1271"/>
              <a:gd name="T105" fmla="*/ 675 h 1570"/>
              <a:gd name="T106" fmla="*/ 381 w 1271"/>
              <a:gd name="T107" fmla="*/ 764 h 1570"/>
              <a:gd name="T108" fmla="*/ 453 w 1271"/>
              <a:gd name="T109" fmla="*/ 781 h 1570"/>
              <a:gd name="T110" fmla="*/ 461 w 1271"/>
              <a:gd name="T111" fmla="*/ 689 h 1570"/>
              <a:gd name="T112" fmla="*/ 619 w 1271"/>
              <a:gd name="T113" fmla="*/ 676 h 1570"/>
              <a:gd name="T114" fmla="*/ 729 w 1271"/>
              <a:gd name="T115" fmla="*/ 638 h 1570"/>
              <a:gd name="T116" fmla="*/ 778 w 1271"/>
              <a:gd name="T117" fmla="*/ 757 h 1570"/>
              <a:gd name="T118" fmla="*/ 656 w 1271"/>
              <a:gd name="T119" fmla="*/ 965 h 1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71" h="1570">
                <a:moveTo>
                  <a:pt x="640" y="966"/>
                </a:moveTo>
                <a:lnTo>
                  <a:pt x="637" y="917"/>
                </a:lnTo>
                <a:cubicBezTo>
                  <a:pt x="637" y="916"/>
                  <a:pt x="637" y="916"/>
                  <a:pt x="638" y="915"/>
                </a:cubicBezTo>
                <a:lnTo>
                  <a:pt x="646" y="868"/>
                </a:lnTo>
                <a:cubicBezTo>
                  <a:pt x="646" y="867"/>
                  <a:pt x="646" y="867"/>
                  <a:pt x="646" y="866"/>
                </a:cubicBezTo>
                <a:lnTo>
                  <a:pt x="660" y="835"/>
                </a:lnTo>
                <a:lnTo>
                  <a:pt x="680" y="804"/>
                </a:lnTo>
                <a:lnTo>
                  <a:pt x="700" y="778"/>
                </a:lnTo>
                <a:cubicBezTo>
                  <a:pt x="700" y="777"/>
                  <a:pt x="701" y="777"/>
                  <a:pt x="701" y="777"/>
                </a:cubicBezTo>
                <a:lnTo>
                  <a:pt x="721" y="759"/>
                </a:lnTo>
                <a:cubicBezTo>
                  <a:pt x="722" y="758"/>
                  <a:pt x="722" y="757"/>
                  <a:pt x="723" y="757"/>
                </a:cubicBezTo>
                <a:lnTo>
                  <a:pt x="748" y="746"/>
                </a:lnTo>
                <a:cubicBezTo>
                  <a:pt x="749" y="746"/>
                  <a:pt x="750" y="746"/>
                  <a:pt x="750" y="746"/>
                </a:cubicBezTo>
                <a:lnTo>
                  <a:pt x="777" y="742"/>
                </a:lnTo>
                <a:cubicBezTo>
                  <a:pt x="778" y="741"/>
                  <a:pt x="778" y="741"/>
                  <a:pt x="778" y="741"/>
                </a:cubicBezTo>
                <a:lnTo>
                  <a:pt x="801" y="741"/>
                </a:lnTo>
                <a:lnTo>
                  <a:pt x="799" y="742"/>
                </a:lnTo>
                <a:lnTo>
                  <a:pt x="813" y="738"/>
                </a:lnTo>
                <a:lnTo>
                  <a:pt x="808" y="744"/>
                </a:lnTo>
                <a:lnTo>
                  <a:pt x="809" y="737"/>
                </a:lnTo>
                <a:lnTo>
                  <a:pt x="812" y="745"/>
                </a:lnTo>
                <a:lnTo>
                  <a:pt x="804" y="739"/>
                </a:lnTo>
                <a:lnTo>
                  <a:pt x="805" y="740"/>
                </a:lnTo>
                <a:lnTo>
                  <a:pt x="792" y="733"/>
                </a:lnTo>
                <a:lnTo>
                  <a:pt x="781" y="725"/>
                </a:lnTo>
                <a:cubicBezTo>
                  <a:pt x="780" y="725"/>
                  <a:pt x="780" y="724"/>
                  <a:pt x="779" y="724"/>
                </a:cubicBezTo>
                <a:lnTo>
                  <a:pt x="760" y="701"/>
                </a:lnTo>
                <a:lnTo>
                  <a:pt x="740" y="678"/>
                </a:lnTo>
                <a:lnTo>
                  <a:pt x="716" y="649"/>
                </a:lnTo>
                <a:lnTo>
                  <a:pt x="718" y="650"/>
                </a:lnTo>
                <a:lnTo>
                  <a:pt x="705" y="640"/>
                </a:lnTo>
                <a:lnTo>
                  <a:pt x="708" y="641"/>
                </a:lnTo>
                <a:lnTo>
                  <a:pt x="696" y="639"/>
                </a:lnTo>
                <a:lnTo>
                  <a:pt x="701" y="639"/>
                </a:lnTo>
                <a:lnTo>
                  <a:pt x="685" y="646"/>
                </a:lnTo>
                <a:lnTo>
                  <a:pt x="687" y="644"/>
                </a:lnTo>
                <a:lnTo>
                  <a:pt x="671" y="660"/>
                </a:lnTo>
                <a:lnTo>
                  <a:pt x="655" y="677"/>
                </a:lnTo>
                <a:cubicBezTo>
                  <a:pt x="655" y="677"/>
                  <a:pt x="654" y="678"/>
                  <a:pt x="654" y="678"/>
                </a:cubicBezTo>
                <a:lnTo>
                  <a:pt x="638" y="688"/>
                </a:lnTo>
                <a:cubicBezTo>
                  <a:pt x="637" y="689"/>
                  <a:pt x="636" y="689"/>
                  <a:pt x="634" y="689"/>
                </a:cubicBezTo>
                <a:lnTo>
                  <a:pt x="618" y="691"/>
                </a:lnTo>
                <a:cubicBezTo>
                  <a:pt x="618" y="692"/>
                  <a:pt x="617" y="691"/>
                  <a:pt x="616" y="691"/>
                </a:cubicBezTo>
                <a:lnTo>
                  <a:pt x="601" y="688"/>
                </a:lnTo>
                <a:lnTo>
                  <a:pt x="585" y="683"/>
                </a:lnTo>
                <a:lnTo>
                  <a:pt x="573" y="680"/>
                </a:lnTo>
                <a:lnTo>
                  <a:pt x="580" y="679"/>
                </a:lnTo>
                <a:lnTo>
                  <a:pt x="569" y="688"/>
                </a:lnTo>
                <a:lnTo>
                  <a:pt x="554" y="697"/>
                </a:lnTo>
                <a:cubicBezTo>
                  <a:pt x="552" y="698"/>
                  <a:pt x="550" y="699"/>
                  <a:pt x="547" y="698"/>
                </a:cubicBezTo>
                <a:lnTo>
                  <a:pt x="525" y="692"/>
                </a:lnTo>
                <a:lnTo>
                  <a:pt x="511" y="688"/>
                </a:lnTo>
                <a:lnTo>
                  <a:pt x="514" y="688"/>
                </a:lnTo>
                <a:lnTo>
                  <a:pt x="501" y="689"/>
                </a:lnTo>
                <a:lnTo>
                  <a:pt x="482" y="691"/>
                </a:lnTo>
                <a:lnTo>
                  <a:pt x="486" y="690"/>
                </a:lnTo>
                <a:lnTo>
                  <a:pt x="471" y="702"/>
                </a:lnTo>
                <a:lnTo>
                  <a:pt x="474" y="694"/>
                </a:lnTo>
                <a:lnTo>
                  <a:pt x="476" y="707"/>
                </a:lnTo>
                <a:lnTo>
                  <a:pt x="476" y="706"/>
                </a:lnTo>
                <a:lnTo>
                  <a:pt x="482" y="723"/>
                </a:lnTo>
                <a:lnTo>
                  <a:pt x="487" y="739"/>
                </a:lnTo>
                <a:cubicBezTo>
                  <a:pt x="487" y="739"/>
                  <a:pt x="487" y="740"/>
                  <a:pt x="487" y="740"/>
                </a:cubicBezTo>
                <a:lnTo>
                  <a:pt x="489" y="753"/>
                </a:lnTo>
                <a:cubicBezTo>
                  <a:pt x="490" y="754"/>
                  <a:pt x="489" y="755"/>
                  <a:pt x="489" y="757"/>
                </a:cubicBezTo>
                <a:lnTo>
                  <a:pt x="483" y="779"/>
                </a:lnTo>
                <a:cubicBezTo>
                  <a:pt x="483" y="780"/>
                  <a:pt x="482" y="781"/>
                  <a:pt x="481" y="782"/>
                </a:cubicBezTo>
                <a:lnTo>
                  <a:pt x="472" y="792"/>
                </a:lnTo>
                <a:cubicBezTo>
                  <a:pt x="471" y="793"/>
                  <a:pt x="469" y="794"/>
                  <a:pt x="468" y="794"/>
                </a:cubicBezTo>
                <a:lnTo>
                  <a:pt x="453" y="796"/>
                </a:lnTo>
                <a:cubicBezTo>
                  <a:pt x="452" y="796"/>
                  <a:pt x="451" y="796"/>
                  <a:pt x="450" y="796"/>
                </a:cubicBezTo>
                <a:lnTo>
                  <a:pt x="435" y="794"/>
                </a:lnTo>
                <a:lnTo>
                  <a:pt x="439" y="794"/>
                </a:lnTo>
                <a:lnTo>
                  <a:pt x="425" y="799"/>
                </a:lnTo>
                <a:lnTo>
                  <a:pt x="410" y="804"/>
                </a:lnTo>
                <a:cubicBezTo>
                  <a:pt x="409" y="804"/>
                  <a:pt x="408" y="805"/>
                  <a:pt x="407" y="804"/>
                </a:cubicBezTo>
                <a:lnTo>
                  <a:pt x="395" y="803"/>
                </a:lnTo>
                <a:cubicBezTo>
                  <a:pt x="394" y="803"/>
                  <a:pt x="394" y="803"/>
                  <a:pt x="393" y="803"/>
                </a:cubicBezTo>
                <a:lnTo>
                  <a:pt x="380" y="799"/>
                </a:lnTo>
                <a:cubicBezTo>
                  <a:pt x="379" y="799"/>
                  <a:pt x="378" y="798"/>
                  <a:pt x="377" y="797"/>
                </a:cubicBezTo>
                <a:lnTo>
                  <a:pt x="368" y="788"/>
                </a:lnTo>
                <a:cubicBezTo>
                  <a:pt x="367" y="788"/>
                  <a:pt x="367" y="787"/>
                  <a:pt x="367" y="787"/>
                </a:cubicBezTo>
                <a:lnTo>
                  <a:pt x="361" y="778"/>
                </a:lnTo>
                <a:cubicBezTo>
                  <a:pt x="359" y="776"/>
                  <a:pt x="359" y="773"/>
                  <a:pt x="360" y="770"/>
                </a:cubicBezTo>
                <a:lnTo>
                  <a:pt x="366" y="757"/>
                </a:lnTo>
                <a:cubicBezTo>
                  <a:pt x="367" y="756"/>
                  <a:pt x="367" y="756"/>
                  <a:pt x="368" y="755"/>
                </a:cubicBezTo>
                <a:lnTo>
                  <a:pt x="377" y="745"/>
                </a:lnTo>
                <a:lnTo>
                  <a:pt x="390" y="733"/>
                </a:lnTo>
                <a:lnTo>
                  <a:pt x="402" y="722"/>
                </a:lnTo>
                <a:lnTo>
                  <a:pt x="401" y="723"/>
                </a:lnTo>
                <a:lnTo>
                  <a:pt x="407" y="713"/>
                </a:lnTo>
                <a:lnTo>
                  <a:pt x="413" y="700"/>
                </a:lnTo>
                <a:lnTo>
                  <a:pt x="419" y="686"/>
                </a:lnTo>
                <a:lnTo>
                  <a:pt x="418" y="689"/>
                </a:lnTo>
                <a:lnTo>
                  <a:pt x="418" y="681"/>
                </a:lnTo>
                <a:lnTo>
                  <a:pt x="427" y="689"/>
                </a:lnTo>
                <a:lnTo>
                  <a:pt x="419" y="690"/>
                </a:lnTo>
                <a:lnTo>
                  <a:pt x="421" y="690"/>
                </a:lnTo>
                <a:lnTo>
                  <a:pt x="406" y="696"/>
                </a:lnTo>
                <a:lnTo>
                  <a:pt x="390" y="703"/>
                </a:lnTo>
                <a:lnTo>
                  <a:pt x="375" y="707"/>
                </a:lnTo>
                <a:cubicBezTo>
                  <a:pt x="374" y="707"/>
                  <a:pt x="373" y="707"/>
                  <a:pt x="372" y="707"/>
                </a:cubicBezTo>
                <a:lnTo>
                  <a:pt x="355" y="707"/>
                </a:lnTo>
                <a:cubicBezTo>
                  <a:pt x="354" y="707"/>
                  <a:pt x="353" y="707"/>
                  <a:pt x="352" y="707"/>
                </a:cubicBezTo>
                <a:lnTo>
                  <a:pt x="345" y="704"/>
                </a:lnTo>
                <a:cubicBezTo>
                  <a:pt x="342" y="703"/>
                  <a:pt x="340" y="700"/>
                  <a:pt x="340" y="696"/>
                </a:cubicBezTo>
                <a:lnTo>
                  <a:pt x="340" y="686"/>
                </a:lnTo>
                <a:cubicBezTo>
                  <a:pt x="340" y="685"/>
                  <a:pt x="341" y="684"/>
                  <a:pt x="341" y="683"/>
                </a:cubicBezTo>
                <a:lnTo>
                  <a:pt x="348" y="669"/>
                </a:lnTo>
                <a:cubicBezTo>
                  <a:pt x="349" y="668"/>
                  <a:pt x="349" y="667"/>
                  <a:pt x="350" y="667"/>
                </a:cubicBezTo>
                <a:lnTo>
                  <a:pt x="366" y="651"/>
                </a:lnTo>
                <a:lnTo>
                  <a:pt x="365" y="652"/>
                </a:lnTo>
                <a:lnTo>
                  <a:pt x="381" y="629"/>
                </a:lnTo>
                <a:lnTo>
                  <a:pt x="380" y="631"/>
                </a:lnTo>
                <a:lnTo>
                  <a:pt x="390" y="596"/>
                </a:lnTo>
                <a:lnTo>
                  <a:pt x="389" y="598"/>
                </a:lnTo>
                <a:lnTo>
                  <a:pt x="391" y="576"/>
                </a:lnTo>
                <a:lnTo>
                  <a:pt x="392" y="548"/>
                </a:lnTo>
                <a:lnTo>
                  <a:pt x="392" y="484"/>
                </a:lnTo>
                <a:lnTo>
                  <a:pt x="386" y="420"/>
                </a:lnTo>
                <a:lnTo>
                  <a:pt x="380" y="393"/>
                </a:lnTo>
                <a:lnTo>
                  <a:pt x="380" y="395"/>
                </a:lnTo>
                <a:lnTo>
                  <a:pt x="370" y="373"/>
                </a:lnTo>
                <a:lnTo>
                  <a:pt x="372" y="375"/>
                </a:lnTo>
                <a:lnTo>
                  <a:pt x="342" y="347"/>
                </a:lnTo>
                <a:lnTo>
                  <a:pt x="345" y="349"/>
                </a:lnTo>
                <a:lnTo>
                  <a:pt x="304" y="334"/>
                </a:lnTo>
                <a:lnTo>
                  <a:pt x="305" y="334"/>
                </a:lnTo>
                <a:lnTo>
                  <a:pt x="260" y="326"/>
                </a:lnTo>
                <a:lnTo>
                  <a:pt x="219" y="318"/>
                </a:lnTo>
                <a:lnTo>
                  <a:pt x="141" y="297"/>
                </a:lnTo>
                <a:lnTo>
                  <a:pt x="106" y="288"/>
                </a:lnTo>
                <a:lnTo>
                  <a:pt x="74" y="276"/>
                </a:lnTo>
                <a:lnTo>
                  <a:pt x="37" y="254"/>
                </a:lnTo>
                <a:cubicBezTo>
                  <a:pt x="36" y="254"/>
                  <a:pt x="35" y="253"/>
                  <a:pt x="34" y="252"/>
                </a:cubicBezTo>
                <a:lnTo>
                  <a:pt x="12" y="223"/>
                </a:lnTo>
                <a:cubicBezTo>
                  <a:pt x="12" y="223"/>
                  <a:pt x="11" y="222"/>
                  <a:pt x="11" y="221"/>
                </a:cubicBezTo>
                <a:lnTo>
                  <a:pt x="1" y="191"/>
                </a:lnTo>
                <a:cubicBezTo>
                  <a:pt x="0" y="190"/>
                  <a:pt x="0" y="189"/>
                  <a:pt x="1" y="187"/>
                </a:cubicBezTo>
                <a:lnTo>
                  <a:pt x="6" y="153"/>
                </a:lnTo>
                <a:cubicBezTo>
                  <a:pt x="6" y="152"/>
                  <a:pt x="6" y="151"/>
                  <a:pt x="6" y="151"/>
                </a:cubicBezTo>
                <a:lnTo>
                  <a:pt x="16" y="133"/>
                </a:lnTo>
                <a:cubicBezTo>
                  <a:pt x="17" y="132"/>
                  <a:pt x="17" y="132"/>
                  <a:pt x="17" y="132"/>
                </a:cubicBezTo>
                <a:lnTo>
                  <a:pt x="32" y="113"/>
                </a:lnTo>
                <a:cubicBezTo>
                  <a:pt x="32" y="112"/>
                  <a:pt x="33" y="112"/>
                  <a:pt x="33" y="111"/>
                </a:cubicBezTo>
                <a:lnTo>
                  <a:pt x="55" y="92"/>
                </a:lnTo>
                <a:cubicBezTo>
                  <a:pt x="56" y="92"/>
                  <a:pt x="56" y="92"/>
                  <a:pt x="57" y="91"/>
                </a:cubicBezTo>
                <a:lnTo>
                  <a:pt x="89" y="73"/>
                </a:lnTo>
                <a:lnTo>
                  <a:pt x="128" y="56"/>
                </a:lnTo>
                <a:lnTo>
                  <a:pt x="179" y="40"/>
                </a:lnTo>
                <a:lnTo>
                  <a:pt x="236" y="26"/>
                </a:lnTo>
                <a:lnTo>
                  <a:pt x="298" y="14"/>
                </a:lnTo>
                <a:lnTo>
                  <a:pt x="368" y="6"/>
                </a:lnTo>
                <a:lnTo>
                  <a:pt x="444" y="1"/>
                </a:lnTo>
                <a:lnTo>
                  <a:pt x="522" y="0"/>
                </a:lnTo>
                <a:lnTo>
                  <a:pt x="595" y="4"/>
                </a:lnTo>
                <a:lnTo>
                  <a:pt x="655" y="13"/>
                </a:lnTo>
                <a:lnTo>
                  <a:pt x="711" y="24"/>
                </a:lnTo>
                <a:lnTo>
                  <a:pt x="766" y="39"/>
                </a:lnTo>
                <a:lnTo>
                  <a:pt x="823" y="60"/>
                </a:lnTo>
                <a:lnTo>
                  <a:pt x="884" y="84"/>
                </a:lnTo>
                <a:lnTo>
                  <a:pt x="946" y="112"/>
                </a:lnTo>
                <a:lnTo>
                  <a:pt x="1005" y="145"/>
                </a:lnTo>
                <a:lnTo>
                  <a:pt x="1061" y="180"/>
                </a:lnTo>
                <a:lnTo>
                  <a:pt x="1112" y="218"/>
                </a:lnTo>
                <a:lnTo>
                  <a:pt x="1161" y="260"/>
                </a:lnTo>
                <a:lnTo>
                  <a:pt x="1202" y="303"/>
                </a:lnTo>
                <a:lnTo>
                  <a:pt x="1235" y="341"/>
                </a:lnTo>
                <a:lnTo>
                  <a:pt x="1255" y="372"/>
                </a:lnTo>
                <a:cubicBezTo>
                  <a:pt x="1255" y="372"/>
                  <a:pt x="1256" y="373"/>
                  <a:pt x="1256" y="374"/>
                </a:cubicBezTo>
                <a:lnTo>
                  <a:pt x="1267" y="402"/>
                </a:lnTo>
                <a:cubicBezTo>
                  <a:pt x="1267" y="402"/>
                  <a:pt x="1267" y="403"/>
                  <a:pt x="1267" y="404"/>
                </a:cubicBezTo>
                <a:lnTo>
                  <a:pt x="1270" y="430"/>
                </a:lnTo>
                <a:lnTo>
                  <a:pt x="1271" y="452"/>
                </a:lnTo>
                <a:lnTo>
                  <a:pt x="1271" y="473"/>
                </a:lnTo>
                <a:cubicBezTo>
                  <a:pt x="1271" y="474"/>
                  <a:pt x="1271" y="475"/>
                  <a:pt x="1271" y="476"/>
                </a:cubicBezTo>
                <a:lnTo>
                  <a:pt x="1266" y="492"/>
                </a:lnTo>
                <a:cubicBezTo>
                  <a:pt x="1266" y="493"/>
                  <a:pt x="1265" y="494"/>
                  <a:pt x="1264" y="495"/>
                </a:cubicBezTo>
                <a:lnTo>
                  <a:pt x="1244" y="517"/>
                </a:lnTo>
                <a:cubicBezTo>
                  <a:pt x="1243" y="518"/>
                  <a:pt x="1242" y="519"/>
                  <a:pt x="1241" y="519"/>
                </a:cubicBezTo>
                <a:lnTo>
                  <a:pt x="1210" y="528"/>
                </a:lnTo>
                <a:cubicBezTo>
                  <a:pt x="1209" y="528"/>
                  <a:pt x="1208" y="529"/>
                  <a:pt x="1207" y="528"/>
                </a:cubicBezTo>
                <a:lnTo>
                  <a:pt x="1190" y="526"/>
                </a:lnTo>
                <a:cubicBezTo>
                  <a:pt x="1189" y="526"/>
                  <a:pt x="1188" y="526"/>
                  <a:pt x="1188" y="526"/>
                </a:cubicBezTo>
                <a:lnTo>
                  <a:pt x="1167" y="519"/>
                </a:lnTo>
                <a:cubicBezTo>
                  <a:pt x="1166" y="519"/>
                  <a:pt x="1166" y="519"/>
                  <a:pt x="1166" y="519"/>
                </a:cubicBezTo>
                <a:lnTo>
                  <a:pt x="1142" y="506"/>
                </a:lnTo>
                <a:lnTo>
                  <a:pt x="1114" y="487"/>
                </a:lnTo>
                <a:lnTo>
                  <a:pt x="1087" y="463"/>
                </a:lnTo>
                <a:lnTo>
                  <a:pt x="1065" y="439"/>
                </a:lnTo>
                <a:lnTo>
                  <a:pt x="1047" y="418"/>
                </a:lnTo>
                <a:cubicBezTo>
                  <a:pt x="1046" y="417"/>
                  <a:pt x="1046" y="417"/>
                  <a:pt x="1046" y="417"/>
                </a:cubicBezTo>
                <a:lnTo>
                  <a:pt x="1033" y="395"/>
                </a:lnTo>
                <a:lnTo>
                  <a:pt x="1019" y="373"/>
                </a:lnTo>
                <a:lnTo>
                  <a:pt x="1001" y="352"/>
                </a:lnTo>
                <a:lnTo>
                  <a:pt x="1002" y="352"/>
                </a:lnTo>
                <a:lnTo>
                  <a:pt x="980" y="332"/>
                </a:lnTo>
                <a:lnTo>
                  <a:pt x="955" y="313"/>
                </a:lnTo>
                <a:lnTo>
                  <a:pt x="904" y="280"/>
                </a:lnTo>
                <a:lnTo>
                  <a:pt x="864" y="260"/>
                </a:lnTo>
                <a:lnTo>
                  <a:pt x="865" y="260"/>
                </a:lnTo>
                <a:lnTo>
                  <a:pt x="828" y="249"/>
                </a:lnTo>
                <a:lnTo>
                  <a:pt x="802" y="239"/>
                </a:lnTo>
                <a:lnTo>
                  <a:pt x="804" y="239"/>
                </a:lnTo>
                <a:lnTo>
                  <a:pt x="780" y="235"/>
                </a:lnTo>
                <a:lnTo>
                  <a:pt x="745" y="229"/>
                </a:lnTo>
                <a:lnTo>
                  <a:pt x="712" y="226"/>
                </a:lnTo>
                <a:lnTo>
                  <a:pt x="686" y="227"/>
                </a:lnTo>
                <a:lnTo>
                  <a:pt x="660" y="231"/>
                </a:lnTo>
                <a:lnTo>
                  <a:pt x="627" y="238"/>
                </a:lnTo>
                <a:lnTo>
                  <a:pt x="592" y="249"/>
                </a:lnTo>
                <a:lnTo>
                  <a:pt x="595" y="248"/>
                </a:lnTo>
                <a:lnTo>
                  <a:pt x="563" y="274"/>
                </a:lnTo>
                <a:lnTo>
                  <a:pt x="536" y="302"/>
                </a:lnTo>
                <a:lnTo>
                  <a:pt x="538" y="300"/>
                </a:lnTo>
                <a:lnTo>
                  <a:pt x="524" y="331"/>
                </a:lnTo>
                <a:lnTo>
                  <a:pt x="519" y="344"/>
                </a:lnTo>
                <a:cubicBezTo>
                  <a:pt x="519" y="345"/>
                  <a:pt x="519" y="345"/>
                  <a:pt x="518" y="346"/>
                </a:cubicBezTo>
                <a:lnTo>
                  <a:pt x="512" y="356"/>
                </a:lnTo>
                <a:cubicBezTo>
                  <a:pt x="512" y="356"/>
                  <a:pt x="512" y="357"/>
                  <a:pt x="511" y="357"/>
                </a:cubicBezTo>
                <a:lnTo>
                  <a:pt x="504" y="364"/>
                </a:lnTo>
                <a:cubicBezTo>
                  <a:pt x="503" y="365"/>
                  <a:pt x="502" y="366"/>
                  <a:pt x="500" y="366"/>
                </a:cubicBezTo>
                <a:lnTo>
                  <a:pt x="492" y="368"/>
                </a:lnTo>
                <a:cubicBezTo>
                  <a:pt x="491" y="369"/>
                  <a:pt x="489" y="369"/>
                  <a:pt x="488" y="368"/>
                </a:cubicBezTo>
                <a:lnTo>
                  <a:pt x="474" y="363"/>
                </a:lnTo>
                <a:cubicBezTo>
                  <a:pt x="473" y="363"/>
                  <a:pt x="471" y="362"/>
                  <a:pt x="471" y="361"/>
                </a:cubicBezTo>
                <a:lnTo>
                  <a:pt x="462" y="351"/>
                </a:lnTo>
                <a:cubicBezTo>
                  <a:pt x="461" y="350"/>
                  <a:pt x="460" y="349"/>
                  <a:pt x="460" y="348"/>
                </a:cubicBezTo>
                <a:lnTo>
                  <a:pt x="454" y="326"/>
                </a:lnTo>
                <a:cubicBezTo>
                  <a:pt x="453" y="324"/>
                  <a:pt x="453" y="322"/>
                  <a:pt x="454" y="321"/>
                </a:cubicBezTo>
                <a:lnTo>
                  <a:pt x="465" y="293"/>
                </a:lnTo>
                <a:lnTo>
                  <a:pt x="478" y="261"/>
                </a:lnTo>
                <a:lnTo>
                  <a:pt x="487" y="240"/>
                </a:lnTo>
                <a:cubicBezTo>
                  <a:pt x="488" y="239"/>
                  <a:pt x="488" y="238"/>
                  <a:pt x="489" y="238"/>
                </a:cubicBezTo>
                <a:lnTo>
                  <a:pt x="510" y="218"/>
                </a:lnTo>
                <a:cubicBezTo>
                  <a:pt x="510" y="217"/>
                  <a:pt x="511" y="217"/>
                  <a:pt x="511" y="217"/>
                </a:cubicBezTo>
                <a:lnTo>
                  <a:pt x="540" y="197"/>
                </a:lnTo>
                <a:cubicBezTo>
                  <a:pt x="540" y="197"/>
                  <a:pt x="541" y="196"/>
                  <a:pt x="541" y="196"/>
                </a:cubicBezTo>
                <a:lnTo>
                  <a:pt x="581" y="179"/>
                </a:lnTo>
                <a:cubicBezTo>
                  <a:pt x="582" y="179"/>
                  <a:pt x="582" y="179"/>
                  <a:pt x="583" y="179"/>
                </a:cubicBezTo>
                <a:lnTo>
                  <a:pt x="627" y="171"/>
                </a:lnTo>
                <a:lnTo>
                  <a:pt x="654" y="168"/>
                </a:lnTo>
                <a:lnTo>
                  <a:pt x="688" y="169"/>
                </a:lnTo>
                <a:lnTo>
                  <a:pt x="712" y="173"/>
                </a:lnTo>
                <a:lnTo>
                  <a:pt x="740" y="179"/>
                </a:lnTo>
                <a:lnTo>
                  <a:pt x="806" y="193"/>
                </a:lnTo>
                <a:lnTo>
                  <a:pt x="837" y="200"/>
                </a:lnTo>
                <a:lnTo>
                  <a:pt x="862" y="205"/>
                </a:lnTo>
                <a:lnTo>
                  <a:pt x="879" y="207"/>
                </a:lnTo>
                <a:lnTo>
                  <a:pt x="877" y="207"/>
                </a:lnTo>
                <a:lnTo>
                  <a:pt x="883" y="206"/>
                </a:lnTo>
                <a:lnTo>
                  <a:pt x="880" y="220"/>
                </a:lnTo>
                <a:lnTo>
                  <a:pt x="874" y="216"/>
                </a:lnTo>
                <a:lnTo>
                  <a:pt x="875" y="217"/>
                </a:lnTo>
                <a:lnTo>
                  <a:pt x="858" y="210"/>
                </a:lnTo>
                <a:lnTo>
                  <a:pt x="834" y="200"/>
                </a:lnTo>
                <a:lnTo>
                  <a:pt x="804" y="188"/>
                </a:lnTo>
                <a:lnTo>
                  <a:pt x="736" y="165"/>
                </a:lnTo>
                <a:lnTo>
                  <a:pt x="704" y="155"/>
                </a:lnTo>
                <a:lnTo>
                  <a:pt x="676" y="148"/>
                </a:lnTo>
                <a:lnTo>
                  <a:pt x="624" y="138"/>
                </a:lnTo>
                <a:lnTo>
                  <a:pt x="572" y="132"/>
                </a:lnTo>
                <a:lnTo>
                  <a:pt x="466" y="130"/>
                </a:lnTo>
                <a:lnTo>
                  <a:pt x="369" y="142"/>
                </a:lnTo>
                <a:lnTo>
                  <a:pt x="326" y="152"/>
                </a:lnTo>
                <a:lnTo>
                  <a:pt x="292" y="162"/>
                </a:lnTo>
                <a:lnTo>
                  <a:pt x="268" y="170"/>
                </a:lnTo>
                <a:lnTo>
                  <a:pt x="269" y="170"/>
                </a:lnTo>
                <a:lnTo>
                  <a:pt x="254" y="178"/>
                </a:lnTo>
                <a:lnTo>
                  <a:pt x="255" y="177"/>
                </a:lnTo>
                <a:lnTo>
                  <a:pt x="235" y="193"/>
                </a:lnTo>
                <a:lnTo>
                  <a:pt x="220" y="208"/>
                </a:lnTo>
                <a:lnTo>
                  <a:pt x="222" y="204"/>
                </a:lnTo>
                <a:lnTo>
                  <a:pt x="218" y="220"/>
                </a:lnTo>
                <a:lnTo>
                  <a:pt x="218" y="218"/>
                </a:lnTo>
                <a:lnTo>
                  <a:pt x="219" y="241"/>
                </a:lnTo>
                <a:lnTo>
                  <a:pt x="219" y="239"/>
                </a:lnTo>
                <a:lnTo>
                  <a:pt x="228" y="262"/>
                </a:lnTo>
                <a:lnTo>
                  <a:pt x="225" y="258"/>
                </a:lnTo>
                <a:lnTo>
                  <a:pt x="239" y="268"/>
                </a:lnTo>
                <a:lnTo>
                  <a:pt x="238" y="267"/>
                </a:lnTo>
                <a:lnTo>
                  <a:pt x="248" y="272"/>
                </a:lnTo>
                <a:lnTo>
                  <a:pt x="263" y="280"/>
                </a:lnTo>
                <a:lnTo>
                  <a:pt x="262" y="280"/>
                </a:lnTo>
                <a:lnTo>
                  <a:pt x="285" y="288"/>
                </a:lnTo>
                <a:lnTo>
                  <a:pt x="314" y="297"/>
                </a:lnTo>
                <a:lnTo>
                  <a:pt x="343" y="306"/>
                </a:lnTo>
                <a:lnTo>
                  <a:pt x="367" y="316"/>
                </a:lnTo>
                <a:cubicBezTo>
                  <a:pt x="367" y="316"/>
                  <a:pt x="368" y="317"/>
                  <a:pt x="368" y="317"/>
                </a:cubicBezTo>
                <a:lnTo>
                  <a:pt x="383" y="329"/>
                </a:lnTo>
                <a:cubicBezTo>
                  <a:pt x="384" y="330"/>
                  <a:pt x="385" y="330"/>
                  <a:pt x="385" y="331"/>
                </a:cubicBezTo>
                <a:lnTo>
                  <a:pt x="395" y="345"/>
                </a:lnTo>
                <a:lnTo>
                  <a:pt x="414" y="370"/>
                </a:lnTo>
                <a:cubicBezTo>
                  <a:pt x="414" y="370"/>
                  <a:pt x="415" y="371"/>
                  <a:pt x="415" y="371"/>
                </a:cubicBezTo>
                <a:lnTo>
                  <a:pt x="425" y="393"/>
                </a:lnTo>
                <a:lnTo>
                  <a:pt x="433" y="407"/>
                </a:lnTo>
                <a:lnTo>
                  <a:pt x="429" y="404"/>
                </a:lnTo>
                <a:lnTo>
                  <a:pt x="449" y="410"/>
                </a:lnTo>
                <a:lnTo>
                  <a:pt x="448" y="410"/>
                </a:lnTo>
                <a:lnTo>
                  <a:pt x="468" y="413"/>
                </a:lnTo>
                <a:cubicBezTo>
                  <a:pt x="470" y="413"/>
                  <a:pt x="472" y="414"/>
                  <a:pt x="473" y="416"/>
                </a:cubicBezTo>
                <a:lnTo>
                  <a:pt x="480" y="427"/>
                </a:lnTo>
                <a:cubicBezTo>
                  <a:pt x="481" y="428"/>
                  <a:pt x="481" y="429"/>
                  <a:pt x="481" y="430"/>
                </a:cubicBezTo>
                <a:lnTo>
                  <a:pt x="484" y="442"/>
                </a:lnTo>
                <a:cubicBezTo>
                  <a:pt x="485" y="443"/>
                  <a:pt x="485" y="444"/>
                  <a:pt x="484" y="445"/>
                </a:cubicBezTo>
                <a:lnTo>
                  <a:pt x="481" y="459"/>
                </a:lnTo>
                <a:cubicBezTo>
                  <a:pt x="481" y="460"/>
                  <a:pt x="481" y="461"/>
                  <a:pt x="481" y="461"/>
                </a:cubicBezTo>
                <a:lnTo>
                  <a:pt x="474" y="474"/>
                </a:lnTo>
                <a:cubicBezTo>
                  <a:pt x="473" y="476"/>
                  <a:pt x="471" y="477"/>
                  <a:pt x="470" y="478"/>
                </a:cubicBezTo>
                <a:lnTo>
                  <a:pt x="451" y="487"/>
                </a:lnTo>
                <a:lnTo>
                  <a:pt x="435" y="495"/>
                </a:lnTo>
                <a:lnTo>
                  <a:pt x="439" y="488"/>
                </a:lnTo>
                <a:lnTo>
                  <a:pt x="440" y="508"/>
                </a:lnTo>
                <a:lnTo>
                  <a:pt x="444" y="533"/>
                </a:lnTo>
                <a:cubicBezTo>
                  <a:pt x="444" y="534"/>
                  <a:pt x="444" y="534"/>
                  <a:pt x="444" y="534"/>
                </a:cubicBezTo>
                <a:lnTo>
                  <a:pt x="444" y="564"/>
                </a:lnTo>
                <a:lnTo>
                  <a:pt x="444" y="594"/>
                </a:lnTo>
                <a:cubicBezTo>
                  <a:pt x="444" y="596"/>
                  <a:pt x="444" y="597"/>
                  <a:pt x="444" y="598"/>
                </a:cubicBezTo>
                <a:lnTo>
                  <a:pt x="437" y="613"/>
                </a:lnTo>
                <a:lnTo>
                  <a:pt x="428" y="630"/>
                </a:lnTo>
                <a:lnTo>
                  <a:pt x="421" y="645"/>
                </a:lnTo>
                <a:lnTo>
                  <a:pt x="421" y="642"/>
                </a:lnTo>
                <a:lnTo>
                  <a:pt x="420" y="650"/>
                </a:lnTo>
                <a:lnTo>
                  <a:pt x="412" y="642"/>
                </a:lnTo>
                <a:lnTo>
                  <a:pt x="421" y="641"/>
                </a:lnTo>
                <a:lnTo>
                  <a:pt x="419" y="641"/>
                </a:lnTo>
                <a:lnTo>
                  <a:pt x="435" y="635"/>
                </a:lnTo>
                <a:lnTo>
                  <a:pt x="452" y="629"/>
                </a:lnTo>
                <a:cubicBezTo>
                  <a:pt x="452" y="629"/>
                  <a:pt x="453" y="629"/>
                  <a:pt x="454" y="628"/>
                </a:cubicBezTo>
                <a:lnTo>
                  <a:pt x="466" y="627"/>
                </a:lnTo>
                <a:cubicBezTo>
                  <a:pt x="468" y="627"/>
                  <a:pt x="470" y="628"/>
                  <a:pt x="472" y="630"/>
                </a:cubicBezTo>
                <a:cubicBezTo>
                  <a:pt x="474" y="631"/>
                  <a:pt x="474" y="633"/>
                  <a:pt x="474" y="635"/>
                </a:cubicBezTo>
                <a:lnTo>
                  <a:pt x="474" y="639"/>
                </a:lnTo>
                <a:cubicBezTo>
                  <a:pt x="474" y="640"/>
                  <a:pt x="474" y="641"/>
                  <a:pt x="474" y="642"/>
                </a:cubicBezTo>
                <a:lnTo>
                  <a:pt x="470" y="652"/>
                </a:lnTo>
                <a:lnTo>
                  <a:pt x="466" y="662"/>
                </a:lnTo>
                <a:lnTo>
                  <a:pt x="465" y="655"/>
                </a:lnTo>
                <a:lnTo>
                  <a:pt x="468" y="659"/>
                </a:lnTo>
                <a:lnTo>
                  <a:pt x="459" y="656"/>
                </a:lnTo>
                <a:lnTo>
                  <a:pt x="482" y="648"/>
                </a:lnTo>
                <a:lnTo>
                  <a:pt x="513" y="637"/>
                </a:lnTo>
                <a:lnTo>
                  <a:pt x="510" y="638"/>
                </a:lnTo>
                <a:lnTo>
                  <a:pt x="528" y="623"/>
                </a:lnTo>
                <a:cubicBezTo>
                  <a:pt x="529" y="623"/>
                  <a:pt x="529" y="623"/>
                  <a:pt x="529" y="623"/>
                </a:cubicBezTo>
                <a:lnTo>
                  <a:pt x="550" y="611"/>
                </a:lnTo>
                <a:cubicBezTo>
                  <a:pt x="552" y="610"/>
                  <a:pt x="553" y="610"/>
                  <a:pt x="554" y="609"/>
                </a:cubicBezTo>
                <a:lnTo>
                  <a:pt x="568" y="608"/>
                </a:lnTo>
                <a:cubicBezTo>
                  <a:pt x="569" y="608"/>
                  <a:pt x="569" y="608"/>
                  <a:pt x="570" y="609"/>
                </a:cubicBezTo>
                <a:lnTo>
                  <a:pt x="589" y="612"/>
                </a:lnTo>
                <a:lnTo>
                  <a:pt x="608" y="615"/>
                </a:lnTo>
                <a:lnTo>
                  <a:pt x="606" y="614"/>
                </a:lnTo>
                <a:lnTo>
                  <a:pt x="623" y="613"/>
                </a:lnTo>
                <a:lnTo>
                  <a:pt x="619" y="615"/>
                </a:lnTo>
                <a:lnTo>
                  <a:pt x="631" y="607"/>
                </a:lnTo>
                <a:lnTo>
                  <a:pt x="629" y="609"/>
                </a:lnTo>
                <a:lnTo>
                  <a:pt x="637" y="598"/>
                </a:lnTo>
                <a:lnTo>
                  <a:pt x="645" y="587"/>
                </a:lnTo>
                <a:cubicBezTo>
                  <a:pt x="645" y="586"/>
                  <a:pt x="646" y="586"/>
                  <a:pt x="646" y="586"/>
                </a:cubicBezTo>
                <a:lnTo>
                  <a:pt x="658" y="575"/>
                </a:lnTo>
                <a:cubicBezTo>
                  <a:pt x="659" y="574"/>
                  <a:pt x="659" y="574"/>
                  <a:pt x="660" y="573"/>
                </a:cubicBezTo>
                <a:lnTo>
                  <a:pt x="693" y="556"/>
                </a:lnTo>
                <a:lnTo>
                  <a:pt x="713" y="549"/>
                </a:lnTo>
                <a:cubicBezTo>
                  <a:pt x="713" y="549"/>
                  <a:pt x="714" y="549"/>
                  <a:pt x="714" y="549"/>
                </a:cubicBezTo>
                <a:lnTo>
                  <a:pt x="735" y="546"/>
                </a:lnTo>
                <a:cubicBezTo>
                  <a:pt x="736" y="545"/>
                  <a:pt x="736" y="545"/>
                  <a:pt x="737" y="545"/>
                </a:cubicBezTo>
                <a:lnTo>
                  <a:pt x="766" y="547"/>
                </a:lnTo>
                <a:lnTo>
                  <a:pt x="800" y="553"/>
                </a:lnTo>
                <a:lnTo>
                  <a:pt x="832" y="561"/>
                </a:lnTo>
                <a:cubicBezTo>
                  <a:pt x="833" y="561"/>
                  <a:pt x="833" y="561"/>
                  <a:pt x="834" y="561"/>
                </a:cubicBezTo>
                <a:lnTo>
                  <a:pt x="863" y="573"/>
                </a:lnTo>
                <a:lnTo>
                  <a:pt x="913" y="600"/>
                </a:lnTo>
                <a:cubicBezTo>
                  <a:pt x="914" y="601"/>
                  <a:pt x="914" y="601"/>
                  <a:pt x="915" y="602"/>
                </a:cubicBezTo>
                <a:lnTo>
                  <a:pt x="954" y="639"/>
                </a:lnTo>
                <a:cubicBezTo>
                  <a:pt x="954" y="639"/>
                  <a:pt x="955" y="639"/>
                  <a:pt x="955" y="640"/>
                </a:cubicBezTo>
                <a:lnTo>
                  <a:pt x="970" y="660"/>
                </a:lnTo>
                <a:cubicBezTo>
                  <a:pt x="970" y="660"/>
                  <a:pt x="970" y="660"/>
                  <a:pt x="971" y="661"/>
                </a:cubicBezTo>
                <a:lnTo>
                  <a:pt x="981" y="680"/>
                </a:lnTo>
                <a:lnTo>
                  <a:pt x="990" y="704"/>
                </a:lnTo>
                <a:lnTo>
                  <a:pt x="1000" y="734"/>
                </a:lnTo>
                <a:lnTo>
                  <a:pt x="1013" y="773"/>
                </a:lnTo>
                <a:lnTo>
                  <a:pt x="1029" y="821"/>
                </a:lnTo>
                <a:lnTo>
                  <a:pt x="1043" y="868"/>
                </a:lnTo>
                <a:lnTo>
                  <a:pt x="1054" y="904"/>
                </a:lnTo>
                <a:lnTo>
                  <a:pt x="1059" y="921"/>
                </a:lnTo>
                <a:lnTo>
                  <a:pt x="1061" y="930"/>
                </a:lnTo>
                <a:lnTo>
                  <a:pt x="1062" y="937"/>
                </a:lnTo>
                <a:lnTo>
                  <a:pt x="1064" y="951"/>
                </a:lnTo>
                <a:lnTo>
                  <a:pt x="1064" y="949"/>
                </a:lnTo>
                <a:lnTo>
                  <a:pt x="1072" y="969"/>
                </a:lnTo>
                <a:lnTo>
                  <a:pt x="1081" y="995"/>
                </a:lnTo>
                <a:lnTo>
                  <a:pt x="1093" y="1051"/>
                </a:lnTo>
                <a:lnTo>
                  <a:pt x="1107" y="1104"/>
                </a:lnTo>
                <a:lnTo>
                  <a:pt x="1113" y="1136"/>
                </a:lnTo>
                <a:lnTo>
                  <a:pt x="1118" y="1175"/>
                </a:lnTo>
                <a:cubicBezTo>
                  <a:pt x="1118" y="1176"/>
                  <a:pt x="1118" y="1176"/>
                  <a:pt x="1118" y="1177"/>
                </a:cubicBezTo>
                <a:lnTo>
                  <a:pt x="1115" y="1231"/>
                </a:lnTo>
                <a:lnTo>
                  <a:pt x="1109" y="1295"/>
                </a:lnTo>
                <a:lnTo>
                  <a:pt x="1103" y="1360"/>
                </a:lnTo>
                <a:lnTo>
                  <a:pt x="1103" y="1415"/>
                </a:lnTo>
                <a:lnTo>
                  <a:pt x="1109" y="1463"/>
                </a:lnTo>
                <a:lnTo>
                  <a:pt x="1118" y="1508"/>
                </a:lnTo>
                <a:lnTo>
                  <a:pt x="1127" y="1541"/>
                </a:lnTo>
                <a:lnTo>
                  <a:pt x="1133" y="1559"/>
                </a:lnTo>
                <a:lnTo>
                  <a:pt x="1118" y="1558"/>
                </a:lnTo>
                <a:lnTo>
                  <a:pt x="1120" y="1554"/>
                </a:lnTo>
                <a:lnTo>
                  <a:pt x="1119" y="1557"/>
                </a:lnTo>
                <a:lnTo>
                  <a:pt x="1120" y="1536"/>
                </a:lnTo>
                <a:lnTo>
                  <a:pt x="1120" y="1504"/>
                </a:lnTo>
                <a:lnTo>
                  <a:pt x="1122" y="1470"/>
                </a:lnTo>
                <a:lnTo>
                  <a:pt x="1124" y="1432"/>
                </a:lnTo>
                <a:lnTo>
                  <a:pt x="1128" y="1386"/>
                </a:lnTo>
                <a:lnTo>
                  <a:pt x="1135" y="1341"/>
                </a:lnTo>
                <a:lnTo>
                  <a:pt x="1142" y="1308"/>
                </a:lnTo>
                <a:lnTo>
                  <a:pt x="1153" y="1275"/>
                </a:lnTo>
                <a:cubicBezTo>
                  <a:pt x="1153" y="1274"/>
                  <a:pt x="1153" y="1273"/>
                  <a:pt x="1154" y="1273"/>
                </a:cubicBezTo>
                <a:lnTo>
                  <a:pt x="1161" y="1263"/>
                </a:lnTo>
                <a:cubicBezTo>
                  <a:pt x="1162" y="1262"/>
                  <a:pt x="1162" y="1261"/>
                  <a:pt x="1163" y="1261"/>
                </a:cubicBezTo>
                <a:lnTo>
                  <a:pt x="1170" y="1257"/>
                </a:lnTo>
                <a:cubicBezTo>
                  <a:pt x="1174" y="1254"/>
                  <a:pt x="1179" y="1256"/>
                  <a:pt x="1181" y="1259"/>
                </a:cubicBezTo>
                <a:cubicBezTo>
                  <a:pt x="1184" y="1263"/>
                  <a:pt x="1182" y="1268"/>
                  <a:pt x="1178" y="1270"/>
                </a:cubicBezTo>
                <a:lnTo>
                  <a:pt x="1171" y="1274"/>
                </a:lnTo>
                <a:lnTo>
                  <a:pt x="1174" y="1272"/>
                </a:lnTo>
                <a:lnTo>
                  <a:pt x="1167" y="1282"/>
                </a:lnTo>
                <a:lnTo>
                  <a:pt x="1168" y="1280"/>
                </a:lnTo>
                <a:lnTo>
                  <a:pt x="1157" y="1311"/>
                </a:lnTo>
                <a:lnTo>
                  <a:pt x="1150" y="1344"/>
                </a:lnTo>
                <a:lnTo>
                  <a:pt x="1144" y="1387"/>
                </a:lnTo>
                <a:lnTo>
                  <a:pt x="1140" y="1433"/>
                </a:lnTo>
                <a:lnTo>
                  <a:pt x="1138" y="1471"/>
                </a:lnTo>
                <a:lnTo>
                  <a:pt x="1136" y="1504"/>
                </a:lnTo>
                <a:lnTo>
                  <a:pt x="1136" y="1537"/>
                </a:lnTo>
                <a:lnTo>
                  <a:pt x="1135" y="1558"/>
                </a:lnTo>
                <a:cubicBezTo>
                  <a:pt x="1135" y="1559"/>
                  <a:pt x="1135" y="1560"/>
                  <a:pt x="1135" y="1561"/>
                </a:cubicBezTo>
                <a:lnTo>
                  <a:pt x="1133" y="1565"/>
                </a:lnTo>
                <a:cubicBezTo>
                  <a:pt x="1131" y="1568"/>
                  <a:pt x="1128" y="1570"/>
                  <a:pt x="1125" y="1569"/>
                </a:cubicBezTo>
                <a:cubicBezTo>
                  <a:pt x="1122" y="1569"/>
                  <a:pt x="1119" y="1567"/>
                  <a:pt x="1118" y="1564"/>
                </a:cubicBezTo>
                <a:lnTo>
                  <a:pt x="1112" y="1546"/>
                </a:lnTo>
                <a:lnTo>
                  <a:pt x="1103" y="1511"/>
                </a:lnTo>
                <a:lnTo>
                  <a:pt x="1094" y="1465"/>
                </a:lnTo>
                <a:lnTo>
                  <a:pt x="1087" y="1415"/>
                </a:lnTo>
                <a:lnTo>
                  <a:pt x="1087" y="1359"/>
                </a:lnTo>
                <a:lnTo>
                  <a:pt x="1093" y="1294"/>
                </a:lnTo>
                <a:lnTo>
                  <a:pt x="1099" y="1230"/>
                </a:lnTo>
                <a:lnTo>
                  <a:pt x="1102" y="1176"/>
                </a:lnTo>
                <a:lnTo>
                  <a:pt x="1103" y="1177"/>
                </a:lnTo>
                <a:lnTo>
                  <a:pt x="1098" y="1139"/>
                </a:lnTo>
                <a:lnTo>
                  <a:pt x="1092" y="1108"/>
                </a:lnTo>
                <a:lnTo>
                  <a:pt x="1078" y="1054"/>
                </a:lnTo>
                <a:lnTo>
                  <a:pt x="1066" y="1000"/>
                </a:lnTo>
                <a:lnTo>
                  <a:pt x="1057" y="975"/>
                </a:lnTo>
                <a:lnTo>
                  <a:pt x="1049" y="955"/>
                </a:lnTo>
                <a:cubicBezTo>
                  <a:pt x="1049" y="955"/>
                  <a:pt x="1049" y="954"/>
                  <a:pt x="1049" y="954"/>
                </a:cubicBezTo>
                <a:lnTo>
                  <a:pt x="1047" y="940"/>
                </a:lnTo>
                <a:lnTo>
                  <a:pt x="1046" y="933"/>
                </a:lnTo>
                <a:lnTo>
                  <a:pt x="1044" y="926"/>
                </a:lnTo>
                <a:lnTo>
                  <a:pt x="1039" y="909"/>
                </a:lnTo>
                <a:lnTo>
                  <a:pt x="1028" y="873"/>
                </a:lnTo>
                <a:lnTo>
                  <a:pt x="1014" y="826"/>
                </a:lnTo>
                <a:lnTo>
                  <a:pt x="998" y="778"/>
                </a:lnTo>
                <a:lnTo>
                  <a:pt x="985" y="739"/>
                </a:lnTo>
                <a:lnTo>
                  <a:pt x="975" y="709"/>
                </a:lnTo>
                <a:lnTo>
                  <a:pt x="966" y="687"/>
                </a:lnTo>
                <a:lnTo>
                  <a:pt x="956" y="668"/>
                </a:lnTo>
                <a:lnTo>
                  <a:pt x="957" y="669"/>
                </a:lnTo>
                <a:lnTo>
                  <a:pt x="942" y="649"/>
                </a:lnTo>
                <a:lnTo>
                  <a:pt x="943" y="650"/>
                </a:lnTo>
                <a:lnTo>
                  <a:pt x="904" y="613"/>
                </a:lnTo>
                <a:lnTo>
                  <a:pt x="906" y="615"/>
                </a:lnTo>
                <a:lnTo>
                  <a:pt x="856" y="588"/>
                </a:lnTo>
                <a:lnTo>
                  <a:pt x="827" y="576"/>
                </a:lnTo>
                <a:lnTo>
                  <a:pt x="829" y="576"/>
                </a:lnTo>
                <a:lnTo>
                  <a:pt x="797" y="568"/>
                </a:lnTo>
                <a:lnTo>
                  <a:pt x="765" y="563"/>
                </a:lnTo>
                <a:lnTo>
                  <a:pt x="736" y="561"/>
                </a:lnTo>
                <a:lnTo>
                  <a:pt x="738" y="561"/>
                </a:lnTo>
                <a:lnTo>
                  <a:pt x="717" y="564"/>
                </a:lnTo>
                <a:lnTo>
                  <a:pt x="718" y="564"/>
                </a:lnTo>
                <a:lnTo>
                  <a:pt x="700" y="571"/>
                </a:lnTo>
                <a:lnTo>
                  <a:pt x="667" y="588"/>
                </a:lnTo>
                <a:lnTo>
                  <a:pt x="669" y="586"/>
                </a:lnTo>
                <a:lnTo>
                  <a:pt x="657" y="597"/>
                </a:lnTo>
                <a:lnTo>
                  <a:pt x="658" y="596"/>
                </a:lnTo>
                <a:lnTo>
                  <a:pt x="650" y="607"/>
                </a:lnTo>
                <a:lnTo>
                  <a:pt x="642" y="618"/>
                </a:lnTo>
                <a:cubicBezTo>
                  <a:pt x="641" y="619"/>
                  <a:pt x="641" y="620"/>
                  <a:pt x="640" y="620"/>
                </a:cubicBezTo>
                <a:lnTo>
                  <a:pt x="628" y="628"/>
                </a:lnTo>
                <a:cubicBezTo>
                  <a:pt x="627" y="629"/>
                  <a:pt x="625" y="629"/>
                  <a:pt x="624" y="629"/>
                </a:cubicBezTo>
                <a:lnTo>
                  <a:pt x="607" y="630"/>
                </a:lnTo>
                <a:cubicBezTo>
                  <a:pt x="606" y="630"/>
                  <a:pt x="606" y="630"/>
                  <a:pt x="605" y="630"/>
                </a:cubicBezTo>
                <a:lnTo>
                  <a:pt x="586" y="627"/>
                </a:lnTo>
                <a:lnTo>
                  <a:pt x="567" y="624"/>
                </a:lnTo>
                <a:lnTo>
                  <a:pt x="569" y="624"/>
                </a:lnTo>
                <a:lnTo>
                  <a:pt x="555" y="625"/>
                </a:lnTo>
                <a:lnTo>
                  <a:pt x="558" y="624"/>
                </a:lnTo>
                <a:lnTo>
                  <a:pt x="537" y="636"/>
                </a:lnTo>
                <a:lnTo>
                  <a:pt x="539" y="636"/>
                </a:lnTo>
                <a:lnTo>
                  <a:pt x="521" y="651"/>
                </a:lnTo>
                <a:cubicBezTo>
                  <a:pt x="520" y="651"/>
                  <a:pt x="519" y="652"/>
                  <a:pt x="518" y="652"/>
                </a:cubicBezTo>
                <a:lnTo>
                  <a:pt x="487" y="663"/>
                </a:lnTo>
                <a:lnTo>
                  <a:pt x="464" y="671"/>
                </a:lnTo>
                <a:cubicBezTo>
                  <a:pt x="461" y="672"/>
                  <a:pt x="457" y="671"/>
                  <a:pt x="455" y="668"/>
                </a:cubicBezTo>
                <a:lnTo>
                  <a:pt x="452" y="664"/>
                </a:lnTo>
                <a:cubicBezTo>
                  <a:pt x="450" y="662"/>
                  <a:pt x="450" y="659"/>
                  <a:pt x="451" y="656"/>
                </a:cubicBezTo>
                <a:lnTo>
                  <a:pt x="455" y="646"/>
                </a:lnTo>
                <a:lnTo>
                  <a:pt x="459" y="636"/>
                </a:lnTo>
                <a:lnTo>
                  <a:pt x="458" y="639"/>
                </a:lnTo>
                <a:lnTo>
                  <a:pt x="458" y="635"/>
                </a:lnTo>
                <a:lnTo>
                  <a:pt x="467" y="643"/>
                </a:lnTo>
                <a:lnTo>
                  <a:pt x="455" y="644"/>
                </a:lnTo>
                <a:lnTo>
                  <a:pt x="457" y="644"/>
                </a:lnTo>
                <a:lnTo>
                  <a:pt x="440" y="650"/>
                </a:lnTo>
                <a:lnTo>
                  <a:pt x="424" y="656"/>
                </a:lnTo>
                <a:cubicBezTo>
                  <a:pt x="424" y="656"/>
                  <a:pt x="423" y="656"/>
                  <a:pt x="422" y="656"/>
                </a:cubicBezTo>
                <a:lnTo>
                  <a:pt x="413" y="657"/>
                </a:lnTo>
                <a:cubicBezTo>
                  <a:pt x="411" y="658"/>
                  <a:pt x="408" y="657"/>
                  <a:pt x="407" y="655"/>
                </a:cubicBezTo>
                <a:cubicBezTo>
                  <a:pt x="405" y="653"/>
                  <a:pt x="404" y="651"/>
                  <a:pt x="405" y="648"/>
                </a:cubicBezTo>
                <a:lnTo>
                  <a:pt x="406" y="640"/>
                </a:lnTo>
                <a:cubicBezTo>
                  <a:pt x="406" y="640"/>
                  <a:pt x="406" y="639"/>
                  <a:pt x="406" y="638"/>
                </a:cubicBezTo>
                <a:lnTo>
                  <a:pt x="413" y="623"/>
                </a:lnTo>
                <a:lnTo>
                  <a:pt x="422" y="606"/>
                </a:lnTo>
                <a:lnTo>
                  <a:pt x="429" y="591"/>
                </a:lnTo>
                <a:lnTo>
                  <a:pt x="428" y="594"/>
                </a:lnTo>
                <a:lnTo>
                  <a:pt x="428" y="564"/>
                </a:lnTo>
                <a:lnTo>
                  <a:pt x="428" y="534"/>
                </a:lnTo>
                <a:lnTo>
                  <a:pt x="429" y="536"/>
                </a:lnTo>
                <a:lnTo>
                  <a:pt x="424" y="509"/>
                </a:lnTo>
                <a:lnTo>
                  <a:pt x="423" y="489"/>
                </a:lnTo>
                <a:cubicBezTo>
                  <a:pt x="423" y="486"/>
                  <a:pt x="425" y="483"/>
                  <a:pt x="428" y="481"/>
                </a:cubicBezTo>
                <a:lnTo>
                  <a:pt x="444" y="472"/>
                </a:lnTo>
                <a:lnTo>
                  <a:pt x="463" y="463"/>
                </a:lnTo>
                <a:lnTo>
                  <a:pt x="459" y="467"/>
                </a:lnTo>
                <a:lnTo>
                  <a:pt x="466" y="454"/>
                </a:lnTo>
                <a:lnTo>
                  <a:pt x="466" y="456"/>
                </a:lnTo>
                <a:lnTo>
                  <a:pt x="469" y="442"/>
                </a:lnTo>
                <a:lnTo>
                  <a:pt x="469" y="445"/>
                </a:lnTo>
                <a:lnTo>
                  <a:pt x="466" y="433"/>
                </a:lnTo>
                <a:lnTo>
                  <a:pt x="467" y="436"/>
                </a:lnTo>
                <a:lnTo>
                  <a:pt x="460" y="425"/>
                </a:lnTo>
                <a:lnTo>
                  <a:pt x="465" y="428"/>
                </a:lnTo>
                <a:lnTo>
                  <a:pt x="445" y="425"/>
                </a:lnTo>
                <a:cubicBezTo>
                  <a:pt x="445" y="425"/>
                  <a:pt x="445" y="425"/>
                  <a:pt x="444" y="425"/>
                </a:cubicBezTo>
                <a:lnTo>
                  <a:pt x="424" y="419"/>
                </a:lnTo>
                <a:cubicBezTo>
                  <a:pt x="422" y="419"/>
                  <a:pt x="421" y="417"/>
                  <a:pt x="420" y="416"/>
                </a:cubicBezTo>
                <a:lnTo>
                  <a:pt x="410" y="400"/>
                </a:lnTo>
                <a:lnTo>
                  <a:pt x="400" y="378"/>
                </a:lnTo>
                <a:lnTo>
                  <a:pt x="401" y="379"/>
                </a:lnTo>
                <a:lnTo>
                  <a:pt x="382" y="354"/>
                </a:lnTo>
                <a:lnTo>
                  <a:pt x="372" y="340"/>
                </a:lnTo>
                <a:lnTo>
                  <a:pt x="373" y="342"/>
                </a:lnTo>
                <a:lnTo>
                  <a:pt x="358" y="330"/>
                </a:lnTo>
                <a:lnTo>
                  <a:pt x="360" y="331"/>
                </a:lnTo>
                <a:lnTo>
                  <a:pt x="338" y="321"/>
                </a:lnTo>
                <a:lnTo>
                  <a:pt x="309" y="312"/>
                </a:lnTo>
                <a:lnTo>
                  <a:pt x="280" y="303"/>
                </a:lnTo>
                <a:lnTo>
                  <a:pt x="257" y="295"/>
                </a:lnTo>
                <a:cubicBezTo>
                  <a:pt x="256" y="295"/>
                  <a:pt x="256" y="295"/>
                  <a:pt x="256" y="295"/>
                </a:cubicBezTo>
                <a:lnTo>
                  <a:pt x="241" y="287"/>
                </a:lnTo>
                <a:lnTo>
                  <a:pt x="231" y="282"/>
                </a:lnTo>
                <a:cubicBezTo>
                  <a:pt x="231" y="281"/>
                  <a:pt x="230" y="281"/>
                  <a:pt x="230" y="281"/>
                </a:cubicBezTo>
                <a:lnTo>
                  <a:pt x="216" y="271"/>
                </a:lnTo>
                <a:cubicBezTo>
                  <a:pt x="215" y="270"/>
                  <a:pt x="214" y="269"/>
                  <a:pt x="213" y="267"/>
                </a:cubicBezTo>
                <a:lnTo>
                  <a:pt x="204" y="244"/>
                </a:lnTo>
                <a:cubicBezTo>
                  <a:pt x="204" y="244"/>
                  <a:pt x="204" y="243"/>
                  <a:pt x="203" y="242"/>
                </a:cubicBezTo>
                <a:lnTo>
                  <a:pt x="202" y="219"/>
                </a:lnTo>
                <a:cubicBezTo>
                  <a:pt x="202" y="218"/>
                  <a:pt x="203" y="217"/>
                  <a:pt x="203" y="217"/>
                </a:cubicBezTo>
                <a:lnTo>
                  <a:pt x="207" y="201"/>
                </a:lnTo>
                <a:cubicBezTo>
                  <a:pt x="207" y="199"/>
                  <a:pt x="208" y="198"/>
                  <a:pt x="209" y="197"/>
                </a:cubicBezTo>
                <a:lnTo>
                  <a:pt x="225" y="180"/>
                </a:lnTo>
                <a:lnTo>
                  <a:pt x="245" y="164"/>
                </a:lnTo>
                <a:cubicBezTo>
                  <a:pt x="246" y="164"/>
                  <a:pt x="246" y="164"/>
                  <a:pt x="247" y="163"/>
                </a:cubicBezTo>
                <a:lnTo>
                  <a:pt x="262" y="155"/>
                </a:lnTo>
                <a:cubicBezTo>
                  <a:pt x="262" y="155"/>
                  <a:pt x="263" y="155"/>
                  <a:pt x="263" y="155"/>
                </a:cubicBezTo>
                <a:lnTo>
                  <a:pt x="287" y="147"/>
                </a:lnTo>
                <a:lnTo>
                  <a:pt x="323" y="137"/>
                </a:lnTo>
                <a:lnTo>
                  <a:pt x="367" y="127"/>
                </a:lnTo>
                <a:lnTo>
                  <a:pt x="467" y="114"/>
                </a:lnTo>
                <a:lnTo>
                  <a:pt x="573" y="117"/>
                </a:lnTo>
                <a:lnTo>
                  <a:pt x="627" y="123"/>
                </a:lnTo>
                <a:lnTo>
                  <a:pt x="679" y="133"/>
                </a:lnTo>
                <a:lnTo>
                  <a:pt x="709" y="140"/>
                </a:lnTo>
                <a:lnTo>
                  <a:pt x="741" y="150"/>
                </a:lnTo>
                <a:lnTo>
                  <a:pt x="809" y="173"/>
                </a:lnTo>
                <a:lnTo>
                  <a:pt x="841" y="185"/>
                </a:lnTo>
                <a:lnTo>
                  <a:pt x="865" y="195"/>
                </a:lnTo>
                <a:lnTo>
                  <a:pt x="882" y="202"/>
                </a:lnTo>
                <a:cubicBezTo>
                  <a:pt x="882" y="202"/>
                  <a:pt x="882" y="203"/>
                  <a:pt x="883" y="203"/>
                </a:cubicBezTo>
                <a:lnTo>
                  <a:pt x="889" y="207"/>
                </a:lnTo>
                <a:cubicBezTo>
                  <a:pt x="892" y="209"/>
                  <a:pt x="893" y="212"/>
                  <a:pt x="892" y="215"/>
                </a:cubicBezTo>
                <a:cubicBezTo>
                  <a:pt x="892" y="218"/>
                  <a:pt x="889" y="221"/>
                  <a:pt x="886" y="221"/>
                </a:cubicBezTo>
                <a:lnTo>
                  <a:pt x="880" y="222"/>
                </a:lnTo>
                <a:cubicBezTo>
                  <a:pt x="879" y="222"/>
                  <a:pt x="878" y="223"/>
                  <a:pt x="878" y="222"/>
                </a:cubicBezTo>
                <a:lnTo>
                  <a:pt x="859" y="220"/>
                </a:lnTo>
                <a:lnTo>
                  <a:pt x="834" y="215"/>
                </a:lnTo>
                <a:lnTo>
                  <a:pt x="803" y="208"/>
                </a:lnTo>
                <a:lnTo>
                  <a:pt x="737" y="194"/>
                </a:lnTo>
                <a:lnTo>
                  <a:pt x="709" y="188"/>
                </a:lnTo>
                <a:lnTo>
                  <a:pt x="687" y="185"/>
                </a:lnTo>
                <a:lnTo>
                  <a:pt x="655" y="184"/>
                </a:lnTo>
                <a:lnTo>
                  <a:pt x="630" y="186"/>
                </a:lnTo>
                <a:lnTo>
                  <a:pt x="586" y="194"/>
                </a:lnTo>
                <a:lnTo>
                  <a:pt x="588" y="194"/>
                </a:lnTo>
                <a:lnTo>
                  <a:pt x="548" y="211"/>
                </a:lnTo>
                <a:lnTo>
                  <a:pt x="549" y="210"/>
                </a:lnTo>
                <a:lnTo>
                  <a:pt x="520" y="230"/>
                </a:lnTo>
                <a:lnTo>
                  <a:pt x="521" y="229"/>
                </a:lnTo>
                <a:lnTo>
                  <a:pt x="500" y="249"/>
                </a:lnTo>
                <a:lnTo>
                  <a:pt x="502" y="247"/>
                </a:lnTo>
                <a:lnTo>
                  <a:pt x="493" y="268"/>
                </a:lnTo>
                <a:lnTo>
                  <a:pt x="480" y="298"/>
                </a:lnTo>
                <a:lnTo>
                  <a:pt x="469" y="326"/>
                </a:lnTo>
                <a:lnTo>
                  <a:pt x="469" y="321"/>
                </a:lnTo>
                <a:lnTo>
                  <a:pt x="475" y="343"/>
                </a:lnTo>
                <a:lnTo>
                  <a:pt x="473" y="340"/>
                </a:lnTo>
                <a:lnTo>
                  <a:pt x="482" y="350"/>
                </a:lnTo>
                <a:lnTo>
                  <a:pt x="479" y="348"/>
                </a:lnTo>
                <a:lnTo>
                  <a:pt x="493" y="353"/>
                </a:lnTo>
                <a:lnTo>
                  <a:pt x="489" y="353"/>
                </a:lnTo>
                <a:lnTo>
                  <a:pt x="497" y="351"/>
                </a:lnTo>
                <a:lnTo>
                  <a:pt x="493" y="353"/>
                </a:lnTo>
                <a:lnTo>
                  <a:pt x="500" y="346"/>
                </a:lnTo>
                <a:lnTo>
                  <a:pt x="499" y="347"/>
                </a:lnTo>
                <a:lnTo>
                  <a:pt x="505" y="337"/>
                </a:lnTo>
                <a:lnTo>
                  <a:pt x="504" y="339"/>
                </a:lnTo>
                <a:lnTo>
                  <a:pt x="509" y="324"/>
                </a:lnTo>
                <a:lnTo>
                  <a:pt x="523" y="293"/>
                </a:lnTo>
                <a:cubicBezTo>
                  <a:pt x="524" y="292"/>
                  <a:pt x="524" y="292"/>
                  <a:pt x="525" y="291"/>
                </a:cubicBezTo>
                <a:lnTo>
                  <a:pt x="552" y="261"/>
                </a:lnTo>
                <a:lnTo>
                  <a:pt x="584" y="235"/>
                </a:lnTo>
                <a:cubicBezTo>
                  <a:pt x="585" y="235"/>
                  <a:pt x="586" y="234"/>
                  <a:pt x="587" y="234"/>
                </a:cubicBezTo>
                <a:lnTo>
                  <a:pt x="624" y="223"/>
                </a:lnTo>
                <a:lnTo>
                  <a:pt x="657" y="216"/>
                </a:lnTo>
                <a:lnTo>
                  <a:pt x="685" y="211"/>
                </a:lnTo>
                <a:lnTo>
                  <a:pt x="713" y="210"/>
                </a:lnTo>
                <a:lnTo>
                  <a:pt x="748" y="214"/>
                </a:lnTo>
                <a:lnTo>
                  <a:pt x="783" y="220"/>
                </a:lnTo>
                <a:lnTo>
                  <a:pt x="807" y="224"/>
                </a:lnTo>
                <a:cubicBezTo>
                  <a:pt x="807" y="224"/>
                  <a:pt x="808" y="224"/>
                  <a:pt x="808" y="224"/>
                </a:cubicBezTo>
                <a:lnTo>
                  <a:pt x="833" y="234"/>
                </a:lnTo>
                <a:lnTo>
                  <a:pt x="870" y="245"/>
                </a:lnTo>
                <a:cubicBezTo>
                  <a:pt x="870" y="245"/>
                  <a:pt x="871" y="245"/>
                  <a:pt x="871" y="245"/>
                </a:cubicBezTo>
                <a:lnTo>
                  <a:pt x="913" y="267"/>
                </a:lnTo>
                <a:lnTo>
                  <a:pt x="964" y="300"/>
                </a:lnTo>
                <a:lnTo>
                  <a:pt x="991" y="321"/>
                </a:lnTo>
                <a:lnTo>
                  <a:pt x="1013" y="341"/>
                </a:lnTo>
                <a:cubicBezTo>
                  <a:pt x="1013" y="341"/>
                  <a:pt x="1013" y="341"/>
                  <a:pt x="1014" y="341"/>
                </a:cubicBezTo>
                <a:lnTo>
                  <a:pt x="1032" y="364"/>
                </a:lnTo>
                <a:lnTo>
                  <a:pt x="1046" y="386"/>
                </a:lnTo>
                <a:lnTo>
                  <a:pt x="1059" y="408"/>
                </a:lnTo>
                <a:lnTo>
                  <a:pt x="1058" y="407"/>
                </a:lnTo>
                <a:lnTo>
                  <a:pt x="1077" y="428"/>
                </a:lnTo>
                <a:lnTo>
                  <a:pt x="1098" y="451"/>
                </a:lnTo>
                <a:lnTo>
                  <a:pt x="1123" y="474"/>
                </a:lnTo>
                <a:lnTo>
                  <a:pt x="1149" y="491"/>
                </a:lnTo>
                <a:lnTo>
                  <a:pt x="1173" y="504"/>
                </a:lnTo>
                <a:lnTo>
                  <a:pt x="1172" y="504"/>
                </a:lnTo>
                <a:lnTo>
                  <a:pt x="1193" y="511"/>
                </a:lnTo>
                <a:lnTo>
                  <a:pt x="1191" y="511"/>
                </a:lnTo>
                <a:lnTo>
                  <a:pt x="1208" y="513"/>
                </a:lnTo>
                <a:lnTo>
                  <a:pt x="1205" y="513"/>
                </a:lnTo>
                <a:lnTo>
                  <a:pt x="1236" y="504"/>
                </a:lnTo>
                <a:lnTo>
                  <a:pt x="1233" y="506"/>
                </a:lnTo>
                <a:lnTo>
                  <a:pt x="1253" y="484"/>
                </a:lnTo>
                <a:lnTo>
                  <a:pt x="1251" y="487"/>
                </a:lnTo>
                <a:lnTo>
                  <a:pt x="1256" y="471"/>
                </a:lnTo>
                <a:lnTo>
                  <a:pt x="1255" y="473"/>
                </a:lnTo>
                <a:lnTo>
                  <a:pt x="1255" y="453"/>
                </a:lnTo>
                <a:lnTo>
                  <a:pt x="1255" y="431"/>
                </a:lnTo>
                <a:lnTo>
                  <a:pt x="1252" y="405"/>
                </a:lnTo>
                <a:lnTo>
                  <a:pt x="1252" y="407"/>
                </a:lnTo>
                <a:lnTo>
                  <a:pt x="1241" y="379"/>
                </a:lnTo>
                <a:lnTo>
                  <a:pt x="1242" y="381"/>
                </a:lnTo>
                <a:lnTo>
                  <a:pt x="1222" y="352"/>
                </a:lnTo>
                <a:lnTo>
                  <a:pt x="1191" y="314"/>
                </a:lnTo>
                <a:lnTo>
                  <a:pt x="1150" y="272"/>
                </a:lnTo>
                <a:lnTo>
                  <a:pt x="1103" y="231"/>
                </a:lnTo>
                <a:lnTo>
                  <a:pt x="1052" y="193"/>
                </a:lnTo>
                <a:lnTo>
                  <a:pt x="998" y="159"/>
                </a:lnTo>
                <a:lnTo>
                  <a:pt x="939" y="127"/>
                </a:lnTo>
                <a:lnTo>
                  <a:pt x="879" y="99"/>
                </a:lnTo>
                <a:lnTo>
                  <a:pt x="818" y="75"/>
                </a:lnTo>
                <a:lnTo>
                  <a:pt x="761" y="54"/>
                </a:lnTo>
                <a:lnTo>
                  <a:pt x="708" y="39"/>
                </a:lnTo>
                <a:lnTo>
                  <a:pt x="652" y="28"/>
                </a:lnTo>
                <a:lnTo>
                  <a:pt x="594" y="20"/>
                </a:lnTo>
                <a:lnTo>
                  <a:pt x="523" y="16"/>
                </a:lnTo>
                <a:lnTo>
                  <a:pt x="445" y="17"/>
                </a:lnTo>
                <a:lnTo>
                  <a:pt x="369" y="22"/>
                </a:lnTo>
                <a:lnTo>
                  <a:pt x="301" y="29"/>
                </a:lnTo>
                <a:lnTo>
                  <a:pt x="239" y="41"/>
                </a:lnTo>
                <a:lnTo>
                  <a:pt x="184" y="55"/>
                </a:lnTo>
                <a:lnTo>
                  <a:pt x="135" y="71"/>
                </a:lnTo>
                <a:lnTo>
                  <a:pt x="96" y="87"/>
                </a:lnTo>
                <a:lnTo>
                  <a:pt x="64" y="105"/>
                </a:lnTo>
                <a:lnTo>
                  <a:pt x="66" y="105"/>
                </a:lnTo>
                <a:lnTo>
                  <a:pt x="44" y="124"/>
                </a:lnTo>
                <a:lnTo>
                  <a:pt x="45" y="122"/>
                </a:lnTo>
                <a:lnTo>
                  <a:pt x="30" y="141"/>
                </a:lnTo>
                <a:lnTo>
                  <a:pt x="30" y="140"/>
                </a:lnTo>
                <a:lnTo>
                  <a:pt x="20" y="158"/>
                </a:lnTo>
                <a:lnTo>
                  <a:pt x="21" y="156"/>
                </a:lnTo>
                <a:lnTo>
                  <a:pt x="16" y="190"/>
                </a:lnTo>
                <a:lnTo>
                  <a:pt x="16" y="186"/>
                </a:lnTo>
                <a:lnTo>
                  <a:pt x="26" y="216"/>
                </a:lnTo>
                <a:lnTo>
                  <a:pt x="25" y="214"/>
                </a:lnTo>
                <a:lnTo>
                  <a:pt x="47" y="243"/>
                </a:lnTo>
                <a:lnTo>
                  <a:pt x="44" y="241"/>
                </a:lnTo>
                <a:lnTo>
                  <a:pt x="80" y="261"/>
                </a:lnTo>
                <a:lnTo>
                  <a:pt x="109" y="273"/>
                </a:lnTo>
                <a:lnTo>
                  <a:pt x="146" y="282"/>
                </a:lnTo>
                <a:lnTo>
                  <a:pt x="222" y="303"/>
                </a:lnTo>
                <a:lnTo>
                  <a:pt x="263" y="311"/>
                </a:lnTo>
                <a:lnTo>
                  <a:pt x="308" y="319"/>
                </a:lnTo>
                <a:cubicBezTo>
                  <a:pt x="308" y="319"/>
                  <a:pt x="309" y="319"/>
                  <a:pt x="309" y="319"/>
                </a:cubicBezTo>
                <a:lnTo>
                  <a:pt x="350" y="334"/>
                </a:lnTo>
                <a:cubicBezTo>
                  <a:pt x="351" y="334"/>
                  <a:pt x="352" y="335"/>
                  <a:pt x="353" y="336"/>
                </a:cubicBezTo>
                <a:lnTo>
                  <a:pt x="383" y="364"/>
                </a:lnTo>
                <a:cubicBezTo>
                  <a:pt x="384" y="364"/>
                  <a:pt x="384" y="365"/>
                  <a:pt x="385" y="366"/>
                </a:cubicBezTo>
                <a:lnTo>
                  <a:pt x="395" y="388"/>
                </a:lnTo>
                <a:cubicBezTo>
                  <a:pt x="395" y="389"/>
                  <a:pt x="395" y="389"/>
                  <a:pt x="395" y="390"/>
                </a:cubicBezTo>
                <a:lnTo>
                  <a:pt x="401" y="419"/>
                </a:lnTo>
                <a:lnTo>
                  <a:pt x="408" y="484"/>
                </a:lnTo>
                <a:lnTo>
                  <a:pt x="408" y="549"/>
                </a:lnTo>
                <a:lnTo>
                  <a:pt x="407" y="577"/>
                </a:lnTo>
                <a:lnTo>
                  <a:pt x="405" y="599"/>
                </a:lnTo>
                <a:cubicBezTo>
                  <a:pt x="405" y="600"/>
                  <a:pt x="405" y="600"/>
                  <a:pt x="405" y="601"/>
                </a:cubicBezTo>
                <a:lnTo>
                  <a:pt x="395" y="636"/>
                </a:lnTo>
                <a:cubicBezTo>
                  <a:pt x="395" y="637"/>
                  <a:pt x="395" y="637"/>
                  <a:pt x="394" y="638"/>
                </a:cubicBezTo>
                <a:lnTo>
                  <a:pt x="378" y="661"/>
                </a:lnTo>
                <a:cubicBezTo>
                  <a:pt x="378" y="661"/>
                  <a:pt x="377" y="662"/>
                  <a:pt x="377" y="662"/>
                </a:cubicBezTo>
                <a:lnTo>
                  <a:pt x="361" y="678"/>
                </a:lnTo>
                <a:lnTo>
                  <a:pt x="363" y="676"/>
                </a:lnTo>
                <a:lnTo>
                  <a:pt x="356" y="690"/>
                </a:lnTo>
                <a:lnTo>
                  <a:pt x="356" y="686"/>
                </a:lnTo>
                <a:lnTo>
                  <a:pt x="356" y="696"/>
                </a:lnTo>
                <a:lnTo>
                  <a:pt x="352" y="689"/>
                </a:lnTo>
                <a:lnTo>
                  <a:pt x="359" y="692"/>
                </a:lnTo>
                <a:lnTo>
                  <a:pt x="355" y="691"/>
                </a:lnTo>
                <a:lnTo>
                  <a:pt x="372" y="691"/>
                </a:lnTo>
                <a:lnTo>
                  <a:pt x="370" y="692"/>
                </a:lnTo>
                <a:lnTo>
                  <a:pt x="383" y="688"/>
                </a:lnTo>
                <a:lnTo>
                  <a:pt x="400" y="681"/>
                </a:lnTo>
                <a:lnTo>
                  <a:pt x="415" y="675"/>
                </a:lnTo>
                <a:cubicBezTo>
                  <a:pt x="416" y="675"/>
                  <a:pt x="417" y="675"/>
                  <a:pt x="417" y="675"/>
                </a:cubicBezTo>
                <a:lnTo>
                  <a:pt x="425" y="674"/>
                </a:lnTo>
                <a:cubicBezTo>
                  <a:pt x="428" y="673"/>
                  <a:pt x="430" y="674"/>
                  <a:pt x="432" y="675"/>
                </a:cubicBezTo>
                <a:cubicBezTo>
                  <a:pt x="433" y="677"/>
                  <a:pt x="434" y="679"/>
                  <a:pt x="434" y="681"/>
                </a:cubicBezTo>
                <a:lnTo>
                  <a:pt x="434" y="689"/>
                </a:lnTo>
                <a:cubicBezTo>
                  <a:pt x="434" y="691"/>
                  <a:pt x="434" y="692"/>
                  <a:pt x="434" y="693"/>
                </a:cubicBezTo>
                <a:lnTo>
                  <a:pt x="428" y="707"/>
                </a:lnTo>
                <a:lnTo>
                  <a:pt x="420" y="722"/>
                </a:lnTo>
                <a:lnTo>
                  <a:pt x="414" y="732"/>
                </a:lnTo>
                <a:cubicBezTo>
                  <a:pt x="414" y="732"/>
                  <a:pt x="414" y="733"/>
                  <a:pt x="413" y="733"/>
                </a:cubicBezTo>
                <a:lnTo>
                  <a:pt x="401" y="746"/>
                </a:lnTo>
                <a:lnTo>
                  <a:pt x="388" y="756"/>
                </a:lnTo>
                <a:lnTo>
                  <a:pt x="379" y="766"/>
                </a:lnTo>
                <a:lnTo>
                  <a:pt x="381" y="764"/>
                </a:lnTo>
                <a:lnTo>
                  <a:pt x="375" y="777"/>
                </a:lnTo>
                <a:lnTo>
                  <a:pt x="374" y="769"/>
                </a:lnTo>
                <a:lnTo>
                  <a:pt x="380" y="778"/>
                </a:lnTo>
                <a:lnTo>
                  <a:pt x="379" y="777"/>
                </a:lnTo>
                <a:lnTo>
                  <a:pt x="388" y="786"/>
                </a:lnTo>
                <a:lnTo>
                  <a:pt x="385" y="784"/>
                </a:lnTo>
                <a:lnTo>
                  <a:pt x="398" y="788"/>
                </a:lnTo>
                <a:lnTo>
                  <a:pt x="396" y="787"/>
                </a:lnTo>
                <a:lnTo>
                  <a:pt x="408" y="788"/>
                </a:lnTo>
                <a:lnTo>
                  <a:pt x="405" y="789"/>
                </a:lnTo>
                <a:lnTo>
                  <a:pt x="420" y="784"/>
                </a:lnTo>
                <a:lnTo>
                  <a:pt x="434" y="779"/>
                </a:lnTo>
                <a:cubicBezTo>
                  <a:pt x="435" y="778"/>
                  <a:pt x="436" y="778"/>
                  <a:pt x="438" y="779"/>
                </a:cubicBezTo>
                <a:lnTo>
                  <a:pt x="453" y="781"/>
                </a:lnTo>
                <a:lnTo>
                  <a:pt x="450" y="781"/>
                </a:lnTo>
                <a:lnTo>
                  <a:pt x="465" y="779"/>
                </a:lnTo>
                <a:lnTo>
                  <a:pt x="461" y="781"/>
                </a:lnTo>
                <a:lnTo>
                  <a:pt x="470" y="771"/>
                </a:lnTo>
                <a:lnTo>
                  <a:pt x="468" y="774"/>
                </a:lnTo>
                <a:lnTo>
                  <a:pt x="474" y="752"/>
                </a:lnTo>
                <a:lnTo>
                  <a:pt x="474" y="756"/>
                </a:lnTo>
                <a:lnTo>
                  <a:pt x="472" y="743"/>
                </a:lnTo>
                <a:lnTo>
                  <a:pt x="472" y="744"/>
                </a:lnTo>
                <a:lnTo>
                  <a:pt x="467" y="728"/>
                </a:lnTo>
                <a:lnTo>
                  <a:pt x="461" y="711"/>
                </a:lnTo>
                <a:cubicBezTo>
                  <a:pt x="461" y="711"/>
                  <a:pt x="461" y="710"/>
                  <a:pt x="461" y="710"/>
                </a:cubicBezTo>
                <a:lnTo>
                  <a:pt x="459" y="697"/>
                </a:lnTo>
                <a:cubicBezTo>
                  <a:pt x="458" y="694"/>
                  <a:pt x="459" y="691"/>
                  <a:pt x="461" y="689"/>
                </a:cubicBezTo>
                <a:lnTo>
                  <a:pt x="476" y="677"/>
                </a:lnTo>
                <a:cubicBezTo>
                  <a:pt x="478" y="676"/>
                  <a:pt x="479" y="676"/>
                  <a:pt x="481" y="676"/>
                </a:cubicBezTo>
                <a:lnTo>
                  <a:pt x="500" y="673"/>
                </a:lnTo>
                <a:lnTo>
                  <a:pt x="513" y="672"/>
                </a:lnTo>
                <a:cubicBezTo>
                  <a:pt x="514" y="672"/>
                  <a:pt x="515" y="673"/>
                  <a:pt x="516" y="673"/>
                </a:cubicBezTo>
                <a:lnTo>
                  <a:pt x="530" y="677"/>
                </a:lnTo>
                <a:lnTo>
                  <a:pt x="552" y="683"/>
                </a:lnTo>
                <a:lnTo>
                  <a:pt x="545" y="684"/>
                </a:lnTo>
                <a:lnTo>
                  <a:pt x="558" y="675"/>
                </a:lnTo>
                <a:lnTo>
                  <a:pt x="569" y="666"/>
                </a:lnTo>
                <a:cubicBezTo>
                  <a:pt x="571" y="665"/>
                  <a:pt x="574" y="664"/>
                  <a:pt x="576" y="665"/>
                </a:cubicBezTo>
                <a:lnTo>
                  <a:pt x="590" y="668"/>
                </a:lnTo>
                <a:lnTo>
                  <a:pt x="604" y="673"/>
                </a:lnTo>
                <a:lnTo>
                  <a:pt x="619" y="676"/>
                </a:lnTo>
                <a:lnTo>
                  <a:pt x="616" y="676"/>
                </a:lnTo>
                <a:lnTo>
                  <a:pt x="632" y="674"/>
                </a:lnTo>
                <a:lnTo>
                  <a:pt x="629" y="675"/>
                </a:lnTo>
                <a:lnTo>
                  <a:pt x="645" y="665"/>
                </a:lnTo>
                <a:lnTo>
                  <a:pt x="644" y="666"/>
                </a:lnTo>
                <a:lnTo>
                  <a:pt x="660" y="649"/>
                </a:lnTo>
                <a:lnTo>
                  <a:pt x="676" y="633"/>
                </a:lnTo>
                <a:cubicBezTo>
                  <a:pt x="677" y="632"/>
                  <a:pt x="677" y="632"/>
                  <a:pt x="678" y="631"/>
                </a:cubicBezTo>
                <a:lnTo>
                  <a:pt x="694" y="624"/>
                </a:lnTo>
                <a:cubicBezTo>
                  <a:pt x="696" y="624"/>
                  <a:pt x="697" y="623"/>
                  <a:pt x="699" y="624"/>
                </a:cubicBezTo>
                <a:lnTo>
                  <a:pt x="711" y="626"/>
                </a:lnTo>
                <a:cubicBezTo>
                  <a:pt x="712" y="626"/>
                  <a:pt x="713" y="626"/>
                  <a:pt x="714" y="627"/>
                </a:cubicBezTo>
                <a:lnTo>
                  <a:pt x="727" y="637"/>
                </a:lnTo>
                <a:cubicBezTo>
                  <a:pt x="728" y="637"/>
                  <a:pt x="728" y="638"/>
                  <a:pt x="729" y="638"/>
                </a:cubicBezTo>
                <a:lnTo>
                  <a:pt x="753" y="667"/>
                </a:lnTo>
                <a:lnTo>
                  <a:pt x="773" y="690"/>
                </a:lnTo>
                <a:lnTo>
                  <a:pt x="792" y="713"/>
                </a:lnTo>
                <a:lnTo>
                  <a:pt x="790" y="712"/>
                </a:lnTo>
                <a:lnTo>
                  <a:pt x="799" y="718"/>
                </a:lnTo>
                <a:lnTo>
                  <a:pt x="812" y="725"/>
                </a:lnTo>
                <a:cubicBezTo>
                  <a:pt x="813" y="726"/>
                  <a:pt x="813" y="726"/>
                  <a:pt x="813" y="726"/>
                </a:cubicBezTo>
                <a:lnTo>
                  <a:pt x="821" y="732"/>
                </a:lnTo>
                <a:cubicBezTo>
                  <a:pt x="824" y="734"/>
                  <a:pt x="825" y="737"/>
                  <a:pt x="824" y="740"/>
                </a:cubicBezTo>
                <a:lnTo>
                  <a:pt x="823" y="747"/>
                </a:lnTo>
                <a:cubicBezTo>
                  <a:pt x="823" y="750"/>
                  <a:pt x="821" y="752"/>
                  <a:pt x="818" y="753"/>
                </a:cubicBezTo>
                <a:lnTo>
                  <a:pt x="804" y="757"/>
                </a:lnTo>
                <a:cubicBezTo>
                  <a:pt x="803" y="757"/>
                  <a:pt x="802" y="757"/>
                  <a:pt x="801" y="757"/>
                </a:cubicBezTo>
                <a:lnTo>
                  <a:pt x="778" y="757"/>
                </a:lnTo>
                <a:lnTo>
                  <a:pt x="780" y="757"/>
                </a:lnTo>
                <a:lnTo>
                  <a:pt x="753" y="761"/>
                </a:lnTo>
                <a:lnTo>
                  <a:pt x="755" y="761"/>
                </a:lnTo>
                <a:lnTo>
                  <a:pt x="730" y="772"/>
                </a:lnTo>
                <a:lnTo>
                  <a:pt x="732" y="770"/>
                </a:lnTo>
                <a:lnTo>
                  <a:pt x="712" y="788"/>
                </a:lnTo>
                <a:lnTo>
                  <a:pt x="713" y="787"/>
                </a:lnTo>
                <a:lnTo>
                  <a:pt x="693" y="813"/>
                </a:lnTo>
                <a:lnTo>
                  <a:pt x="675" y="842"/>
                </a:lnTo>
                <a:lnTo>
                  <a:pt x="661" y="873"/>
                </a:lnTo>
                <a:lnTo>
                  <a:pt x="661" y="871"/>
                </a:lnTo>
                <a:lnTo>
                  <a:pt x="653" y="918"/>
                </a:lnTo>
                <a:lnTo>
                  <a:pt x="653" y="916"/>
                </a:lnTo>
                <a:lnTo>
                  <a:pt x="656" y="965"/>
                </a:lnTo>
                <a:cubicBezTo>
                  <a:pt x="657" y="969"/>
                  <a:pt x="653" y="973"/>
                  <a:pt x="649" y="973"/>
                </a:cubicBezTo>
                <a:cubicBezTo>
                  <a:pt x="645" y="974"/>
                  <a:pt x="641" y="970"/>
                  <a:pt x="640" y="96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5E4C6DB4-711C-4300-9AE5-12EF3CEB00B2}"/>
              </a:ext>
            </a:extLst>
          </p:cNvPr>
          <p:cNvSpPr>
            <a:spLocks/>
          </p:cNvSpPr>
          <p:nvPr/>
        </p:nvSpPr>
        <p:spPr bwMode="auto">
          <a:xfrm>
            <a:off x="3234145" y="4044018"/>
            <a:ext cx="446088" cy="452438"/>
          </a:xfrm>
          <a:custGeom>
            <a:avLst/>
            <a:gdLst>
              <a:gd name="T0" fmla="*/ 232 w 816"/>
              <a:gd name="T1" fmla="*/ 619 h 793"/>
              <a:gd name="T2" fmla="*/ 258 w 816"/>
              <a:gd name="T3" fmla="*/ 481 h 793"/>
              <a:gd name="T4" fmla="*/ 108 w 816"/>
              <a:gd name="T5" fmla="*/ 289 h 793"/>
              <a:gd name="T6" fmla="*/ 6 w 816"/>
              <a:gd name="T7" fmla="*/ 102 h 793"/>
              <a:gd name="T8" fmla="*/ 48 w 816"/>
              <a:gd name="T9" fmla="*/ 47 h 793"/>
              <a:gd name="T10" fmla="*/ 97 w 816"/>
              <a:gd name="T11" fmla="*/ 59 h 793"/>
              <a:gd name="T12" fmla="*/ 117 w 816"/>
              <a:gd name="T13" fmla="*/ 1 h 793"/>
              <a:gd name="T14" fmla="*/ 151 w 816"/>
              <a:gd name="T15" fmla="*/ 95 h 793"/>
              <a:gd name="T16" fmla="*/ 71 w 816"/>
              <a:gd name="T17" fmla="*/ 88 h 793"/>
              <a:gd name="T18" fmla="*/ 93 w 816"/>
              <a:gd name="T19" fmla="*/ 134 h 793"/>
              <a:gd name="T20" fmla="*/ 156 w 816"/>
              <a:gd name="T21" fmla="*/ 144 h 793"/>
              <a:gd name="T22" fmla="*/ 196 w 816"/>
              <a:gd name="T23" fmla="*/ 216 h 793"/>
              <a:gd name="T24" fmla="*/ 179 w 816"/>
              <a:gd name="T25" fmla="*/ 305 h 793"/>
              <a:gd name="T26" fmla="*/ 219 w 816"/>
              <a:gd name="T27" fmla="*/ 403 h 793"/>
              <a:gd name="T28" fmla="*/ 283 w 816"/>
              <a:gd name="T29" fmla="*/ 443 h 793"/>
              <a:gd name="T30" fmla="*/ 279 w 816"/>
              <a:gd name="T31" fmla="*/ 436 h 793"/>
              <a:gd name="T32" fmla="*/ 232 w 816"/>
              <a:gd name="T33" fmla="*/ 334 h 793"/>
              <a:gd name="T34" fmla="*/ 308 w 816"/>
              <a:gd name="T35" fmla="*/ 222 h 793"/>
              <a:gd name="T36" fmla="*/ 376 w 816"/>
              <a:gd name="T37" fmla="*/ 192 h 793"/>
              <a:gd name="T38" fmla="*/ 425 w 816"/>
              <a:gd name="T39" fmla="*/ 172 h 793"/>
              <a:gd name="T40" fmla="*/ 510 w 816"/>
              <a:gd name="T41" fmla="*/ 177 h 793"/>
              <a:gd name="T42" fmla="*/ 568 w 816"/>
              <a:gd name="T43" fmla="*/ 154 h 793"/>
              <a:gd name="T44" fmla="*/ 636 w 816"/>
              <a:gd name="T45" fmla="*/ 185 h 793"/>
              <a:gd name="T46" fmla="*/ 723 w 816"/>
              <a:gd name="T47" fmla="*/ 244 h 793"/>
              <a:gd name="T48" fmla="*/ 787 w 816"/>
              <a:gd name="T49" fmla="*/ 347 h 793"/>
              <a:gd name="T50" fmla="*/ 801 w 816"/>
              <a:gd name="T51" fmla="*/ 466 h 793"/>
              <a:gd name="T52" fmla="*/ 743 w 816"/>
              <a:gd name="T53" fmla="*/ 634 h 793"/>
              <a:gd name="T54" fmla="*/ 653 w 816"/>
              <a:gd name="T55" fmla="*/ 693 h 793"/>
              <a:gd name="T56" fmla="*/ 529 w 816"/>
              <a:gd name="T57" fmla="*/ 680 h 793"/>
              <a:gd name="T58" fmla="*/ 311 w 816"/>
              <a:gd name="T59" fmla="*/ 641 h 793"/>
              <a:gd name="T60" fmla="*/ 286 w 816"/>
              <a:gd name="T61" fmla="*/ 529 h 793"/>
              <a:gd name="T62" fmla="*/ 290 w 816"/>
              <a:gd name="T63" fmla="*/ 567 h 793"/>
              <a:gd name="T64" fmla="*/ 389 w 816"/>
              <a:gd name="T65" fmla="*/ 661 h 793"/>
              <a:gd name="T66" fmla="*/ 567 w 816"/>
              <a:gd name="T67" fmla="*/ 675 h 793"/>
              <a:gd name="T68" fmla="*/ 691 w 816"/>
              <a:gd name="T69" fmla="*/ 654 h 793"/>
              <a:gd name="T70" fmla="*/ 765 w 816"/>
              <a:gd name="T71" fmla="*/ 542 h 793"/>
              <a:gd name="T72" fmla="*/ 800 w 816"/>
              <a:gd name="T73" fmla="*/ 418 h 793"/>
              <a:gd name="T74" fmla="*/ 768 w 816"/>
              <a:gd name="T75" fmla="*/ 327 h 793"/>
              <a:gd name="T76" fmla="*/ 670 w 816"/>
              <a:gd name="T77" fmla="*/ 201 h 793"/>
              <a:gd name="T78" fmla="*/ 620 w 816"/>
              <a:gd name="T79" fmla="*/ 210 h 793"/>
              <a:gd name="T80" fmla="*/ 543 w 816"/>
              <a:gd name="T81" fmla="*/ 171 h 793"/>
              <a:gd name="T82" fmla="*/ 484 w 816"/>
              <a:gd name="T83" fmla="*/ 177 h 793"/>
              <a:gd name="T84" fmla="*/ 430 w 816"/>
              <a:gd name="T85" fmla="*/ 199 h 793"/>
              <a:gd name="T86" fmla="*/ 357 w 816"/>
              <a:gd name="T87" fmla="*/ 219 h 793"/>
              <a:gd name="T88" fmla="*/ 292 w 816"/>
              <a:gd name="T89" fmla="*/ 287 h 793"/>
              <a:gd name="T90" fmla="*/ 239 w 816"/>
              <a:gd name="T91" fmla="*/ 377 h 793"/>
              <a:gd name="T92" fmla="*/ 321 w 816"/>
              <a:gd name="T93" fmla="*/ 451 h 793"/>
              <a:gd name="T94" fmla="*/ 256 w 816"/>
              <a:gd name="T95" fmla="*/ 446 h 793"/>
              <a:gd name="T96" fmla="*/ 176 w 816"/>
              <a:gd name="T97" fmla="*/ 392 h 793"/>
              <a:gd name="T98" fmla="*/ 176 w 816"/>
              <a:gd name="T99" fmla="*/ 265 h 793"/>
              <a:gd name="T100" fmla="*/ 169 w 816"/>
              <a:gd name="T101" fmla="*/ 213 h 793"/>
              <a:gd name="T102" fmla="*/ 126 w 816"/>
              <a:gd name="T103" fmla="*/ 150 h 793"/>
              <a:gd name="T104" fmla="*/ 78 w 816"/>
              <a:gd name="T105" fmla="*/ 109 h 793"/>
              <a:gd name="T106" fmla="*/ 75 w 816"/>
              <a:gd name="T107" fmla="*/ 71 h 793"/>
              <a:gd name="T108" fmla="*/ 149 w 816"/>
              <a:gd name="T109" fmla="*/ 60 h 793"/>
              <a:gd name="T110" fmla="*/ 96 w 816"/>
              <a:gd name="T111" fmla="*/ 22 h 793"/>
              <a:gd name="T112" fmla="*/ 108 w 816"/>
              <a:gd name="T113" fmla="*/ 67 h 793"/>
              <a:gd name="T114" fmla="*/ 25 w 816"/>
              <a:gd name="T115" fmla="*/ 62 h 793"/>
              <a:gd name="T116" fmla="*/ 53 w 816"/>
              <a:gd name="T117" fmla="*/ 129 h 793"/>
              <a:gd name="T118" fmla="*/ 160 w 816"/>
              <a:gd name="T119" fmla="*/ 383 h 793"/>
              <a:gd name="T120" fmla="*/ 279 w 816"/>
              <a:gd name="T121" fmla="*/ 466 h 793"/>
              <a:gd name="T122" fmla="*/ 242 w 816"/>
              <a:gd name="T123" fmla="*/ 704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16" h="793">
                <a:moveTo>
                  <a:pt x="245" y="791"/>
                </a:moveTo>
                <a:lnTo>
                  <a:pt x="239" y="788"/>
                </a:lnTo>
                <a:cubicBezTo>
                  <a:pt x="237" y="787"/>
                  <a:pt x="235" y="785"/>
                  <a:pt x="235" y="783"/>
                </a:cubicBezTo>
                <a:lnTo>
                  <a:pt x="231" y="770"/>
                </a:lnTo>
                <a:cubicBezTo>
                  <a:pt x="231" y="769"/>
                  <a:pt x="231" y="769"/>
                  <a:pt x="231" y="768"/>
                </a:cubicBezTo>
                <a:lnTo>
                  <a:pt x="227" y="729"/>
                </a:lnTo>
                <a:lnTo>
                  <a:pt x="226" y="704"/>
                </a:lnTo>
                <a:lnTo>
                  <a:pt x="227" y="676"/>
                </a:lnTo>
                <a:lnTo>
                  <a:pt x="231" y="621"/>
                </a:lnTo>
                <a:cubicBezTo>
                  <a:pt x="232" y="620"/>
                  <a:pt x="232" y="620"/>
                  <a:pt x="232" y="619"/>
                </a:cubicBezTo>
                <a:lnTo>
                  <a:pt x="244" y="576"/>
                </a:lnTo>
                <a:lnTo>
                  <a:pt x="256" y="536"/>
                </a:lnTo>
                <a:lnTo>
                  <a:pt x="267" y="503"/>
                </a:lnTo>
                <a:lnTo>
                  <a:pt x="275" y="476"/>
                </a:lnTo>
                <a:lnTo>
                  <a:pt x="276" y="483"/>
                </a:lnTo>
                <a:lnTo>
                  <a:pt x="273" y="479"/>
                </a:lnTo>
                <a:lnTo>
                  <a:pt x="279" y="482"/>
                </a:lnTo>
                <a:lnTo>
                  <a:pt x="271" y="482"/>
                </a:lnTo>
                <a:lnTo>
                  <a:pt x="260" y="481"/>
                </a:lnTo>
                <a:cubicBezTo>
                  <a:pt x="259" y="481"/>
                  <a:pt x="259" y="481"/>
                  <a:pt x="258" y="481"/>
                </a:cubicBezTo>
                <a:lnTo>
                  <a:pt x="246" y="477"/>
                </a:lnTo>
                <a:lnTo>
                  <a:pt x="232" y="472"/>
                </a:lnTo>
                <a:lnTo>
                  <a:pt x="213" y="464"/>
                </a:lnTo>
                <a:cubicBezTo>
                  <a:pt x="213" y="464"/>
                  <a:pt x="212" y="463"/>
                  <a:pt x="211" y="463"/>
                </a:cubicBezTo>
                <a:lnTo>
                  <a:pt x="176" y="435"/>
                </a:lnTo>
                <a:cubicBezTo>
                  <a:pt x="176" y="434"/>
                  <a:pt x="175" y="434"/>
                  <a:pt x="175" y="433"/>
                </a:cubicBezTo>
                <a:lnTo>
                  <a:pt x="147" y="392"/>
                </a:lnTo>
                <a:cubicBezTo>
                  <a:pt x="147" y="392"/>
                  <a:pt x="146" y="391"/>
                  <a:pt x="146" y="391"/>
                </a:cubicBezTo>
                <a:lnTo>
                  <a:pt x="126" y="344"/>
                </a:lnTo>
                <a:lnTo>
                  <a:pt x="108" y="289"/>
                </a:lnTo>
                <a:lnTo>
                  <a:pt x="102" y="260"/>
                </a:lnTo>
                <a:lnTo>
                  <a:pt x="97" y="236"/>
                </a:lnTo>
                <a:lnTo>
                  <a:pt x="97" y="238"/>
                </a:lnTo>
                <a:lnTo>
                  <a:pt x="85" y="212"/>
                </a:lnTo>
                <a:lnTo>
                  <a:pt x="74" y="193"/>
                </a:lnTo>
                <a:lnTo>
                  <a:pt x="56" y="162"/>
                </a:lnTo>
                <a:lnTo>
                  <a:pt x="40" y="138"/>
                </a:lnTo>
                <a:lnTo>
                  <a:pt x="41" y="139"/>
                </a:lnTo>
                <a:lnTo>
                  <a:pt x="22" y="119"/>
                </a:lnTo>
                <a:lnTo>
                  <a:pt x="6" y="102"/>
                </a:lnTo>
                <a:cubicBezTo>
                  <a:pt x="6" y="101"/>
                  <a:pt x="5" y="100"/>
                  <a:pt x="5" y="98"/>
                </a:cubicBezTo>
                <a:lnTo>
                  <a:pt x="1" y="82"/>
                </a:lnTo>
                <a:cubicBezTo>
                  <a:pt x="0" y="81"/>
                  <a:pt x="0" y="80"/>
                  <a:pt x="1" y="79"/>
                </a:cubicBezTo>
                <a:lnTo>
                  <a:pt x="5" y="62"/>
                </a:lnTo>
                <a:cubicBezTo>
                  <a:pt x="5" y="60"/>
                  <a:pt x="6" y="59"/>
                  <a:pt x="7" y="58"/>
                </a:cubicBezTo>
                <a:lnTo>
                  <a:pt x="15" y="50"/>
                </a:lnTo>
                <a:cubicBezTo>
                  <a:pt x="15" y="49"/>
                  <a:pt x="15" y="49"/>
                  <a:pt x="16" y="49"/>
                </a:cubicBezTo>
                <a:lnTo>
                  <a:pt x="23" y="44"/>
                </a:lnTo>
                <a:cubicBezTo>
                  <a:pt x="25" y="43"/>
                  <a:pt x="27" y="42"/>
                  <a:pt x="29" y="43"/>
                </a:cubicBezTo>
                <a:lnTo>
                  <a:pt x="48" y="47"/>
                </a:lnTo>
                <a:lnTo>
                  <a:pt x="59" y="50"/>
                </a:lnTo>
                <a:lnTo>
                  <a:pt x="58" y="50"/>
                </a:lnTo>
                <a:lnTo>
                  <a:pt x="72" y="52"/>
                </a:lnTo>
                <a:lnTo>
                  <a:pt x="92" y="53"/>
                </a:lnTo>
                <a:lnTo>
                  <a:pt x="100" y="53"/>
                </a:lnTo>
                <a:lnTo>
                  <a:pt x="97" y="54"/>
                </a:lnTo>
                <a:lnTo>
                  <a:pt x="101" y="52"/>
                </a:lnTo>
                <a:lnTo>
                  <a:pt x="97" y="61"/>
                </a:lnTo>
                <a:lnTo>
                  <a:pt x="96" y="55"/>
                </a:lnTo>
                <a:lnTo>
                  <a:pt x="97" y="59"/>
                </a:lnTo>
                <a:lnTo>
                  <a:pt x="90" y="51"/>
                </a:lnTo>
                <a:lnTo>
                  <a:pt x="83" y="40"/>
                </a:lnTo>
                <a:cubicBezTo>
                  <a:pt x="83" y="40"/>
                  <a:pt x="82" y="39"/>
                  <a:pt x="82" y="39"/>
                </a:cubicBezTo>
                <a:lnTo>
                  <a:pt x="78" y="31"/>
                </a:lnTo>
                <a:cubicBezTo>
                  <a:pt x="77" y="29"/>
                  <a:pt x="77" y="26"/>
                  <a:pt x="78" y="24"/>
                </a:cubicBezTo>
                <a:lnTo>
                  <a:pt x="83" y="13"/>
                </a:lnTo>
                <a:cubicBezTo>
                  <a:pt x="84" y="12"/>
                  <a:pt x="84" y="11"/>
                  <a:pt x="85" y="10"/>
                </a:cubicBezTo>
                <a:lnTo>
                  <a:pt x="94" y="2"/>
                </a:lnTo>
                <a:cubicBezTo>
                  <a:pt x="96" y="1"/>
                  <a:pt x="98" y="0"/>
                  <a:pt x="100" y="0"/>
                </a:cubicBezTo>
                <a:lnTo>
                  <a:pt x="117" y="1"/>
                </a:lnTo>
                <a:cubicBezTo>
                  <a:pt x="118" y="2"/>
                  <a:pt x="119" y="2"/>
                  <a:pt x="120" y="2"/>
                </a:cubicBezTo>
                <a:lnTo>
                  <a:pt x="137" y="10"/>
                </a:lnTo>
                <a:cubicBezTo>
                  <a:pt x="138" y="11"/>
                  <a:pt x="139" y="12"/>
                  <a:pt x="140" y="13"/>
                </a:cubicBezTo>
                <a:lnTo>
                  <a:pt x="159" y="41"/>
                </a:lnTo>
                <a:cubicBezTo>
                  <a:pt x="160" y="42"/>
                  <a:pt x="160" y="43"/>
                  <a:pt x="160" y="44"/>
                </a:cubicBezTo>
                <a:lnTo>
                  <a:pt x="164" y="60"/>
                </a:lnTo>
                <a:cubicBezTo>
                  <a:pt x="165" y="61"/>
                  <a:pt x="165" y="62"/>
                  <a:pt x="164" y="63"/>
                </a:cubicBezTo>
                <a:lnTo>
                  <a:pt x="160" y="79"/>
                </a:lnTo>
                <a:cubicBezTo>
                  <a:pt x="160" y="80"/>
                  <a:pt x="160" y="81"/>
                  <a:pt x="159" y="82"/>
                </a:cubicBezTo>
                <a:lnTo>
                  <a:pt x="151" y="95"/>
                </a:lnTo>
                <a:cubicBezTo>
                  <a:pt x="151" y="96"/>
                  <a:pt x="150" y="97"/>
                  <a:pt x="148" y="97"/>
                </a:cubicBezTo>
                <a:lnTo>
                  <a:pt x="137" y="103"/>
                </a:lnTo>
                <a:cubicBezTo>
                  <a:pt x="135" y="105"/>
                  <a:pt x="133" y="105"/>
                  <a:pt x="131" y="104"/>
                </a:cubicBezTo>
                <a:lnTo>
                  <a:pt x="112" y="97"/>
                </a:lnTo>
                <a:lnTo>
                  <a:pt x="92" y="90"/>
                </a:lnTo>
                <a:lnTo>
                  <a:pt x="75" y="86"/>
                </a:lnTo>
                <a:lnTo>
                  <a:pt x="77" y="86"/>
                </a:lnTo>
                <a:lnTo>
                  <a:pt x="69" y="87"/>
                </a:lnTo>
                <a:lnTo>
                  <a:pt x="74" y="85"/>
                </a:lnTo>
                <a:lnTo>
                  <a:pt x="71" y="88"/>
                </a:lnTo>
                <a:lnTo>
                  <a:pt x="72" y="78"/>
                </a:lnTo>
                <a:lnTo>
                  <a:pt x="75" y="82"/>
                </a:lnTo>
                <a:lnTo>
                  <a:pt x="74" y="80"/>
                </a:lnTo>
                <a:lnTo>
                  <a:pt x="81" y="86"/>
                </a:lnTo>
                <a:lnTo>
                  <a:pt x="88" y="92"/>
                </a:lnTo>
                <a:cubicBezTo>
                  <a:pt x="89" y="93"/>
                  <a:pt x="89" y="94"/>
                  <a:pt x="90" y="95"/>
                </a:cubicBezTo>
                <a:lnTo>
                  <a:pt x="93" y="102"/>
                </a:lnTo>
                <a:cubicBezTo>
                  <a:pt x="93" y="103"/>
                  <a:pt x="93" y="104"/>
                  <a:pt x="93" y="105"/>
                </a:cubicBezTo>
                <a:lnTo>
                  <a:pt x="93" y="124"/>
                </a:lnTo>
                <a:lnTo>
                  <a:pt x="93" y="134"/>
                </a:lnTo>
                <a:lnTo>
                  <a:pt x="93" y="131"/>
                </a:lnTo>
                <a:lnTo>
                  <a:pt x="97" y="139"/>
                </a:lnTo>
                <a:lnTo>
                  <a:pt x="90" y="134"/>
                </a:lnTo>
                <a:lnTo>
                  <a:pt x="110" y="136"/>
                </a:lnTo>
                <a:lnTo>
                  <a:pt x="109" y="137"/>
                </a:lnTo>
                <a:lnTo>
                  <a:pt x="128" y="135"/>
                </a:lnTo>
                <a:cubicBezTo>
                  <a:pt x="129" y="134"/>
                  <a:pt x="130" y="134"/>
                  <a:pt x="131" y="135"/>
                </a:cubicBezTo>
                <a:lnTo>
                  <a:pt x="145" y="139"/>
                </a:lnTo>
                <a:cubicBezTo>
                  <a:pt x="145" y="139"/>
                  <a:pt x="146" y="139"/>
                  <a:pt x="146" y="139"/>
                </a:cubicBezTo>
                <a:lnTo>
                  <a:pt x="156" y="144"/>
                </a:lnTo>
                <a:cubicBezTo>
                  <a:pt x="157" y="145"/>
                  <a:pt x="158" y="145"/>
                  <a:pt x="158" y="146"/>
                </a:cubicBezTo>
                <a:lnTo>
                  <a:pt x="168" y="156"/>
                </a:lnTo>
                <a:cubicBezTo>
                  <a:pt x="168" y="156"/>
                  <a:pt x="169" y="157"/>
                  <a:pt x="169" y="157"/>
                </a:cubicBezTo>
                <a:lnTo>
                  <a:pt x="178" y="170"/>
                </a:lnTo>
                <a:cubicBezTo>
                  <a:pt x="179" y="171"/>
                  <a:pt x="179" y="173"/>
                  <a:pt x="179" y="174"/>
                </a:cubicBezTo>
                <a:lnTo>
                  <a:pt x="180" y="191"/>
                </a:lnTo>
                <a:lnTo>
                  <a:pt x="184" y="210"/>
                </a:lnTo>
                <a:lnTo>
                  <a:pt x="181" y="205"/>
                </a:lnTo>
                <a:lnTo>
                  <a:pt x="194" y="215"/>
                </a:lnTo>
                <a:cubicBezTo>
                  <a:pt x="195" y="215"/>
                  <a:pt x="195" y="216"/>
                  <a:pt x="196" y="216"/>
                </a:cubicBezTo>
                <a:lnTo>
                  <a:pt x="202" y="223"/>
                </a:lnTo>
                <a:cubicBezTo>
                  <a:pt x="203" y="225"/>
                  <a:pt x="203" y="227"/>
                  <a:pt x="203" y="228"/>
                </a:cubicBezTo>
                <a:lnTo>
                  <a:pt x="203" y="239"/>
                </a:lnTo>
                <a:cubicBezTo>
                  <a:pt x="203" y="240"/>
                  <a:pt x="203" y="241"/>
                  <a:pt x="203" y="242"/>
                </a:cubicBezTo>
                <a:lnTo>
                  <a:pt x="199" y="255"/>
                </a:lnTo>
                <a:cubicBezTo>
                  <a:pt x="199" y="255"/>
                  <a:pt x="199" y="256"/>
                  <a:pt x="199" y="256"/>
                </a:cubicBezTo>
                <a:lnTo>
                  <a:pt x="191" y="272"/>
                </a:lnTo>
                <a:lnTo>
                  <a:pt x="183" y="289"/>
                </a:lnTo>
                <a:lnTo>
                  <a:pt x="183" y="287"/>
                </a:lnTo>
                <a:lnTo>
                  <a:pt x="179" y="305"/>
                </a:lnTo>
                <a:lnTo>
                  <a:pt x="177" y="324"/>
                </a:lnTo>
                <a:lnTo>
                  <a:pt x="177" y="346"/>
                </a:lnTo>
                <a:lnTo>
                  <a:pt x="177" y="345"/>
                </a:lnTo>
                <a:lnTo>
                  <a:pt x="181" y="368"/>
                </a:lnTo>
                <a:lnTo>
                  <a:pt x="181" y="366"/>
                </a:lnTo>
                <a:lnTo>
                  <a:pt x="189" y="383"/>
                </a:lnTo>
                <a:lnTo>
                  <a:pt x="187" y="381"/>
                </a:lnTo>
                <a:lnTo>
                  <a:pt x="201" y="395"/>
                </a:lnTo>
                <a:lnTo>
                  <a:pt x="199" y="393"/>
                </a:lnTo>
                <a:lnTo>
                  <a:pt x="219" y="403"/>
                </a:lnTo>
                <a:lnTo>
                  <a:pt x="237" y="410"/>
                </a:lnTo>
                <a:lnTo>
                  <a:pt x="252" y="416"/>
                </a:lnTo>
                <a:cubicBezTo>
                  <a:pt x="252" y="416"/>
                  <a:pt x="253" y="417"/>
                  <a:pt x="253" y="417"/>
                </a:cubicBezTo>
                <a:lnTo>
                  <a:pt x="261" y="423"/>
                </a:lnTo>
                <a:cubicBezTo>
                  <a:pt x="262" y="424"/>
                  <a:pt x="263" y="424"/>
                  <a:pt x="263" y="425"/>
                </a:cubicBezTo>
                <a:lnTo>
                  <a:pt x="266" y="430"/>
                </a:lnTo>
                <a:lnTo>
                  <a:pt x="271" y="439"/>
                </a:lnTo>
                <a:lnTo>
                  <a:pt x="267" y="435"/>
                </a:lnTo>
                <a:lnTo>
                  <a:pt x="284" y="443"/>
                </a:lnTo>
                <a:lnTo>
                  <a:pt x="283" y="443"/>
                </a:lnTo>
                <a:lnTo>
                  <a:pt x="300" y="448"/>
                </a:lnTo>
                <a:lnTo>
                  <a:pt x="298" y="447"/>
                </a:lnTo>
                <a:lnTo>
                  <a:pt x="310" y="448"/>
                </a:lnTo>
                <a:lnTo>
                  <a:pt x="308" y="449"/>
                </a:lnTo>
                <a:lnTo>
                  <a:pt x="313" y="448"/>
                </a:lnTo>
                <a:lnTo>
                  <a:pt x="308" y="460"/>
                </a:lnTo>
                <a:lnTo>
                  <a:pt x="305" y="456"/>
                </a:lnTo>
                <a:lnTo>
                  <a:pt x="306" y="457"/>
                </a:lnTo>
                <a:lnTo>
                  <a:pt x="296" y="448"/>
                </a:lnTo>
                <a:lnTo>
                  <a:pt x="279" y="436"/>
                </a:lnTo>
                <a:lnTo>
                  <a:pt x="259" y="422"/>
                </a:lnTo>
                <a:cubicBezTo>
                  <a:pt x="258" y="422"/>
                  <a:pt x="258" y="421"/>
                  <a:pt x="258" y="421"/>
                </a:cubicBezTo>
                <a:lnTo>
                  <a:pt x="243" y="406"/>
                </a:lnTo>
                <a:cubicBezTo>
                  <a:pt x="243" y="406"/>
                  <a:pt x="242" y="406"/>
                  <a:pt x="242" y="405"/>
                </a:cubicBezTo>
                <a:lnTo>
                  <a:pt x="225" y="382"/>
                </a:lnTo>
                <a:cubicBezTo>
                  <a:pt x="224" y="381"/>
                  <a:pt x="224" y="380"/>
                  <a:pt x="223" y="378"/>
                </a:cubicBezTo>
                <a:lnTo>
                  <a:pt x="221" y="355"/>
                </a:lnTo>
                <a:cubicBezTo>
                  <a:pt x="221" y="354"/>
                  <a:pt x="222" y="352"/>
                  <a:pt x="223" y="350"/>
                </a:cubicBezTo>
                <a:lnTo>
                  <a:pt x="231" y="336"/>
                </a:lnTo>
                <a:cubicBezTo>
                  <a:pt x="231" y="336"/>
                  <a:pt x="232" y="335"/>
                  <a:pt x="232" y="334"/>
                </a:cubicBezTo>
                <a:lnTo>
                  <a:pt x="247" y="321"/>
                </a:lnTo>
                <a:lnTo>
                  <a:pt x="261" y="309"/>
                </a:lnTo>
                <a:lnTo>
                  <a:pt x="272" y="298"/>
                </a:lnTo>
                <a:lnTo>
                  <a:pt x="270" y="301"/>
                </a:lnTo>
                <a:lnTo>
                  <a:pt x="277" y="283"/>
                </a:lnTo>
                <a:lnTo>
                  <a:pt x="277" y="284"/>
                </a:lnTo>
                <a:lnTo>
                  <a:pt x="280" y="265"/>
                </a:lnTo>
                <a:cubicBezTo>
                  <a:pt x="280" y="264"/>
                  <a:pt x="280" y="263"/>
                  <a:pt x="281" y="262"/>
                </a:cubicBezTo>
                <a:lnTo>
                  <a:pt x="305" y="225"/>
                </a:lnTo>
                <a:cubicBezTo>
                  <a:pt x="306" y="224"/>
                  <a:pt x="307" y="223"/>
                  <a:pt x="308" y="222"/>
                </a:cubicBezTo>
                <a:lnTo>
                  <a:pt x="316" y="218"/>
                </a:lnTo>
                <a:cubicBezTo>
                  <a:pt x="317" y="218"/>
                  <a:pt x="318" y="217"/>
                  <a:pt x="319" y="217"/>
                </a:cubicBezTo>
                <a:lnTo>
                  <a:pt x="327" y="217"/>
                </a:lnTo>
                <a:lnTo>
                  <a:pt x="340" y="217"/>
                </a:lnTo>
                <a:lnTo>
                  <a:pt x="335" y="220"/>
                </a:lnTo>
                <a:lnTo>
                  <a:pt x="346" y="208"/>
                </a:lnTo>
                <a:lnTo>
                  <a:pt x="359" y="196"/>
                </a:lnTo>
                <a:cubicBezTo>
                  <a:pt x="360" y="195"/>
                  <a:pt x="362" y="195"/>
                  <a:pt x="363" y="195"/>
                </a:cubicBezTo>
                <a:lnTo>
                  <a:pt x="375" y="193"/>
                </a:lnTo>
                <a:cubicBezTo>
                  <a:pt x="376" y="192"/>
                  <a:pt x="376" y="192"/>
                  <a:pt x="376" y="192"/>
                </a:cubicBezTo>
                <a:lnTo>
                  <a:pt x="392" y="192"/>
                </a:lnTo>
                <a:lnTo>
                  <a:pt x="408" y="191"/>
                </a:lnTo>
                <a:lnTo>
                  <a:pt x="407" y="192"/>
                </a:lnTo>
                <a:lnTo>
                  <a:pt x="416" y="190"/>
                </a:lnTo>
                <a:lnTo>
                  <a:pt x="413" y="191"/>
                </a:lnTo>
                <a:lnTo>
                  <a:pt x="421" y="186"/>
                </a:lnTo>
                <a:lnTo>
                  <a:pt x="418" y="189"/>
                </a:lnTo>
                <a:lnTo>
                  <a:pt x="421" y="183"/>
                </a:lnTo>
                <a:lnTo>
                  <a:pt x="421" y="184"/>
                </a:lnTo>
                <a:lnTo>
                  <a:pt x="425" y="172"/>
                </a:lnTo>
                <a:cubicBezTo>
                  <a:pt x="426" y="170"/>
                  <a:pt x="427" y="168"/>
                  <a:pt x="429" y="167"/>
                </a:cubicBezTo>
                <a:lnTo>
                  <a:pt x="450" y="157"/>
                </a:lnTo>
                <a:cubicBezTo>
                  <a:pt x="451" y="157"/>
                  <a:pt x="453" y="156"/>
                  <a:pt x="454" y="156"/>
                </a:cubicBezTo>
                <a:lnTo>
                  <a:pt x="476" y="157"/>
                </a:lnTo>
                <a:cubicBezTo>
                  <a:pt x="477" y="158"/>
                  <a:pt x="477" y="158"/>
                  <a:pt x="478" y="158"/>
                </a:cubicBezTo>
                <a:lnTo>
                  <a:pt x="489" y="162"/>
                </a:lnTo>
                <a:cubicBezTo>
                  <a:pt x="490" y="162"/>
                  <a:pt x="491" y="163"/>
                  <a:pt x="491" y="163"/>
                </a:cubicBezTo>
                <a:lnTo>
                  <a:pt x="502" y="171"/>
                </a:lnTo>
                <a:lnTo>
                  <a:pt x="512" y="178"/>
                </a:lnTo>
                <a:lnTo>
                  <a:pt x="510" y="177"/>
                </a:lnTo>
                <a:lnTo>
                  <a:pt x="521" y="181"/>
                </a:lnTo>
                <a:lnTo>
                  <a:pt x="514" y="182"/>
                </a:lnTo>
                <a:lnTo>
                  <a:pt x="521" y="178"/>
                </a:lnTo>
                <a:lnTo>
                  <a:pt x="519" y="180"/>
                </a:lnTo>
                <a:lnTo>
                  <a:pt x="524" y="172"/>
                </a:lnTo>
                <a:lnTo>
                  <a:pt x="530" y="162"/>
                </a:lnTo>
                <a:cubicBezTo>
                  <a:pt x="530" y="162"/>
                  <a:pt x="530" y="161"/>
                  <a:pt x="531" y="161"/>
                </a:cubicBezTo>
                <a:lnTo>
                  <a:pt x="537" y="155"/>
                </a:lnTo>
                <a:cubicBezTo>
                  <a:pt x="538" y="153"/>
                  <a:pt x="541" y="152"/>
                  <a:pt x="543" y="152"/>
                </a:cubicBezTo>
                <a:lnTo>
                  <a:pt x="568" y="154"/>
                </a:lnTo>
                <a:cubicBezTo>
                  <a:pt x="569" y="155"/>
                  <a:pt x="570" y="155"/>
                  <a:pt x="571" y="155"/>
                </a:cubicBezTo>
                <a:lnTo>
                  <a:pt x="595" y="167"/>
                </a:lnTo>
                <a:cubicBezTo>
                  <a:pt x="596" y="168"/>
                  <a:pt x="597" y="168"/>
                  <a:pt x="597" y="169"/>
                </a:cubicBezTo>
                <a:lnTo>
                  <a:pt x="611" y="183"/>
                </a:lnTo>
                <a:lnTo>
                  <a:pt x="626" y="197"/>
                </a:lnTo>
                <a:lnTo>
                  <a:pt x="620" y="194"/>
                </a:lnTo>
                <a:lnTo>
                  <a:pt x="627" y="194"/>
                </a:lnTo>
                <a:lnTo>
                  <a:pt x="623" y="196"/>
                </a:lnTo>
                <a:lnTo>
                  <a:pt x="630" y="191"/>
                </a:lnTo>
                <a:lnTo>
                  <a:pt x="636" y="185"/>
                </a:lnTo>
                <a:cubicBezTo>
                  <a:pt x="637" y="185"/>
                  <a:pt x="638" y="184"/>
                  <a:pt x="638" y="184"/>
                </a:cubicBezTo>
                <a:lnTo>
                  <a:pt x="645" y="181"/>
                </a:lnTo>
                <a:cubicBezTo>
                  <a:pt x="646" y="181"/>
                  <a:pt x="647" y="181"/>
                  <a:pt x="648" y="180"/>
                </a:cubicBezTo>
                <a:lnTo>
                  <a:pt x="659" y="179"/>
                </a:lnTo>
                <a:cubicBezTo>
                  <a:pt x="660" y="179"/>
                  <a:pt x="661" y="180"/>
                  <a:pt x="663" y="180"/>
                </a:cubicBezTo>
                <a:lnTo>
                  <a:pt x="677" y="186"/>
                </a:lnTo>
                <a:cubicBezTo>
                  <a:pt x="678" y="187"/>
                  <a:pt x="679" y="187"/>
                  <a:pt x="679" y="188"/>
                </a:cubicBezTo>
                <a:lnTo>
                  <a:pt x="688" y="198"/>
                </a:lnTo>
                <a:lnTo>
                  <a:pt x="701" y="212"/>
                </a:lnTo>
                <a:lnTo>
                  <a:pt x="723" y="244"/>
                </a:lnTo>
                <a:lnTo>
                  <a:pt x="739" y="269"/>
                </a:lnTo>
                <a:lnTo>
                  <a:pt x="752" y="290"/>
                </a:lnTo>
                <a:lnTo>
                  <a:pt x="750" y="288"/>
                </a:lnTo>
                <a:lnTo>
                  <a:pt x="770" y="304"/>
                </a:lnTo>
                <a:cubicBezTo>
                  <a:pt x="771" y="305"/>
                  <a:pt x="771" y="305"/>
                  <a:pt x="772" y="306"/>
                </a:cubicBezTo>
                <a:lnTo>
                  <a:pt x="781" y="318"/>
                </a:lnTo>
                <a:cubicBezTo>
                  <a:pt x="782" y="319"/>
                  <a:pt x="782" y="319"/>
                  <a:pt x="782" y="321"/>
                </a:cubicBezTo>
                <a:lnTo>
                  <a:pt x="785" y="333"/>
                </a:lnTo>
                <a:lnTo>
                  <a:pt x="787" y="348"/>
                </a:lnTo>
                <a:lnTo>
                  <a:pt x="787" y="347"/>
                </a:lnTo>
                <a:lnTo>
                  <a:pt x="793" y="363"/>
                </a:lnTo>
                <a:lnTo>
                  <a:pt x="803" y="381"/>
                </a:lnTo>
                <a:lnTo>
                  <a:pt x="811" y="400"/>
                </a:lnTo>
                <a:cubicBezTo>
                  <a:pt x="811" y="401"/>
                  <a:pt x="811" y="401"/>
                  <a:pt x="811" y="402"/>
                </a:cubicBezTo>
                <a:lnTo>
                  <a:pt x="815" y="418"/>
                </a:lnTo>
                <a:cubicBezTo>
                  <a:pt x="816" y="419"/>
                  <a:pt x="816" y="420"/>
                  <a:pt x="815" y="421"/>
                </a:cubicBezTo>
                <a:lnTo>
                  <a:pt x="810" y="446"/>
                </a:lnTo>
                <a:cubicBezTo>
                  <a:pt x="810" y="447"/>
                  <a:pt x="810" y="447"/>
                  <a:pt x="810" y="448"/>
                </a:cubicBezTo>
                <a:lnTo>
                  <a:pt x="801" y="469"/>
                </a:lnTo>
                <a:lnTo>
                  <a:pt x="801" y="466"/>
                </a:lnTo>
                <a:lnTo>
                  <a:pt x="800" y="496"/>
                </a:lnTo>
                <a:cubicBezTo>
                  <a:pt x="800" y="496"/>
                  <a:pt x="800" y="497"/>
                  <a:pt x="800" y="498"/>
                </a:cubicBezTo>
                <a:lnTo>
                  <a:pt x="791" y="528"/>
                </a:lnTo>
                <a:cubicBezTo>
                  <a:pt x="791" y="528"/>
                  <a:pt x="791" y="529"/>
                  <a:pt x="790" y="529"/>
                </a:cubicBezTo>
                <a:lnTo>
                  <a:pt x="778" y="551"/>
                </a:lnTo>
                <a:cubicBezTo>
                  <a:pt x="778" y="552"/>
                  <a:pt x="778" y="552"/>
                  <a:pt x="777" y="553"/>
                </a:cubicBezTo>
                <a:lnTo>
                  <a:pt x="760" y="572"/>
                </a:lnTo>
                <a:lnTo>
                  <a:pt x="762" y="569"/>
                </a:lnTo>
                <a:lnTo>
                  <a:pt x="753" y="602"/>
                </a:lnTo>
                <a:lnTo>
                  <a:pt x="743" y="634"/>
                </a:lnTo>
                <a:cubicBezTo>
                  <a:pt x="743" y="635"/>
                  <a:pt x="742" y="636"/>
                  <a:pt x="742" y="637"/>
                </a:cubicBezTo>
                <a:lnTo>
                  <a:pt x="728" y="654"/>
                </a:lnTo>
                <a:cubicBezTo>
                  <a:pt x="727" y="654"/>
                  <a:pt x="727" y="655"/>
                  <a:pt x="726" y="655"/>
                </a:cubicBezTo>
                <a:lnTo>
                  <a:pt x="711" y="665"/>
                </a:lnTo>
                <a:cubicBezTo>
                  <a:pt x="710" y="666"/>
                  <a:pt x="709" y="666"/>
                  <a:pt x="708" y="666"/>
                </a:cubicBezTo>
                <a:lnTo>
                  <a:pt x="694" y="669"/>
                </a:lnTo>
                <a:lnTo>
                  <a:pt x="679" y="671"/>
                </a:lnTo>
                <a:lnTo>
                  <a:pt x="683" y="670"/>
                </a:lnTo>
                <a:lnTo>
                  <a:pt x="669" y="682"/>
                </a:lnTo>
                <a:lnTo>
                  <a:pt x="653" y="693"/>
                </a:lnTo>
                <a:cubicBezTo>
                  <a:pt x="653" y="693"/>
                  <a:pt x="652" y="694"/>
                  <a:pt x="651" y="694"/>
                </a:cubicBezTo>
                <a:lnTo>
                  <a:pt x="629" y="702"/>
                </a:lnTo>
                <a:cubicBezTo>
                  <a:pt x="628" y="702"/>
                  <a:pt x="628" y="702"/>
                  <a:pt x="627" y="702"/>
                </a:cubicBezTo>
                <a:lnTo>
                  <a:pt x="601" y="703"/>
                </a:lnTo>
                <a:cubicBezTo>
                  <a:pt x="600" y="704"/>
                  <a:pt x="599" y="703"/>
                  <a:pt x="598" y="703"/>
                </a:cubicBezTo>
                <a:lnTo>
                  <a:pt x="562" y="690"/>
                </a:lnTo>
                <a:lnTo>
                  <a:pt x="543" y="683"/>
                </a:lnTo>
                <a:lnTo>
                  <a:pt x="544" y="683"/>
                </a:lnTo>
                <a:lnTo>
                  <a:pt x="527" y="680"/>
                </a:lnTo>
                <a:lnTo>
                  <a:pt x="529" y="680"/>
                </a:lnTo>
                <a:lnTo>
                  <a:pt x="498" y="681"/>
                </a:lnTo>
                <a:lnTo>
                  <a:pt x="472" y="685"/>
                </a:lnTo>
                <a:cubicBezTo>
                  <a:pt x="471" y="685"/>
                  <a:pt x="470" y="685"/>
                  <a:pt x="470" y="685"/>
                </a:cubicBezTo>
                <a:lnTo>
                  <a:pt x="442" y="683"/>
                </a:lnTo>
                <a:lnTo>
                  <a:pt x="417" y="680"/>
                </a:lnTo>
                <a:lnTo>
                  <a:pt x="386" y="676"/>
                </a:lnTo>
                <a:lnTo>
                  <a:pt x="358" y="671"/>
                </a:lnTo>
                <a:cubicBezTo>
                  <a:pt x="357" y="671"/>
                  <a:pt x="356" y="671"/>
                  <a:pt x="355" y="670"/>
                </a:cubicBezTo>
                <a:lnTo>
                  <a:pt x="312" y="642"/>
                </a:lnTo>
                <a:cubicBezTo>
                  <a:pt x="312" y="642"/>
                  <a:pt x="311" y="641"/>
                  <a:pt x="311" y="641"/>
                </a:cubicBezTo>
                <a:lnTo>
                  <a:pt x="294" y="623"/>
                </a:lnTo>
                <a:lnTo>
                  <a:pt x="276" y="604"/>
                </a:lnTo>
                <a:cubicBezTo>
                  <a:pt x="275" y="603"/>
                  <a:pt x="275" y="601"/>
                  <a:pt x="275" y="600"/>
                </a:cubicBezTo>
                <a:lnTo>
                  <a:pt x="273" y="586"/>
                </a:lnTo>
                <a:cubicBezTo>
                  <a:pt x="272" y="585"/>
                  <a:pt x="272" y="584"/>
                  <a:pt x="273" y="584"/>
                </a:cubicBezTo>
                <a:lnTo>
                  <a:pt x="275" y="566"/>
                </a:lnTo>
                <a:lnTo>
                  <a:pt x="278" y="549"/>
                </a:lnTo>
                <a:cubicBezTo>
                  <a:pt x="278" y="548"/>
                  <a:pt x="278" y="548"/>
                  <a:pt x="278" y="547"/>
                </a:cubicBezTo>
                <a:lnTo>
                  <a:pt x="285" y="531"/>
                </a:lnTo>
                <a:cubicBezTo>
                  <a:pt x="285" y="531"/>
                  <a:pt x="286" y="530"/>
                  <a:pt x="286" y="529"/>
                </a:cubicBezTo>
                <a:lnTo>
                  <a:pt x="298" y="515"/>
                </a:lnTo>
                <a:lnTo>
                  <a:pt x="310" y="501"/>
                </a:lnTo>
                <a:cubicBezTo>
                  <a:pt x="313" y="498"/>
                  <a:pt x="318" y="498"/>
                  <a:pt x="322" y="500"/>
                </a:cubicBezTo>
                <a:cubicBezTo>
                  <a:pt x="325" y="503"/>
                  <a:pt x="325" y="508"/>
                  <a:pt x="323" y="512"/>
                </a:cubicBezTo>
                <a:lnTo>
                  <a:pt x="311" y="526"/>
                </a:lnTo>
                <a:lnTo>
                  <a:pt x="299" y="540"/>
                </a:lnTo>
                <a:lnTo>
                  <a:pt x="300" y="538"/>
                </a:lnTo>
                <a:lnTo>
                  <a:pt x="293" y="554"/>
                </a:lnTo>
                <a:lnTo>
                  <a:pt x="293" y="552"/>
                </a:lnTo>
                <a:lnTo>
                  <a:pt x="290" y="567"/>
                </a:lnTo>
                <a:lnTo>
                  <a:pt x="288" y="585"/>
                </a:lnTo>
                <a:lnTo>
                  <a:pt x="288" y="583"/>
                </a:lnTo>
                <a:lnTo>
                  <a:pt x="290" y="597"/>
                </a:lnTo>
                <a:lnTo>
                  <a:pt x="288" y="593"/>
                </a:lnTo>
                <a:lnTo>
                  <a:pt x="305" y="612"/>
                </a:lnTo>
                <a:lnTo>
                  <a:pt x="322" y="630"/>
                </a:lnTo>
                <a:lnTo>
                  <a:pt x="321" y="629"/>
                </a:lnTo>
                <a:lnTo>
                  <a:pt x="364" y="657"/>
                </a:lnTo>
                <a:lnTo>
                  <a:pt x="361" y="656"/>
                </a:lnTo>
                <a:lnTo>
                  <a:pt x="389" y="661"/>
                </a:lnTo>
                <a:lnTo>
                  <a:pt x="418" y="665"/>
                </a:lnTo>
                <a:lnTo>
                  <a:pt x="443" y="667"/>
                </a:lnTo>
                <a:lnTo>
                  <a:pt x="471" y="669"/>
                </a:lnTo>
                <a:lnTo>
                  <a:pt x="469" y="670"/>
                </a:lnTo>
                <a:lnTo>
                  <a:pt x="497" y="665"/>
                </a:lnTo>
                <a:lnTo>
                  <a:pt x="528" y="664"/>
                </a:lnTo>
                <a:cubicBezTo>
                  <a:pt x="529" y="664"/>
                  <a:pt x="529" y="664"/>
                  <a:pt x="530" y="665"/>
                </a:cubicBezTo>
                <a:lnTo>
                  <a:pt x="547" y="668"/>
                </a:lnTo>
                <a:cubicBezTo>
                  <a:pt x="547" y="668"/>
                  <a:pt x="548" y="668"/>
                  <a:pt x="548" y="668"/>
                </a:cubicBezTo>
                <a:lnTo>
                  <a:pt x="567" y="675"/>
                </a:lnTo>
                <a:lnTo>
                  <a:pt x="603" y="688"/>
                </a:lnTo>
                <a:lnTo>
                  <a:pt x="600" y="687"/>
                </a:lnTo>
                <a:lnTo>
                  <a:pt x="626" y="686"/>
                </a:lnTo>
                <a:lnTo>
                  <a:pt x="624" y="687"/>
                </a:lnTo>
                <a:lnTo>
                  <a:pt x="646" y="679"/>
                </a:lnTo>
                <a:lnTo>
                  <a:pt x="644" y="680"/>
                </a:lnTo>
                <a:lnTo>
                  <a:pt x="658" y="669"/>
                </a:lnTo>
                <a:lnTo>
                  <a:pt x="672" y="657"/>
                </a:lnTo>
                <a:cubicBezTo>
                  <a:pt x="673" y="656"/>
                  <a:pt x="675" y="656"/>
                  <a:pt x="676" y="656"/>
                </a:cubicBezTo>
                <a:lnTo>
                  <a:pt x="691" y="654"/>
                </a:lnTo>
                <a:lnTo>
                  <a:pt x="705" y="651"/>
                </a:lnTo>
                <a:lnTo>
                  <a:pt x="702" y="652"/>
                </a:lnTo>
                <a:lnTo>
                  <a:pt x="717" y="642"/>
                </a:lnTo>
                <a:lnTo>
                  <a:pt x="715" y="643"/>
                </a:lnTo>
                <a:lnTo>
                  <a:pt x="729" y="626"/>
                </a:lnTo>
                <a:lnTo>
                  <a:pt x="728" y="629"/>
                </a:lnTo>
                <a:lnTo>
                  <a:pt x="738" y="597"/>
                </a:lnTo>
                <a:lnTo>
                  <a:pt x="747" y="564"/>
                </a:lnTo>
                <a:cubicBezTo>
                  <a:pt x="747" y="563"/>
                  <a:pt x="748" y="562"/>
                  <a:pt x="748" y="561"/>
                </a:cubicBezTo>
                <a:lnTo>
                  <a:pt x="765" y="542"/>
                </a:lnTo>
                <a:lnTo>
                  <a:pt x="764" y="544"/>
                </a:lnTo>
                <a:lnTo>
                  <a:pt x="776" y="522"/>
                </a:lnTo>
                <a:lnTo>
                  <a:pt x="776" y="523"/>
                </a:lnTo>
                <a:lnTo>
                  <a:pt x="785" y="493"/>
                </a:lnTo>
                <a:lnTo>
                  <a:pt x="784" y="495"/>
                </a:lnTo>
                <a:lnTo>
                  <a:pt x="785" y="465"/>
                </a:lnTo>
                <a:cubicBezTo>
                  <a:pt x="785" y="464"/>
                  <a:pt x="786" y="463"/>
                  <a:pt x="786" y="462"/>
                </a:cubicBezTo>
                <a:lnTo>
                  <a:pt x="795" y="441"/>
                </a:lnTo>
                <a:lnTo>
                  <a:pt x="795" y="443"/>
                </a:lnTo>
                <a:lnTo>
                  <a:pt x="800" y="418"/>
                </a:lnTo>
                <a:lnTo>
                  <a:pt x="800" y="421"/>
                </a:lnTo>
                <a:lnTo>
                  <a:pt x="796" y="405"/>
                </a:lnTo>
                <a:lnTo>
                  <a:pt x="796" y="407"/>
                </a:lnTo>
                <a:lnTo>
                  <a:pt x="788" y="388"/>
                </a:lnTo>
                <a:lnTo>
                  <a:pt x="778" y="368"/>
                </a:lnTo>
                <a:lnTo>
                  <a:pt x="772" y="352"/>
                </a:lnTo>
                <a:cubicBezTo>
                  <a:pt x="772" y="352"/>
                  <a:pt x="772" y="351"/>
                  <a:pt x="772" y="351"/>
                </a:cubicBezTo>
                <a:lnTo>
                  <a:pt x="770" y="336"/>
                </a:lnTo>
                <a:lnTo>
                  <a:pt x="767" y="324"/>
                </a:lnTo>
                <a:lnTo>
                  <a:pt x="768" y="327"/>
                </a:lnTo>
                <a:lnTo>
                  <a:pt x="759" y="315"/>
                </a:lnTo>
                <a:lnTo>
                  <a:pt x="760" y="317"/>
                </a:lnTo>
                <a:lnTo>
                  <a:pt x="740" y="301"/>
                </a:lnTo>
                <a:cubicBezTo>
                  <a:pt x="740" y="300"/>
                  <a:pt x="739" y="299"/>
                  <a:pt x="739" y="299"/>
                </a:cubicBezTo>
                <a:lnTo>
                  <a:pt x="726" y="278"/>
                </a:lnTo>
                <a:lnTo>
                  <a:pt x="710" y="253"/>
                </a:lnTo>
                <a:lnTo>
                  <a:pt x="688" y="223"/>
                </a:lnTo>
                <a:lnTo>
                  <a:pt x="677" y="209"/>
                </a:lnTo>
                <a:lnTo>
                  <a:pt x="668" y="199"/>
                </a:lnTo>
                <a:lnTo>
                  <a:pt x="670" y="201"/>
                </a:lnTo>
                <a:lnTo>
                  <a:pt x="656" y="195"/>
                </a:lnTo>
                <a:lnTo>
                  <a:pt x="660" y="195"/>
                </a:lnTo>
                <a:lnTo>
                  <a:pt x="649" y="196"/>
                </a:lnTo>
                <a:lnTo>
                  <a:pt x="652" y="196"/>
                </a:lnTo>
                <a:lnTo>
                  <a:pt x="645" y="199"/>
                </a:lnTo>
                <a:lnTo>
                  <a:pt x="647" y="198"/>
                </a:lnTo>
                <a:lnTo>
                  <a:pt x="639" y="204"/>
                </a:lnTo>
                <a:lnTo>
                  <a:pt x="632" y="209"/>
                </a:lnTo>
                <a:cubicBezTo>
                  <a:pt x="631" y="210"/>
                  <a:pt x="629" y="210"/>
                  <a:pt x="627" y="210"/>
                </a:cubicBezTo>
                <a:lnTo>
                  <a:pt x="620" y="210"/>
                </a:lnTo>
                <a:cubicBezTo>
                  <a:pt x="618" y="210"/>
                  <a:pt x="616" y="210"/>
                  <a:pt x="615" y="208"/>
                </a:cubicBezTo>
                <a:lnTo>
                  <a:pt x="600" y="194"/>
                </a:lnTo>
                <a:lnTo>
                  <a:pt x="586" y="180"/>
                </a:lnTo>
                <a:lnTo>
                  <a:pt x="588" y="182"/>
                </a:lnTo>
                <a:lnTo>
                  <a:pt x="564" y="170"/>
                </a:lnTo>
                <a:lnTo>
                  <a:pt x="567" y="170"/>
                </a:lnTo>
                <a:lnTo>
                  <a:pt x="542" y="168"/>
                </a:lnTo>
                <a:lnTo>
                  <a:pt x="548" y="166"/>
                </a:lnTo>
                <a:lnTo>
                  <a:pt x="542" y="172"/>
                </a:lnTo>
                <a:lnTo>
                  <a:pt x="543" y="171"/>
                </a:lnTo>
                <a:lnTo>
                  <a:pt x="537" y="181"/>
                </a:lnTo>
                <a:lnTo>
                  <a:pt x="532" y="189"/>
                </a:lnTo>
                <a:cubicBezTo>
                  <a:pt x="532" y="190"/>
                  <a:pt x="531" y="191"/>
                  <a:pt x="529" y="191"/>
                </a:cubicBezTo>
                <a:lnTo>
                  <a:pt x="522" y="195"/>
                </a:lnTo>
                <a:cubicBezTo>
                  <a:pt x="520" y="197"/>
                  <a:pt x="518" y="197"/>
                  <a:pt x="516" y="196"/>
                </a:cubicBezTo>
                <a:lnTo>
                  <a:pt x="505" y="192"/>
                </a:lnTo>
                <a:cubicBezTo>
                  <a:pt x="504" y="192"/>
                  <a:pt x="503" y="191"/>
                  <a:pt x="503" y="191"/>
                </a:cubicBezTo>
                <a:lnTo>
                  <a:pt x="493" y="184"/>
                </a:lnTo>
                <a:lnTo>
                  <a:pt x="482" y="176"/>
                </a:lnTo>
                <a:lnTo>
                  <a:pt x="484" y="177"/>
                </a:lnTo>
                <a:lnTo>
                  <a:pt x="473" y="173"/>
                </a:lnTo>
                <a:lnTo>
                  <a:pt x="475" y="173"/>
                </a:lnTo>
                <a:lnTo>
                  <a:pt x="453" y="172"/>
                </a:lnTo>
                <a:lnTo>
                  <a:pt x="457" y="172"/>
                </a:lnTo>
                <a:lnTo>
                  <a:pt x="436" y="182"/>
                </a:lnTo>
                <a:lnTo>
                  <a:pt x="440" y="177"/>
                </a:lnTo>
                <a:lnTo>
                  <a:pt x="436" y="189"/>
                </a:lnTo>
                <a:cubicBezTo>
                  <a:pt x="436" y="189"/>
                  <a:pt x="436" y="190"/>
                  <a:pt x="436" y="190"/>
                </a:cubicBezTo>
                <a:lnTo>
                  <a:pt x="433" y="196"/>
                </a:lnTo>
                <a:cubicBezTo>
                  <a:pt x="432" y="197"/>
                  <a:pt x="431" y="198"/>
                  <a:pt x="430" y="199"/>
                </a:cubicBezTo>
                <a:lnTo>
                  <a:pt x="422" y="204"/>
                </a:lnTo>
                <a:cubicBezTo>
                  <a:pt x="421" y="205"/>
                  <a:pt x="420" y="205"/>
                  <a:pt x="419" y="205"/>
                </a:cubicBezTo>
                <a:lnTo>
                  <a:pt x="410" y="207"/>
                </a:lnTo>
                <a:cubicBezTo>
                  <a:pt x="410" y="207"/>
                  <a:pt x="409" y="207"/>
                  <a:pt x="409" y="207"/>
                </a:cubicBezTo>
                <a:lnTo>
                  <a:pt x="392" y="208"/>
                </a:lnTo>
                <a:lnTo>
                  <a:pt x="376" y="208"/>
                </a:lnTo>
                <a:lnTo>
                  <a:pt x="378" y="208"/>
                </a:lnTo>
                <a:lnTo>
                  <a:pt x="366" y="210"/>
                </a:lnTo>
                <a:lnTo>
                  <a:pt x="370" y="209"/>
                </a:lnTo>
                <a:lnTo>
                  <a:pt x="357" y="219"/>
                </a:lnTo>
                <a:lnTo>
                  <a:pt x="346" y="231"/>
                </a:lnTo>
                <a:cubicBezTo>
                  <a:pt x="345" y="233"/>
                  <a:pt x="343" y="233"/>
                  <a:pt x="340" y="233"/>
                </a:cubicBezTo>
                <a:lnTo>
                  <a:pt x="327" y="233"/>
                </a:lnTo>
                <a:lnTo>
                  <a:pt x="319" y="233"/>
                </a:lnTo>
                <a:lnTo>
                  <a:pt x="323" y="233"/>
                </a:lnTo>
                <a:lnTo>
                  <a:pt x="315" y="237"/>
                </a:lnTo>
                <a:lnTo>
                  <a:pt x="318" y="234"/>
                </a:lnTo>
                <a:lnTo>
                  <a:pt x="294" y="271"/>
                </a:lnTo>
                <a:lnTo>
                  <a:pt x="295" y="268"/>
                </a:lnTo>
                <a:lnTo>
                  <a:pt x="292" y="287"/>
                </a:lnTo>
                <a:cubicBezTo>
                  <a:pt x="292" y="287"/>
                  <a:pt x="292" y="288"/>
                  <a:pt x="292" y="288"/>
                </a:cubicBezTo>
                <a:lnTo>
                  <a:pt x="285" y="306"/>
                </a:lnTo>
                <a:cubicBezTo>
                  <a:pt x="285" y="307"/>
                  <a:pt x="284" y="308"/>
                  <a:pt x="283" y="309"/>
                </a:cubicBezTo>
                <a:lnTo>
                  <a:pt x="272" y="320"/>
                </a:lnTo>
                <a:lnTo>
                  <a:pt x="258" y="334"/>
                </a:lnTo>
                <a:lnTo>
                  <a:pt x="243" y="347"/>
                </a:lnTo>
                <a:lnTo>
                  <a:pt x="244" y="344"/>
                </a:lnTo>
                <a:lnTo>
                  <a:pt x="236" y="358"/>
                </a:lnTo>
                <a:lnTo>
                  <a:pt x="237" y="354"/>
                </a:lnTo>
                <a:lnTo>
                  <a:pt x="239" y="377"/>
                </a:lnTo>
                <a:lnTo>
                  <a:pt x="238" y="373"/>
                </a:lnTo>
                <a:lnTo>
                  <a:pt x="255" y="396"/>
                </a:lnTo>
                <a:lnTo>
                  <a:pt x="254" y="395"/>
                </a:lnTo>
                <a:lnTo>
                  <a:pt x="269" y="410"/>
                </a:lnTo>
                <a:lnTo>
                  <a:pt x="268" y="409"/>
                </a:lnTo>
                <a:lnTo>
                  <a:pt x="288" y="423"/>
                </a:lnTo>
                <a:lnTo>
                  <a:pt x="307" y="437"/>
                </a:lnTo>
                <a:lnTo>
                  <a:pt x="317" y="446"/>
                </a:lnTo>
                <a:cubicBezTo>
                  <a:pt x="317" y="446"/>
                  <a:pt x="318" y="446"/>
                  <a:pt x="318" y="447"/>
                </a:cubicBezTo>
                <a:lnTo>
                  <a:pt x="321" y="451"/>
                </a:lnTo>
                <a:cubicBezTo>
                  <a:pt x="323" y="453"/>
                  <a:pt x="323" y="456"/>
                  <a:pt x="322" y="458"/>
                </a:cubicBezTo>
                <a:cubicBezTo>
                  <a:pt x="321" y="461"/>
                  <a:pt x="319" y="463"/>
                  <a:pt x="316" y="463"/>
                </a:cubicBezTo>
                <a:lnTo>
                  <a:pt x="311" y="464"/>
                </a:lnTo>
                <a:cubicBezTo>
                  <a:pt x="310" y="464"/>
                  <a:pt x="310" y="465"/>
                  <a:pt x="309" y="464"/>
                </a:cubicBezTo>
                <a:lnTo>
                  <a:pt x="297" y="463"/>
                </a:lnTo>
                <a:cubicBezTo>
                  <a:pt x="296" y="463"/>
                  <a:pt x="296" y="463"/>
                  <a:pt x="295" y="463"/>
                </a:cubicBezTo>
                <a:lnTo>
                  <a:pt x="278" y="458"/>
                </a:lnTo>
                <a:cubicBezTo>
                  <a:pt x="278" y="458"/>
                  <a:pt x="277" y="458"/>
                  <a:pt x="277" y="458"/>
                </a:cubicBezTo>
                <a:lnTo>
                  <a:pt x="260" y="450"/>
                </a:lnTo>
                <a:cubicBezTo>
                  <a:pt x="258" y="449"/>
                  <a:pt x="257" y="448"/>
                  <a:pt x="256" y="446"/>
                </a:cubicBezTo>
                <a:lnTo>
                  <a:pt x="253" y="439"/>
                </a:lnTo>
                <a:lnTo>
                  <a:pt x="250" y="434"/>
                </a:lnTo>
                <a:lnTo>
                  <a:pt x="252" y="436"/>
                </a:lnTo>
                <a:lnTo>
                  <a:pt x="244" y="430"/>
                </a:lnTo>
                <a:lnTo>
                  <a:pt x="245" y="431"/>
                </a:lnTo>
                <a:lnTo>
                  <a:pt x="232" y="425"/>
                </a:lnTo>
                <a:lnTo>
                  <a:pt x="212" y="418"/>
                </a:lnTo>
                <a:lnTo>
                  <a:pt x="192" y="408"/>
                </a:lnTo>
                <a:cubicBezTo>
                  <a:pt x="191" y="407"/>
                  <a:pt x="190" y="407"/>
                  <a:pt x="190" y="406"/>
                </a:cubicBezTo>
                <a:lnTo>
                  <a:pt x="176" y="392"/>
                </a:lnTo>
                <a:cubicBezTo>
                  <a:pt x="175" y="391"/>
                  <a:pt x="175" y="391"/>
                  <a:pt x="174" y="390"/>
                </a:cubicBezTo>
                <a:lnTo>
                  <a:pt x="166" y="373"/>
                </a:lnTo>
                <a:cubicBezTo>
                  <a:pt x="166" y="372"/>
                  <a:pt x="166" y="372"/>
                  <a:pt x="166" y="371"/>
                </a:cubicBezTo>
                <a:lnTo>
                  <a:pt x="162" y="348"/>
                </a:lnTo>
                <a:cubicBezTo>
                  <a:pt x="161" y="347"/>
                  <a:pt x="161" y="347"/>
                  <a:pt x="161" y="346"/>
                </a:cubicBezTo>
                <a:lnTo>
                  <a:pt x="161" y="323"/>
                </a:lnTo>
                <a:lnTo>
                  <a:pt x="164" y="302"/>
                </a:lnTo>
                <a:lnTo>
                  <a:pt x="168" y="284"/>
                </a:lnTo>
                <a:cubicBezTo>
                  <a:pt x="168" y="283"/>
                  <a:pt x="168" y="283"/>
                  <a:pt x="168" y="282"/>
                </a:cubicBezTo>
                <a:lnTo>
                  <a:pt x="176" y="265"/>
                </a:lnTo>
                <a:lnTo>
                  <a:pt x="184" y="249"/>
                </a:lnTo>
                <a:lnTo>
                  <a:pt x="184" y="250"/>
                </a:lnTo>
                <a:lnTo>
                  <a:pt x="188" y="237"/>
                </a:lnTo>
                <a:lnTo>
                  <a:pt x="187" y="239"/>
                </a:lnTo>
                <a:lnTo>
                  <a:pt x="187" y="228"/>
                </a:lnTo>
                <a:lnTo>
                  <a:pt x="189" y="234"/>
                </a:lnTo>
                <a:lnTo>
                  <a:pt x="183" y="227"/>
                </a:lnTo>
                <a:lnTo>
                  <a:pt x="185" y="228"/>
                </a:lnTo>
                <a:lnTo>
                  <a:pt x="172" y="218"/>
                </a:lnTo>
                <a:cubicBezTo>
                  <a:pt x="170" y="217"/>
                  <a:pt x="169" y="215"/>
                  <a:pt x="169" y="213"/>
                </a:cubicBezTo>
                <a:lnTo>
                  <a:pt x="164" y="192"/>
                </a:lnTo>
                <a:lnTo>
                  <a:pt x="163" y="175"/>
                </a:lnTo>
                <a:lnTo>
                  <a:pt x="165" y="179"/>
                </a:lnTo>
                <a:lnTo>
                  <a:pt x="156" y="166"/>
                </a:lnTo>
                <a:lnTo>
                  <a:pt x="157" y="167"/>
                </a:lnTo>
                <a:lnTo>
                  <a:pt x="147" y="157"/>
                </a:lnTo>
                <a:lnTo>
                  <a:pt x="149" y="159"/>
                </a:lnTo>
                <a:lnTo>
                  <a:pt x="139" y="154"/>
                </a:lnTo>
                <a:lnTo>
                  <a:pt x="140" y="154"/>
                </a:lnTo>
                <a:lnTo>
                  <a:pt x="126" y="150"/>
                </a:lnTo>
                <a:lnTo>
                  <a:pt x="129" y="150"/>
                </a:lnTo>
                <a:lnTo>
                  <a:pt x="110" y="152"/>
                </a:lnTo>
                <a:cubicBezTo>
                  <a:pt x="110" y="152"/>
                  <a:pt x="109" y="152"/>
                  <a:pt x="109" y="152"/>
                </a:cubicBezTo>
                <a:lnTo>
                  <a:pt x="89" y="150"/>
                </a:lnTo>
                <a:cubicBezTo>
                  <a:pt x="86" y="150"/>
                  <a:pt x="84" y="149"/>
                  <a:pt x="82" y="146"/>
                </a:cubicBezTo>
                <a:lnTo>
                  <a:pt x="78" y="138"/>
                </a:lnTo>
                <a:cubicBezTo>
                  <a:pt x="78" y="137"/>
                  <a:pt x="77" y="136"/>
                  <a:pt x="77" y="134"/>
                </a:cubicBezTo>
                <a:lnTo>
                  <a:pt x="77" y="124"/>
                </a:lnTo>
                <a:lnTo>
                  <a:pt x="77" y="105"/>
                </a:lnTo>
                <a:lnTo>
                  <a:pt x="78" y="109"/>
                </a:lnTo>
                <a:lnTo>
                  <a:pt x="75" y="102"/>
                </a:lnTo>
                <a:lnTo>
                  <a:pt x="77" y="105"/>
                </a:lnTo>
                <a:lnTo>
                  <a:pt x="70" y="99"/>
                </a:lnTo>
                <a:lnTo>
                  <a:pt x="63" y="93"/>
                </a:lnTo>
                <a:cubicBezTo>
                  <a:pt x="63" y="92"/>
                  <a:pt x="62" y="92"/>
                  <a:pt x="62" y="91"/>
                </a:cubicBezTo>
                <a:lnTo>
                  <a:pt x="59" y="87"/>
                </a:lnTo>
                <a:cubicBezTo>
                  <a:pt x="57" y="84"/>
                  <a:pt x="57" y="80"/>
                  <a:pt x="60" y="77"/>
                </a:cubicBezTo>
                <a:lnTo>
                  <a:pt x="63" y="74"/>
                </a:lnTo>
                <a:cubicBezTo>
                  <a:pt x="64" y="73"/>
                  <a:pt x="66" y="72"/>
                  <a:pt x="67" y="72"/>
                </a:cubicBezTo>
                <a:lnTo>
                  <a:pt x="75" y="71"/>
                </a:lnTo>
                <a:cubicBezTo>
                  <a:pt x="76" y="70"/>
                  <a:pt x="77" y="70"/>
                  <a:pt x="78" y="71"/>
                </a:cubicBezTo>
                <a:lnTo>
                  <a:pt x="97" y="75"/>
                </a:lnTo>
                <a:lnTo>
                  <a:pt x="117" y="82"/>
                </a:lnTo>
                <a:lnTo>
                  <a:pt x="136" y="89"/>
                </a:lnTo>
                <a:lnTo>
                  <a:pt x="130" y="89"/>
                </a:lnTo>
                <a:lnTo>
                  <a:pt x="141" y="83"/>
                </a:lnTo>
                <a:lnTo>
                  <a:pt x="138" y="86"/>
                </a:lnTo>
                <a:lnTo>
                  <a:pt x="146" y="73"/>
                </a:lnTo>
                <a:lnTo>
                  <a:pt x="145" y="76"/>
                </a:lnTo>
                <a:lnTo>
                  <a:pt x="149" y="60"/>
                </a:lnTo>
                <a:lnTo>
                  <a:pt x="149" y="63"/>
                </a:lnTo>
                <a:lnTo>
                  <a:pt x="145" y="47"/>
                </a:lnTo>
                <a:lnTo>
                  <a:pt x="146" y="50"/>
                </a:lnTo>
                <a:lnTo>
                  <a:pt x="127" y="22"/>
                </a:lnTo>
                <a:lnTo>
                  <a:pt x="130" y="25"/>
                </a:lnTo>
                <a:lnTo>
                  <a:pt x="113" y="17"/>
                </a:lnTo>
                <a:lnTo>
                  <a:pt x="116" y="17"/>
                </a:lnTo>
                <a:lnTo>
                  <a:pt x="99" y="16"/>
                </a:lnTo>
                <a:lnTo>
                  <a:pt x="105" y="14"/>
                </a:lnTo>
                <a:lnTo>
                  <a:pt x="96" y="22"/>
                </a:lnTo>
                <a:lnTo>
                  <a:pt x="98" y="20"/>
                </a:lnTo>
                <a:lnTo>
                  <a:pt x="93" y="31"/>
                </a:lnTo>
                <a:lnTo>
                  <a:pt x="93" y="24"/>
                </a:lnTo>
                <a:lnTo>
                  <a:pt x="97" y="32"/>
                </a:lnTo>
                <a:lnTo>
                  <a:pt x="96" y="31"/>
                </a:lnTo>
                <a:lnTo>
                  <a:pt x="102" y="40"/>
                </a:lnTo>
                <a:lnTo>
                  <a:pt x="109" y="48"/>
                </a:lnTo>
                <a:cubicBezTo>
                  <a:pt x="110" y="49"/>
                  <a:pt x="111" y="51"/>
                  <a:pt x="111" y="52"/>
                </a:cubicBezTo>
                <a:lnTo>
                  <a:pt x="112" y="58"/>
                </a:lnTo>
                <a:cubicBezTo>
                  <a:pt x="113" y="62"/>
                  <a:pt x="111" y="65"/>
                  <a:pt x="108" y="67"/>
                </a:cubicBezTo>
                <a:lnTo>
                  <a:pt x="104" y="69"/>
                </a:lnTo>
                <a:cubicBezTo>
                  <a:pt x="103" y="69"/>
                  <a:pt x="102" y="69"/>
                  <a:pt x="100" y="69"/>
                </a:cubicBezTo>
                <a:lnTo>
                  <a:pt x="91" y="69"/>
                </a:lnTo>
                <a:lnTo>
                  <a:pt x="69" y="67"/>
                </a:lnTo>
                <a:lnTo>
                  <a:pt x="55" y="65"/>
                </a:lnTo>
                <a:cubicBezTo>
                  <a:pt x="55" y="65"/>
                  <a:pt x="55" y="65"/>
                  <a:pt x="54" y="65"/>
                </a:cubicBezTo>
                <a:lnTo>
                  <a:pt x="45" y="62"/>
                </a:lnTo>
                <a:lnTo>
                  <a:pt x="26" y="58"/>
                </a:lnTo>
                <a:lnTo>
                  <a:pt x="32" y="57"/>
                </a:lnTo>
                <a:lnTo>
                  <a:pt x="25" y="62"/>
                </a:lnTo>
                <a:lnTo>
                  <a:pt x="26" y="61"/>
                </a:lnTo>
                <a:lnTo>
                  <a:pt x="18" y="69"/>
                </a:lnTo>
                <a:lnTo>
                  <a:pt x="20" y="65"/>
                </a:lnTo>
                <a:lnTo>
                  <a:pt x="16" y="82"/>
                </a:lnTo>
                <a:lnTo>
                  <a:pt x="16" y="79"/>
                </a:lnTo>
                <a:lnTo>
                  <a:pt x="20" y="95"/>
                </a:lnTo>
                <a:lnTo>
                  <a:pt x="18" y="91"/>
                </a:lnTo>
                <a:lnTo>
                  <a:pt x="33" y="108"/>
                </a:lnTo>
                <a:lnTo>
                  <a:pt x="52" y="128"/>
                </a:lnTo>
                <a:cubicBezTo>
                  <a:pt x="53" y="128"/>
                  <a:pt x="53" y="129"/>
                  <a:pt x="53" y="129"/>
                </a:cubicBezTo>
                <a:lnTo>
                  <a:pt x="70" y="155"/>
                </a:lnTo>
                <a:lnTo>
                  <a:pt x="87" y="184"/>
                </a:lnTo>
                <a:lnTo>
                  <a:pt x="100" y="205"/>
                </a:lnTo>
                <a:lnTo>
                  <a:pt x="112" y="231"/>
                </a:lnTo>
                <a:cubicBezTo>
                  <a:pt x="112" y="232"/>
                  <a:pt x="112" y="232"/>
                  <a:pt x="112" y="233"/>
                </a:cubicBezTo>
                <a:lnTo>
                  <a:pt x="117" y="257"/>
                </a:lnTo>
                <a:lnTo>
                  <a:pt x="123" y="284"/>
                </a:lnTo>
                <a:lnTo>
                  <a:pt x="141" y="337"/>
                </a:lnTo>
                <a:lnTo>
                  <a:pt x="161" y="384"/>
                </a:lnTo>
                <a:lnTo>
                  <a:pt x="160" y="383"/>
                </a:lnTo>
                <a:lnTo>
                  <a:pt x="188" y="424"/>
                </a:lnTo>
                <a:lnTo>
                  <a:pt x="186" y="422"/>
                </a:lnTo>
                <a:lnTo>
                  <a:pt x="221" y="450"/>
                </a:lnTo>
                <a:lnTo>
                  <a:pt x="220" y="449"/>
                </a:lnTo>
                <a:lnTo>
                  <a:pt x="237" y="457"/>
                </a:lnTo>
                <a:lnTo>
                  <a:pt x="251" y="462"/>
                </a:lnTo>
                <a:lnTo>
                  <a:pt x="263" y="466"/>
                </a:lnTo>
                <a:lnTo>
                  <a:pt x="261" y="465"/>
                </a:lnTo>
                <a:lnTo>
                  <a:pt x="271" y="466"/>
                </a:lnTo>
                <a:lnTo>
                  <a:pt x="279" y="466"/>
                </a:lnTo>
                <a:cubicBezTo>
                  <a:pt x="282" y="466"/>
                  <a:pt x="284" y="468"/>
                  <a:pt x="286" y="470"/>
                </a:cubicBezTo>
                <a:lnTo>
                  <a:pt x="289" y="474"/>
                </a:lnTo>
                <a:cubicBezTo>
                  <a:pt x="290" y="476"/>
                  <a:pt x="291" y="478"/>
                  <a:pt x="290" y="481"/>
                </a:cubicBezTo>
                <a:lnTo>
                  <a:pt x="282" y="508"/>
                </a:lnTo>
                <a:lnTo>
                  <a:pt x="271" y="541"/>
                </a:lnTo>
                <a:lnTo>
                  <a:pt x="259" y="581"/>
                </a:lnTo>
                <a:lnTo>
                  <a:pt x="247" y="624"/>
                </a:lnTo>
                <a:lnTo>
                  <a:pt x="247" y="622"/>
                </a:lnTo>
                <a:lnTo>
                  <a:pt x="243" y="677"/>
                </a:lnTo>
                <a:lnTo>
                  <a:pt x="242" y="704"/>
                </a:lnTo>
                <a:lnTo>
                  <a:pt x="242" y="728"/>
                </a:lnTo>
                <a:lnTo>
                  <a:pt x="246" y="767"/>
                </a:lnTo>
                <a:lnTo>
                  <a:pt x="246" y="765"/>
                </a:lnTo>
                <a:lnTo>
                  <a:pt x="250" y="778"/>
                </a:lnTo>
                <a:lnTo>
                  <a:pt x="246" y="773"/>
                </a:lnTo>
                <a:lnTo>
                  <a:pt x="252" y="776"/>
                </a:lnTo>
                <a:cubicBezTo>
                  <a:pt x="256" y="778"/>
                  <a:pt x="258" y="783"/>
                  <a:pt x="256" y="787"/>
                </a:cubicBezTo>
                <a:cubicBezTo>
                  <a:pt x="254" y="791"/>
                  <a:pt x="249" y="793"/>
                  <a:pt x="245" y="79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0AD98B71-6C24-4499-B01B-BEE844D5F6B2}"/>
              </a:ext>
            </a:extLst>
          </p:cNvPr>
          <p:cNvSpPr>
            <a:spLocks/>
          </p:cNvSpPr>
          <p:nvPr/>
        </p:nvSpPr>
        <p:spPr bwMode="auto">
          <a:xfrm>
            <a:off x="3414327" y="4313100"/>
            <a:ext cx="36513" cy="120650"/>
          </a:xfrm>
          <a:custGeom>
            <a:avLst/>
            <a:gdLst>
              <a:gd name="T0" fmla="*/ 63 w 66"/>
              <a:gd name="T1" fmla="*/ 13 h 210"/>
              <a:gd name="T2" fmla="*/ 57 w 66"/>
              <a:gd name="T3" fmla="*/ 24 h 210"/>
              <a:gd name="T4" fmla="*/ 48 w 66"/>
              <a:gd name="T5" fmla="*/ 40 h 210"/>
              <a:gd name="T6" fmla="*/ 49 w 66"/>
              <a:gd name="T7" fmla="*/ 39 h 210"/>
              <a:gd name="T8" fmla="*/ 31 w 66"/>
              <a:gd name="T9" fmla="*/ 82 h 210"/>
              <a:gd name="T10" fmla="*/ 31 w 66"/>
              <a:gd name="T11" fmla="*/ 80 h 210"/>
              <a:gd name="T12" fmla="*/ 25 w 66"/>
              <a:gd name="T13" fmla="*/ 106 h 210"/>
              <a:gd name="T14" fmla="*/ 22 w 66"/>
              <a:gd name="T15" fmla="*/ 137 h 210"/>
              <a:gd name="T16" fmla="*/ 19 w 66"/>
              <a:gd name="T17" fmla="*/ 171 h 210"/>
              <a:gd name="T18" fmla="*/ 16 w 66"/>
              <a:gd name="T19" fmla="*/ 202 h 210"/>
              <a:gd name="T20" fmla="*/ 8 w 66"/>
              <a:gd name="T21" fmla="*/ 209 h 210"/>
              <a:gd name="T22" fmla="*/ 0 w 66"/>
              <a:gd name="T23" fmla="*/ 201 h 210"/>
              <a:gd name="T24" fmla="*/ 3 w 66"/>
              <a:gd name="T25" fmla="*/ 170 h 210"/>
              <a:gd name="T26" fmla="*/ 6 w 66"/>
              <a:gd name="T27" fmla="*/ 136 h 210"/>
              <a:gd name="T28" fmla="*/ 10 w 66"/>
              <a:gd name="T29" fmla="*/ 103 h 210"/>
              <a:gd name="T30" fmla="*/ 16 w 66"/>
              <a:gd name="T31" fmla="*/ 77 h 210"/>
              <a:gd name="T32" fmla="*/ 16 w 66"/>
              <a:gd name="T33" fmla="*/ 75 h 210"/>
              <a:gd name="T34" fmla="*/ 34 w 66"/>
              <a:gd name="T35" fmla="*/ 32 h 210"/>
              <a:gd name="T36" fmla="*/ 35 w 66"/>
              <a:gd name="T37" fmla="*/ 31 h 210"/>
              <a:gd name="T38" fmla="*/ 43 w 66"/>
              <a:gd name="T39" fmla="*/ 17 h 210"/>
              <a:gd name="T40" fmla="*/ 49 w 66"/>
              <a:gd name="T41" fmla="*/ 6 h 210"/>
              <a:gd name="T42" fmla="*/ 60 w 66"/>
              <a:gd name="T43" fmla="*/ 2 h 210"/>
              <a:gd name="T44" fmla="*/ 63 w 66"/>
              <a:gd name="T45" fmla="*/ 13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" h="210">
                <a:moveTo>
                  <a:pt x="63" y="13"/>
                </a:moveTo>
                <a:lnTo>
                  <a:pt x="57" y="24"/>
                </a:lnTo>
                <a:lnTo>
                  <a:pt x="48" y="40"/>
                </a:lnTo>
                <a:lnTo>
                  <a:pt x="49" y="39"/>
                </a:lnTo>
                <a:lnTo>
                  <a:pt x="31" y="82"/>
                </a:lnTo>
                <a:lnTo>
                  <a:pt x="31" y="80"/>
                </a:lnTo>
                <a:lnTo>
                  <a:pt x="25" y="106"/>
                </a:lnTo>
                <a:lnTo>
                  <a:pt x="22" y="137"/>
                </a:lnTo>
                <a:lnTo>
                  <a:pt x="19" y="171"/>
                </a:lnTo>
                <a:lnTo>
                  <a:pt x="16" y="202"/>
                </a:lnTo>
                <a:cubicBezTo>
                  <a:pt x="16" y="207"/>
                  <a:pt x="12" y="210"/>
                  <a:pt x="8" y="209"/>
                </a:cubicBezTo>
                <a:cubicBezTo>
                  <a:pt x="3" y="209"/>
                  <a:pt x="0" y="205"/>
                  <a:pt x="0" y="201"/>
                </a:cubicBezTo>
                <a:lnTo>
                  <a:pt x="3" y="170"/>
                </a:lnTo>
                <a:lnTo>
                  <a:pt x="6" y="136"/>
                </a:lnTo>
                <a:lnTo>
                  <a:pt x="10" y="103"/>
                </a:lnTo>
                <a:lnTo>
                  <a:pt x="16" y="77"/>
                </a:lnTo>
                <a:cubicBezTo>
                  <a:pt x="16" y="76"/>
                  <a:pt x="16" y="76"/>
                  <a:pt x="16" y="75"/>
                </a:cubicBezTo>
                <a:lnTo>
                  <a:pt x="34" y="32"/>
                </a:lnTo>
                <a:cubicBezTo>
                  <a:pt x="34" y="32"/>
                  <a:pt x="34" y="32"/>
                  <a:pt x="35" y="31"/>
                </a:cubicBezTo>
                <a:lnTo>
                  <a:pt x="43" y="17"/>
                </a:lnTo>
                <a:lnTo>
                  <a:pt x="49" y="6"/>
                </a:lnTo>
                <a:cubicBezTo>
                  <a:pt x="52" y="2"/>
                  <a:pt x="56" y="0"/>
                  <a:pt x="60" y="2"/>
                </a:cubicBezTo>
                <a:cubicBezTo>
                  <a:pt x="64" y="5"/>
                  <a:pt x="66" y="9"/>
                  <a:pt x="63" y="1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81671AB-5E6C-482C-B3AC-FEB828009CF6}"/>
              </a:ext>
            </a:extLst>
          </p:cNvPr>
          <p:cNvSpPr>
            <a:spLocks/>
          </p:cNvSpPr>
          <p:nvPr/>
        </p:nvSpPr>
        <p:spPr bwMode="auto">
          <a:xfrm>
            <a:off x="3641340" y="4130537"/>
            <a:ext cx="123825" cy="92075"/>
          </a:xfrm>
          <a:custGeom>
            <a:avLst/>
            <a:gdLst>
              <a:gd name="T0" fmla="*/ 14 w 226"/>
              <a:gd name="T1" fmla="*/ 3 h 162"/>
              <a:gd name="T2" fmla="*/ 31 w 226"/>
              <a:gd name="T3" fmla="*/ 13 h 162"/>
              <a:gd name="T4" fmla="*/ 55 w 226"/>
              <a:gd name="T5" fmla="*/ 25 h 162"/>
              <a:gd name="T6" fmla="*/ 81 w 226"/>
              <a:gd name="T7" fmla="*/ 37 h 162"/>
              <a:gd name="T8" fmla="*/ 103 w 226"/>
              <a:gd name="T9" fmla="*/ 47 h 162"/>
              <a:gd name="T10" fmla="*/ 105 w 226"/>
              <a:gd name="T11" fmla="*/ 49 h 162"/>
              <a:gd name="T12" fmla="*/ 116 w 226"/>
              <a:gd name="T13" fmla="*/ 59 h 162"/>
              <a:gd name="T14" fmla="*/ 117 w 226"/>
              <a:gd name="T15" fmla="*/ 60 h 162"/>
              <a:gd name="T16" fmla="*/ 124 w 226"/>
              <a:gd name="T17" fmla="*/ 69 h 162"/>
              <a:gd name="T18" fmla="*/ 138 w 226"/>
              <a:gd name="T19" fmla="*/ 84 h 162"/>
              <a:gd name="T20" fmla="*/ 153 w 226"/>
              <a:gd name="T21" fmla="*/ 99 h 162"/>
              <a:gd name="T22" fmla="*/ 171 w 226"/>
              <a:gd name="T23" fmla="*/ 113 h 162"/>
              <a:gd name="T24" fmla="*/ 169 w 226"/>
              <a:gd name="T25" fmla="*/ 112 h 162"/>
              <a:gd name="T26" fmla="*/ 192 w 226"/>
              <a:gd name="T27" fmla="*/ 125 h 162"/>
              <a:gd name="T28" fmla="*/ 218 w 226"/>
              <a:gd name="T29" fmla="*/ 143 h 162"/>
              <a:gd name="T30" fmla="*/ 219 w 226"/>
              <a:gd name="T31" fmla="*/ 144 h 162"/>
              <a:gd name="T32" fmla="*/ 223 w 226"/>
              <a:gd name="T33" fmla="*/ 148 h 162"/>
              <a:gd name="T34" fmla="*/ 223 w 226"/>
              <a:gd name="T35" fmla="*/ 159 h 162"/>
              <a:gd name="T36" fmla="*/ 212 w 226"/>
              <a:gd name="T37" fmla="*/ 159 h 162"/>
              <a:gd name="T38" fmla="*/ 208 w 226"/>
              <a:gd name="T39" fmla="*/ 155 h 162"/>
              <a:gd name="T40" fmla="*/ 209 w 226"/>
              <a:gd name="T41" fmla="*/ 156 h 162"/>
              <a:gd name="T42" fmla="*/ 185 w 226"/>
              <a:gd name="T43" fmla="*/ 139 h 162"/>
              <a:gd name="T44" fmla="*/ 162 w 226"/>
              <a:gd name="T45" fmla="*/ 126 h 162"/>
              <a:gd name="T46" fmla="*/ 160 w 226"/>
              <a:gd name="T47" fmla="*/ 126 h 162"/>
              <a:gd name="T48" fmla="*/ 142 w 226"/>
              <a:gd name="T49" fmla="*/ 110 h 162"/>
              <a:gd name="T50" fmla="*/ 127 w 226"/>
              <a:gd name="T51" fmla="*/ 95 h 162"/>
              <a:gd name="T52" fmla="*/ 111 w 226"/>
              <a:gd name="T53" fmla="*/ 78 h 162"/>
              <a:gd name="T54" fmla="*/ 104 w 226"/>
              <a:gd name="T55" fmla="*/ 69 h 162"/>
              <a:gd name="T56" fmla="*/ 105 w 226"/>
              <a:gd name="T57" fmla="*/ 70 h 162"/>
              <a:gd name="T58" fmla="*/ 94 w 226"/>
              <a:gd name="T59" fmla="*/ 60 h 162"/>
              <a:gd name="T60" fmla="*/ 96 w 226"/>
              <a:gd name="T61" fmla="*/ 62 h 162"/>
              <a:gd name="T62" fmla="*/ 74 w 226"/>
              <a:gd name="T63" fmla="*/ 52 h 162"/>
              <a:gd name="T64" fmla="*/ 48 w 226"/>
              <a:gd name="T65" fmla="*/ 40 h 162"/>
              <a:gd name="T66" fmla="*/ 22 w 226"/>
              <a:gd name="T67" fmla="*/ 26 h 162"/>
              <a:gd name="T68" fmla="*/ 5 w 226"/>
              <a:gd name="T69" fmla="*/ 16 h 162"/>
              <a:gd name="T70" fmla="*/ 3 w 226"/>
              <a:gd name="T71" fmla="*/ 5 h 162"/>
              <a:gd name="T72" fmla="*/ 14 w 226"/>
              <a:gd name="T73" fmla="*/ 3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6" h="162">
                <a:moveTo>
                  <a:pt x="14" y="3"/>
                </a:moveTo>
                <a:lnTo>
                  <a:pt x="31" y="13"/>
                </a:lnTo>
                <a:lnTo>
                  <a:pt x="55" y="25"/>
                </a:lnTo>
                <a:lnTo>
                  <a:pt x="81" y="37"/>
                </a:lnTo>
                <a:lnTo>
                  <a:pt x="103" y="47"/>
                </a:lnTo>
                <a:cubicBezTo>
                  <a:pt x="104" y="48"/>
                  <a:pt x="104" y="48"/>
                  <a:pt x="105" y="49"/>
                </a:cubicBezTo>
                <a:lnTo>
                  <a:pt x="116" y="59"/>
                </a:lnTo>
                <a:cubicBezTo>
                  <a:pt x="116" y="59"/>
                  <a:pt x="117" y="59"/>
                  <a:pt x="117" y="60"/>
                </a:cubicBezTo>
                <a:lnTo>
                  <a:pt x="124" y="69"/>
                </a:lnTo>
                <a:lnTo>
                  <a:pt x="138" y="84"/>
                </a:lnTo>
                <a:lnTo>
                  <a:pt x="153" y="99"/>
                </a:lnTo>
                <a:lnTo>
                  <a:pt x="171" y="113"/>
                </a:lnTo>
                <a:lnTo>
                  <a:pt x="169" y="112"/>
                </a:lnTo>
                <a:lnTo>
                  <a:pt x="192" y="125"/>
                </a:lnTo>
                <a:lnTo>
                  <a:pt x="218" y="143"/>
                </a:lnTo>
                <a:cubicBezTo>
                  <a:pt x="218" y="143"/>
                  <a:pt x="219" y="143"/>
                  <a:pt x="219" y="144"/>
                </a:cubicBezTo>
                <a:lnTo>
                  <a:pt x="223" y="148"/>
                </a:lnTo>
                <a:cubicBezTo>
                  <a:pt x="226" y="151"/>
                  <a:pt x="226" y="156"/>
                  <a:pt x="223" y="159"/>
                </a:cubicBezTo>
                <a:cubicBezTo>
                  <a:pt x="220" y="162"/>
                  <a:pt x="215" y="162"/>
                  <a:pt x="212" y="159"/>
                </a:cubicBezTo>
                <a:lnTo>
                  <a:pt x="208" y="155"/>
                </a:lnTo>
                <a:lnTo>
                  <a:pt x="209" y="156"/>
                </a:lnTo>
                <a:lnTo>
                  <a:pt x="185" y="139"/>
                </a:lnTo>
                <a:lnTo>
                  <a:pt x="162" y="126"/>
                </a:lnTo>
                <a:cubicBezTo>
                  <a:pt x="161" y="126"/>
                  <a:pt x="161" y="126"/>
                  <a:pt x="160" y="126"/>
                </a:cubicBezTo>
                <a:lnTo>
                  <a:pt x="142" y="110"/>
                </a:lnTo>
                <a:lnTo>
                  <a:pt x="127" y="95"/>
                </a:lnTo>
                <a:lnTo>
                  <a:pt x="111" y="78"/>
                </a:lnTo>
                <a:lnTo>
                  <a:pt x="104" y="69"/>
                </a:lnTo>
                <a:lnTo>
                  <a:pt x="105" y="70"/>
                </a:lnTo>
                <a:lnTo>
                  <a:pt x="94" y="60"/>
                </a:lnTo>
                <a:lnTo>
                  <a:pt x="96" y="62"/>
                </a:lnTo>
                <a:lnTo>
                  <a:pt x="74" y="52"/>
                </a:lnTo>
                <a:lnTo>
                  <a:pt x="48" y="40"/>
                </a:lnTo>
                <a:lnTo>
                  <a:pt x="22" y="26"/>
                </a:lnTo>
                <a:lnTo>
                  <a:pt x="5" y="16"/>
                </a:lnTo>
                <a:cubicBezTo>
                  <a:pt x="2" y="14"/>
                  <a:pt x="0" y="9"/>
                  <a:pt x="3" y="5"/>
                </a:cubicBezTo>
                <a:cubicBezTo>
                  <a:pt x="5" y="2"/>
                  <a:pt x="10" y="0"/>
                  <a:pt x="14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AE3CEAC9-766D-4D42-95DA-E0C1161209CA}"/>
              </a:ext>
            </a:extLst>
          </p:cNvPr>
          <p:cNvSpPr>
            <a:spLocks/>
          </p:cNvSpPr>
          <p:nvPr/>
        </p:nvSpPr>
        <p:spPr bwMode="auto">
          <a:xfrm>
            <a:off x="3423852" y="4194037"/>
            <a:ext cx="61913" cy="47625"/>
          </a:xfrm>
          <a:custGeom>
            <a:avLst/>
            <a:gdLst>
              <a:gd name="T0" fmla="*/ 14 w 114"/>
              <a:gd name="T1" fmla="*/ 3 h 82"/>
              <a:gd name="T2" fmla="*/ 40 w 114"/>
              <a:gd name="T3" fmla="*/ 22 h 82"/>
              <a:gd name="T4" fmla="*/ 38 w 114"/>
              <a:gd name="T5" fmla="*/ 21 h 82"/>
              <a:gd name="T6" fmla="*/ 51 w 114"/>
              <a:gd name="T7" fmla="*/ 25 h 82"/>
              <a:gd name="T8" fmla="*/ 68 w 114"/>
              <a:gd name="T9" fmla="*/ 30 h 82"/>
              <a:gd name="T10" fmla="*/ 73 w 114"/>
              <a:gd name="T11" fmla="*/ 36 h 82"/>
              <a:gd name="T12" fmla="*/ 76 w 114"/>
              <a:gd name="T13" fmla="*/ 49 h 82"/>
              <a:gd name="T14" fmla="*/ 75 w 114"/>
              <a:gd name="T15" fmla="*/ 46 h 82"/>
              <a:gd name="T16" fmla="*/ 82 w 114"/>
              <a:gd name="T17" fmla="*/ 56 h 82"/>
              <a:gd name="T18" fmla="*/ 80 w 114"/>
              <a:gd name="T19" fmla="*/ 54 h 82"/>
              <a:gd name="T20" fmla="*/ 95 w 114"/>
              <a:gd name="T21" fmla="*/ 64 h 82"/>
              <a:gd name="T22" fmla="*/ 92 w 114"/>
              <a:gd name="T23" fmla="*/ 63 h 82"/>
              <a:gd name="T24" fmla="*/ 107 w 114"/>
              <a:gd name="T25" fmla="*/ 66 h 82"/>
              <a:gd name="T26" fmla="*/ 113 w 114"/>
              <a:gd name="T27" fmla="*/ 75 h 82"/>
              <a:gd name="T28" fmla="*/ 104 w 114"/>
              <a:gd name="T29" fmla="*/ 81 h 82"/>
              <a:gd name="T30" fmla="*/ 89 w 114"/>
              <a:gd name="T31" fmla="*/ 78 h 82"/>
              <a:gd name="T32" fmla="*/ 86 w 114"/>
              <a:gd name="T33" fmla="*/ 77 h 82"/>
              <a:gd name="T34" fmla="*/ 71 w 114"/>
              <a:gd name="T35" fmla="*/ 67 h 82"/>
              <a:gd name="T36" fmla="*/ 69 w 114"/>
              <a:gd name="T37" fmla="*/ 65 h 82"/>
              <a:gd name="T38" fmla="*/ 62 w 114"/>
              <a:gd name="T39" fmla="*/ 55 h 82"/>
              <a:gd name="T40" fmla="*/ 61 w 114"/>
              <a:gd name="T41" fmla="*/ 52 h 82"/>
              <a:gd name="T42" fmla="*/ 58 w 114"/>
              <a:gd name="T43" fmla="*/ 39 h 82"/>
              <a:gd name="T44" fmla="*/ 63 w 114"/>
              <a:gd name="T45" fmla="*/ 45 h 82"/>
              <a:gd name="T46" fmla="*/ 46 w 114"/>
              <a:gd name="T47" fmla="*/ 40 h 82"/>
              <a:gd name="T48" fmla="*/ 33 w 114"/>
              <a:gd name="T49" fmla="*/ 36 h 82"/>
              <a:gd name="T50" fmla="*/ 31 w 114"/>
              <a:gd name="T51" fmla="*/ 35 h 82"/>
              <a:gd name="T52" fmla="*/ 5 w 114"/>
              <a:gd name="T53" fmla="*/ 16 h 82"/>
              <a:gd name="T54" fmla="*/ 3 w 114"/>
              <a:gd name="T55" fmla="*/ 5 h 82"/>
              <a:gd name="T56" fmla="*/ 14 w 114"/>
              <a:gd name="T57" fmla="*/ 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4" h="82">
                <a:moveTo>
                  <a:pt x="14" y="3"/>
                </a:moveTo>
                <a:lnTo>
                  <a:pt x="40" y="22"/>
                </a:lnTo>
                <a:lnTo>
                  <a:pt x="38" y="21"/>
                </a:lnTo>
                <a:lnTo>
                  <a:pt x="51" y="25"/>
                </a:lnTo>
                <a:lnTo>
                  <a:pt x="68" y="30"/>
                </a:lnTo>
                <a:cubicBezTo>
                  <a:pt x="70" y="31"/>
                  <a:pt x="73" y="33"/>
                  <a:pt x="73" y="36"/>
                </a:cubicBezTo>
                <a:lnTo>
                  <a:pt x="76" y="49"/>
                </a:lnTo>
                <a:lnTo>
                  <a:pt x="75" y="46"/>
                </a:lnTo>
                <a:lnTo>
                  <a:pt x="82" y="56"/>
                </a:lnTo>
                <a:lnTo>
                  <a:pt x="80" y="54"/>
                </a:lnTo>
                <a:lnTo>
                  <a:pt x="95" y="64"/>
                </a:lnTo>
                <a:lnTo>
                  <a:pt x="92" y="63"/>
                </a:lnTo>
                <a:lnTo>
                  <a:pt x="107" y="66"/>
                </a:lnTo>
                <a:cubicBezTo>
                  <a:pt x="111" y="66"/>
                  <a:pt x="114" y="71"/>
                  <a:pt x="113" y="75"/>
                </a:cubicBezTo>
                <a:cubicBezTo>
                  <a:pt x="112" y="79"/>
                  <a:pt x="108" y="82"/>
                  <a:pt x="104" y="81"/>
                </a:cubicBezTo>
                <a:lnTo>
                  <a:pt x="89" y="78"/>
                </a:lnTo>
                <a:cubicBezTo>
                  <a:pt x="88" y="78"/>
                  <a:pt x="87" y="78"/>
                  <a:pt x="86" y="77"/>
                </a:cubicBezTo>
                <a:lnTo>
                  <a:pt x="71" y="67"/>
                </a:lnTo>
                <a:cubicBezTo>
                  <a:pt x="70" y="67"/>
                  <a:pt x="69" y="66"/>
                  <a:pt x="69" y="65"/>
                </a:cubicBezTo>
                <a:lnTo>
                  <a:pt x="62" y="55"/>
                </a:lnTo>
                <a:cubicBezTo>
                  <a:pt x="61" y="54"/>
                  <a:pt x="61" y="53"/>
                  <a:pt x="61" y="52"/>
                </a:cubicBezTo>
                <a:lnTo>
                  <a:pt x="58" y="39"/>
                </a:lnTo>
                <a:lnTo>
                  <a:pt x="63" y="45"/>
                </a:lnTo>
                <a:lnTo>
                  <a:pt x="46" y="40"/>
                </a:lnTo>
                <a:lnTo>
                  <a:pt x="33" y="36"/>
                </a:lnTo>
                <a:cubicBezTo>
                  <a:pt x="32" y="36"/>
                  <a:pt x="31" y="35"/>
                  <a:pt x="31" y="35"/>
                </a:cubicBezTo>
                <a:lnTo>
                  <a:pt x="5" y="16"/>
                </a:lnTo>
                <a:cubicBezTo>
                  <a:pt x="1" y="13"/>
                  <a:pt x="0" y="8"/>
                  <a:pt x="3" y="5"/>
                </a:cubicBezTo>
                <a:cubicBezTo>
                  <a:pt x="6" y="1"/>
                  <a:pt x="11" y="0"/>
                  <a:pt x="14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687F82E9-A36A-45A7-A913-A35EBCB8388C}"/>
              </a:ext>
            </a:extLst>
          </p:cNvPr>
          <p:cNvSpPr>
            <a:spLocks/>
          </p:cNvSpPr>
          <p:nvPr/>
        </p:nvSpPr>
        <p:spPr bwMode="auto">
          <a:xfrm>
            <a:off x="3458777" y="4157524"/>
            <a:ext cx="36513" cy="47625"/>
          </a:xfrm>
          <a:custGeom>
            <a:avLst/>
            <a:gdLst>
              <a:gd name="T0" fmla="*/ 16 w 67"/>
              <a:gd name="T1" fmla="*/ 5 h 83"/>
              <a:gd name="T2" fmla="*/ 23 w 67"/>
              <a:gd name="T3" fmla="*/ 17 h 83"/>
              <a:gd name="T4" fmla="*/ 31 w 67"/>
              <a:gd name="T5" fmla="*/ 32 h 83"/>
              <a:gd name="T6" fmla="*/ 28 w 67"/>
              <a:gd name="T7" fmla="*/ 29 h 83"/>
              <a:gd name="T8" fmla="*/ 49 w 67"/>
              <a:gd name="T9" fmla="*/ 42 h 83"/>
              <a:gd name="T10" fmla="*/ 52 w 67"/>
              <a:gd name="T11" fmla="*/ 45 h 83"/>
              <a:gd name="T12" fmla="*/ 59 w 67"/>
              <a:gd name="T13" fmla="*/ 59 h 83"/>
              <a:gd name="T14" fmla="*/ 64 w 67"/>
              <a:gd name="T15" fmla="*/ 70 h 83"/>
              <a:gd name="T16" fmla="*/ 61 w 67"/>
              <a:gd name="T17" fmla="*/ 80 h 83"/>
              <a:gd name="T18" fmla="*/ 50 w 67"/>
              <a:gd name="T19" fmla="*/ 77 h 83"/>
              <a:gd name="T20" fmla="*/ 44 w 67"/>
              <a:gd name="T21" fmla="*/ 66 h 83"/>
              <a:gd name="T22" fmla="*/ 37 w 67"/>
              <a:gd name="T23" fmla="*/ 52 h 83"/>
              <a:gd name="T24" fmla="*/ 40 w 67"/>
              <a:gd name="T25" fmla="*/ 55 h 83"/>
              <a:gd name="T26" fmla="*/ 19 w 67"/>
              <a:gd name="T27" fmla="*/ 42 h 83"/>
              <a:gd name="T28" fmla="*/ 16 w 67"/>
              <a:gd name="T29" fmla="*/ 39 h 83"/>
              <a:gd name="T30" fmla="*/ 10 w 67"/>
              <a:gd name="T31" fmla="*/ 26 h 83"/>
              <a:gd name="T32" fmla="*/ 3 w 67"/>
              <a:gd name="T33" fmla="*/ 14 h 83"/>
              <a:gd name="T34" fmla="*/ 5 w 67"/>
              <a:gd name="T35" fmla="*/ 3 h 83"/>
              <a:gd name="T36" fmla="*/ 16 w 67"/>
              <a:gd name="T37" fmla="*/ 5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7" h="83">
                <a:moveTo>
                  <a:pt x="16" y="5"/>
                </a:moveTo>
                <a:lnTo>
                  <a:pt x="23" y="17"/>
                </a:lnTo>
                <a:lnTo>
                  <a:pt x="31" y="32"/>
                </a:lnTo>
                <a:lnTo>
                  <a:pt x="28" y="29"/>
                </a:lnTo>
                <a:lnTo>
                  <a:pt x="49" y="42"/>
                </a:lnTo>
                <a:cubicBezTo>
                  <a:pt x="50" y="42"/>
                  <a:pt x="51" y="44"/>
                  <a:pt x="52" y="45"/>
                </a:cubicBezTo>
                <a:lnTo>
                  <a:pt x="59" y="59"/>
                </a:lnTo>
                <a:lnTo>
                  <a:pt x="64" y="70"/>
                </a:lnTo>
                <a:cubicBezTo>
                  <a:pt x="67" y="74"/>
                  <a:pt x="65" y="78"/>
                  <a:pt x="61" y="80"/>
                </a:cubicBezTo>
                <a:cubicBezTo>
                  <a:pt x="57" y="83"/>
                  <a:pt x="53" y="81"/>
                  <a:pt x="50" y="77"/>
                </a:cubicBezTo>
                <a:lnTo>
                  <a:pt x="44" y="66"/>
                </a:lnTo>
                <a:lnTo>
                  <a:pt x="37" y="52"/>
                </a:lnTo>
                <a:lnTo>
                  <a:pt x="40" y="55"/>
                </a:lnTo>
                <a:lnTo>
                  <a:pt x="19" y="42"/>
                </a:lnTo>
                <a:cubicBezTo>
                  <a:pt x="18" y="41"/>
                  <a:pt x="17" y="40"/>
                  <a:pt x="16" y="39"/>
                </a:cubicBezTo>
                <a:lnTo>
                  <a:pt x="10" y="26"/>
                </a:lnTo>
                <a:lnTo>
                  <a:pt x="3" y="14"/>
                </a:lnTo>
                <a:cubicBezTo>
                  <a:pt x="0" y="10"/>
                  <a:pt x="2" y="5"/>
                  <a:pt x="5" y="3"/>
                </a:cubicBezTo>
                <a:cubicBezTo>
                  <a:pt x="9" y="0"/>
                  <a:pt x="14" y="2"/>
                  <a:pt x="16" y="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9C14223D-5312-4A94-9713-350A994A5958}"/>
              </a:ext>
            </a:extLst>
          </p:cNvPr>
          <p:cNvSpPr>
            <a:spLocks/>
          </p:cNvSpPr>
          <p:nvPr/>
        </p:nvSpPr>
        <p:spPr bwMode="auto">
          <a:xfrm>
            <a:off x="3493702" y="4140062"/>
            <a:ext cx="34925" cy="82550"/>
          </a:xfrm>
          <a:custGeom>
            <a:avLst/>
            <a:gdLst>
              <a:gd name="T0" fmla="*/ 22 w 65"/>
              <a:gd name="T1" fmla="*/ 10 h 145"/>
              <a:gd name="T2" fmla="*/ 19 w 65"/>
              <a:gd name="T3" fmla="*/ 26 h 145"/>
              <a:gd name="T4" fmla="*/ 16 w 65"/>
              <a:gd name="T5" fmla="*/ 45 h 145"/>
              <a:gd name="T6" fmla="*/ 14 w 65"/>
              <a:gd name="T7" fmla="*/ 38 h 145"/>
              <a:gd name="T8" fmla="*/ 28 w 65"/>
              <a:gd name="T9" fmla="*/ 51 h 145"/>
              <a:gd name="T10" fmla="*/ 41 w 65"/>
              <a:gd name="T11" fmla="*/ 63 h 145"/>
              <a:gd name="T12" fmla="*/ 43 w 65"/>
              <a:gd name="T13" fmla="*/ 65 h 145"/>
              <a:gd name="T14" fmla="*/ 50 w 65"/>
              <a:gd name="T15" fmla="*/ 82 h 145"/>
              <a:gd name="T16" fmla="*/ 50 w 65"/>
              <a:gd name="T17" fmla="*/ 84 h 145"/>
              <a:gd name="T18" fmla="*/ 54 w 65"/>
              <a:gd name="T19" fmla="*/ 101 h 145"/>
              <a:gd name="T20" fmla="*/ 59 w 65"/>
              <a:gd name="T21" fmla="*/ 119 h 145"/>
              <a:gd name="T22" fmla="*/ 64 w 65"/>
              <a:gd name="T23" fmla="*/ 134 h 145"/>
              <a:gd name="T24" fmla="*/ 59 w 65"/>
              <a:gd name="T25" fmla="*/ 144 h 145"/>
              <a:gd name="T26" fmla="*/ 49 w 65"/>
              <a:gd name="T27" fmla="*/ 139 h 145"/>
              <a:gd name="T28" fmla="*/ 44 w 65"/>
              <a:gd name="T29" fmla="*/ 124 h 145"/>
              <a:gd name="T30" fmla="*/ 39 w 65"/>
              <a:gd name="T31" fmla="*/ 104 h 145"/>
              <a:gd name="T32" fmla="*/ 35 w 65"/>
              <a:gd name="T33" fmla="*/ 87 h 145"/>
              <a:gd name="T34" fmla="*/ 35 w 65"/>
              <a:gd name="T35" fmla="*/ 89 h 145"/>
              <a:gd name="T36" fmla="*/ 28 w 65"/>
              <a:gd name="T37" fmla="*/ 72 h 145"/>
              <a:gd name="T38" fmla="*/ 30 w 65"/>
              <a:gd name="T39" fmla="*/ 74 h 145"/>
              <a:gd name="T40" fmla="*/ 17 w 65"/>
              <a:gd name="T41" fmla="*/ 62 h 145"/>
              <a:gd name="T42" fmla="*/ 3 w 65"/>
              <a:gd name="T43" fmla="*/ 49 h 145"/>
              <a:gd name="T44" fmla="*/ 1 w 65"/>
              <a:gd name="T45" fmla="*/ 42 h 145"/>
              <a:gd name="T46" fmla="*/ 4 w 65"/>
              <a:gd name="T47" fmla="*/ 23 h 145"/>
              <a:gd name="T48" fmla="*/ 7 w 65"/>
              <a:gd name="T49" fmla="*/ 7 h 145"/>
              <a:gd name="T50" fmla="*/ 16 w 65"/>
              <a:gd name="T51" fmla="*/ 1 h 145"/>
              <a:gd name="T52" fmla="*/ 22 w 65"/>
              <a:gd name="T53" fmla="*/ 1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" h="145">
                <a:moveTo>
                  <a:pt x="22" y="10"/>
                </a:moveTo>
                <a:lnTo>
                  <a:pt x="19" y="26"/>
                </a:lnTo>
                <a:lnTo>
                  <a:pt x="16" y="45"/>
                </a:lnTo>
                <a:lnTo>
                  <a:pt x="14" y="38"/>
                </a:lnTo>
                <a:lnTo>
                  <a:pt x="28" y="51"/>
                </a:lnTo>
                <a:lnTo>
                  <a:pt x="41" y="63"/>
                </a:lnTo>
                <a:cubicBezTo>
                  <a:pt x="42" y="63"/>
                  <a:pt x="42" y="64"/>
                  <a:pt x="43" y="65"/>
                </a:cubicBezTo>
                <a:lnTo>
                  <a:pt x="50" y="82"/>
                </a:lnTo>
                <a:cubicBezTo>
                  <a:pt x="50" y="83"/>
                  <a:pt x="50" y="83"/>
                  <a:pt x="50" y="84"/>
                </a:cubicBezTo>
                <a:lnTo>
                  <a:pt x="54" y="101"/>
                </a:lnTo>
                <a:lnTo>
                  <a:pt x="59" y="119"/>
                </a:lnTo>
                <a:lnTo>
                  <a:pt x="64" y="134"/>
                </a:lnTo>
                <a:cubicBezTo>
                  <a:pt x="65" y="138"/>
                  <a:pt x="63" y="143"/>
                  <a:pt x="59" y="144"/>
                </a:cubicBezTo>
                <a:cubicBezTo>
                  <a:pt x="55" y="145"/>
                  <a:pt x="50" y="143"/>
                  <a:pt x="49" y="139"/>
                </a:cubicBezTo>
                <a:lnTo>
                  <a:pt x="44" y="124"/>
                </a:lnTo>
                <a:lnTo>
                  <a:pt x="39" y="104"/>
                </a:lnTo>
                <a:lnTo>
                  <a:pt x="35" y="87"/>
                </a:lnTo>
                <a:lnTo>
                  <a:pt x="35" y="89"/>
                </a:lnTo>
                <a:lnTo>
                  <a:pt x="28" y="72"/>
                </a:lnTo>
                <a:lnTo>
                  <a:pt x="30" y="74"/>
                </a:lnTo>
                <a:lnTo>
                  <a:pt x="17" y="62"/>
                </a:lnTo>
                <a:lnTo>
                  <a:pt x="3" y="49"/>
                </a:lnTo>
                <a:cubicBezTo>
                  <a:pt x="1" y="48"/>
                  <a:pt x="0" y="45"/>
                  <a:pt x="1" y="42"/>
                </a:cubicBezTo>
                <a:lnTo>
                  <a:pt x="4" y="23"/>
                </a:lnTo>
                <a:lnTo>
                  <a:pt x="7" y="7"/>
                </a:lnTo>
                <a:cubicBezTo>
                  <a:pt x="7" y="3"/>
                  <a:pt x="12" y="0"/>
                  <a:pt x="16" y="1"/>
                </a:cubicBezTo>
                <a:cubicBezTo>
                  <a:pt x="20" y="1"/>
                  <a:pt x="23" y="6"/>
                  <a:pt x="22" y="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206E6494-9071-4DFF-8BE6-FA767CD9F669}"/>
              </a:ext>
            </a:extLst>
          </p:cNvPr>
          <p:cNvSpPr>
            <a:spLocks/>
          </p:cNvSpPr>
          <p:nvPr/>
        </p:nvSpPr>
        <p:spPr bwMode="auto">
          <a:xfrm>
            <a:off x="3555614" y="4130537"/>
            <a:ext cx="23813" cy="92075"/>
          </a:xfrm>
          <a:custGeom>
            <a:avLst/>
            <a:gdLst>
              <a:gd name="T0" fmla="*/ 22 w 44"/>
              <a:gd name="T1" fmla="*/ 10 h 161"/>
              <a:gd name="T2" fmla="*/ 19 w 44"/>
              <a:gd name="T3" fmla="*/ 23 h 161"/>
              <a:gd name="T4" fmla="*/ 16 w 44"/>
              <a:gd name="T5" fmla="*/ 39 h 161"/>
              <a:gd name="T6" fmla="*/ 16 w 44"/>
              <a:gd name="T7" fmla="*/ 35 h 161"/>
              <a:gd name="T8" fmla="*/ 20 w 44"/>
              <a:gd name="T9" fmla="*/ 49 h 161"/>
              <a:gd name="T10" fmla="*/ 19 w 44"/>
              <a:gd name="T11" fmla="*/ 47 h 161"/>
              <a:gd name="T12" fmla="*/ 26 w 44"/>
              <a:gd name="T13" fmla="*/ 57 h 161"/>
              <a:gd name="T14" fmla="*/ 36 w 44"/>
              <a:gd name="T15" fmla="*/ 71 h 161"/>
              <a:gd name="T16" fmla="*/ 42 w 44"/>
              <a:gd name="T17" fmla="*/ 81 h 161"/>
              <a:gd name="T18" fmla="*/ 43 w 44"/>
              <a:gd name="T19" fmla="*/ 85 h 161"/>
              <a:gd name="T20" fmla="*/ 43 w 44"/>
              <a:gd name="T21" fmla="*/ 89 h 161"/>
              <a:gd name="T22" fmla="*/ 41 w 44"/>
              <a:gd name="T23" fmla="*/ 95 h 161"/>
              <a:gd name="T24" fmla="*/ 37 w 44"/>
              <a:gd name="T25" fmla="*/ 99 h 161"/>
              <a:gd name="T26" fmla="*/ 38 w 44"/>
              <a:gd name="T27" fmla="*/ 98 h 161"/>
              <a:gd name="T28" fmla="*/ 31 w 44"/>
              <a:gd name="T29" fmla="*/ 109 h 161"/>
              <a:gd name="T30" fmla="*/ 32 w 44"/>
              <a:gd name="T31" fmla="*/ 103 h 161"/>
              <a:gd name="T32" fmla="*/ 38 w 44"/>
              <a:gd name="T33" fmla="*/ 129 h 161"/>
              <a:gd name="T34" fmla="*/ 43 w 44"/>
              <a:gd name="T35" fmla="*/ 151 h 161"/>
              <a:gd name="T36" fmla="*/ 37 w 44"/>
              <a:gd name="T37" fmla="*/ 160 h 161"/>
              <a:gd name="T38" fmla="*/ 28 w 44"/>
              <a:gd name="T39" fmla="*/ 154 h 161"/>
              <a:gd name="T40" fmla="*/ 23 w 44"/>
              <a:gd name="T41" fmla="*/ 132 h 161"/>
              <a:gd name="T42" fmla="*/ 17 w 44"/>
              <a:gd name="T43" fmla="*/ 106 h 161"/>
              <a:gd name="T44" fmla="*/ 18 w 44"/>
              <a:gd name="T45" fmla="*/ 100 h 161"/>
              <a:gd name="T46" fmla="*/ 25 w 44"/>
              <a:gd name="T47" fmla="*/ 89 h 161"/>
              <a:gd name="T48" fmla="*/ 26 w 44"/>
              <a:gd name="T49" fmla="*/ 88 h 161"/>
              <a:gd name="T50" fmla="*/ 30 w 44"/>
              <a:gd name="T51" fmla="*/ 84 h 161"/>
              <a:gd name="T52" fmla="*/ 27 w 44"/>
              <a:gd name="T53" fmla="*/ 89 h 161"/>
              <a:gd name="T54" fmla="*/ 27 w 44"/>
              <a:gd name="T55" fmla="*/ 85 h 161"/>
              <a:gd name="T56" fmla="*/ 29 w 44"/>
              <a:gd name="T57" fmla="*/ 90 h 161"/>
              <a:gd name="T58" fmla="*/ 23 w 44"/>
              <a:gd name="T59" fmla="*/ 80 h 161"/>
              <a:gd name="T60" fmla="*/ 13 w 44"/>
              <a:gd name="T61" fmla="*/ 66 h 161"/>
              <a:gd name="T62" fmla="*/ 6 w 44"/>
              <a:gd name="T63" fmla="*/ 56 h 161"/>
              <a:gd name="T64" fmla="*/ 5 w 44"/>
              <a:gd name="T65" fmla="*/ 54 h 161"/>
              <a:gd name="T66" fmla="*/ 1 w 44"/>
              <a:gd name="T67" fmla="*/ 40 h 161"/>
              <a:gd name="T68" fmla="*/ 1 w 44"/>
              <a:gd name="T69" fmla="*/ 36 h 161"/>
              <a:gd name="T70" fmla="*/ 4 w 44"/>
              <a:gd name="T71" fmla="*/ 20 h 161"/>
              <a:gd name="T72" fmla="*/ 7 w 44"/>
              <a:gd name="T73" fmla="*/ 7 h 161"/>
              <a:gd name="T74" fmla="*/ 16 w 44"/>
              <a:gd name="T75" fmla="*/ 1 h 161"/>
              <a:gd name="T76" fmla="*/ 22 w 44"/>
              <a:gd name="T77" fmla="*/ 1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" h="161">
                <a:moveTo>
                  <a:pt x="22" y="10"/>
                </a:moveTo>
                <a:lnTo>
                  <a:pt x="19" y="23"/>
                </a:lnTo>
                <a:lnTo>
                  <a:pt x="16" y="39"/>
                </a:lnTo>
                <a:lnTo>
                  <a:pt x="16" y="35"/>
                </a:lnTo>
                <a:lnTo>
                  <a:pt x="20" y="49"/>
                </a:lnTo>
                <a:lnTo>
                  <a:pt x="19" y="47"/>
                </a:lnTo>
                <a:lnTo>
                  <a:pt x="26" y="57"/>
                </a:lnTo>
                <a:lnTo>
                  <a:pt x="36" y="71"/>
                </a:lnTo>
                <a:lnTo>
                  <a:pt x="42" y="81"/>
                </a:lnTo>
                <a:cubicBezTo>
                  <a:pt x="43" y="83"/>
                  <a:pt x="43" y="84"/>
                  <a:pt x="43" y="85"/>
                </a:cubicBezTo>
                <a:lnTo>
                  <a:pt x="43" y="89"/>
                </a:lnTo>
                <a:cubicBezTo>
                  <a:pt x="43" y="92"/>
                  <a:pt x="43" y="94"/>
                  <a:pt x="41" y="95"/>
                </a:cubicBezTo>
                <a:lnTo>
                  <a:pt x="37" y="99"/>
                </a:lnTo>
                <a:lnTo>
                  <a:pt x="38" y="98"/>
                </a:lnTo>
                <a:lnTo>
                  <a:pt x="31" y="109"/>
                </a:lnTo>
                <a:lnTo>
                  <a:pt x="32" y="103"/>
                </a:lnTo>
                <a:lnTo>
                  <a:pt x="38" y="129"/>
                </a:lnTo>
                <a:lnTo>
                  <a:pt x="43" y="151"/>
                </a:lnTo>
                <a:cubicBezTo>
                  <a:pt x="44" y="155"/>
                  <a:pt x="42" y="159"/>
                  <a:pt x="37" y="160"/>
                </a:cubicBezTo>
                <a:cubicBezTo>
                  <a:pt x="33" y="161"/>
                  <a:pt x="29" y="159"/>
                  <a:pt x="28" y="154"/>
                </a:cubicBezTo>
                <a:lnTo>
                  <a:pt x="23" y="132"/>
                </a:lnTo>
                <a:lnTo>
                  <a:pt x="17" y="106"/>
                </a:lnTo>
                <a:cubicBezTo>
                  <a:pt x="16" y="104"/>
                  <a:pt x="17" y="102"/>
                  <a:pt x="18" y="100"/>
                </a:cubicBezTo>
                <a:lnTo>
                  <a:pt x="25" y="89"/>
                </a:lnTo>
                <a:cubicBezTo>
                  <a:pt x="25" y="89"/>
                  <a:pt x="25" y="88"/>
                  <a:pt x="26" y="88"/>
                </a:cubicBezTo>
                <a:lnTo>
                  <a:pt x="30" y="84"/>
                </a:lnTo>
                <a:lnTo>
                  <a:pt x="27" y="89"/>
                </a:lnTo>
                <a:lnTo>
                  <a:pt x="27" y="85"/>
                </a:lnTo>
                <a:lnTo>
                  <a:pt x="29" y="90"/>
                </a:lnTo>
                <a:lnTo>
                  <a:pt x="23" y="80"/>
                </a:lnTo>
                <a:lnTo>
                  <a:pt x="13" y="66"/>
                </a:lnTo>
                <a:lnTo>
                  <a:pt x="6" y="56"/>
                </a:lnTo>
                <a:cubicBezTo>
                  <a:pt x="5" y="55"/>
                  <a:pt x="5" y="55"/>
                  <a:pt x="5" y="54"/>
                </a:cubicBezTo>
                <a:lnTo>
                  <a:pt x="1" y="40"/>
                </a:lnTo>
                <a:cubicBezTo>
                  <a:pt x="0" y="38"/>
                  <a:pt x="0" y="37"/>
                  <a:pt x="1" y="36"/>
                </a:cubicBezTo>
                <a:lnTo>
                  <a:pt x="4" y="20"/>
                </a:lnTo>
                <a:lnTo>
                  <a:pt x="7" y="7"/>
                </a:lnTo>
                <a:cubicBezTo>
                  <a:pt x="8" y="2"/>
                  <a:pt x="12" y="0"/>
                  <a:pt x="16" y="1"/>
                </a:cubicBezTo>
                <a:cubicBezTo>
                  <a:pt x="21" y="2"/>
                  <a:pt x="23" y="6"/>
                  <a:pt x="22" y="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A147E5D4-6C5B-439A-A946-0660CAAAB978}"/>
              </a:ext>
            </a:extLst>
          </p:cNvPr>
          <p:cNvSpPr>
            <a:spLocks/>
          </p:cNvSpPr>
          <p:nvPr/>
        </p:nvSpPr>
        <p:spPr bwMode="auto">
          <a:xfrm>
            <a:off x="3601652" y="4140062"/>
            <a:ext cx="22225" cy="82550"/>
          </a:xfrm>
          <a:custGeom>
            <a:avLst/>
            <a:gdLst>
              <a:gd name="T0" fmla="*/ 31 w 40"/>
              <a:gd name="T1" fmla="*/ 8 h 144"/>
              <a:gd name="T2" fmla="*/ 31 w 40"/>
              <a:gd name="T3" fmla="*/ 21 h 144"/>
              <a:gd name="T4" fmla="*/ 31 w 40"/>
              <a:gd name="T5" fmla="*/ 34 h 144"/>
              <a:gd name="T6" fmla="*/ 28 w 40"/>
              <a:gd name="T7" fmla="*/ 41 h 144"/>
              <a:gd name="T8" fmla="*/ 16 w 40"/>
              <a:gd name="T9" fmla="*/ 50 h 144"/>
              <a:gd name="T10" fmla="*/ 17 w 40"/>
              <a:gd name="T11" fmla="*/ 49 h 144"/>
              <a:gd name="T12" fmla="*/ 14 w 40"/>
              <a:gd name="T13" fmla="*/ 52 h 144"/>
              <a:gd name="T14" fmla="*/ 15 w 40"/>
              <a:gd name="T15" fmla="*/ 42 h 144"/>
              <a:gd name="T16" fmla="*/ 17 w 40"/>
              <a:gd name="T17" fmla="*/ 45 h 144"/>
              <a:gd name="T18" fmla="*/ 16 w 40"/>
              <a:gd name="T19" fmla="*/ 44 h 144"/>
              <a:gd name="T20" fmla="*/ 19 w 40"/>
              <a:gd name="T21" fmla="*/ 47 h 144"/>
              <a:gd name="T22" fmla="*/ 16 w 40"/>
              <a:gd name="T23" fmla="*/ 45 h 144"/>
              <a:gd name="T24" fmla="*/ 23 w 40"/>
              <a:gd name="T25" fmla="*/ 47 h 144"/>
              <a:gd name="T26" fmla="*/ 28 w 40"/>
              <a:gd name="T27" fmla="*/ 48 h 144"/>
              <a:gd name="T28" fmla="*/ 26 w 40"/>
              <a:gd name="T29" fmla="*/ 47 h 144"/>
              <a:gd name="T30" fmla="*/ 29 w 40"/>
              <a:gd name="T31" fmla="*/ 47 h 144"/>
              <a:gd name="T32" fmla="*/ 37 w 40"/>
              <a:gd name="T33" fmla="*/ 54 h 144"/>
              <a:gd name="T34" fmla="*/ 39 w 40"/>
              <a:gd name="T35" fmla="*/ 62 h 144"/>
              <a:gd name="T36" fmla="*/ 39 w 40"/>
              <a:gd name="T37" fmla="*/ 65 h 144"/>
              <a:gd name="T38" fmla="*/ 37 w 40"/>
              <a:gd name="T39" fmla="*/ 77 h 144"/>
              <a:gd name="T40" fmla="*/ 36 w 40"/>
              <a:gd name="T41" fmla="*/ 80 h 144"/>
              <a:gd name="T42" fmla="*/ 30 w 40"/>
              <a:gd name="T43" fmla="*/ 88 h 144"/>
              <a:gd name="T44" fmla="*/ 31 w 40"/>
              <a:gd name="T45" fmla="*/ 87 h 144"/>
              <a:gd name="T46" fmla="*/ 24 w 40"/>
              <a:gd name="T47" fmla="*/ 100 h 144"/>
              <a:gd name="T48" fmla="*/ 24 w 40"/>
              <a:gd name="T49" fmla="*/ 98 h 144"/>
              <a:gd name="T50" fmla="*/ 19 w 40"/>
              <a:gd name="T51" fmla="*/ 120 h 144"/>
              <a:gd name="T52" fmla="*/ 18 w 40"/>
              <a:gd name="T53" fmla="*/ 130 h 144"/>
              <a:gd name="T54" fmla="*/ 18 w 40"/>
              <a:gd name="T55" fmla="*/ 136 h 144"/>
              <a:gd name="T56" fmla="*/ 10 w 40"/>
              <a:gd name="T57" fmla="*/ 144 h 144"/>
              <a:gd name="T58" fmla="*/ 2 w 40"/>
              <a:gd name="T59" fmla="*/ 136 h 144"/>
              <a:gd name="T60" fmla="*/ 2 w 40"/>
              <a:gd name="T61" fmla="*/ 129 h 144"/>
              <a:gd name="T62" fmla="*/ 4 w 40"/>
              <a:gd name="T63" fmla="*/ 117 h 144"/>
              <a:gd name="T64" fmla="*/ 9 w 40"/>
              <a:gd name="T65" fmla="*/ 95 h 144"/>
              <a:gd name="T66" fmla="*/ 9 w 40"/>
              <a:gd name="T67" fmla="*/ 93 h 144"/>
              <a:gd name="T68" fmla="*/ 16 w 40"/>
              <a:gd name="T69" fmla="*/ 80 h 144"/>
              <a:gd name="T70" fmla="*/ 17 w 40"/>
              <a:gd name="T71" fmla="*/ 79 h 144"/>
              <a:gd name="T72" fmla="*/ 23 w 40"/>
              <a:gd name="T73" fmla="*/ 71 h 144"/>
              <a:gd name="T74" fmla="*/ 22 w 40"/>
              <a:gd name="T75" fmla="*/ 74 h 144"/>
              <a:gd name="T76" fmla="*/ 24 w 40"/>
              <a:gd name="T77" fmla="*/ 62 h 144"/>
              <a:gd name="T78" fmla="*/ 24 w 40"/>
              <a:gd name="T79" fmla="*/ 65 h 144"/>
              <a:gd name="T80" fmla="*/ 22 w 40"/>
              <a:gd name="T81" fmla="*/ 57 h 144"/>
              <a:gd name="T82" fmla="*/ 29 w 40"/>
              <a:gd name="T83" fmla="*/ 63 h 144"/>
              <a:gd name="T84" fmla="*/ 26 w 40"/>
              <a:gd name="T85" fmla="*/ 63 h 144"/>
              <a:gd name="T86" fmla="*/ 25 w 40"/>
              <a:gd name="T87" fmla="*/ 63 h 144"/>
              <a:gd name="T88" fmla="*/ 18 w 40"/>
              <a:gd name="T89" fmla="*/ 62 h 144"/>
              <a:gd name="T90" fmla="*/ 11 w 40"/>
              <a:gd name="T91" fmla="*/ 60 h 144"/>
              <a:gd name="T92" fmla="*/ 8 w 40"/>
              <a:gd name="T93" fmla="*/ 58 h 144"/>
              <a:gd name="T94" fmla="*/ 5 w 40"/>
              <a:gd name="T95" fmla="*/ 55 h 144"/>
              <a:gd name="T96" fmla="*/ 4 w 40"/>
              <a:gd name="T97" fmla="*/ 54 h 144"/>
              <a:gd name="T98" fmla="*/ 2 w 40"/>
              <a:gd name="T99" fmla="*/ 51 h 144"/>
              <a:gd name="T100" fmla="*/ 3 w 40"/>
              <a:gd name="T101" fmla="*/ 41 h 144"/>
              <a:gd name="T102" fmla="*/ 6 w 40"/>
              <a:gd name="T103" fmla="*/ 38 h 144"/>
              <a:gd name="T104" fmla="*/ 7 w 40"/>
              <a:gd name="T105" fmla="*/ 37 h 144"/>
              <a:gd name="T106" fmla="*/ 19 w 40"/>
              <a:gd name="T107" fmla="*/ 28 h 144"/>
              <a:gd name="T108" fmla="*/ 15 w 40"/>
              <a:gd name="T109" fmla="*/ 34 h 144"/>
              <a:gd name="T110" fmla="*/ 15 w 40"/>
              <a:gd name="T111" fmla="*/ 21 h 144"/>
              <a:gd name="T112" fmla="*/ 15 w 40"/>
              <a:gd name="T113" fmla="*/ 8 h 144"/>
              <a:gd name="T114" fmla="*/ 23 w 40"/>
              <a:gd name="T115" fmla="*/ 0 h 144"/>
              <a:gd name="T116" fmla="*/ 31 w 40"/>
              <a:gd name="T117" fmla="*/ 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" h="144">
                <a:moveTo>
                  <a:pt x="31" y="8"/>
                </a:moveTo>
                <a:lnTo>
                  <a:pt x="31" y="21"/>
                </a:lnTo>
                <a:lnTo>
                  <a:pt x="31" y="34"/>
                </a:lnTo>
                <a:cubicBezTo>
                  <a:pt x="31" y="37"/>
                  <a:pt x="30" y="39"/>
                  <a:pt x="28" y="41"/>
                </a:cubicBezTo>
                <a:lnTo>
                  <a:pt x="16" y="50"/>
                </a:lnTo>
                <a:lnTo>
                  <a:pt x="17" y="49"/>
                </a:lnTo>
                <a:lnTo>
                  <a:pt x="14" y="52"/>
                </a:lnTo>
                <a:lnTo>
                  <a:pt x="15" y="42"/>
                </a:lnTo>
                <a:lnTo>
                  <a:pt x="17" y="45"/>
                </a:lnTo>
                <a:lnTo>
                  <a:pt x="16" y="44"/>
                </a:lnTo>
                <a:lnTo>
                  <a:pt x="19" y="47"/>
                </a:lnTo>
                <a:lnTo>
                  <a:pt x="16" y="45"/>
                </a:lnTo>
                <a:lnTo>
                  <a:pt x="23" y="47"/>
                </a:lnTo>
                <a:lnTo>
                  <a:pt x="28" y="48"/>
                </a:lnTo>
                <a:lnTo>
                  <a:pt x="26" y="47"/>
                </a:lnTo>
                <a:lnTo>
                  <a:pt x="29" y="47"/>
                </a:lnTo>
                <a:cubicBezTo>
                  <a:pt x="33" y="47"/>
                  <a:pt x="36" y="50"/>
                  <a:pt x="37" y="54"/>
                </a:cubicBezTo>
                <a:lnTo>
                  <a:pt x="39" y="62"/>
                </a:lnTo>
                <a:cubicBezTo>
                  <a:pt x="40" y="63"/>
                  <a:pt x="40" y="64"/>
                  <a:pt x="39" y="65"/>
                </a:cubicBezTo>
                <a:lnTo>
                  <a:pt x="37" y="77"/>
                </a:lnTo>
                <a:cubicBezTo>
                  <a:pt x="37" y="78"/>
                  <a:pt x="37" y="79"/>
                  <a:pt x="36" y="80"/>
                </a:cubicBezTo>
                <a:lnTo>
                  <a:pt x="30" y="88"/>
                </a:lnTo>
                <a:lnTo>
                  <a:pt x="31" y="87"/>
                </a:lnTo>
                <a:lnTo>
                  <a:pt x="24" y="100"/>
                </a:lnTo>
                <a:lnTo>
                  <a:pt x="24" y="98"/>
                </a:lnTo>
                <a:lnTo>
                  <a:pt x="19" y="120"/>
                </a:lnTo>
                <a:lnTo>
                  <a:pt x="18" y="130"/>
                </a:lnTo>
                <a:lnTo>
                  <a:pt x="18" y="136"/>
                </a:lnTo>
                <a:cubicBezTo>
                  <a:pt x="18" y="141"/>
                  <a:pt x="15" y="144"/>
                  <a:pt x="10" y="144"/>
                </a:cubicBezTo>
                <a:cubicBezTo>
                  <a:pt x="6" y="144"/>
                  <a:pt x="2" y="141"/>
                  <a:pt x="2" y="136"/>
                </a:cubicBezTo>
                <a:lnTo>
                  <a:pt x="2" y="129"/>
                </a:lnTo>
                <a:lnTo>
                  <a:pt x="4" y="117"/>
                </a:lnTo>
                <a:lnTo>
                  <a:pt x="9" y="95"/>
                </a:lnTo>
                <a:cubicBezTo>
                  <a:pt x="9" y="94"/>
                  <a:pt x="9" y="93"/>
                  <a:pt x="9" y="93"/>
                </a:cubicBezTo>
                <a:lnTo>
                  <a:pt x="16" y="80"/>
                </a:lnTo>
                <a:cubicBezTo>
                  <a:pt x="17" y="79"/>
                  <a:pt x="17" y="79"/>
                  <a:pt x="17" y="79"/>
                </a:cubicBezTo>
                <a:lnTo>
                  <a:pt x="23" y="71"/>
                </a:lnTo>
                <a:lnTo>
                  <a:pt x="22" y="74"/>
                </a:lnTo>
                <a:lnTo>
                  <a:pt x="24" y="62"/>
                </a:lnTo>
                <a:lnTo>
                  <a:pt x="24" y="65"/>
                </a:lnTo>
                <a:lnTo>
                  <a:pt x="22" y="57"/>
                </a:lnTo>
                <a:lnTo>
                  <a:pt x="29" y="63"/>
                </a:lnTo>
                <a:lnTo>
                  <a:pt x="26" y="63"/>
                </a:lnTo>
                <a:cubicBezTo>
                  <a:pt x="26" y="63"/>
                  <a:pt x="26" y="63"/>
                  <a:pt x="25" y="63"/>
                </a:cubicBezTo>
                <a:lnTo>
                  <a:pt x="18" y="62"/>
                </a:lnTo>
                <a:lnTo>
                  <a:pt x="11" y="60"/>
                </a:lnTo>
                <a:cubicBezTo>
                  <a:pt x="10" y="60"/>
                  <a:pt x="9" y="59"/>
                  <a:pt x="8" y="58"/>
                </a:cubicBezTo>
                <a:lnTo>
                  <a:pt x="5" y="55"/>
                </a:lnTo>
                <a:cubicBezTo>
                  <a:pt x="4" y="55"/>
                  <a:pt x="4" y="54"/>
                  <a:pt x="4" y="54"/>
                </a:cubicBezTo>
                <a:lnTo>
                  <a:pt x="2" y="51"/>
                </a:lnTo>
                <a:cubicBezTo>
                  <a:pt x="0" y="48"/>
                  <a:pt x="0" y="44"/>
                  <a:pt x="3" y="41"/>
                </a:cubicBezTo>
                <a:lnTo>
                  <a:pt x="6" y="38"/>
                </a:lnTo>
                <a:cubicBezTo>
                  <a:pt x="6" y="38"/>
                  <a:pt x="6" y="37"/>
                  <a:pt x="7" y="37"/>
                </a:cubicBezTo>
                <a:lnTo>
                  <a:pt x="19" y="28"/>
                </a:lnTo>
                <a:lnTo>
                  <a:pt x="15" y="34"/>
                </a:lnTo>
                <a:lnTo>
                  <a:pt x="15" y="21"/>
                </a:lnTo>
                <a:lnTo>
                  <a:pt x="15" y="8"/>
                </a:lnTo>
                <a:cubicBezTo>
                  <a:pt x="15" y="4"/>
                  <a:pt x="19" y="0"/>
                  <a:pt x="23" y="0"/>
                </a:cubicBezTo>
                <a:cubicBezTo>
                  <a:pt x="28" y="0"/>
                  <a:pt x="31" y="4"/>
                  <a:pt x="31" y="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1007DF57-B4D3-4D40-919B-90F1C407EA88}"/>
              </a:ext>
            </a:extLst>
          </p:cNvPr>
          <p:cNvSpPr>
            <a:spLocks/>
          </p:cNvSpPr>
          <p:nvPr/>
        </p:nvSpPr>
        <p:spPr bwMode="auto">
          <a:xfrm>
            <a:off x="3633402" y="4167049"/>
            <a:ext cx="44450" cy="74613"/>
          </a:xfrm>
          <a:custGeom>
            <a:avLst/>
            <a:gdLst>
              <a:gd name="T0" fmla="*/ 79 w 82"/>
              <a:gd name="T1" fmla="*/ 14 h 130"/>
              <a:gd name="T2" fmla="*/ 70 w 82"/>
              <a:gd name="T3" fmla="*/ 27 h 130"/>
              <a:gd name="T4" fmla="*/ 62 w 82"/>
              <a:gd name="T5" fmla="*/ 43 h 130"/>
              <a:gd name="T6" fmla="*/ 58 w 82"/>
              <a:gd name="T7" fmla="*/ 53 h 130"/>
              <a:gd name="T8" fmla="*/ 57 w 82"/>
              <a:gd name="T9" fmla="*/ 55 h 130"/>
              <a:gd name="T10" fmla="*/ 52 w 82"/>
              <a:gd name="T11" fmla="*/ 63 h 130"/>
              <a:gd name="T12" fmla="*/ 53 w 82"/>
              <a:gd name="T13" fmla="*/ 58 h 130"/>
              <a:gd name="T14" fmla="*/ 53 w 82"/>
              <a:gd name="T15" fmla="*/ 73 h 130"/>
              <a:gd name="T16" fmla="*/ 53 w 82"/>
              <a:gd name="T17" fmla="*/ 75 h 130"/>
              <a:gd name="T18" fmla="*/ 50 w 82"/>
              <a:gd name="T19" fmla="*/ 87 h 130"/>
              <a:gd name="T20" fmla="*/ 50 w 82"/>
              <a:gd name="T21" fmla="*/ 89 h 130"/>
              <a:gd name="T22" fmla="*/ 44 w 82"/>
              <a:gd name="T23" fmla="*/ 101 h 130"/>
              <a:gd name="T24" fmla="*/ 41 w 82"/>
              <a:gd name="T25" fmla="*/ 104 h 130"/>
              <a:gd name="T26" fmla="*/ 26 w 82"/>
              <a:gd name="T27" fmla="*/ 116 h 130"/>
              <a:gd name="T28" fmla="*/ 14 w 82"/>
              <a:gd name="T29" fmla="*/ 127 h 130"/>
              <a:gd name="T30" fmla="*/ 3 w 82"/>
              <a:gd name="T31" fmla="*/ 127 h 130"/>
              <a:gd name="T32" fmla="*/ 3 w 82"/>
              <a:gd name="T33" fmla="*/ 116 h 130"/>
              <a:gd name="T34" fmla="*/ 16 w 82"/>
              <a:gd name="T35" fmla="*/ 103 h 130"/>
              <a:gd name="T36" fmla="*/ 31 w 82"/>
              <a:gd name="T37" fmla="*/ 91 h 130"/>
              <a:gd name="T38" fmla="*/ 29 w 82"/>
              <a:gd name="T39" fmla="*/ 94 h 130"/>
              <a:gd name="T40" fmla="*/ 35 w 82"/>
              <a:gd name="T41" fmla="*/ 82 h 130"/>
              <a:gd name="T42" fmla="*/ 35 w 82"/>
              <a:gd name="T43" fmla="*/ 84 h 130"/>
              <a:gd name="T44" fmla="*/ 38 w 82"/>
              <a:gd name="T45" fmla="*/ 72 h 130"/>
              <a:gd name="T46" fmla="*/ 37 w 82"/>
              <a:gd name="T47" fmla="*/ 73 h 130"/>
              <a:gd name="T48" fmla="*/ 37 w 82"/>
              <a:gd name="T49" fmla="*/ 58 h 130"/>
              <a:gd name="T50" fmla="*/ 39 w 82"/>
              <a:gd name="T51" fmla="*/ 54 h 130"/>
              <a:gd name="T52" fmla="*/ 44 w 82"/>
              <a:gd name="T53" fmla="*/ 46 h 130"/>
              <a:gd name="T54" fmla="*/ 43 w 82"/>
              <a:gd name="T55" fmla="*/ 48 h 130"/>
              <a:gd name="T56" fmla="*/ 47 w 82"/>
              <a:gd name="T57" fmla="*/ 36 h 130"/>
              <a:gd name="T58" fmla="*/ 57 w 82"/>
              <a:gd name="T59" fmla="*/ 18 h 130"/>
              <a:gd name="T60" fmla="*/ 66 w 82"/>
              <a:gd name="T61" fmla="*/ 5 h 130"/>
              <a:gd name="T62" fmla="*/ 77 w 82"/>
              <a:gd name="T63" fmla="*/ 3 h 130"/>
              <a:gd name="T64" fmla="*/ 79 w 82"/>
              <a:gd name="T65" fmla="*/ 1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2" h="130">
                <a:moveTo>
                  <a:pt x="79" y="14"/>
                </a:moveTo>
                <a:lnTo>
                  <a:pt x="70" y="27"/>
                </a:lnTo>
                <a:lnTo>
                  <a:pt x="62" y="43"/>
                </a:lnTo>
                <a:lnTo>
                  <a:pt x="58" y="53"/>
                </a:lnTo>
                <a:cubicBezTo>
                  <a:pt x="58" y="54"/>
                  <a:pt x="58" y="54"/>
                  <a:pt x="57" y="55"/>
                </a:cubicBezTo>
                <a:lnTo>
                  <a:pt x="52" y="63"/>
                </a:lnTo>
                <a:lnTo>
                  <a:pt x="53" y="58"/>
                </a:lnTo>
                <a:lnTo>
                  <a:pt x="53" y="73"/>
                </a:lnTo>
                <a:cubicBezTo>
                  <a:pt x="53" y="74"/>
                  <a:pt x="53" y="75"/>
                  <a:pt x="53" y="75"/>
                </a:cubicBezTo>
                <a:lnTo>
                  <a:pt x="50" y="87"/>
                </a:lnTo>
                <a:cubicBezTo>
                  <a:pt x="50" y="88"/>
                  <a:pt x="50" y="89"/>
                  <a:pt x="50" y="89"/>
                </a:cubicBezTo>
                <a:lnTo>
                  <a:pt x="44" y="101"/>
                </a:lnTo>
                <a:cubicBezTo>
                  <a:pt x="43" y="102"/>
                  <a:pt x="42" y="103"/>
                  <a:pt x="41" y="104"/>
                </a:cubicBezTo>
                <a:lnTo>
                  <a:pt x="26" y="116"/>
                </a:lnTo>
                <a:lnTo>
                  <a:pt x="14" y="127"/>
                </a:lnTo>
                <a:cubicBezTo>
                  <a:pt x="11" y="130"/>
                  <a:pt x="6" y="130"/>
                  <a:pt x="3" y="127"/>
                </a:cubicBezTo>
                <a:cubicBezTo>
                  <a:pt x="0" y="124"/>
                  <a:pt x="0" y="119"/>
                  <a:pt x="3" y="116"/>
                </a:cubicBezTo>
                <a:lnTo>
                  <a:pt x="16" y="103"/>
                </a:lnTo>
                <a:lnTo>
                  <a:pt x="31" y="91"/>
                </a:lnTo>
                <a:lnTo>
                  <a:pt x="29" y="94"/>
                </a:lnTo>
                <a:lnTo>
                  <a:pt x="35" y="82"/>
                </a:lnTo>
                <a:lnTo>
                  <a:pt x="35" y="84"/>
                </a:lnTo>
                <a:lnTo>
                  <a:pt x="38" y="72"/>
                </a:lnTo>
                <a:lnTo>
                  <a:pt x="37" y="73"/>
                </a:lnTo>
                <a:lnTo>
                  <a:pt x="37" y="58"/>
                </a:lnTo>
                <a:cubicBezTo>
                  <a:pt x="37" y="57"/>
                  <a:pt x="38" y="55"/>
                  <a:pt x="39" y="54"/>
                </a:cubicBezTo>
                <a:lnTo>
                  <a:pt x="44" y="46"/>
                </a:lnTo>
                <a:lnTo>
                  <a:pt x="43" y="48"/>
                </a:lnTo>
                <a:lnTo>
                  <a:pt x="47" y="36"/>
                </a:lnTo>
                <a:lnTo>
                  <a:pt x="57" y="18"/>
                </a:lnTo>
                <a:lnTo>
                  <a:pt x="66" y="5"/>
                </a:lnTo>
                <a:cubicBezTo>
                  <a:pt x="68" y="1"/>
                  <a:pt x="73" y="0"/>
                  <a:pt x="77" y="3"/>
                </a:cubicBezTo>
                <a:cubicBezTo>
                  <a:pt x="81" y="5"/>
                  <a:pt x="82" y="10"/>
                  <a:pt x="79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23B0F60E-E75B-4C8A-BDAB-24A6E8F7C4FF}"/>
              </a:ext>
            </a:extLst>
          </p:cNvPr>
          <p:cNvSpPr>
            <a:spLocks/>
          </p:cNvSpPr>
          <p:nvPr/>
        </p:nvSpPr>
        <p:spPr bwMode="auto">
          <a:xfrm>
            <a:off x="3658802" y="4232137"/>
            <a:ext cx="46038" cy="36513"/>
          </a:xfrm>
          <a:custGeom>
            <a:avLst/>
            <a:gdLst>
              <a:gd name="T0" fmla="*/ 72 w 82"/>
              <a:gd name="T1" fmla="*/ 18 h 64"/>
              <a:gd name="T2" fmla="*/ 60 w 82"/>
              <a:gd name="T3" fmla="*/ 16 h 64"/>
              <a:gd name="T4" fmla="*/ 65 w 82"/>
              <a:gd name="T5" fmla="*/ 16 h 64"/>
              <a:gd name="T6" fmla="*/ 53 w 82"/>
              <a:gd name="T7" fmla="*/ 22 h 64"/>
              <a:gd name="T8" fmla="*/ 46 w 82"/>
              <a:gd name="T9" fmla="*/ 25 h 64"/>
              <a:gd name="T10" fmla="*/ 49 w 82"/>
              <a:gd name="T11" fmla="*/ 23 h 64"/>
              <a:gd name="T12" fmla="*/ 46 w 82"/>
              <a:gd name="T13" fmla="*/ 27 h 64"/>
              <a:gd name="T14" fmla="*/ 38 w 82"/>
              <a:gd name="T15" fmla="*/ 40 h 64"/>
              <a:gd name="T16" fmla="*/ 37 w 82"/>
              <a:gd name="T17" fmla="*/ 43 h 64"/>
              <a:gd name="T18" fmla="*/ 25 w 82"/>
              <a:gd name="T19" fmla="*/ 53 h 64"/>
              <a:gd name="T20" fmla="*/ 23 w 82"/>
              <a:gd name="T21" fmla="*/ 53 h 64"/>
              <a:gd name="T22" fmla="*/ 16 w 82"/>
              <a:gd name="T23" fmla="*/ 57 h 64"/>
              <a:gd name="T24" fmla="*/ 19 w 82"/>
              <a:gd name="T25" fmla="*/ 55 h 64"/>
              <a:gd name="T26" fmla="*/ 16 w 82"/>
              <a:gd name="T27" fmla="*/ 59 h 64"/>
              <a:gd name="T28" fmla="*/ 5 w 82"/>
              <a:gd name="T29" fmla="*/ 61 h 64"/>
              <a:gd name="T30" fmla="*/ 3 w 82"/>
              <a:gd name="T31" fmla="*/ 50 h 64"/>
              <a:gd name="T32" fmla="*/ 6 w 82"/>
              <a:gd name="T33" fmla="*/ 46 h 64"/>
              <a:gd name="T34" fmla="*/ 8 w 82"/>
              <a:gd name="T35" fmla="*/ 44 h 64"/>
              <a:gd name="T36" fmla="*/ 15 w 82"/>
              <a:gd name="T37" fmla="*/ 40 h 64"/>
              <a:gd name="T38" fmla="*/ 14 w 82"/>
              <a:gd name="T39" fmla="*/ 40 h 64"/>
              <a:gd name="T40" fmla="*/ 26 w 82"/>
              <a:gd name="T41" fmla="*/ 30 h 64"/>
              <a:gd name="T42" fmla="*/ 25 w 82"/>
              <a:gd name="T43" fmla="*/ 32 h 64"/>
              <a:gd name="T44" fmla="*/ 33 w 82"/>
              <a:gd name="T45" fmla="*/ 18 h 64"/>
              <a:gd name="T46" fmla="*/ 36 w 82"/>
              <a:gd name="T47" fmla="*/ 14 h 64"/>
              <a:gd name="T48" fmla="*/ 38 w 82"/>
              <a:gd name="T49" fmla="*/ 12 h 64"/>
              <a:gd name="T50" fmla="*/ 46 w 82"/>
              <a:gd name="T51" fmla="*/ 7 h 64"/>
              <a:gd name="T52" fmla="*/ 58 w 82"/>
              <a:gd name="T53" fmla="*/ 1 h 64"/>
              <a:gd name="T54" fmla="*/ 63 w 82"/>
              <a:gd name="T55" fmla="*/ 1 h 64"/>
              <a:gd name="T56" fmla="*/ 75 w 82"/>
              <a:gd name="T57" fmla="*/ 3 h 64"/>
              <a:gd name="T58" fmla="*/ 81 w 82"/>
              <a:gd name="T59" fmla="*/ 12 h 64"/>
              <a:gd name="T60" fmla="*/ 72 w 82"/>
              <a:gd name="T61" fmla="*/ 1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2" h="64">
                <a:moveTo>
                  <a:pt x="72" y="18"/>
                </a:moveTo>
                <a:lnTo>
                  <a:pt x="60" y="16"/>
                </a:lnTo>
                <a:lnTo>
                  <a:pt x="65" y="16"/>
                </a:lnTo>
                <a:lnTo>
                  <a:pt x="53" y="22"/>
                </a:lnTo>
                <a:lnTo>
                  <a:pt x="46" y="25"/>
                </a:lnTo>
                <a:lnTo>
                  <a:pt x="49" y="23"/>
                </a:lnTo>
                <a:lnTo>
                  <a:pt x="46" y="27"/>
                </a:lnTo>
                <a:lnTo>
                  <a:pt x="38" y="40"/>
                </a:lnTo>
                <a:cubicBezTo>
                  <a:pt x="38" y="41"/>
                  <a:pt x="37" y="42"/>
                  <a:pt x="37" y="43"/>
                </a:cubicBezTo>
                <a:lnTo>
                  <a:pt x="25" y="53"/>
                </a:lnTo>
                <a:cubicBezTo>
                  <a:pt x="24" y="53"/>
                  <a:pt x="24" y="53"/>
                  <a:pt x="23" y="53"/>
                </a:cubicBezTo>
                <a:lnTo>
                  <a:pt x="16" y="57"/>
                </a:lnTo>
                <a:lnTo>
                  <a:pt x="19" y="55"/>
                </a:lnTo>
                <a:lnTo>
                  <a:pt x="16" y="59"/>
                </a:lnTo>
                <a:cubicBezTo>
                  <a:pt x="13" y="63"/>
                  <a:pt x="8" y="64"/>
                  <a:pt x="5" y="61"/>
                </a:cubicBezTo>
                <a:cubicBezTo>
                  <a:pt x="1" y="58"/>
                  <a:pt x="0" y="53"/>
                  <a:pt x="3" y="50"/>
                </a:cubicBezTo>
                <a:lnTo>
                  <a:pt x="6" y="46"/>
                </a:lnTo>
                <a:cubicBezTo>
                  <a:pt x="7" y="45"/>
                  <a:pt x="8" y="44"/>
                  <a:pt x="8" y="44"/>
                </a:cubicBezTo>
                <a:lnTo>
                  <a:pt x="15" y="40"/>
                </a:lnTo>
                <a:lnTo>
                  <a:pt x="14" y="40"/>
                </a:lnTo>
                <a:lnTo>
                  <a:pt x="26" y="30"/>
                </a:lnTo>
                <a:lnTo>
                  <a:pt x="25" y="32"/>
                </a:lnTo>
                <a:lnTo>
                  <a:pt x="33" y="18"/>
                </a:lnTo>
                <a:lnTo>
                  <a:pt x="36" y="14"/>
                </a:lnTo>
                <a:cubicBezTo>
                  <a:pt x="37" y="13"/>
                  <a:pt x="38" y="12"/>
                  <a:pt x="38" y="12"/>
                </a:cubicBezTo>
                <a:lnTo>
                  <a:pt x="46" y="7"/>
                </a:lnTo>
                <a:lnTo>
                  <a:pt x="58" y="1"/>
                </a:lnTo>
                <a:cubicBezTo>
                  <a:pt x="59" y="1"/>
                  <a:pt x="61" y="0"/>
                  <a:pt x="63" y="1"/>
                </a:cubicBezTo>
                <a:lnTo>
                  <a:pt x="75" y="3"/>
                </a:lnTo>
                <a:cubicBezTo>
                  <a:pt x="79" y="3"/>
                  <a:pt x="82" y="7"/>
                  <a:pt x="81" y="12"/>
                </a:cubicBezTo>
                <a:cubicBezTo>
                  <a:pt x="81" y="16"/>
                  <a:pt x="77" y="19"/>
                  <a:pt x="72" y="1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3ECF4C90-8647-4EA9-BB0A-902511751C3D}"/>
              </a:ext>
            </a:extLst>
          </p:cNvPr>
          <p:cNvSpPr>
            <a:spLocks/>
          </p:cNvSpPr>
          <p:nvPr/>
        </p:nvSpPr>
        <p:spPr bwMode="auto">
          <a:xfrm>
            <a:off x="3642927" y="4305162"/>
            <a:ext cx="61913" cy="46038"/>
          </a:xfrm>
          <a:custGeom>
            <a:avLst/>
            <a:gdLst>
              <a:gd name="T0" fmla="*/ 97 w 114"/>
              <a:gd name="T1" fmla="*/ 76 h 82"/>
              <a:gd name="T2" fmla="*/ 91 w 114"/>
              <a:gd name="T3" fmla="*/ 63 h 82"/>
              <a:gd name="T4" fmla="*/ 95 w 114"/>
              <a:gd name="T5" fmla="*/ 67 h 82"/>
              <a:gd name="T6" fmla="*/ 85 w 114"/>
              <a:gd name="T7" fmla="*/ 63 h 82"/>
              <a:gd name="T8" fmla="*/ 84 w 114"/>
              <a:gd name="T9" fmla="*/ 62 h 82"/>
              <a:gd name="T10" fmla="*/ 74 w 114"/>
              <a:gd name="T11" fmla="*/ 55 h 82"/>
              <a:gd name="T12" fmla="*/ 75 w 114"/>
              <a:gd name="T13" fmla="*/ 56 h 82"/>
              <a:gd name="T14" fmla="*/ 64 w 114"/>
              <a:gd name="T15" fmla="*/ 51 h 82"/>
              <a:gd name="T16" fmla="*/ 62 w 114"/>
              <a:gd name="T17" fmla="*/ 49 h 82"/>
              <a:gd name="T18" fmla="*/ 56 w 114"/>
              <a:gd name="T19" fmla="*/ 43 h 82"/>
              <a:gd name="T20" fmla="*/ 59 w 114"/>
              <a:gd name="T21" fmla="*/ 45 h 82"/>
              <a:gd name="T22" fmla="*/ 48 w 114"/>
              <a:gd name="T23" fmla="*/ 41 h 82"/>
              <a:gd name="T24" fmla="*/ 28 w 114"/>
              <a:gd name="T25" fmla="*/ 34 h 82"/>
              <a:gd name="T26" fmla="*/ 12 w 114"/>
              <a:gd name="T27" fmla="*/ 30 h 82"/>
              <a:gd name="T28" fmla="*/ 8 w 114"/>
              <a:gd name="T29" fmla="*/ 28 h 82"/>
              <a:gd name="T30" fmla="*/ 4 w 114"/>
              <a:gd name="T31" fmla="*/ 24 h 82"/>
              <a:gd name="T32" fmla="*/ 1 w 114"/>
              <a:gd name="T33" fmla="*/ 19 h 82"/>
              <a:gd name="T34" fmla="*/ 0 w 114"/>
              <a:gd name="T35" fmla="*/ 9 h 82"/>
              <a:gd name="T36" fmla="*/ 8 w 114"/>
              <a:gd name="T37" fmla="*/ 0 h 82"/>
              <a:gd name="T38" fmla="*/ 16 w 114"/>
              <a:gd name="T39" fmla="*/ 8 h 82"/>
              <a:gd name="T40" fmla="*/ 17 w 114"/>
              <a:gd name="T41" fmla="*/ 18 h 82"/>
              <a:gd name="T42" fmla="*/ 15 w 114"/>
              <a:gd name="T43" fmla="*/ 13 h 82"/>
              <a:gd name="T44" fmla="*/ 19 w 114"/>
              <a:gd name="T45" fmla="*/ 17 h 82"/>
              <a:gd name="T46" fmla="*/ 15 w 114"/>
              <a:gd name="T47" fmla="*/ 15 h 82"/>
              <a:gd name="T48" fmla="*/ 33 w 114"/>
              <a:gd name="T49" fmla="*/ 19 h 82"/>
              <a:gd name="T50" fmla="*/ 53 w 114"/>
              <a:gd name="T51" fmla="*/ 26 h 82"/>
              <a:gd name="T52" fmla="*/ 64 w 114"/>
              <a:gd name="T53" fmla="*/ 30 h 82"/>
              <a:gd name="T54" fmla="*/ 67 w 114"/>
              <a:gd name="T55" fmla="*/ 32 h 82"/>
              <a:gd name="T56" fmla="*/ 73 w 114"/>
              <a:gd name="T57" fmla="*/ 38 h 82"/>
              <a:gd name="T58" fmla="*/ 71 w 114"/>
              <a:gd name="T59" fmla="*/ 36 h 82"/>
              <a:gd name="T60" fmla="*/ 82 w 114"/>
              <a:gd name="T61" fmla="*/ 41 h 82"/>
              <a:gd name="T62" fmla="*/ 83 w 114"/>
              <a:gd name="T63" fmla="*/ 42 h 82"/>
              <a:gd name="T64" fmla="*/ 93 w 114"/>
              <a:gd name="T65" fmla="*/ 49 h 82"/>
              <a:gd name="T66" fmla="*/ 91 w 114"/>
              <a:gd name="T67" fmla="*/ 48 h 82"/>
              <a:gd name="T68" fmla="*/ 101 w 114"/>
              <a:gd name="T69" fmla="*/ 52 h 82"/>
              <a:gd name="T70" fmla="*/ 106 w 114"/>
              <a:gd name="T71" fmla="*/ 56 h 82"/>
              <a:gd name="T72" fmla="*/ 112 w 114"/>
              <a:gd name="T73" fmla="*/ 69 h 82"/>
              <a:gd name="T74" fmla="*/ 108 w 114"/>
              <a:gd name="T75" fmla="*/ 80 h 82"/>
              <a:gd name="T76" fmla="*/ 97 w 114"/>
              <a:gd name="T77" fmla="*/ 7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" h="82">
                <a:moveTo>
                  <a:pt x="97" y="76"/>
                </a:moveTo>
                <a:lnTo>
                  <a:pt x="91" y="63"/>
                </a:lnTo>
                <a:lnTo>
                  <a:pt x="95" y="67"/>
                </a:lnTo>
                <a:lnTo>
                  <a:pt x="85" y="63"/>
                </a:lnTo>
                <a:cubicBezTo>
                  <a:pt x="85" y="63"/>
                  <a:pt x="84" y="62"/>
                  <a:pt x="84" y="62"/>
                </a:cubicBezTo>
                <a:lnTo>
                  <a:pt x="74" y="55"/>
                </a:lnTo>
                <a:lnTo>
                  <a:pt x="75" y="56"/>
                </a:lnTo>
                <a:lnTo>
                  <a:pt x="64" y="51"/>
                </a:lnTo>
                <a:cubicBezTo>
                  <a:pt x="63" y="50"/>
                  <a:pt x="62" y="50"/>
                  <a:pt x="62" y="49"/>
                </a:cubicBezTo>
                <a:lnTo>
                  <a:pt x="56" y="43"/>
                </a:lnTo>
                <a:lnTo>
                  <a:pt x="59" y="45"/>
                </a:lnTo>
                <a:lnTo>
                  <a:pt x="48" y="41"/>
                </a:lnTo>
                <a:lnTo>
                  <a:pt x="28" y="34"/>
                </a:lnTo>
                <a:lnTo>
                  <a:pt x="12" y="30"/>
                </a:lnTo>
                <a:cubicBezTo>
                  <a:pt x="10" y="30"/>
                  <a:pt x="9" y="29"/>
                  <a:pt x="8" y="28"/>
                </a:cubicBezTo>
                <a:lnTo>
                  <a:pt x="4" y="24"/>
                </a:lnTo>
                <a:cubicBezTo>
                  <a:pt x="2" y="23"/>
                  <a:pt x="2" y="21"/>
                  <a:pt x="1" y="19"/>
                </a:cubicBezTo>
                <a:lnTo>
                  <a:pt x="0" y="9"/>
                </a:lnTo>
                <a:cubicBezTo>
                  <a:pt x="0" y="5"/>
                  <a:pt x="3" y="1"/>
                  <a:pt x="8" y="0"/>
                </a:cubicBezTo>
                <a:cubicBezTo>
                  <a:pt x="12" y="0"/>
                  <a:pt x="16" y="3"/>
                  <a:pt x="16" y="8"/>
                </a:cubicBezTo>
                <a:lnTo>
                  <a:pt x="17" y="18"/>
                </a:lnTo>
                <a:lnTo>
                  <a:pt x="15" y="13"/>
                </a:lnTo>
                <a:lnTo>
                  <a:pt x="19" y="17"/>
                </a:lnTo>
                <a:lnTo>
                  <a:pt x="15" y="15"/>
                </a:lnTo>
                <a:lnTo>
                  <a:pt x="33" y="19"/>
                </a:lnTo>
                <a:lnTo>
                  <a:pt x="53" y="26"/>
                </a:lnTo>
                <a:lnTo>
                  <a:pt x="64" y="30"/>
                </a:lnTo>
                <a:cubicBezTo>
                  <a:pt x="65" y="30"/>
                  <a:pt x="66" y="31"/>
                  <a:pt x="67" y="32"/>
                </a:cubicBezTo>
                <a:lnTo>
                  <a:pt x="73" y="38"/>
                </a:lnTo>
                <a:lnTo>
                  <a:pt x="71" y="36"/>
                </a:lnTo>
                <a:lnTo>
                  <a:pt x="82" y="41"/>
                </a:lnTo>
                <a:cubicBezTo>
                  <a:pt x="82" y="41"/>
                  <a:pt x="83" y="42"/>
                  <a:pt x="83" y="42"/>
                </a:cubicBezTo>
                <a:lnTo>
                  <a:pt x="93" y="49"/>
                </a:lnTo>
                <a:lnTo>
                  <a:pt x="91" y="48"/>
                </a:lnTo>
                <a:lnTo>
                  <a:pt x="101" y="52"/>
                </a:lnTo>
                <a:cubicBezTo>
                  <a:pt x="103" y="53"/>
                  <a:pt x="105" y="54"/>
                  <a:pt x="106" y="56"/>
                </a:cubicBezTo>
                <a:lnTo>
                  <a:pt x="112" y="69"/>
                </a:lnTo>
                <a:cubicBezTo>
                  <a:pt x="114" y="73"/>
                  <a:pt x="112" y="78"/>
                  <a:pt x="108" y="80"/>
                </a:cubicBezTo>
                <a:cubicBezTo>
                  <a:pt x="104" y="82"/>
                  <a:pt x="99" y="80"/>
                  <a:pt x="97" y="7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DE7599FE-42FD-40F5-A8A0-E7B50B0C1E2E}"/>
              </a:ext>
            </a:extLst>
          </p:cNvPr>
          <p:cNvSpPr>
            <a:spLocks/>
          </p:cNvSpPr>
          <p:nvPr/>
        </p:nvSpPr>
        <p:spPr bwMode="auto">
          <a:xfrm>
            <a:off x="3625465" y="4359137"/>
            <a:ext cx="26988" cy="65088"/>
          </a:xfrm>
          <a:custGeom>
            <a:avLst/>
            <a:gdLst>
              <a:gd name="T0" fmla="*/ 26 w 49"/>
              <a:gd name="T1" fmla="*/ 104 h 113"/>
              <a:gd name="T2" fmla="*/ 27 w 49"/>
              <a:gd name="T3" fmla="*/ 87 h 113"/>
              <a:gd name="T4" fmla="*/ 28 w 49"/>
              <a:gd name="T5" fmla="*/ 85 h 113"/>
              <a:gd name="T6" fmla="*/ 33 w 49"/>
              <a:gd name="T7" fmla="*/ 70 h 113"/>
              <a:gd name="T8" fmla="*/ 33 w 49"/>
              <a:gd name="T9" fmla="*/ 76 h 113"/>
              <a:gd name="T10" fmla="*/ 24 w 49"/>
              <a:gd name="T11" fmla="*/ 58 h 113"/>
              <a:gd name="T12" fmla="*/ 14 w 49"/>
              <a:gd name="T13" fmla="*/ 40 h 113"/>
              <a:gd name="T14" fmla="*/ 15 w 49"/>
              <a:gd name="T15" fmla="*/ 32 h 113"/>
              <a:gd name="T16" fmla="*/ 20 w 49"/>
              <a:gd name="T17" fmla="*/ 24 h 113"/>
              <a:gd name="T18" fmla="*/ 19 w 49"/>
              <a:gd name="T19" fmla="*/ 28 h 113"/>
              <a:gd name="T20" fmla="*/ 20 w 49"/>
              <a:gd name="T21" fmla="*/ 19 h 113"/>
              <a:gd name="T22" fmla="*/ 21 w 49"/>
              <a:gd name="T23" fmla="*/ 24 h 113"/>
              <a:gd name="T24" fmla="*/ 16 w 49"/>
              <a:gd name="T25" fmla="*/ 16 h 113"/>
              <a:gd name="T26" fmla="*/ 21 w 49"/>
              <a:gd name="T27" fmla="*/ 19 h 113"/>
              <a:gd name="T28" fmla="*/ 7 w 49"/>
              <a:gd name="T29" fmla="*/ 16 h 113"/>
              <a:gd name="T30" fmla="*/ 1 w 49"/>
              <a:gd name="T31" fmla="*/ 7 h 113"/>
              <a:gd name="T32" fmla="*/ 10 w 49"/>
              <a:gd name="T33" fmla="*/ 1 h 113"/>
              <a:gd name="T34" fmla="*/ 24 w 49"/>
              <a:gd name="T35" fmla="*/ 4 h 113"/>
              <a:gd name="T36" fmla="*/ 29 w 49"/>
              <a:gd name="T37" fmla="*/ 7 h 113"/>
              <a:gd name="T38" fmla="*/ 34 w 49"/>
              <a:gd name="T39" fmla="*/ 15 h 113"/>
              <a:gd name="T40" fmla="*/ 35 w 49"/>
              <a:gd name="T41" fmla="*/ 20 h 113"/>
              <a:gd name="T42" fmla="*/ 34 w 49"/>
              <a:gd name="T43" fmla="*/ 29 h 113"/>
              <a:gd name="T44" fmla="*/ 33 w 49"/>
              <a:gd name="T45" fmla="*/ 33 h 113"/>
              <a:gd name="T46" fmla="*/ 28 w 49"/>
              <a:gd name="T47" fmla="*/ 41 h 113"/>
              <a:gd name="T48" fmla="*/ 28 w 49"/>
              <a:gd name="T49" fmla="*/ 33 h 113"/>
              <a:gd name="T50" fmla="*/ 39 w 49"/>
              <a:gd name="T51" fmla="*/ 51 h 113"/>
              <a:gd name="T52" fmla="*/ 48 w 49"/>
              <a:gd name="T53" fmla="*/ 69 h 113"/>
              <a:gd name="T54" fmla="*/ 48 w 49"/>
              <a:gd name="T55" fmla="*/ 75 h 113"/>
              <a:gd name="T56" fmla="*/ 43 w 49"/>
              <a:gd name="T57" fmla="*/ 90 h 113"/>
              <a:gd name="T58" fmla="*/ 43 w 49"/>
              <a:gd name="T59" fmla="*/ 88 h 113"/>
              <a:gd name="T60" fmla="*/ 42 w 49"/>
              <a:gd name="T61" fmla="*/ 105 h 113"/>
              <a:gd name="T62" fmla="*/ 34 w 49"/>
              <a:gd name="T63" fmla="*/ 112 h 113"/>
              <a:gd name="T64" fmla="*/ 26 w 49"/>
              <a:gd name="T65" fmla="*/ 10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113">
                <a:moveTo>
                  <a:pt x="26" y="104"/>
                </a:moveTo>
                <a:lnTo>
                  <a:pt x="27" y="87"/>
                </a:lnTo>
                <a:cubicBezTo>
                  <a:pt x="28" y="86"/>
                  <a:pt x="28" y="86"/>
                  <a:pt x="28" y="85"/>
                </a:cubicBezTo>
                <a:lnTo>
                  <a:pt x="33" y="70"/>
                </a:lnTo>
                <a:lnTo>
                  <a:pt x="33" y="76"/>
                </a:lnTo>
                <a:lnTo>
                  <a:pt x="24" y="58"/>
                </a:lnTo>
                <a:lnTo>
                  <a:pt x="14" y="40"/>
                </a:lnTo>
                <a:cubicBezTo>
                  <a:pt x="13" y="38"/>
                  <a:pt x="13" y="35"/>
                  <a:pt x="15" y="32"/>
                </a:cubicBezTo>
                <a:lnTo>
                  <a:pt x="20" y="24"/>
                </a:lnTo>
                <a:lnTo>
                  <a:pt x="19" y="28"/>
                </a:lnTo>
                <a:lnTo>
                  <a:pt x="20" y="19"/>
                </a:lnTo>
                <a:lnTo>
                  <a:pt x="21" y="24"/>
                </a:lnTo>
                <a:lnTo>
                  <a:pt x="16" y="16"/>
                </a:lnTo>
                <a:lnTo>
                  <a:pt x="21" y="19"/>
                </a:lnTo>
                <a:lnTo>
                  <a:pt x="7" y="16"/>
                </a:lnTo>
                <a:cubicBezTo>
                  <a:pt x="2" y="15"/>
                  <a:pt x="0" y="11"/>
                  <a:pt x="1" y="7"/>
                </a:cubicBezTo>
                <a:cubicBezTo>
                  <a:pt x="2" y="2"/>
                  <a:pt x="6" y="0"/>
                  <a:pt x="10" y="1"/>
                </a:cubicBezTo>
                <a:lnTo>
                  <a:pt x="24" y="4"/>
                </a:lnTo>
                <a:cubicBezTo>
                  <a:pt x="26" y="4"/>
                  <a:pt x="28" y="5"/>
                  <a:pt x="29" y="7"/>
                </a:cubicBezTo>
                <a:lnTo>
                  <a:pt x="34" y="15"/>
                </a:lnTo>
                <a:cubicBezTo>
                  <a:pt x="35" y="17"/>
                  <a:pt x="36" y="19"/>
                  <a:pt x="35" y="20"/>
                </a:cubicBezTo>
                <a:lnTo>
                  <a:pt x="34" y="29"/>
                </a:lnTo>
                <a:cubicBezTo>
                  <a:pt x="34" y="31"/>
                  <a:pt x="34" y="32"/>
                  <a:pt x="33" y="33"/>
                </a:cubicBezTo>
                <a:lnTo>
                  <a:pt x="28" y="41"/>
                </a:lnTo>
                <a:lnTo>
                  <a:pt x="28" y="33"/>
                </a:lnTo>
                <a:lnTo>
                  <a:pt x="39" y="51"/>
                </a:lnTo>
                <a:lnTo>
                  <a:pt x="48" y="69"/>
                </a:lnTo>
                <a:cubicBezTo>
                  <a:pt x="49" y="71"/>
                  <a:pt x="49" y="73"/>
                  <a:pt x="48" y="75"/>
                </a:cubicBezTo>
                <a:lnTo>
                  <a:pt x="43" y="90"/>
                </a:lnTo>
                <a:lnTo>
                  <a:pt x="43" y="88"/>
                </a:lnTo>
                <a:lnTo>
                  <a:pt x="42" y="105"/>
                </a:lnTo>
                <a:cubicBezTo>
                  <a:pt x="42" y="109"/>
                  <a:pt x="38" y="113"/>
                  <a:pt x="34" y="112"/>
                </a:cubicBezTo>
                <a:cubicBezTo>
                  <a:pt x="30" y="112"/>
                  <a:pt x="26" y="108"/>
                  <a:pt x="26" y="10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440F97DF-F937-46CB-8B6F-739570F0CD59}"/>
              </a:ext>
            </a:extLst>
          </p:cNvPr>
          <p:cNvSpPr>
            <a:spLocks/>
          </p:cNvSpPr>
          <p:nvPr/>
        </p:nvSpPr>
        <p:spPr bwMode="auto">
          <a:xfrm>
            <a:off x="3650865" y="4349612"/>
            <a:ext cx="36513" cy="38100"/>
          </a:xfrm>
          <a:custGeom>
            <a:avLst/>
            <a:gdLst>
              <a:gd name="T0" fmla="*/ 52 w 66"/>
              <a:gd name="T1" fmla="*/ 63 h 66"/>
              <a:gd name="T2" fmla="*/ 48 w 66"/>
              <a:gd name="T3" fmla="*/ 59 h 66"/>
              <a:gd name="T4" fmla="*/ 46 w 66"/>
              <a:gd name="T5" fmla="*/ 57 h 66"/>
              <a:gd name="T6" fmla="*/ 37 w 66"/>
              <a:gd name="T7" fmla="*/ 40 h 66"/>
              <a:gd name="T8" fmla="*/ 37 w 66"/>
              <a:gd name="T9" fmla="*/ 39 h 66"/>
              <a:gd name="T10" fmla="*/ 31 w 66"/>
              <a:gd name="T11" fmla="*/ 22 h 66"/>
              <a:gd name="T12" fmla="*/ 36 w 66"/>
              <a:gd name="T13" fmla="*/ 27 h 66"/>
              <a:gd name="T14" fmla="*/ 22 w 66"/>
              <a:gd name="T15" fmla="*/ 22 h 66"/>
              <a:gd name="T16" fmla="*/ 7 w 66"/>
              <a:gd name="T17" fmla="*/ 17 h 66"/>
              <a:gd name="T18" fmla="*/ 2 w 66"/>
              <a:gd name="T19" fmla="*/ 7 h 66"/>
              <a:gd name="T20" fmla="*/ 12 w 66"/>
              <a:gd name="T21" fmla="*/ 2 h 66"/>
              <a:gd name="T22" fmla="*/ 27 w 66"/>
              <a:gd name="T23" fmla="*/ 7 h 66"/>
              <a:gd name="T24" fmla="*/ 41 w 66"/>
              <a:gd name="T25" fmla="*/ 12 h 66"/>
              <a:gd name="T26" fmla="*/ 46 w 66"/>
              <a:gd name="T27" fmla="*/ 17 h 66"/>
              <a:gd name="T28" fmla="*/ 52 w 66"/>
              <a:gd name="T29" fmla="*/ 34 h 66"/>
              <a:gd name="T30" fmla="*/ 52 w 66"/>
              <a:gd name="T31" fmla="*/ 33 h 66"/>
              <a:gd name="T32" fmla="*/ 61 w 66"/>
              <a:gd name="T33" fmla="*/ 50 h 66"/>
              <a:gd name="T34" fmla="*/ 59 w 66"/>
              <a:gd name="T35" fmla="*/ 48 h 66"/>
              <a:gd name="T36" fmla="*/ 63 w 66"/>
              <a:gd name="T37" fmla="*/ 52 h 66"/>
              <a:gd name="T38" fmla="*/ 63 w 66"/>
              <a:gd name="T39" fmla="*/ 63 h 66"/>
              <a:gd name="T40" fmla="*/ 52 w 66"/>
              <a:gd name="T41" fmla="*/ 6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6" h="66">
                <a:moveTo>
                  <a:pt x="52" y="63"/>
                </a:moveTo>
                <a:lnTo>
                  <a:pt x="48" y="59"/>
                </a:lnTo>
                <a:cubicBezTo>
                  <a:pt x="47" y="59"/>
                  <a:pt x="47" y="58"/>
                  <a:pt x="46" y="57"/>
                </a:cubicBezTo>
                <a:lnTo>
                  <a:pt x="37" y="40"/>
                </a:lnTo>
                <a:cubicBezTo>
                  <a:pt x="37" y="40"/>
                  <a:pt x="37" y="40"/>
                  <a:pt x="37" y="39"/>
                </a:cubicBezTo>
                <a:lnTo>
                  <a:pt x="31" y="22"/>
                </a:lnTo>
                <a:lnTo>
                  <a:pt x="36" y="27"/>
                </a:lnTo>
                <a:lnTo>
                  <a:pt x="22" y="22"/>
                </a:lnTo>
                <a:lnTo>
                  <a:pt x="7" y="17"/>
                </a:lnTo>
                <a:cubicBezTo>
                  <a:pt x="3" y="16"/>
                  <a:pt x="0" y="11"/>
                  <a:pt x="2" y="7"/>
                </a:cubicBezTo>
                <a:cubicBezTo>
                  <a:pt x="3" y="3"/>
                  <a:pt x="8" y="0"/>
                  <a:pt x="12" y="2"/>
                </a:cubicBezTo>
                <a:lnTo>
                  <a:pt x="27" y="7"/>
                </a:lnTo>
                <a:lnTo>
                  <a:pt x="41" y="12"/>
                </a:lnTo>
                <a:cubicBezTo>
                  <a:pt x="43" y="13"/>
                  <a:pt x="45" y="15"/>
                  <a:pt x="46" y="17"/>
                </a:cubicBezTo>
                <a:lnTo>
                  <a:pt x="52" y="34"/>
                </a:lnTo>
                <a:lnTo>
                  <a:pt x="52" y="33"/>
                </a:lnTo>
                <a:lnTo>
                  <a:pt x="61" y="50"/>
                </a:lnTo>
                <a:lnTo>
                  <a:pt x="59" y="48"/>
                </a:lnTo>
                <a:lnTo>
                  <a:pt x="63" y="52"/>
                </a:lnTo>
                <a:cubicBezTo>
                  <a:pt x="66" y="55"/>
                  <a:pt x="66" y="60"/>
                  <a:pt x="63" y="63"/>
                </a:cubicBezTo>
                <a:cubicBezTo>
                  <a:pt x="60" y="66"/>
                  <a:pt x="55" y="66"/>
                  <a:pt x="52" y="6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59750877-AFDE-460E-B805-9C600A4423DE}"/>
              </a:ext>
            </a:extLst>
          </p:cNvPr>
          <p:cNvSpPr>
            <a:spLocks/>
          </p:cNvSpPr>
          <p:nvPr/>
        </p:nvSpPr>
        <p:spPr bwMode="auto">
          <a:xfrm>
            <a:off x="3546089" y="4349612"/>
            <a:ext cx="34925" cy="65088"/>
          </a:xfrm>
          <a:custGeom>
            <a:avLst/>
            <a:gdLst>
              <a:gd name="T0" fmla="*/ 6 w 64"/>
              <a:gd name="T1" fmla="*/ 97 h 114"/>
              <a:gd name="T2" fmla="*/ 35 w 64"/>
              <a:gd name="T3" fmla="*/ 84 h 114"/>
              <a:gd name="T4" fmla="*/ 30 w 64"/>
              <a:gd name="T5" fmla="*/ 91 h 114"/>
              <a:gd name="T6" fmla="*/ 30 w 64"/>
              <a:gd name="T7" fmla="*/ 77 h 114"/>
              <a:gd name="T8" fmla="*/ 30 w 64"/>
              <a:gd name="T9" fmla="*/ 55 h 114"/>
              <a:gd name="T10" fmla="*/ 31 w 64"/>
              <a:gd name="T11" fmla="*/ 54 h 114"/>
              <a:gd name="T12" fmla="*/ 35 w 64"/>
              <a:gd name="T13" fmla="*/ 33 h 114"/>
              <a:gd name="T14" fmla="*/ 37 w 64"/>
              <a:gd name="T15" fmla="*/ 29 h 114"/>
              <a:gd name="T16" fmla="*/ 48 w 64"/>
              <a:gd name="T17" fmla="*/ 17 h 114"/>
              <a:gd name="T18" fmla="*/ 46 w 64"/>
              <a:gd name="T19" fmla="*/ 20 h 114"/>
              <a:gd name="T20" fmla="*/ 48 w 64"/>
              <a:gd name="T21" fmla="*/ 13 h 114"/>
              <a:gd name="T22" fmla="*/ 48 w 64"/>
              <a:gd name="T23" fmla="*/ 18 h 114"/>
              <a:gd name="T24" fmla="*/ 46 w 64"/>
              <a:gd name="T25" fmla="*/ 11 h 114"/>
              <a:gd name="T26" fmla="*/ 51 w 64"/>
              <a:gd name="T27" fmla="*/ 1 h 114"/>
              <a:gd name="T28" fmla="*/ 61 w 64"/>
              <a:gd name="T29" fmla="*/ 6 h 114"/>
              <a:gd name="T30" fmla="*/ 63 w 64"/>
              <a:gd name="T31" fmla="*/ 13 h 114"/>
              <a:gd name="T32" fmla="*/ 63 w 64"/>
              <a:gd name="T33" fmla="*/ 18 h 114"/>
              <a:gd name="T34" fmla="*/ 61 w 64"/>
              <a:gd name="T35" fmla="*/ 25 h 114"/>
              <a:gd name="T36" fmla="*/ 59 w 64"/>
              <a:gd name="T37" fmla="*/ 28 h 114"/>
              <a:gd name="T38" fmla="*/ 48 w 64"/>
              <a:gd name="T39" fmla="*/ 40 h 114"/>
              <a:gd name="T40" fmla="*/ 50 w 64"/>
              <a:gd name="T41" fmla="*/ 36 h 114"/>
              <a:gd name="T42" fmla="*/ 46 w 64"/>
              <a:gd name="T43" fmla="*/ 57 h 114"/>
              <a:gd name="T44" fmla="*/ 46 w 64"/>
              <a:gd name="T45" fmla="*/ 55 h 114"/>
              <a:gd name="T46" fmla="*/ 46 w 64"/>
              <a:gd name="T47" fmla="*/ 77 h 114"/>
              <a:gd name="T48" fmla="*/ 46 w 64"/>
              <a:gd name="T49" fmla="*/ 91 h 114"/>
              <a:gd name="T50" fmla="*/ 42 w 64"/>
              <a:gd name="T51" fmla="*/ 99 h 114"/>
              <a:gd name="T52" fmla="*/ 13 w 64"/>
              <a:gd name="T53" fmla="*/ 112 h 114"/>
              <a:gd name="T54" fmla="*/ 2 w 64"/>
              <a:gd name="T55" fmla="*/ 108 h 114"/>
              <a:gd name="T56" fmla="*/ 6 w 64"/>
              <a:gd name="T57" fmla="*/ 97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" h="114">
                <a:moveTo>
                  <a:pt x="6" y="97"/>
                </a:moveTo>
                <a:lnTo>
                  <a:pt x="35" y="84"/>
                </a:lnTo>
                <a:lnTo>
                  <a:pt x="30" y="91"/>
                </a:lnTo>
                <a:lnTo>
                  <a:pt x="30" y="77"/>
                </a:lnTo>
                <a:lnTo>
                  <a:pt x="30" y="55"/>
                </a:lnTo>
                <a:cubicBezTo>
                  <a:pt x="30" y="55"/>
                  <a:pt x="31" y="54"/>
                  <a:pt x="31" y="54"/>
                </a:cubicBezTo>
                <a:lnTo>
                  <a:pt x="35" y="33"/>
                </a:lnTo>
                <a:cubicBezTo>
                  <a:pt x="35" y="32"/>
                  <a:pt x="36" y="30"/>
                  <a:pt x="37" y="29"/>
                </a:cubicBezTo>
                <a:lnTo>
                  <a:pt x="48" y="17"/>
                </a:lnTo>
                <a:lnTo>
                  <a:pt x="46" y="20"/>
                </a:lnTo>
                <a:lnTo>
                  <a:pt x="48" y="13"/>
                </a:lnTo>
                <a:lnTo>
                  <a:pt x="48" y="18"/>
                </a:lnTo>
                <a:lnTo>
                  <a:pt x="46" y="11"/>
                </a:lnTo>
                <a:cubicBezTo>
                  <a:pt x="45" y="6"/>
                  <a:pt x="47" y="2"/>
                  <a:pt x="51" y="1"/>
                </a:cubicBezTo>
                <a:cubicBezTo>
                  <a:pt x="56" y="0"/>
                  <a:pt x="60" y="2"/>
                  <a:pt x="61" y="6"/>
                </a:cubicBezTo>
                <a:lnTo>
                  <a:pt x="63" y="13"/>
                </a:lnTo>
                <a:cubicBezTo>
                  <a:pt x="64" y="15"/>
                  <a:pt x="64" y="16"/>
                  <a:pt x="63" y="18"/>
                </a:cubicBezTo>
                <a:lnTo>
                  <a:pt x="61" y="25"/>
                </a:lnTo>
                <a:cubicBezTo>
                  <a:pt x="61" y="26"/>
                  <a:pt x="60" y="27"/>
                  <a:pt x="59" y="28"/>
                </a:cubicBezTo>
                <a:lnTo>
                  <a:pt x="48" y="40"/>
                </a:lnTo>
                <a:lnTo>
                  <a:pt x="50" y="36"/>
                </a:lnTo>
                <a:lnTo>
                  <a:pt x="46" y="57"/>
                </a:lnTo>
                <a:lnTo>
                  <a:pt x="46" y="55"/>
                </a:lnTo>
                <a:lnTo>
                  <a:pt x="46" y="77"/>
                </a:lnTo>
                <a:lnTo>
                  <a:pt x="46" y="91"/>
                </a:lnTo>
                <a:cubicBezTo>
                  <a:pt x="46" y="95"/>
                  <a:pt x="45" y="97"/>
                  <a:pt x="42" y="99"/>
                </a:cubicBezTo>
                <a:lnTo>
                  <a:pt x="13" y="112"/>
                </a:lnTo>
                <a:cubicBezTo>
                  <a:pt x="9" y="114"/>
                  <a:pt x="4" y="112"/>
                  <a:pt x="2" y="108"/>
                </a:cubicBezTo>
                <a:cubicBezTo>
                  <a:pt x="0" y="104"/>
                  <a:pt x="2" y="99"/>
                  <a:pt x="6" y="9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1">
            <a:extLst>
              <a:ext uri="{FF2B5EF4-FFF2-40B4-BE49-F238E27FC236}">
                <a16:creationId xmlns:a16="http://schemas.microsoft.com/office/drawing/2014/main" id="{39C280A8-1720-4BF2-BC7A-CD2CBCDB2F01}"/>
              </a:ext>
            </a:extLst>
          </p:cNvPr>
          <p:cNvSpPr>
            <a:spLocks/>
          </p:cNvSpPr>
          <p:nvPr/>
        </p:nvSpPr>
        <p:spPr bwMode="auto">
          <a:xfrm>
            <a:off x="3493702" y="4332150"/>
            <a:ext cx="53975" cy="82550"/>
          </a:xfrm>
          <a:custGeom>
            <a:avLst/>
            <a:gdLst>
              <a:gd name="T0" fmla="*/ 8 w 98"/>
              <a:gd name="T1" fmla="*/ 129 h 145"/>
              <a:gd name="T2" fmla="*/ 19 w 98"/>
              <a:gd name="T3" fmla="*/ 129 h 145"/>
              <a:gd name="T4" fmla="*/ 18 w 98"/>
              <a:gd name="T5" fmla="*/ 130 h 145"/>
              <a:gd name="T6" fmla="*/ 25 w 98"/>
              <a:gd name="T7" fmla="*/ 129 h 145"/>
              <a:gd name="T8" fmla="*/ 23 w 98"/>
              <a:gd name="T9" fmla="*/ 129 h 145"/>
              <a:gd name="T10" fmla="*/ 30 w 98"/>
              <a:gd name="T11" fmla="*/ 126 h 145"/>
              <a:gd name="T12" fmla="*/ 39 w 98"/>
              <a:gd name="T13" fmla="*/ 121 h 145"/>
              <a:gd name="T14" fmla="*/ 35 w 98"/>
              <a:gd name="T15" fmla="*/ 127 h 145"/>
              <a:gd name="T16" fmla="*/ 38 w 98"/>
              <a:gd name="T17" fmla="*/ 88 h 145"/>
              <a:gd name="T18" fmla="*/ 39 w 98"/>
              <a:gd name="T19" fmla="*/ 86 h 145"/>
              <a:gd name="T20" fmla="*/ 44 w 98"/>
              <a:gd name="T21" fmla="*/ 68 h 145"/>
              <a:gd name="T22" fmla="*/ 46 w 98"/>
              <a:gd name="T23" fmla="*/ 65 h 145"/>
              <a:gd name="T24" fmla="*/ 61 w 98"/>
              <a:gd name="T25" fmla="*/ 51 h 145"/>
              <a:gd name="T26" fmla="*/ 58 w 98"/>
              <a:gd name="T27" fmla="*/ 56 h 145"/>
              <a:gd name="T28" fmla="*/ 58 w 98"/>
              <a:gd name="T29" fmla="*/ 55 h 145"/>
              <a:gd name="T30" fmla="*/ 58 w 98"/>
              <a:gd name="T31" fmla="*/ 50 h 145"/>
              <a:gd name="T32" fmla="*/ 66 w 98"/>
              <a:gd name="T33" fmla="*/ 42 h 145"/>
              <a:gd name="T34" fmla="*/ 67 w 98"/>
              <a:gd name="T35" fmla="*/ 42 h 145"/>
              <a:gd name="T36" fmla="*/ 71 w 98"/>
              <a:gd name="T37" fmla="*/ 42 h 145"/>
              <a:gd name="T38" fmla="*/ 64 w 98"/>
              <a:gd name="T39" fmla="*/ 48 h 145"/>
              <a:gd name="T40" fmla="*/ 70 w 98"/>
              <a:gd name="T41" fmla="*/ 31 h 145"/>
              <a:gd name="T42" fmla="*/ 76 w 98"/>
              <a:gd name="T43" fmla="*/ 13 h 145"/>
              <a:gd name="T44" fmla="*/ 78 w 98"/>
              <a:gd name="T45" fmla="*/ 10 h 145"/>
              <a:gd name="T46" fmla="*/ 81 w 98"/>
              <a:gd name="T47" fmla="*/ 7 h 145"/>
              <a:gd name="T48" fmla="*/ 80 w 98"/>
              <a:gd name="T49" fmla="*/ 8 h 145"/>
              <a:gd name="T50" fmla="*/ 82 w 98"/>
              <a:gd name="T51" fmla="*/ 5 h 145"/>
              <a:gd name="T52" fmla="*/ 93 w 98"/>
              <a:gd name="T53" fmla="*/ 3 h 145"/>
              <a:gd name="T54" fmla="*/ 95 w 98"/>
              <a:gd name="T55" fmla="*/ 14 h 145"/>
              <a:gd name="T56" fmla="*/ 93 w 98"/>
              <a:gd name="T57" fmla="*/ 17 h 145"/>
              <a:gd name="T58" fmla="*/ 92 w 98"/>
              <a:gd name="T59" fmla="*/ 18 h 145"/>
              <a:gd name="T60" fmla="*/ 89 w 98"/>
              <a:gd name="T61" fmla="*/ 21 h 145"/>
              <a:gd name="T62" fmla="*/ 91 w 98"/>
              <a:gd name="T63" fmla="*/ 18 h 145"/>
              <a:gd name="T64" fmla="*/ 85 w 98"/>
              <a:gd name="T65" fmla="*/ 36 h 145"/>
              <a:gd name="T66" fmla="*/ 79 w 98"/>
              <a:gd name="T67" fmla="*/ 53 h 145"/>
              <a:gd name="T68" fmla="*/ 71 w 98"/>
              <a:gd name="T69" fmla="*/ 58 h 145"/>
              <a:gd name="T70" fmla="*/ 67 w 98"/>
              <a:gd name="T71" fmla="*/ 58 h 145"/>
              <a:gd name="T72" fmla="*/ 66 w 98"/>
              <a:gd name="T73" fmla="*/ 58 h 145"/>
              <a:gd name="T74" fmla="*/ 74 w 98"/>
              <a:gd name="T75" fmla="*/ 50 h 145"/>
              <a:gd name="T76" fmla="*/ 74 w 98"/>
              <a:gd name="T77" fmla="*/ 55 h 145"/>
              <a:gd name="T78" fmla="*/ 74 w 98"/>
              <a:gd name="T79" fmla="*/ 56 h 145"/>
              <a:gd name="T80" fmla="*/ 72 w 98"/>
              <a:gd name="T81" fmla="*/ 62 h 145"/>
              <a:gd name="T82" fmla="*/ 57 w 98"/>
              <a:gd name="T83" fmla="*/ 76 h 145"/>
              <a:gd name="T84" fmla="*/ 59 w 98"/>
              <a:gd name="T85" fmla="*/ 73 h 145"/>
              <a:gd name="T86" fmla="*/ 54 w 98"/>
              <a:gd name="T87" fmla="*/ 91 h 145"/>
              <a:gd name="T88" fmla="*/ 54 w 98"/>
              <a:gd name="T89" fmla="*/ 89 h 145"/>
              <a:gd name="T90" fmla="*/ 51 w 98"/>
              <a:gd name="T91" fmla="*/ 128 h 145"/>
              <a:gd name="T92" fmla="*/ 48 w 98"/>
              <a:gd name="T93" fmla="*/ 134 h 145"/>
              <a:gd name="T94" fmla="*/ 37 w 98"/>
              <a:gd name="T95" fmla="*/ 141 h 145"/>
              <a:gd name="T96" fmla="*/ 30 w 98"/>
              <a:gd name="T97" fmla="*/ 144 h 145"/>
              <a:gd name="T98" fmla="*/ 28 w 98"/>
              <a:gd name="T99" fmla="*/ 144 h 145"/>
              <a:gd name="T100" fmla="*/ 21 w 98"/>
              <a:gd name="T101" fmla="*/ 145 h 145"/>
              <a:gd name="T102" fmla="*/ 19 w 98"/>
              <a:gd name="T103" fmla="*/ 145 h 145"/>
              <a:gd name="T104" fmla="*/ 8 w 98"/>
              <a:gd name="T105" fmla="*/ 145 h 145"/>
              <a:gd name="T106" fmla="*/ 0 w 98"/>
              <a:gd name="T107" fmla="*/ 137 h 145"/>
              <a:gd name="T108" fmla="*/ 8 w 98"/>
              <a:gd name="T109" fmla="*/ 12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145">
                <a:moveTo>
                  <a:pt x="8" y="129"/>
                </a:moveTo>
                <a:lnTo>
                  <a:pt x="19" y="129"/>
                </a:lnTo>
                <a:lnTo>
                  <a:pt x="18" y="130"/>
                </a:lnTo>
                <a:lnTo>
                  <a:pt x="25" y="129"/>
                </a:lnTo>
                <a:lnTo>
                  <a:pt x="23" y="129"/>
                </a:lnTo>
                <a:lnTo>
                  <a:pt x="30" y="126"/>
                </a:lnTo>
                <a:lnTo>
                  <a:pt x="39" y="121"/>
                </a:lnTo>
                <a:lnTo>
                  <a:pt x="35" y="127"/>
                </a:lnTo>
                <a:lnTo>
                  <a:pt x="38" y="88"/>
                </a:lnTo>
                <a:cubicBezTo>
                  <a:pt x="39" y="87"/>
                  <a:pt x="39" y="87"/>
                  <a:pt x="39" y="86"/>
                </a:cubicBezTo>
                <a:lnTo>
                  <a:pt x="44" y="68"/>
                </a:lnTo>
                <a:cubicBezTo>
                  <a:pt x="44" y="67"/>
                  <a:pt x="45" y="66"/>
                  <a:pt x="46" y="65"/>
                </a:cubicBezTo>
                <a:lnTo>
                  <a:pt x="61" y="51"/>
                </a:lnTo>
                <a:lnTo>
                  <a:pt x="58" y="56"/>
                </a:lnTo>
                <a:lnTo>
                  <a:pt x="58" y="55"/>
                </a:lnTo>
                <a:lnTo>
                  <a:pt x="58" y="50"/>
                </a:lnTo>
                <a:cubicBezTo>
                  <a:pt x="58" y="46"/>
                  <a:pt x="62" y="42"/>
                  <a:pt x="66" y="42"/>
                </a:cubicBezTo>
                <a:lnTo>
                  <a:pt x="67" y="42"/>
                </a:lnTo>
                <a:lnTo>
                  <a:pt x="71" y="42"/>
                </a:lnTo>
                <a:lnTo>
                  <a:pt x="64" y="48"/>
                </a:lnTo>
                <a:lnTo>
                  <a:pt x="70" y="31"/>
                </a:lnTo>
                <a:lnTo>
                  <a:pt x="76" y="13"/>
                </a:lnTo>
                <a:cubicBezTo>
                  <a:pt x="76" y="12"/>
                  <a:pt x="77" y="11"/>
                  <a:pt x="78" y="10"/>
                </a:cubicBezTo>
                <a:lnTo>
                  <a:pt x="81" y="7"/>
                </a:lnTo>
                <a:lnTo>
                  <a:pt x="80" y="8"/>
                </a:lnTo>
                <a:lnTo>
                  <a:pt x="82" y="5"/>
                </a:lnTo>
                <a:cubicBezTo>
                  <a:pt x="84" y="1"/>
                  <a:pt x="89" y="0"/>
                  <a:pt x="93" y="3"/>
                </a:cubicBezTo>
                <a:cubicBezTo>
                  <a:pt x="97" y="5"/>
                  <a:pt x="98" y="10"/>
                  <a:pt x="95" y="14"/>
                </a:cubicBezTo>
                <a:lnTo>
                  <a:pt x="93" y="17"/>
                </a:lnTo>
                <a:cubicBezTo>
                  <a:pt x="93" y="17"/>
                  <a:pt x="93" y="18"/>
                  <a:pt x="92" y="18"/>
                </a:cubicBezTo>
                <a:lnTo>
                  <a:pt x="89" y="21"/>
                </a:lnTo>
                <a:lnTo>
                  <a:pt x="91" y="18"/>
                </a:lnTo>
                <a:lnTo>
                  <a:pt x="85" y="36"/>
                </a:lnTo>
                <a:lnTo>
                  <a:pt x="79" y="53"/>
                </a:lnTo>
                <a:cubicBezTo>
                  <a:pt x="78" y="56"/>
                  <a:pt x="75" y="58"/>
                  <a:pt x="71" y="58"/>
                </a:cubicBezTo>
                <a:lnTo>
                  <a:pt x="67" y="58"/>
                </a:lnTo>
                <a:lnTo>
                  <a:pt x="66" y="58"/>
                </a:lnTo>
                <a:lnTo>
                  <a:pt x="74" y="50"/>
                </a:lnTo>
                <a:lnTo>
                  <a:pt x="74" y="55"/>
                </a:lnTo>
                <a:lnTo>
                  <a:pt x="74" y="56"/>
                </a:lnTo>
                <a:cubicBezTo>
                  <a:pt x="74" y="59"/>
                  <a:pt x="74" y="61"/>
                  <a:pt x="72" y="62"/>
                </a:cubicBezTo>
                <a:lnTo>
                  <a:pt x="57" y="76"/>
                </a:lnTo>
                <a:lnTo>
                  <a:pt x="59" y="73"/>
                </a:lnTo>
                <a:lnTo>
                  <a:pt x="54" y="91"/>
                </a:lnTo>
                <a:lnTo>
                  <a:pt x="54" y="89"/>
                </a:lnTo>
                <a:lnTo>
                  <a:pt x="51" y="128"/>
                </a:lnTo>
                <a:cubicBezTo>
                  <a:pt x="51" y="131"/>
                  <a:pt x="50" y="133"/>
                  <a:pt x="48" y="134"/>
                </a:cubicBezTo>
                <a:lnTo>
                  <a:pt x="37" y="141"/>
                </a:lnTo>
                <a:lnTo>
                  <a:pt x="30" y="144"/>
                </a:lnTo>
                <a:cubicBezTo>
                  <a:pt x="29" y="144"/>
                  <a:pt x="28" y="144"/>
                  <a:pt x="28" y="144"/>
                </a:cubicBezTo>
                <a:lnTo>
                  <a:pt x="21" y="145"/>
                </a:lnTo>
                <a:cubicBezTo>
                  <a:pt x="20" y="145"/>
                  <a:pt x="20" y="145"/>
                  <a:pt x="19" y="145"/>
                </a:cubicBezTo>
                <a:lnTo>
                  <a:pt x="8" y="145"/>
                </a:lnTo>
                <a:cubicBezTo>
                  <a:pt x="4" y="145"/>
                  <a:pt x="0" y="142"/>
                  <a:pt x="0" y="137"/>
                </a:cubicBezTo>
                <a:cubicBezTo>
                  <a:pt x="0" y="133"/>
                  <a:pt x="4" y="129"/>
                  <a:pt x="8" y="129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6D087D84-7BD2-42AF-9BE1-5659D4F5F5A8}"/>
              </a:ext>
            </a:extLst>
          </p:cNvPr>
          <p:cNvSpPr>
            <a:spLocks/>
          </p:cNvSpPr>
          <p:nvPr/>
        </p:nvSpPr>
        <p:spPr bwMode="auto">
          <a:xfrm>
            <a:off x="3431789" y="4332150"/>
            <a:ext cx="44450" cy="46038"/>
          </a:xfrm>
          <a:custGeom>
            <a:avLst/>
            <a:gdLst>
              <a:gd name="T0" fmla="*/ 3 w 81"/>
              <a:gd name="T1" fmla="*/ 68 h 82"/>
              <a:gd name="T2" fmla="*/ 12 w 81"/>
              <a:gd name="T3" fmla="*/ 54 h 82"/>
              <a:gd name="T4" fmla="*/ 18 w 81"/>
              <a:gd name="T5" fmla="*/ 45 h 82"/>
              <a:gd name="T6" fmla="*/ 19 w 81"/>
              <a:gd name="T7" fmla="*/ 43 h 82"/>
              <a:gd name="T8" fmla="*/ 27 w 81"/>
              <a:gd name="T9" fmla="*/ 36 h 82"/>
              <a:gd name="T10" fmla="*/ 30 w 81"/>
              <a:gd name="T11" fmla="*/ 35 h 82"/>
              <a:gd name="T12" fmla="*/ 46 w 81"/>
              <a:gd name="T13" fmla="*/ 29 h 82"/>
              <a:gd name="T14" fmla="*/ 42 w 81"/>
              <a:gd name="T15" fmla="*/ 31 h 82"/>
              <a:gd name="T16" fmla="*/ 53 w 81"/>
              <a:gd name="T17" fmla="*/ 18 h 82"/>
              <a:gd name="T18" fmla="*/ 55 w 81"/>
              <a:gd name="T19" fmla="*/ 17 h 82"/>
              <a:gd name="T20" fmla="*/ 69 w 81"/>
              <a:gd name="T21" fmla="*/ 7 h 82"/>
              <a:gd name="T22" fmla="*/ 65 w 81"/>
              <a:gd name="T23" fmla="*/ 13 h 82"/>
              <a:gd name="T24" fmla="*/ 65 w 81"/>
              <a:gd name="T25" fmla="*/ 9 h 82"/>
              <a:gd name="T26" fmla="*/ 65 w 81"/>
              <a:gd name="T27" fmla="*/ 8 h 82"/>
              <a:gd name="T28" fmla="*/ 73 w 81"/>
              <a:gd name="T29" fmla="*/ 0 h 82"/>
              <a:gd name="T30" fmla="*/ 81 w 81"/>
              <a:gd name="T31" fmla="*/ 8 h 82"/>
              <a:gd name="T32" fmla="*/ 81 w 81"/>
              <a:gd name="T33" fmla="*/ 9 h 82"/>
              <a:gd name="T34" fmla="*/ 81 w 81"/>
              <a:gd name="T35" fmla="*/ 13 h 82"/>
              <a:gd name="T36" fmla="*/ 78 w 81"/>
              <a:gd name="T37" fmla="*/ 20 h 82"/>
              <a:gd name="T38" fmla="*/ 64 w 81"/>
              <a:gd name="T39" fmla="*/ 30 h 82"/>
              <a:gd name="T40" fmla="*/ 66 w 81"/>
              <a:gd name="T41" fmla="*/ 29 h 82"/>
              <a:gd name="T42" fmla="*/ 55 w 81"/>
              <a:gd name="T43" fmla="*/ 42 h 82"/>
              <a:gd name="T44" fmla="*/ 51 w 81"/>
              <a:gd name="T45" fmla="*/ 44 h 82"/>
              <a:gd name="T46" fmla="*/ 35 w 81"/>
              <a:gd name="T47" fmla="*/ 50 h 82"/>
              <a:gd name="T48" fmla="*/ 38 w 81"/>
              <a:gd name="T49" fmla="*/ 48 h 82"/>
              <a:gd name="T50" fmla="*/ 30 w 81"/>
              <a:gd name="T51" fmla="*/ 55 h 82"/>
              <a:gd name="T52" fmla="*/ 31 w 81"/>
              <a:gd name="T53" fmla="*/ 54 h 82"/>
              <a:gd name="T54" fmla="*/ 25 w 81"/>
              <a:gd name="T55" fmla="*/ 63 h 82"/>
              <a:gd name="T56" fmla="*/ 16 w 81"/>
              <a:gd name="T57" fmla="*/ 77 h 82"/>
              <a:gd name="T58" fmla="*/ 5 w 81"/>
              <a:gd name="T59" fmla="*/ 79 h 82"/>
              <a:gd name="T60" fmla="*/ 3 w 81"/>
              <a:gd name="T61" fmla="*/ 6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1" h="82">
                <a:moveTo>
                  <a:pt x="3" y="68"/>
                </a:moveTo>
                <a:lnTo>
                  <a:pt x="12" y="54"/>
                </a:lnTo>
                <a:lnTo>
                  <a:pt x="18" y="45"/>
                </a:lnTo>
                <a:cubicBezTo>
                  <a:pt x="18" y="44"/>
                  <a:pt x="19" y="44"/>
                  <a:pt x="19" y="43"/>
                </a:cubicBezTo>
                <a:lnTo>
                  <a:pt x="27" y="36"/>
                </a:lnTo>
                <a:cubicBezTo>
                  <a:pt x="28" y="36"/>
                  <a:pt x="29" y="35"/>
                  <a:pt x="30" y="35"/>
                </a:cubicBezTo>
                <a:lnTo>
                  <a:pt x="46" y="29"/>
                </a:lnTo>
                <a:lnTo>
                  <a:pt x="42" y="31"/>
                </a:lnTo>
                <a:lnTo>
                  <a:pt x="53" y="18"/>
                </a:lnTo>
                <a:cubicBezTo>
                  <a:pt x="54" y="18"/>
                  <a:pt x="54" y="17"/>
                  <a:pt x="55" y="17"/>
                </a:cubicBezTo>
                <a:lnTo>
                  <a:pt x="69" y="7"/>
                </a:lnTo>
                <a:lnTo>
                  <a:pt x="65" y="13"/>
                </a:lnTo>
                <a:lnTo>
                  <a:pt x="65" y="9"/>
                </a:lnTo>
                <a:lnTo>
                  <a:pt x="65" y="8"/>
                </a:lnTo>
                <a:cubicBezTo>
                  <a:pt x="65" y="4"/>
                  <a:pt x="69" y="0"/>
                  <a:pt x="73" y="0"/>
                </a:cubicBezTo>
                <a:cubicBezTo>
                  <a:pt x="78" y="0"/>
                  <a:pt x="81" y="4"/>
                  <a:pt x="81" y="8"/>
                </a:cubicBezTo>
                <a:lnTo>
                  <a:pt x="81" y="9"/>
                </a:lnTo>
                <a:lnTo>
                  <a:pt x="81" y="13"/>
                </a:lnTo>
                <a:cubicBezTo>
                  <a:pt x="81" y="16"/>
                  <a:pt x="80" y="18"/>
                  <a:pt x="78" y="20"/>
                </a:cubicBezTo>
                <a:lnTo>
                  <a:pt x="64" y="30"/>
                </a:lnTo>
                <a:lnTo>
                  <a:pt x="66" y="29"/>
                </a:lnTo>
                <a:lnTo>
                  <a:pt x="55" y="42"/>
                </a:lnTo>
                <a:cubicBezTo>
                  <a:pt x="54" y="43"/>
                  <a:pt x="53" y="43"/>
                  <a:pt x="51" y="44"/>
                </a:cubicBezTo>
                <a:lnTo>
                  <a:pt x="35" y="50"/>
                </a:lnTo>
                <a:lnTo>
                  <a:pt x="38" y="48"/>
                </a:lnTo>
                <a:lnTo>
                  <a:pt x="30" y="55"/>
                </a:lnTo>
                <a:lnTo>
                  <a:pt x="31" y="54"/>
                </a:lnTo>
                <a:lnTo>
                  <a:pt x="25" y="63"/>
                </a:lnTo>
                <a:lnTo>
                  <a:pt x="16" y="77"/>
                </a:lnTo>
                <a:cubicBezTo>
                  <a:pt x="14" y="81"/>
                  <a:pt x="9" y="82"/>
                  <a:pt x="5" y="79"/>
                </a:cubicBezTo>
                <a:cubicBezTo>
                  <a:pt x="1" y="77"/>
                  <a:pt x="0" y="72"/>
                  <a:pt x="3" y="6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D72E6996-E161-4E77-896B-D9FE427BB9BE}"/>
              </a:ext>
            </a:extLst>
          </p:cNvPr>
          <p:cNvSpPr>
            <a:spLocks/>
          </p:cNvSpPr>
          <p:nvPr/>
        </p:nvSpPr>
        <p:spPr bwMode="auto">
          <a:xfrm>
            <a:off x="3371464" y="4113074"/>
            <a:ext cx="30163" cy="92075"/>
          </a:xfrm>
          <a:custGeom>
            <a:avLst/>
            <a:gdLst>
              <a:gd name="T0" fmla="*/ 11 w 57"/>
              <a:gd name="T1" fmla="*/ 1 h 162"/>
              <a:gd name="T2" fmla="*/ 22 w 57"/>
              <a:gd name="T3" fmla="*/ 4 h 162"/>
              <a:gd name="T4" fmla="*/ 25 w 57"/>
              <a:gd name="T5" fmla="*/ 6 h 162"/>
              <a:gd name="T6" fmla="*/ 30 w 57"/>
              <a:gd name="T7" fmla="*/ 11 h 162"/>
              <a:gd name="T8" fmla="*/ 32 w 57"/>
              <a:gd name="T9" fmla="*/ 15 h 162"/>
              <a:gd name="T10" fmla="*/ 34 w 57"/>
              <a:gd name="T11" fmla="*/ 29 h 162"/>
              <a:gd name="T12" fmla="*/ 34 w 57"/>
              <a:gd name="T13" fmla="*/ 31 h 162"/>
              <a:gd name="T14" fmla="*/ 33 w 57"/>
              <a:gd name="T15" fmla="*/ 48 h 162"/>
              <a:gd name="T16" fmla="*/ 33 w 57"/>
              <a:gd name="T17" fmla="*/ 45 h 162"/>
              <a:gd name="T18" fmla="*/ 36 w 57"/>
              <a:gd name="T19" fmla="*/ 53 h 162"/>
              <a:gd name="T20" fmla="*/ 34 w 57"/>
              <a:gd name="T21" fmla="*/ 50 h 162"/>
              <a:gd name="T22" fmla="*/ 41 w 57"/>
              <a:gd name="T23" fmla="*/ 57 h 162"/>
              <a:gd name="T24" fmla="*/ 43 w 57"/>
              <a:gd name="T25" fmla="*/ 59 h 162"/>
              <a:gd name="T26" fmla="*/ 53 w 57"/>
              <a:gd name="T27" fmla="*/ 79 h 162"/>
              <a:gd name="T28" fmla="*/ 53 w 57"/>
              <a:gd name="T29" fmla="*/ 81 h 162"/>
              <a:gd name="T30" fmla="*/ 56 w 57"/>
              <a:gd name="T31" fmla="*/ 103 h 162"/>
              <a:gd name="T32" fmla="*/ 56 w 57"/>
              <a:gd name="T33" fmla="*/ 107 h 162"/>
              <a:gd name="T34" fmla="*/ 49 w 57"/>
              <a:gd name="T35" fmla="*/ 129 h 162"/>
              <a:gd name="T36" fmla="*/ 47 w 57"/>
              <a:gd name="T37" fmla="*/ 132 h 162"/>
              <a:gd name="T38" fmla="*/ 30 w 57"/>
              <a:gd name="T39" fmla="*/ 149 h 162"/>
              <a:gd name="T40" fmla="*/ 32 w 57"/>
              <a:gd name="T41" fmla="*/ 147 h 162"/>
              <a:gd name="T42" fmla="*/ 29 w 57"/>
              <a:gd name="T43" fmla="*/ 153 h 162"/>
              <a:gd name="T44" fmla="*/ 25 w 57"/>
              <a:gd name="T45" fmla="*/ 157 h 162"/>
              <a:gd name="T46" fmla="*/ 18 w 57"/>
              <a:gd name="T47" fmla="*/ 160 h 162"/>
              <a:gd name="T48" fmla="*/ 7 w 57"/>
              <a:gd name="T49" fmla="*/ 156 h 162"/>
              <a:gd name="T50" fmla="*/ 11 w 57"/>
              <a:gd name="T51" fmla="*/ 145 h 162"/>
              <a:gd name="T52" fmla="*/ 18 w 57"/>
              <a:gd name="T53" fmla="*/ 142 h 162"/>
              <a:gd name="T54" fmla="*/ 14 w 57"/>
              <a:gd name="T55" fmla="*/ 146 h 162"/>
              <a:gd name="T56" fmla="*/ 17 w 57"/>
              <a:gd name="T57" fmla="*/ 140 h 162"/>
              <a:gd name="T58" fmla="*/ 19 w 57"/>
              <a:gd name="T59" fmla="*/ 138 h 162"/>
              <a:gd name="T60" fmla="*/ 36 w 57"/>
              <a:gd name="T61" fmla="*/ 121 h 162"/>
              <a:gd name="T62" fmla="*/ 34 w 57"/>
              <a:gd name="T63" fmla="*/ 124 h 162"/>
              <a:gd name="T64" fmla="*/ 41 w 57"/>
              <a:gd name="T65" fmla="*/ 102 h 162"/>
              <a:gd name="T66" fmla="*/ 41 w 57"/>
              <a:gd name="T67" fmla="*/ 106 h 162"/>
              <a:gd name="T68" fmla="*/ 38 w 57"/>
              <a:gd name="T69" fmla="*/ 84 h 162"/>
              <a:gd name="T70" fmla="*/ 38 w 57"/>
              <a:gd name="T71" fmla="*/ 86 h 162"/>
              <a:gd name="T72" fmla="*/ 28 w 57"/>
              <a:gd name="T73" fmla="*/ 66 h 162"/>
              <a:gd name="T74" fmla="*/ 30 w 57"/>
              <a:gd name="T75" fmla="*/ 68 h 162"/>
              <a:gd name="T76" fmla="*/ 23 w 57"/>
              <a:gd name="T77" fmla="*/ 61 h 162"/>
              <a:gd name="T78" fmla="*/ 21 w 57"/>
              <a:gd name="T79" fmla="*/ 58 h 162"/>
              <a:gd name="T80" fmla="*/ 18 w 57"/>
              <a:gd name="T81" fmla="*/ 50 h 162"/>
              <a:gd name="T82" fmla="*/ 17 w 57"/>
              <a:gd name="T83" fmla="*/ 47 h 162"/>
              <a:gd name="T84" fmla="*/ 18 w 57"/>
              <a:gd name="T85" fmla="*/ 30 h 162"/>
              <a:gd name="T86" fmla="*/ 19 w 57"/>
              <a:gd name="T87" fmla="*/ 32 h 162"/>
              <a:gd name="T88" fmla="*/ 17 w 57"/>
              <a:gd name="T89" fmla="*/ 18 h 162"/>
              <a:gd name="T90" fmla="*/ 19 w 57"/>
              <a:gd name="T91" fmla="*/ 22 h 162"/>
              <a:gd name="T92" fmla="*/ 14 w 57"/>
              <a:gd name="T93" fmla="*/ 17 h 162"/>
              <a:gd name="T94" fmla="*/ 17 w 57"/>
              <a:gd name="T95" fmla="*/ 19 h 162"/>
              <a:gd name="T96" fmla="*/ 6 w 57"/>
              <a:gd name="T97" fmla="*/ 16 h 162"/>
              <a:gd name="T98" fmla="*/ 1 w 57"/>
              <a:gd name="T99" fmla="*/ 6 h 162"/>
              <a:gd name="T100" fmla="*/ 11 w 57"/>
              <a:gd name="T101" fmla="*/ 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7" h="162">
                <a:moveTo>
                  <a:pt x="11" y="1"/>
                </a:moveTo>
                <a:lnTo>
                  <a:pt x="22" y="4"/>
                </a:lnTo>
                <a:cubicBezTo>
                  <a:pt x="23" y="4"/>
                  <a:pt x="24" y="5"/>
                  <a:pt x="25" y="6"/>
                </a:cubicBezTo>
                <a:lnTo>
                  <a:pt x="30" y="11"/>
                </a:lnTo>
                <a:cubicBezTo>
                  <a:pt x="31" y="12"/>
                  <a:pt x="32" y="14"/>
                  <a:pt x="32" y="15"/>
                </a:cubicBezTo>
                <a:lnTo>
                  <a:pt x="34" y="29"/>
                </a:lnTo>
                <a:cubicBezTo>
                  <a:pt x="34" y="30"/>
                  <a:pt x="34" y="30"/>
                  <a:pt x="34" y="31"/>
                </a:cubicBezTo>
                <a:lnTo>
                  <a:pt x="33" y="48"/>
                </a:lnTo>
                <a:lnTo>
                  <a:pt x="33" y="45"/>
                </a:lnTo>
                <a:lnTo>
                  <a:pt x="36" y="53"/>
                </a:lnTo>
                <a:lnTo>
                  <a:pt x="34" y="50"/>
                </a:lnTo>
                <a:lnTo>
                  <a:pt x="41" y="57"/>
                </a:lnTo>
                <a:cubicBezTo>
                  <a:pt x="42" y="57"/>
                  <a:pt x="42" y="58"/>
                  <a:pt x="43" y="59"/>
                </a:cubicBezTo>
                <a:lnTo>
                  <a:pt x="53" y="79"/>
                </a:lnTo>
                <a:cubicBezTo>
                  <a:pt x="53" y="80"/>
                  <a:pt x="53" y="81"/>
                  <a:pt x="53" y="81"/>
                </a:cubicBezTo>
                <a:lnTo>
                  <a:pt x="56" y="103"/>
                </a:lnTo>
                <a:cubicBezTo>
                  <a:pt x="57" y="105"/>
                  <a:pt x="56" y="106"/>
                  <a:pt x="56" y="107"/>
                </a:cubicBezTo>
                <a:lnTo>
                  <a:pt x="49" y="129"/>
                </a:lnTo>
                <a:cubicBezTo>
                  <a:pt x="49" y="130"/>
                  <a:pt x="48" y="131"/>
                  <a:pt x="47" y="132"/>
                </a:cubicBezTo>
                <a:lnTo>
                  <a:pt x="30" y="149"/>
                </a:lnTo>
                <a:lnTo>
                  <a:pt x="32" y="147"/>
                </a:lnTo>
                <a:lnTo>
                  <a:pt x="29" y="153"/>
                </a:lnTo>
                <a:cubicBezTo>
                  <a:pt x="28" y="155"/>
                  <a:pt x="26" y="156"/>
                  <a:pt x="25" y="157"/>
                </a:cubicBezTo>
                <a:lnTo>
                  <a:pt x="18" y="160"/>
                </a:lnTo>
                <a:cubicBezTo>
                  <a:pt x="14" y="162"/>
                  <a:pt x="9" y="160"/>
                  <a:pt x="7" y="156"/>
                </a:cubicBezTo>
                <a:cubicBezTo>
                  <a:pt x="5" y="152"/>
                  <a:pt x="7" y="147"/>
                  <a:pt x="11" y="145"/>
                </a:cubicBezTo>
                <a:lnTo>
                  <a:pt x="18" y="142"/>
                </a:lnTo>
                <a:lnTo>
                  <a:pt x="14" y="146"/>
                </a:lnTo>
                <a:lnTo>
                  <a:pt x="17" y="140"/>
                </a:lnTo>
                <a:cubicBezTo>
                  <a:pt x="18" y="139"/>
                  <a:pt x="18" y="138"/>
                  <a:pt x="19" y="138"/>
                </a:cubicBezTo>
                <a:lnTo>
                  <a:pt x="36" y="121"/>
                </a:lnTo>
                <a:lnTo>
                  <a:pt x="34" y="124"/>
                </a:lnTo>
                <a:lnTo>
                  <a:pt x="41" y="102"/>
                </a:lnTo>
                <a:lnTo>
                  <a:pt x="41" y="106"/>
                </a:lnTo>
                <a:lnTo>
                  <a:pt x="38" y="84"/>
                </a:lnTo>
                <a:lnTo>
                  <a:pt x="38" y="86"/>
                </a:lnTo>
                <a:lnTo>
                  <a:pt x="28" y="66"/>
                </a:lnTo>
                <a:lnTo>
                  <a:pt x="30" y="68"/>
                </a:lnTo>
                <a:lnTo>
                  <a:pt x="23" y="61"/>
                </a:lnTo>
                <a:cubicBezTo>
                  <a:pt x="22" y="60"/>
                  <a:pt x="21" y="59"/>
                  <a:pt x="21" y="58"/>
                </a:cubicBezTo>
                <a:lnTo>
                  <a:pt x="18" y="50"/>
                </a:lnTo>
                <a:cubicBezTo>
                  <a:pt x="18" y="49"/>
                  <a:pt x="17" y="48"/>
                  <a:pt x="17" y="47"/>
                </a:cubicBezTo>
                <a:lnTo>
                  <a:pt x="18" y="30"/>
                </a:lnTo>
                <a:lnTo>
                  <a:pt x="19" y="32"/>
                </a:lnTo>
                <a:lnTo>
                  <a:pt x="17" y="18"/>
                </a:lnTo>
                <a:lnTo>
                  <a:pt x="19" y="22"/>
                </a:lnTo>
                <a:lnTo>
                  <a:pt x="14" y="17"/>
                </a:lnTo>
                <a:lnTo>
                  <a:pt x="17" y="19"/>
                </a:lnTo>
                <a:lnTo>
                  <a:pt x="6" y="16"/>
                </a:lnTo>
                <a:cubicBezTo>
                  <a:pt x="2" y="15"/>
                  <a:pt x="0" y="11"/>
                  <a:pt x="1" y="6"/>
                </a:cubicBezTo>
                <a:cubicBezTo>
                  <a:pt x="2" y="2"/>
                  <a:pt x="6" y="0"/>
                  <a:pt x="11" y="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7877BFF7-594E-4605-827E-B8509CCEEAFA}"/>
              </a:ext>
            </a:extLst>
          </p:cNvPr>
          <p:cNvSpPr>
            <a:spLocks/>
          </p:cNvSpPr>
          <p:nvPr/>
        </p:nvSpPr>
        <p:spPr bwMode="auto">
          <a:xfrm>
            <a:off x="3361939" y="3924162"/>
            <a:ext cx="496888" cy="244475"/>
          </a:xfrm>
          <a:custGeom>
            <a:avLst/>
            <a:gdLst>
              <a:gd name="T0" fmla="*/ 58 w 908"/>
              <a:gd name="T1" fmla="*/ 310 h 429"/>
              <a:gd name="T2" fmla="*/ 75 w 908"/>
              <a:gd name="T3" fmla="*/ 302 h 429"/>
              <a:gd name="T4" fmla="*/ 161 w 908"/>
              <a:gd name="T5" fmla="*/ 274 h 429"/>
              <a:gd name="T6" fmla="*/ 230 w 908"/>
              <a:gd name="T7" fmla="*/ 260 h 429"/>
              <a:gd name="T8" fmla="*/ 250 w 908"/>
              <a:gd name="T9" fmla="*/ 254 h 429"/>
              <a:gd name="T10" fmla="*/ 273 w 908"/>
              <a:gd name="T11" fmla="*/ 251 h 429"/>
              <a:gd name="T12" fmla="*/ 334 w 908"/>
              <a:gd name="T13" fmla="*/ 219 h 429"/>
              <a:gd name="T14" fmla="*/ 361 w 908"/>
              <a:gd name="T15" fmla="*/ 184 h 429"/>
              <a:gd name="T16" fmla="*/ 398 w 908"/>
              <a:gd name="T17" fmla="*/ 163 h 429"/>
              <a:gd name="T18" fmla="*/ 414 w 908"/>
              <a:gd name="T19" fmla="*/ 138 h 429"/>
              <a:gd name="T20" fmla="*/ 432 w 908"/>
              <a:gd name="T21" fmla="*/ 117 h 429"/>
              <a:gd name="T22" fmla="*/ 467 w 908"/>
              <a:gd name="T23" fmla="*/ 93 h 429"/>
              <a:gd name="T24" fmla="*/ 487 w 908"/>
              <a:gd name="T25" fmla="*/ 82 h 429"/>
              <a:gd name="T26" fmla="*/ 513 w 908"/>
              <a:gd name="T27" fmla="*/ 57 h 429"/>
              <a:gd name="T28" fmla="*/ 544 w 908"/>
              <a:gd name="T29" fmla="*/ 43 h 429"/>
              <a:gd name="T30" fmla="*/ 561 w 908"/>
              <a:gd name="T31" fmla="*/ 28 h 429"/>
              <a:gd name="T32" fmla="*/ 613 w 908"/>
              <a:gd name="T33" fmla="*/ 5 h 429"/>
              <a:gd name="T34" fmla="*/ 676 w 908"/>
              <a:gd name="T35" fmla="*/ 0 h 429"/>
              <a:gd name="T36" fmla="*/ 699 w 908"/>
              <a:gd name="T37" fmla="*/ 6 h 429"/>
              <a:gd name="T38" fmla="*/ 728 w 908"/>
              <a:gd name="T39" fmla="*/ 32 h 429"/>
              <a:gd name="T40" fmla="*/ 748 w 908"/>
              <a:gd name="T41" fmla="*/ 53 h 429"/>
              <a:gd name="T42" fmla="*/ 767 w 908"/>
              <a:gd name="T43" fmla="*/ 86 h 429"/>
              <a:gd name="T44" fmla="*/ 782 w 908"/>
              <a:gd name="T45" fmla="*/ 126 h 429"/>
              <a:gd name="T46" fmla="*/ 788 w 908"/>
              <a:gd name="T47" fmla="*/ 140 h 429"/>
              <a:gd name="T48" fmla="*/ 819 w 908"/>
              <a:gd name="T49" fmla="*/ 171 h 429"/>
              <a:gd name="T50" fmla="*/ 859 w 908"/>
              <a:gd name="T51" fmla="*/ 203 h 429"/>
              <a:gd name="T52" fmla="*/ 879 w 908"/>
              <a:gd name="T53" fmla="*/ 222 h 429"/>
              <a:gd name="T54" fmla="*/ 908 w 908"/>
              <a:gd name="T55" fmla="*/ 285 h 429"/>
              <a:gd name="T56" fmla="*/ 901 w 908"/>
              <a:gd name="T57" fmla="*/ 353 h 429"/>
              <a:gd name="T58" fmla="*/ 887 w 908"/>
              <a:gd name="T59" fmla="*/ 394 h 429"/>
              <a:gd name="T60" fmla="*/ 855 w 908"/>
              <a:gd name="T61" fmla="*/ 415 h 429"/>
              <a:gd name="T62" fmla="*/ 886 w 908"/>
              <a:gd name="T63" fmla="*/ 349 h 429"/>
              <a:gd name="T64" fmla="*/ 892 w 908"/>
              <a:gd name="T65" fmla="*/ 313 h 429"/>
              <a:gd name="T66" fmla="*/ 878 w 908"/>
              <a:gd name="T67" fmla="*/ 259 h 429"/>
              <a:gd name="T68" fmla="*/ 847 w 908"/>
              <a:gd name="T69" fmla="*/ 213 h 429"/>
              <a:gd name="T70" fmla="*/ 834 w 908"/>
              <a:gd name="T71" fmla="*/ 196 h 429"/>
              <a:gd name="T72" fmla="*/ 793 w 908"/>
              <a:gd name="T73" fmla="*/ 167 h 429"/>
              <a:gd name="T74" fmla="*/ 767 w 908"/>
              <a:gd name="T75" fmla="*/ 132 h 429"/>
              <a:gd name="T76" fmla="*/ 759 w 908"/>
              <a:gd name="T77" fmla="*/ 110 h 429"/>
              <a:gd name="T78" fmla="*/ 748 w 908"/>
              <a:gd name="T79" fmla="*/ 82 h 429"/>
              <a:gd name="T80" fmla="*/ 716 w 908"/>
              <a:gd name="T81" fmla="*/ 42 h 429"/>
              <a:gd name="T82" fmla="*/ 707 w 908"/>
              <a:gd name="T83" fmla="*/ 29 h 429"/>
              <a:gd name="T84" fmla="*/ 675 w 908"/>
              <a:gd name="T85" fmla="*/ 16 h 429"/>
              <a:gd name="T86" fmla="*/ 640 w 908"/>
              <a:gd name="T87" fmla="*/ 16 h 429"/>
              <a:gd name="T88" fmla="*/ 592 w 908"/>
              <a:gd name="T89" fmla="*/ 30 h 429"/>
              <a:gd name="T90" fmla="*/ 552 w 908"/>
              <a:gd name="T91" fmla="*/ 57 h 429"/>
              <a:gd name="T92" fmla="*/ 538 w 908"/>
              <a:gd name="T93" fmla="*/ 61 h 429"/>
              <a:gd name="T94" fmla="*/ 510 w 908"/>
              <a:gd name="T95" fmla="*/ 81 h 429"/>
              <a:gd name="T96" fmla="*/ 476 w 908"/>
              <a:gd name="T97" fmla="*/ 106 h 429"/>
              <a:gd name="T98" fmla="*/ 450 w 908"/>
              <a:gd name="T99" fmla="*/ 127 h 429"/>
              <a:gd name="T100" fmla="*/ 434 w 908"/>
              <a:gd name="T101" fmla="*/ 139 h 429"/>
              <a:gd name="T102" fmla="*/ 408 w 908"/>
              <a:gd name="T103" fmla="*/ 175 h 429"/>
              <a:gd name="T104" fmla="*/ 371 w 908"/>
              <a:gd name="T105" fmla="*/ 195 h 429"/>
              <a:gd name="T106" fmla="*/ 344 w 908"/>
              <a:gd name="T107" fmla="*/ 231 h 429"/>
              <a:gd name="T108" fmla="*/ 313 w 908"/>
              <a:gd name="T109" fmla="*/ 253 h 429"/>
              <a:gd name="T110" fmla="*/ 260 w 908"/>
              <a:gd name="T111" fmla="*/ 268 h 429"/>
              <a:gd name="T112" fmla="*/ 248 w 908"/>
              <a:gd name="T113" fmla="*/ 270 h 429"/>
              <a:gd name="T114" fmla="*/ 165 w 908"/>
              <a:gd name="T115" fmla="*/ 289 h 429"/>
              <a:gd name="T116" fmla="*/ 98 w 908"/>
              <a:gd name="T117" fmla="*/ 312 h 429"/>
              <a:gd name="T118" fmla="*/ 61 w 908"/>
              <a:gd name="T119" fmla="*/ 326 h 429"/>
              <a:gd name="T120" fmla="*/ 7 w 908"/>
              <a:gd name="T121" fmla="*/ 321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8" h="429">
                <a:moveTo>
                  <a:pt x="10" y="306"/>
                </a:moveTo>
                <a:lnTo>
                  <a:pt x="35" y="310"/>
                </a:lnTo>
                <a:lnTo>
                  <a:pt x="58" y="310"/>
                </a:lnTo>
                <a:lnTo>
                  <a:pt x="54" y="311"/>
                </a:lnTo>
                <a:lnTo>
                  <a:pt x="73" y="302"/>
                </a:lnTo>
                <a:cubicBezTo>
                  <a:pt x="74" y="302"/>
                  <a:pt x="74" y="302"/>
                  <a:pt x="75" y="302"/>
                </a:cubicBezTo>
                <a:lnTo>
                  <a:pt x="95" y="297"/>
                </a:lnTo>
                <a:lnTo>
                  <a:pt x="128" y="287"/>
                </a:lnTo>
                <a:lnTo>
                  <a:pt x="161" y="274"/>
                </a:lnTo>
                <a:cubicBezTo>
                  <a:pt x="161" y="274"/>
                  <a:pt x="161" y="274"/>
                  <a:pt x="162" y="274"/>
                </a:cubicBezTo>
                <a:lnTo>
                  <a:pt x="198" y="267"/>
                </a:lnTo>
                <a:lnTo>
                  <a:pt x="230" y="260"/>
                </a:lnTo>
                <a:lnTo>
                  <a:pt x="243" y="255"/>
                </a:lnTo>
                <a:cubicBezTo>
                  <a:pt x="243" y="255"/>
                  <a:pt x="244" y="255"/>
                  <a:pt x="244" y="255"/>
                </a:cubicBezTo>
                <a:lnTo>
                  <a:pt x="250" y="254"/>
                </a:lnTo>
                <a:lnTo>
                  <a:pt x="257" y="253"/>
                </a:lnTo>
                <a:lnTo>
                  <a:pt x="275" y="251"/>
                </a:lnTo>
                <a:lnTo>
                  <a:pt x="273" y="251"/>
                </a:lnTo>
                <a:lnTo>
                  <a:pt x="308" y="238"/>
                </a:lnTo>
                <a:lnTo>
                  <a:pt x="306" y="239"/>
                </a:lnTo>
                <a:lnTo>
                  <a:pt x="334" y="219"/>
                </a:lnTo>
                <a:lnTo>
                  <a:pt x="332" y="220"/>
                </a:lnTo>
                <a:lnTo>
                  <a:pt x="348" y="202"/>
                </a:lnTo>
                <a:lnTo>
                  <a:pt x="361" y="184"/>
                </a:lnTo>
                <a:cubicBezTo>
                  <a:pt x="362" y="183"/>
                  <a:pt x="362" y="182"/>
                  <a:pt x="363" y="182"/>
                </a:cubicBezTo>
                <a:lnTo>
                  <a:pt x="382" y="171"/>
                </a:lnTo>
                <a:lnTo>
                  <a:pt x="398" y="163"/>
                </a:lnTo>
                <a:lnTo>
                  <a:pt x="395" y="166"/>
                </a:lnTo>
                <a:lnTo>
                  <a:pt x="404" y="152"/>
                </a:lnTo>
                <a:lnTo>
                  <a:pt x="414" y="138"/>
                </a:lnTo>
                <a:lnTo>
                  <a:pt x="422" y="128"/>
                </a:lnTo>
                <a:lnTo>
                  <a:pt x="429" y="120"/>
                </a:lnTo>
                <a:cubicBezTo>
                  <a:pt x="430" y="119"/>
                  <a:pt x="431" y="118"/>
                  <a:pt x="432" y="117"/>
                </a:cubicBezTo>
                <a:lnTo>
                  <a:pt x="443" y="112"/>
                </a:lnTo>
                <a:lnTo>
                  <a:pt x="450" y="108"/>
                </a:lnTo>
                <a:lnTo>
                  <a:pt x="467" y="93"/>
                </a:lnTo>
                <a:cubicBezTo>
                  <a:pt x="468" y="93"/>
                  <a:pt x="468" y="93"/>
                  <a:pt x="468" y="93"/>
                </a:cubicBezTo>
                <a:lnTo>
                  <a:pt x="489" y="81"/>
                </a:lnTo>
                <a:lnTo>
                  <a:pt x="487" y="82"/>
                </a:lnTo>
                <a:lnTo>
                  <a:pt x="497" y="70"/>
                </a:lnTo>
                <a:cubicBezTo>
                  <a:pt x="498" y="70"/>
                  <a:pt x="498" y="70"/>
                  <a:pt x="498" y="69"/>
                </a:cubicBezTo>
                <a:lnTo>
                  <a:pt x="513" y="57"/>
                </a:lnTo>
                <a:lnTo>
                  <a:pt x="529" y="48"/>
                </a:lnTo>
                <a:cubicBezTo>
                  <a:pt x="530" y="47"/>
                  <a:pt x="530" y="47"/>
                  <a:pt x="531" y="47"/>
                </a:cubicBezTo>
                <a:lnTo>
                  <a:pt x="544" y="43"/>
                </a:lnTo>
                <a:lnTo>
                  <a:pt x="541" y="44"/>
                </a:lnTo>
                <a:lnTo>
                  <a:pt x="559" y="29"/>
                </a:lnTo>
                <a:cubicBezTo>
                  <a:pt x="560" y="29"/>
                  <a:pt x="560" y="29"/>
                  <a:pt x="561" y="28"/>
                </a:cubicBezTo>
                <a:lnTo>
                  <a:pt x="585" y="15"/>
                </a:lnTo>
                <a:lnTo>
                  <a:pt x="612" y="5"/>
                </a:lnTo>
                <a:cubicBezTo>
                  <a:pt x="612" y="5"/>
                  <a:pt x="613" y="5"/>
                  <a:pt x="613" y="5"/>
                </a:cubicBezTo>
                <a:lnTo>
                  <a:pt x="637" y="1"/>
                </a:lnTo>
                <a:cubicBezTo>
                  <a:pt x="638" y="0"/>
                  <a:pt x="638" y="0"/>
                  <a:pt x="638" y="0"/>
                </a:cubicBezTo>
                <a:lnTo>
                  <a:pt x="676" y="0"/>
                </a:lnTo>
                <a:cubicBezTo>
                  <a:pt x="677" y="0"/>
                  <a:pt x="678" y="1"/>
                  <a:pt x="678" y="1"/>
                </a:cubicBezTo>
                <a:lnTo>
                  <a:pt x="696" y="5"/>
                </a:lnTo>
                <a:cubicBezTo>
                  <a:pt x="697" y="5"/>
                  <a:pt x="698" y="5"/>
                  <a:pt x="699" y="6"/>
                </a:cubicBezTo>
                <a:lnTo>
                  <a:pt x="716" y="16"/>
                </a:lnTo>
                <a:cubicBezTo>
                  <a:pt x="716" y="16"/>
                  <a:pt x="717" y="17"/>
                  <a:pt x="718" y="18"/>
                </a:cubicBezTo>
                <a:lnTo>
                  <a:pt x="728" y="32"/>
                </a:lnTo>
                <a:lnTo>
                  <a:pt x="727" y="31"/>
                </a:lnTo>
                <a:lnTo>
                  <a:pt x="737" y="41"/>
                </a:lnTo>
                <a:lnTo>
                  <a:pt x="748" y="53"/>
                </a:lnTo>
                <a:lnTo>
                  <a:pt x="761" y="73"/>
                </a:lnTo>
                <a:cubicBezTo>
                  <a:pt x="761" y="73"/>
                  <a:pt x="762" y="74"/>
                  <a:pt x="762" y="74"/>
                </a:cubicBezTo>
                <a:lnTo>
                  <a:pt x="767" y="86"/>
                </a:lnTo>
                <a:lnTo>
                  <a:pt x="774" y="103"/>
                </a:lnTo>
                <a:lnTo>
                  <a:pt x="780" y="118"/>
                </a:lnTo>
                <a:lnTo>
                  <a:pt x="782" y="126"/>
                </a:lnTo>
                <a:lnTo>
                  <a:pt x="782" y="125"/>
                </a:lnTo>
                <a:lnTo>
                  <a:pt x="790" y="142"/>
                </a:lnTo>
                <a:lnTo>
                  <a:pt x="788" y="140"/>
                </a:lnTo>
                <a:lnTo>
                  <a:pt x="804" y="156"/>
                </a:lnTo>
                <a:lnTo>
                  <a:pt x="821" y="173"/>
                </a:lnTo>
                <a:lnTo>
                  <a:pt x="819" y="171"/>
                </a:lnTo>
                <a:lnTo>
                  <a:pt x="841" y="181"/>
                </a:lnTo>
                <a:cubicBezTo>
                  <a:pt x="842" y="182"/>
                  <a:pt x="843" y="183"/>
                  <a:pt x="844" y="184"/>
                </a:cubicBezTo>
                <a:lnTo>
                  <a:pt x="859" y="203"/>
                </a:lnTo>
                <a:lnTo>
                  <a:pt x="858" y="202"/>
                </a:lnTo>
                <a:lnTo>
                  <a:pt x="877" y="220"/>
                </a:lnTo>
                <a:cubicBezTo>
                  <a:pt x="878" y="220"/>
                  <a:pt x="878" y="221"/>
                  <a:pt x="879" y="222"/>
                </a:cubicBezTo>
                <a:lnTo>
                  <a:pt x="893" y="252"/>
                </a:lnTo>
                <a:lnTo>
                  <a:pt x="908" y="282"/>
                </a:lnTo>
                <a:cubicBezTo>
                  <a:pt x="908" y="283"/>
                  <a:pt x="908" y="284"/>
                  <a:pt x="908" y="285"/>
                </a:cubicBezTo>
                <a:lnTo>
                  <a:pt x="908" y="313"/>
                </a:lnTo>
                <a:cubicBezTo>
                  <a:pt x="908" y="314"/>
                  <a:pt x="908" y="314"/>
                  <a:pt x="908" y="315"/>
                </a:cubicBezTo>
                <a:lnTo>
                  <a:pt x="901" y="353"/>
                </a:lnTo>
                <a:cubicBezTo>
                  <a:pt x="901" y="353"/>
                  <a:pt x="901" y="354"/>
                  <a:pt x="901" y="354"/>
                </a:cubicBezTo>
                <a:lnTo>
                  <a:pt x="888" y="392"/>
                </a:lnTo>
                <a:cubicBezTo>
                  <a:pt x="888" y="393"/>
                  <a:pt x="888" y="393"/>
                  <a:pt x="887" y="394"/>
                </a:cubicBezTo>
                <a:lnTo>
                  <a:pt x="868" y="424"/>
                </a:lnTo>
                <a:cubicBezTo>
                  <a:pt x="866" y="427"/>
                  <a:pt x="861" y="429"/>
                  <a:pt x="857" y="426"/>
                </a:cubicBezTo>
                <a:cubicBezTo>
                  <a:pt x="853" y="424"/>
                  <a:pt x="852" y="419"/>
                  <a:pt x="855" y="415"/>
                </a:cubicBezTo>
                <a:lnTo>
                  <a:pt x="874" y="385"/>
                </a:lnTo>
                <a:lnTo>
                  <a:pt x="873" y="387"/>
                </a:lnTo>
                <a:lnTo>
                  <a:pt x="886" y="349"/>
                </a:lnTo>
                <a:lnTo>
                  <a:pt x="886" y="350"/>
                </a:lnTo>
                <a:lnTo>
                  <a:pt x="893" y="312"/>
                </a:lnTo>
                <a:lnTo>
                  <a:pt x="892" y="313"/>
                </a:lnTo>
                <a:lnTo>
                  <a:pt x="892" y="285"/>
                </a:lnTo>
                <a:lnTo>
                  <a:pt x="893" y="289"/>
                </a:lnTo>
                <a:lnTo>
                  <a:pt x="878" y="259"/>
                </a:lnTo>
                <a:lnTo>
                  <a:pt x="864" y="229"/>
                </a:lnTo>
                <a:lnTo>
                  <a:pt x="866" y="231"/>
                </a:lnTo>
                <a:lnTo>
                  <a:pt x="847" y="213"/>
                </a:lnTo>
                <a:cubicBezTo>
                  <a:pt x="847" y="213"/>
                  <a:pt x="846" y="213"/>
                  <a:pt x="846" y="212"/>
                </a:cubicBezTo>
                <a:lnTo>
                  <a:pt x="831" y="193"/>
                </a:lnTo>
                <a:lnTo>
                  <a:pt x="834" y="196"/>
                </a:lnTo>
                <a:lnTo>
                  <a:pt x="812" y="186"/>
                </a:lnTo>
                <a:cubicBezTo>
                  <a:pt x="811" y="185"/>
                  <a:pt x="810" y="185"/>
                  <a:pt x="810" y="184"/>
                </a:cubicBezTo>
                <a:lnTo>
                  <a:pt x="793" y="167"/>
                </a:lnTo>
                <a:lnTo>
                  <a:pt x="777" y="151"/>
                </a:lnTo>
                <a:cubicBezTo>
                  <a:pt x="776" y="150"/>
                  <a:pt x="776" y="150"/>
                  <a:pt x="775" y="149"/>
                </a:cubicBezTo>
                <a:lnTo>
                  <a:pt x="767" y="132"/>
                </a:lnTo>
                <a:cubicBezTo>
                  <a:pt x="767" y="131"/>
                  <a:pt x="767" y="131"/>
                  <a:pt x="767" y="131"/>
                </a:cubicBezTo>
                <a:lnTo>
                  <a:pt x="765" y="124"/>
                </a:lnTo>
                <a:lnTo>
                  <a:pt x="759" y="110"/>
                </a:lnTo>
                <a:lnTo>
                  <a:pt x="752" y="93"/>
                </a:lnTo>
                <a:lnTo>
                  <a:pt x="747" y="81"/>
                </a:lnTo>
                <a:lnTo>
                  <a:pt x="748" y="82"/>
                </a:lnTo>
                <a:lnTo>
                  <a:pt x="735" y="64"/>
                </a:lnTo>
                <a:lnTo>
                  <a:pt x="726" y="52"/>
                </a:lnTo>
                <a:lnTo>
                  <a:pt x="716" y="42"/>
                </a:lnTo>
                <a:cubicBezTo>
                  <a:pt x="715" y="42"/>
                  <a:pt x="715" y="41"/>
                  <a:pt x="715" y="41"/>
                </a:cubicBezTo>
                <a:lnTo>
                  <a:pt x="705" y="27"/>
                </a:lnTo>
                <a:lnTo>
                  <a:pt x="707" y="29"/>
                </a:lnTo>
                <a:lnTo>
                  <a:pt x="690" y="19"/>
                </a:lnTo>
                <a:lnTo>
                  <a:pt x="693" y="20"/>
                </a:lnTo>
                <a:lnTo>
                  <a:pt x="675" y="16"/>
                </a:lnTo>
                <a:lnTo>
                  <a:pt x="676" y="16"/>
                </a:lnTo>
                <a:lnTo>
                  <a:pt x="638" y="16"/>
                </a:lnTo>
                <a:lnTo>
                  <a:pt x="640" y="16"/>
                </a:lnTo>
                <a:lnTo>
                  <a:pt x="616" y="20"/>
                </a:lnTo>
                <a:lnTo>
                  <a:pt x="617" y="20"/>
                </a:lnTo>
                <a:lnTo>
                  <a:pt x="592" y="30"/>
                </a:lnTo>
                <a:lnTo>
                  <a:pt x="568" y="43"/>
                </a:lnTo>
                <a:lnTo>
                  <a:pt x="570" y="42"/>
                </a:lnTo>
                <a:lnTo>
                  <a:pt x="552" y="57"/>
                </a:lnTo>
                <a:cubicBezTo>
                  <a:pt x="551" y="57"/>
                  <a:pt x="550" y="58"/>
                  <a:pt x="549" y="58"/>
                </a:cubicBezTo>
                <a:lnTo>
                  <a:pt x="536" y="62"/>
                </a:lnTo>
                <a:lnTo>
                  <a:pt x="538" y="61"/>
                </a:lnTo>
                <a:lnTo>
                  <a:pt x="523" y="70"/>
                </a:lnTo>
                <a:lnTo>
                  <a:pt x="508" y="82"/>
                </a:lnTo>
                <a:lnTo>
                  <a:pt x="510" y="81"/>
                </a:lnTo>
                <a:lnTo>
                  <a:pt x="500" y="93"/>
                </a:lnTo>
                <a:cubicBezTo>
                  <a:pt x="499" y="93"/>
                  <a:pt x="498" y="94"/>
                  <a:pt x="497" y="94"/>
                </a:cubicBezTo>
                <a:lnTo>
                  <a:pt x="476" y="106"/>
                </a:lnTo>
                <a:lnTo>
                  <a:pt x="478" y="106"/>
                </a:lnTo>
                <a:lnTo>
                  <a:pt x="459" y="121"/>
                </a:lnTo>
                <a:lnTo>
                  <a:pt x="450" y="127"/>
                </a:lnTo>
                <a:lnTo>
                  <a:pt x="439" y="132"/>
                </a:lnTo>
                <a:lnTo>
                  <a:pt x="442" y="129"/>
                </a:lnTo>
                <a:lnTo>
                  <a:pt x="434" y="139"/>
                </a:lnTo>
                <a:lnTo>
                  <a:pt x="427" y="147"/>
                </a:lnTo>
                <a:lnTo>
                  <a:pt x="417" y="161"/>
                </a:lnTo>
                <a:lnTo>
                  <a:pt x="408" y="175"/>
                </a:lnTo>
                <a:cubicBezTo>
                  <a:pt x="407" y="176"/>
                  <a:pt x="406" y="177"/>
                  <a:pt x="405" y="178"/>
                </a:cubicBezTo>
                <a:lnTo>
                  <a:pt x="390" y="184"/>
                </a:lnTo>
                <a:lnTo>
                  <a:pt x="371" y="195"/>
                </a:lnTo>
                <a:lnTo>
                  <a:pt x="374" y="193"/>
                </a:lnTo>
                <a:lnTo>
                  <a:pt x="360" y="213"/>
                </a:lnTo>
                <a:lnTo>
                  <a:pt x="344" y="231"/>
                </a:lnTo>
                <a:cubicBezTo>
                  <a:pt x="344" y="231"/>
                  <a:pt x="344" y="232"/>
                  <a:pt x="343" y="232"/>
                </a:cubicBezTo>
                <a:lnTo>
                  <a:pt x="315" y="252"/>
                </a:lnTo>
                <a:cubicBezTo>
                  <a:pt x="315" y="252"/>
                  <a:pt x="314" y="253"/>
                  <a:pt x="313" y="253"/>
                </a:cubicBezTo>
                <a:lnTo>
                  <a:pt x="278" y="266"/>
                </a:lnTo>
                <a:cubicBezTo>
                  <a:pt x="278" y="266"/>
                  <a:pt x="277" y="266"/>
                  <a:pt x="276" y="266"/>
                </a:cubicBezTo>
                <a:lnTo>
                  <a:pt x="260" y="268"/>
                </a:lnTo>
                <a:lnTo>
                  <a:pt x="253" y="269"/>
                </a:lnTo>
                <a:lnTo>
                  <a:pt x="247" y="270"/>
                </a:lnTo>
                <a:lnTo>
                  <a:pt x="248" y="270"/>
                </a:lnTo>
                <a:lnTo>
                  <a:pt x="233" y="275"/>
                </a:lnTo>
                <a:lnTo>
                  <a:pt x="201" y="282"/>
                </a:lnTo>
                <a:lnTo>
                  <a:pt x="165" y="289"/>
                </a:lnTo>
                <a:lnTo>
                  <a:pt x="166" y="289"/>
                </a:lnTo>
                <a:lnTo>
                  <a:pt x="133" y="302"/>
                </a:lnTo>
                <a:lnTo>
                  <a:pt x="98" y="312"/>
                </a:lnTo>
                <a:lnTo>
                  <a:pt x="78" y="317"/>
                </a:lnTo>
                <a:lnTo>
                  <a:pt x="80" y="317"/>
                </a:lnTo>
                <a:lnTo>
                  <a:pt x="61" y="326"/>
                </a:lnTo>
                <a:cubicBezTo>
                  <a:pt x="60" y="326"/>
                  <a:pt x="58" y="327"/>
                  <a:pt x="57" y="326"/>
                </a:cubicBezTo>
                <a:lnTo>
                  <a:pt x="32" y="325"/>
                </a:lnTo>
                <a:lnTo>
                  <a:pt x="7" y="321"/>
                </a:lnTo>
                <a:cubicBezTo>
                  <a:pt x="3" y="321"/>
                  <a:pt x="0" y="317"/>
                  <a:pt x="1" y="312"/>
                </a:cubicBezTo>
                <a:cubicBezTo>
                  <a:pt x="1" y="308"/>
                  <a:pt x="5" y="305"/>
                  <a:pt x="10" y="30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AB1E9CFE-D1EA-47E3-B002-7F19D9FE3CB0}"/>
              </a:ext>
            </a:extLst>
          </p:cNvPr>
          <p:cNvSpPr>
            <a:spLocks/>
          </p:cNvSpPr>
          <p:nvPr/>
        </p:nvSpPr>
        <p:spPr bwMode="auto">
          <a:xfrm>
            <a:off x="3571489" y="4001949"/>
            <a:ext cx="123825" cy="120650"/>
          </a:xfrm>
          <a:custGeom>
            <a:avLst/>
            <a:gdLst>
              <a:gd name="T0" fmla="*/ 210 w 227"/>
              <a:gd name="T1" fmla="*/ 32 h 211"/>
              <a:gd name="T2" fmla="*/ 215 w 227"/>
              <a:gd name="T3" fmla="*/ 60 h 211"/>
              <a:gd name="T4" fmla="*/ 213 w 227"/>
              <a:gd name="T5" fmla="*/ 75 h 211"/>
              <a:gd name="T6" fmla="*/ 199 w 227"/>
              <a:gd name="T7" fmla="*/ 90 h 211"/>
              <a:gd name="T8" fmla="*/ 193 w 227"/>
              <a:gd name="T9" fmla="*/ 98 h 211"/>
              <a:gd name="T10" fmla="*/ 176 w 227"/>
              <a:gd name="T11" fmla="*/ 123 h 211"/>
              <a:gd name="T12" fmla="*/ 165 w 227"/>
              <a:gd name="T13" fmla="*/ 133 h 211"/>
              <a:gd name="T14" fmla="*/ 155 w 227"/>
              <a:gd name="T15" fmla="*/ 142 h 211"/>
              <a:gd name="T16" fmla="*/ 119 w 227"/>
              <a:gd name="T17" fmla="*/ 164 h 211"/>
              <a:gd name="T18" fmla="*/ 104 w 227"/>
              <a:gd name="T19" fmla="*/ 170 h 211"/>
              <a:gd name="T20" fmla="*/ 90 w 227"/>
              <a:gd name="T21" fmla="*/ 183 h 211"/>
              <a:gd name="T22" fmla="*/ 76 w 227"/>
              <a:gd name="T23" fmla="*/ 192 h 211"/>
              <a:gd name="T24" fmla="*/ 59 w 227"/>
              <a:gd name="T25" fmla="*/ 198 h 211"/>
              <a:gd name="T26" fmla="*/ 36 w 227"/>
              <a:gd name="T27" fmla="*/ 201 h 211"/>
              <a:gd name="T28" fmla="*/ 25 w 227"/>
              <a:gd name="T29" fmla="*/ 201 h 211"/>
              <a:gd name="T30" fmla="*/ 3 w 227"/>
              <a:gd name="T31" fmla="*/ 206 h 211"/>
              <a:gd name="T32" fmla="*/ 16 w 227"/>
              <a:gd name="T33" fmla="*/ 188 h 211"/>
              <a:gd name="T34" fmla="*/ 33 w 227"/>
              <a:gd name="T35" fmla="*/ 186 h 211"/>
              <a:gd name="T36" fmla="*/ 54 w 227"/>
              <a:gd name="T37" fmla="*/ 183 h 211"/>
              <a:gd name="T38" fmla="*/ 67 w 227"/>
              <a:gd name="T39" fmla="*/ 179 h 211"/>
              <a:gd name="T40" fmla="*/ 79 w 227"/>
              <a:gd name="T41" fmla="*/ 171 h 211"/>
              <a:gd name="T42" fmla="*/ 99 w 227"/>
              <a:gd name="T43" fmla="*/ 155 h 211"/>
              <a:gd name="T44" fmla="*/ 110 w 227"/>
              <a:gd name="T45" fmla="*/ 151 h 211"/>
              <a:gd name="T46" fmla="*/ 146 w 227"/>
              <a:gd name="T47" fmla="*/ 129 h 211"/>
              <a:gd name="T48" fmla="*/ 154 w 227"/>
              <a:gd name="T49" fmla="*/ 122 h 211"/>
              <a:gd name="T50" fmla="*/ 163 w 227"/>
              <a:gd name="T51" fmla="*/ 114 h 211"/>
              <a:gd name="T52" fmla="*/ 180 w 227"/>
              <a:gd name="T53" fmla="*/ 89 h 211"/>
              <a:gd name="T54" fmla="*/ 188 w 227"/>
              <a:gd name="T55" fmla="*/ 79 h 211"/>
              <a:gd name="T56" fmla="*/ 198 w 227"/>
              <a:gd name="T57" fmla="*/ 72 h 211"/>
              <a:gd name="T58" fmla="*/ 200 w 227"/>
              <a:gd name="T59" fmla="*/ 61 h 211"/>
              <a:gd name="T60" fmla="*/ 197 w 227"/>
              <a:gd name="T61" fmla="*/ 23 h 211"/>
              <a:gd name="T62" fmla="*/ 222 w 227"/>
              <a:gd name="T63" fmla="*/ 3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211">
                <a:moveTo>
                  <a:pt x="224" y="14"/>
                </a:moveTo>
                <a:lnTo>
                  <a:pt x="210" y="32"/>
                </a:lnTo>
                <a:lnTo>
                  <a:pt x="211" y="27"/>
                </a:lnTo>
                <a:lnTo>
                  <a:pt x="215" y="60"/>
                </a:lnTo>
                <a:cubicBezTo>
                  <a:pt x="216" y="60"/>
                  <a:pt x="215" y="61"/>
                  <a:pt x="215" y="62"/>
                </a:cubicBezTo>
                <a:lnTo>
                  <a:pt x="213" y="75"/>
                </a:lnTo>
                <a:cubicBezTo>
                  <a:pt x="213" y="76"/>
                  <a:pt x="212" y="78"/>
                  <a:pt x="211" y="79"/>
                </a:cubicBezTo>
                <a:lnTo>
                  <a:pt x="199" y="90"/>
                </a:lnTo>
                <a:lnTo>
                  <a:pt x="200" y="89"/>
                </a:lnTo>
                <a:lnTo>
                  <a:pt x="193" y="98"/>
                </a:lnTo>
                <a:lnTo>
                  <a:pt x="185" y="111"/>
                </a:lnTo>
                <a:lnTo>
                  <a:pt x="176" y="123"/>
                </a:lnTo>
                <a:cubicBezTo>
                  <a:pt x="176" y="124"/>
                  <a:pt x="175" y="124"/>
                  <a:pt x="175" y="124"/>
                </a:cubicBezTo>
                <a:lnTo>
                  <a:pt x="165" y="133"/>
                </a:lnTo>
                <a:lnTo>
                  <a:pt x="156" y="141"/>
                </a:lnTo>
                <a:cubicBezTo>
                  <a:pt x="155" y="142"/>
                  <a:pt x="155" y="142"/>
                  <a:pt x="155" y="142"/>
                </a:cubicBezTo>
                <a:lnTo>
                  <a:pt x="137" y="153"/>
                </a:lnTo>
                <a:lnTo>
                  <a:pt x="119" y="164"/>
                </a:lnTo>
                <a:cubicBezTo>
                  <a:pt x="118" y="165"/>
                  <a:pt x="118" y="165"/>
                  <a:pt x="117" y="165"/>
                </a:cubicBezTo>
                <a:lnTo>
                  <a:pt x="104" y="170"/>
                </a:lnTo>
                <a:lnTo>
                  <a:pt x="107" y="168"/>
                </a:lnTo>
                <a:lnTo>
                  <a:pt x="90" y="183"/>
                </a:lnTo>
                <a:cubicBezTo>
                  <a:pt x="89" y="184"/>
                  <a:pt x="89" y="184"/>
                  <a:pt x="89" y="184"/>
                </a:cubicBezTo>
                <a:lnTo>
                  <a:pt x="76" y="192"/>
                </a:lnTo>
                <a:cubicBezTo>
                  <a:pt x="75" y="193"/>
                  <a:pt x="75" y="193"/>
                  <a:pt x="74" y="193"/>
                </a:cubicBezTo>
                <a:lnTo>
                  <a:pt x="59" y="198"/>
                </a:lnTo>
                <a:cubicBezTo>
                  <a:pt x="59" y="198"/>
                  <a:pt x="58" y="198"/>
                  <a:pt x="58" y="198"/>
                </a:cubicBezTo>
                <a:lnTo>
                  <a:pt x="36" y="201"/>
                </a:lnTo>
                <a:lnTo>
                  <a:pt x="21" y="202"/>
                </a:lnTo>
                <a:lnTo>
                  <a:pt x="25" y="201"/>
                </a:lnTo>
                <a:lnTo>
                  <a:pt x="14" y="208"/>
                </a:lnTo>
                <a:cubicBezTo>
                  <a:pt x="10" y="211"/>
                  <a:pt x="5" y="209"/>
                  <a:pt x="3" y="206"/>
                </a:cubicBezTo>
                <a:cubicBezTo>
                  <a:pt x="0" y="202"/>
                  <a:pt x="1" y="197"/>
                  <a:pt x="5" y="195"/>
                </a:cubicBezTo>
                <a:lnTo>
                  <a:pt x="16" y="188"/>
                </a:lnTo>
                <a:cubicBezTo>
                  <a:pt x="17" y="187"/>
                  <a:pt x="19" y="187"/>
                  <a:pt x="20" y="186"/>
                </a:cubicBezTo>
                <a:lnTo>
                  <a:pt x="33" y="186"/>
                </a:lnTo>
                <a:lnTo>
                  <a:pt x="55" y="183"/>
                </a:lnTo>
                <a:lnTo>
                  <a:pt x="54" y="183"/>
                </a:lnTo>
                <a:lnTo>
                  <a:pt x="69" y="178"/>
                </a:lnTo>
                <a:lnTo>
                  <a:pt x="67" y="179"/>
                </a:lnTo>
                <a:lnTo>
                  <a:pt x="80" y="171"/>
                </a:lnTo>
                <a:lnTo>
                  <a:pt x="79" y="171"/>
                </a:lnTo>
                <a:lnTo>
                  <a:pt x="96" y="156"/>
                </a:lnTo>
                <a:cubicBezTo>
                  <a:pt x="97" y="156"/>
                  <a:pt x="98" y="155"/>
                  <a:pt x="99" y="155"/>
                </a:cubicBezTo>
                <a:lnTo>
                  <a:pt x="112" y="150"/>
                </a:lnTo>
                <a:lnTo>
                  <a:pt x="110" y="151"/>
                </a:lnTo>
                <a:lnTo>
                  <a:pt x="128" y="140"/>
                </a:lnTo>
                <a:lnTo>
                  <a:pt x="146" y="129"/>
                </a:lnTo>
                <a:lnTo>
                  <a:pt x="145" y="129"/>
                </a:lnTo>
                <a:lnTo>
                  <a:pt x="154" y="122"/>
                </a:lnTo>
                <a:lnTo>
                  <a:pt x="164" y="113"/>
                </a:lnTo>
                <a:lnTo>
                  <a:pt x="163" y="114"/>
                </a:lnTo>
                <a:lnTo>
                  <a:pt x="172" y="102"/>
                </a:lnTo>
                <a:lnTo>
                  <a:pt x="180" y="89"/>
                </a:lnTo>
                <a:lnTo>
                  <a:pt x="187" y="80"/>
                </a:lnTo>
                <a:cubicBezTo>
                  <a:pt x="187" y="79"/>
                  <a:pt x="188" y="79"/>
                  <a:pt x="188" y="79"/>
                </a:cubicBezTo>
                <a:lnTo>
                  <a:pt x="200" y="68"/>
                </a:lnTo>
                <a:lnTo>
                  <a:pt x="198" y="72"/>
                </a:lnTo>
                <a:lnTo>
                  <a:pt x="200" y="59"/>
                </a:lnTo>
                <a:lnTo>
                  <a:pt x="200" y="61"/>
                </a:lnTo>
                <a:lnTo>
                  <a:pt x="196" y="28"/>
                </a:lnTo>
                <a:cubicBezTo>
                  <a:pt x="195" y="26"/>
                  <a:pt x="196" y="24"/>
                  <a:pt x="197" y="23"/>
                </a:cubicBezTo>
                <a:lnTo>
                  <a:pt x="211" y="5"/>
                </a:lnTo>
                <a:cubicBezTo>
                  <a:pt x="214" y="1"/>
                  <a:pt x="219" y="0"/>
                  <a:pt x="222" y="3"/>
                </a:cubicBezTo>
                <a:cubicBezTo>
                  <a:pt x="226" y="6"/>
                  <a:pt x="227" y="11"/>
                  <a:pt x="224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055C40B5-3051-4336-B414-6A9AD7E3688F}"/>
              </a:ext>
            </a:extLst>
          </p:cNvPr>
          <p:cNvSpPr>
            <a:spLocks/>
          </p:cNvSpPr>
          <p:nvPr/>
        </p:nvSpPr>
        <p:spPr bwMode="auto">
          <a:xfrm>
            <a:off x="3677852" y="4040049"/>
            <a:ext cx="131763" cy="109538"/>
          </a:xfrm>
          <a:custGeom>
            <a:avLst/>
            <a:gdLst>
              <a:gd name="T0" fmla="*/ 10 w 241"/>
              <a:gd name="T1" fmla="*/ 1 h 193"/>
              <a:gd name="T2" fmla="*/ 26 w 241"/>
              <a:gd name="T3" fmla="*/ 4 h 193"/>
              <a:gd name="T4" fmla="*/ 46 w 241"/>
              <a:gd name="T5" fmla="*/ 10 h 193"/>
              <a:gd name="T6" fmla="*/ 47 w 241"/>
              <a:gd name="T7" fmla="*/ 10 h 193"/>
              <a:gd name="T8" fmla="*/ 67 w 241"/>
              <a:gd name="T9" fmla="*/ 21 h 193"/>
              <a:gd name="T10" fmla="*/ 91 w 241"/>
              <a:gd name="T11" fmla="*/ 37 h 193"/>
              <a:gd name="T12" fmla="*/ 92 w 241"/>
              <a:gd name="T13" fmla="*/ 38 h 193"/>
              <a:gd name="T14" fmla="*/ 116 w 241"/>
              <a:gd name="T15" fmla="*/ 62 h 193"/>
              <a:gd name="T16" fmla="*/ 137 w 241"/>
              <a:gd name="T17" fmla="*/ 85 h 193"/>
              <a:gd name="T18" fmla="*/ 157 w 241"/>
              <a:gd name="T19" fmla="*/ 106 h 193"/>
              <a:gd name="T20" fmla="*/ 175 w 241"/>
              <a:gd name="T21" fmla="*/ 124 h 193"/>
              <a:gd name="T22" fmla="*/ 176 w 241"/>
              <a:gd name="T23" fmla="*/ 125 h 193"/>
              <a:gd name="T24" fmla="*/ 189 w 241"/>
              <a:gd name="T25" fmla="*/ 144 h 193"/>
              <a:gd name="T26" fmla="*/ 201 w 241"/>
              <a:gd name="T27" fmla="*/ 158 h 193"/>
              <a:gd name="T28" fmla="*/ 198 w 241"/>
              <a:gd name="T29" fmla="*/ 156 h 193"/>
              <a:gd name="T30" fmla="*/ 206 w 241"/>
              <a:gd name="T31" fmla="*/ 160 h 193"/>
              <a:gd name="T32" fmla="*/ 219 w 241"/>
              <a:gd name="T33" fmla="*/ 167 h 193"/>
              <a:gd name="T34" fmla="*/ 231 w 241"/>
              <a:gd name="T35" fmla="*/ 173 h 193"/>
              <a:gd name="T36" fmla="*/ 232 w 241"/>
              <a:gd name="T37" fmla="*/ 174 h 193"/>
              <a:gd name="T38" fmla="*/ 237 w 241"/>
              <a:gd name="T39" fmla="*/ 178 h 193"/>
              <a:gd name="T40" fmla="*/ 239 w 241"/>
              <a:gd name="T41" fmla="*/ 189 h 193"/>
              <a:gd name="T42" fmla="*/ 227 w 241"/>
              <a:gd name="T43" fmla="*/ 191 h 193"/>
              <a:gd name="T44" fmla="*/ 222 w 241"/>
              <a:gd name="T45" fmla="*/ 187 h 193"/>
              <a:gd name="T46" fmla="*/ 224 w 241"/>
              <a:gd name="T47" fmla="*/ 188 h 193"/>
              <a:gd name="T48" fmla="*/ 212 w 241"/>
              <a:gd name="T49" fmla="*/ 182 h 193"/>
              <a:gd name="T50" fmla="*/ 199 w 241"/>
              <a:gd name="T51" fmla="*/ 175 h 193"/>
              <a:gd name="T52" fmla="*/ 191 w 241"/>
              <a:gd name="T53" fmla="*/ 171 h 193"/>
              <a:gd name="T54" fmla="*/ 188 w 241"/>
              <a:gd name="T55" fmla="*/ 168 h 193"/>
              <a:gd name="T56" fmla="*/ 176 w 241"/>
              <a:gd name="T57" fmla="*/ 153 h 193"/>
              <a:gd name="T58" fmla="*/ 163 w 241"/>
              <a:gd name="T59" fmla="*/ 134 h 193"/>
              <a:gd name="T60" fmla="*/ 164 w 241"/>
              <a:gd name="T61" fmla="*/ 135 h 193"/>
              <a:gd name="T62" fmla="*/ 146 w 241"/>
              <a:gd name="T63" fmla="*/ 117 h 193"/>
              <a:gd name="T64" fmla="*/ 124 w 241"/>
              <a:gd name="T65" fmla="*/ 96 h 193"/>
              <a:gd name="T66" fmla="*/ 105 w 241"/>
              <a:gd name="T67" fmla="*/ 73 h 193"/>
              <a:gd name="T68" fmla="*/ 81 w 241"/>
              <a:gd name="T69" fmla="*/ 49 h 193"/>
              <a:gd name="T70" fmla="*/ 82 w 241"/>
              <a:gd name="T71" fmla="*/ 50 h 193"/>
              <a:gd name="T72" fmla="*/ 60 w 241"/>
              <a:gd name="T73" fmla="*/ 35 h 193"/>
              <a:gd name="T74" fmla="*/ 40 w 241"/>
              <a:gd name="T75" fmla="*/ 24 h 193"/>
              <a:gd name="T76" fmla="*/ 41 w 241"/>
              <a:gd name="T77" fmla="*/ 25 h 193"/>
              <a:gd name="T78" fmla="*/ 23 w 241"/>
              <a:gd name="T79" fmla="*/ 19 h 193"/>
              <a:gd name="T80" fmla="*/ 7 w 241"/>
              <a:gd name="T81" fmla="*/ 16 h 193"/>
              <a:gd name="T82" fmla="*/ 1 w 241"/>
              <a:gd name="T83" fmla="*/ 7 h 193"/>
              <a:gd name="T84" fmla="*/ 10 w 241"/>
              <a:gd name="T85" fmla="*/ 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1" h="193">
                <a:moveTo>
                  <a:pt x="10" y="1"/>
                </a:moveTo>
                <a:lnTo>
                  <a:pt x="26" y="4"/>
                </a:lnTo>
                <a:lnTo>
                  <a:pt x="46" y="10"/>
                </a:lnTo>
                <a:cubicBezTo>
                  <a:pt x="46" y="10"/>
                  <a:pt x="47" y="10"/>
                  <a:pt x="47" y="10"/>
                </a:cubicBezTo>
                <a:lnTo>
                  <a:pt x="67" y="21"/>
                </a:lnTo>
                <a:lnTo>
                  <a:pt x="91" y="37"/>
                </a:lnTo>
                <a:cubicBezTo>
                  <a:pt x="91" y="37"/>
                  <a:pt x="92" y="37"/>
                  <a:pt x="92" y="38"/>
                </a:cubicBezTo>
                <a:lnTo>
                  <a:pt x="116" y="62"/>
                </a:lnTo>
                <a:lnTo>
                  <a:pt x="137" y="85"/>
                </a:lnTo>
                <a:lnTo>
                  <a:pt x="157" y="106"/>
                </a:lnTo>
                <a:lnTo>
                  <a:pt x="175" y="124"/>
                </a:lnTo>
                <a:cubicBezTo>
                  <a:pt x="175" y="124"/>
                  <a:pt x="176" y="125"/>
                  <a:pt x="176" y="125"/>
                </a:cubicBezTo>
                <a:lnTo>
                  <a:pt x="189" y="144"/>
                </a:lnTo>
                <a:lnTo>
                  <a:pt x="201" y="158"/>
                </a:lnTo>
                <a:lnTo>
                  <a:pt x="198" y="156"/>
                </a:lnTo>
                <a:lnTo>
                  <a:pt x="206" y="160"/>
                </a:lnTo>
                <a:lnTo>
                  <a:pt x="219" y="167"/>
                </a:lnTo>
                <a:lnTo>
                  <a:pt x="231" y="173"/>
                </a:lnTo>
                <a:cubicBezTo>
                  <a:pt x="232" y="174"/>
                  <a:pt x="232" y="174"/>
                  <a:pt x="232" y="174"/>
                </a:cubicBezTo>
                <a:lnTo>
                  <a:pt x="237" y="178"/>
                </a:lnTo>
                <a:cubicBezTo>
                  <a:pt x="241" y="181"/>
                  <a:pt x="241" y="186"/>
                  <a:pt x="239" y="189"/>
                </a:cubicBezTo>
                <a:cubicBezTo>
                  <a:pt x="236" y="193"/>
                  <a:pt x="231" y="193"/>
                  <a:pt x="227" y="191"/>
                </a:cubicBezTo>
                <a:lnTo>
                  <a:pt x="222" y="187"/>
                </a:lnTo>
                <a:lnTo>
                  <a:pt x="224" y="188"/>
                </a:lnTo>
                <a:lnTo>
                  <a:pt x="212" y="182"/>
                </a:lnTo>
                <a:lnTo>
                  <a:pt x="199" y="175"/>
                </a:lnTo>
                <a:lnTo>
                  <a:pt x="191" y="171"/>
                </a:lnTo>
                <a:cubicBezTo>
                  <a:pt x="190" y="170"/>
                  <a:pt x="189" y="169"/>
                  <a:pt x="188" y="168"/>
                </a:cubicBezTo>
                <a:lnTo>
                  <a:pt x="176" y="153"/>
                </a:lnTo>
                <a:lnTo>
                  <a:pt x="163" y="134"/>
                </a:lnTo>
                <a:lnTo>
                  <a:pt x="164" y="135"/>
                </a:lnTo>
                <a:lnTo>
                  <a:pt x="146" y="117"/>
                </a:lnTo>
                <a:lnTo>
                  <a:pt x="124" y="96"/>
                </a:lnTo>
                <a:lnTo>
                  <a:pt x="105" y="73"/>
                </a:lnTo>
                <a:lnTo>
                  <a:pt x="81" y="49"/>
                </a:lnTo>
                <a:lnTo>
                  <a:pt x="82" y="50"/>
                </a:lnTo>
                <a:lnTo>
                  <a:pt x="60" y="35"/>
                </a:lnTo>
                <a:lnTo>
                  <a:pt x="40" y="24"/>
                </a:lnTo>
                <a:lnTo>
                  <a:pt x="41" y="25"/>
                </a:lnTo>
                <a:lnTo>
                  <a:pt x="23" y="19"/>
                </a:lnTo>
                <a:lnTo>
                  <a:pt x="7" y="16"/>
                </a:lnTo>
                <a:cubicBezTo>
                  <a:pt x="3" y="16"/>
                  <a:pt x="0" y="11"/>
                  <a:pt x="1" y="7"/>
                </a:cubicBezTo>
                <a:cubicBezTo>
                  <a:pt x="1" y="3"/>
                  <a:pt x="6" y="0"/>
                  <a:pt x="10" y="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4544ACDD-9E9B-4F49-95D4-DBCFE3F5E59A}"/>
              </a:ext>
            </a:extLst>
          </p:cNvPr>
          <p:cNvSpPr>
            <a:spLocks/>
          </p:cNvSpPr>
          <p:nvPr/>
        </p:nvSpPr>
        <p:spPr bwMode="auto">
          <a:xfrm>
            <a:off x="3660390" y="4094024"/>
            <a:ext cx="15875" cy="65088"/>
          </a:xfrm>
          <a:custGeom>
            <a:avLst/>
            <a:gdLst>
              <a:gd name="T0" fmla="*/ 13 w 30"/>
              <a:gd name="T1" fmla="*/ 105 h 113"/>
              <a:gd name="T2" fmla="*/ 12 w 30"/>
              <a:gd name="T3" fmla="*/ 91 h 113"/>
              <a:gd name="T4" fmla="*/ 11 w 30"/>
              <a:gd name="T5" fmla="*/ 73 h 113"/>
              <a:gd name="T6" fmla="*/ 8 w 30"/>
              <a:gd name="T7" fmla="*/ 55 h 113"/>
              <a:gd name="T8" fmla="*/ 5 w 30"/>
              <a:gd name="T9" fmla="*/ 42 h 113"/>
              <a:gd name="T10" fmla="*/ 2 w 30"/>
              <a:gd name="T11" fmla="*/ 29 h 113"/>
              <a:gd name="T12" fmla="*/ 1 w 30"/>
              <a:gd name="T13" fmla="*/ 28 h 113"/>
              <a:gd name="T14" fmla="*/ 0 w 30"/>
              <a:gd name="T15" fmla="*/ 9 h 113"/>
              <a:gd name="T16" fmla="*/ 8 w 30"/>
              <a:gd name="T17" fmla="*/ 0 h 113"/>
              <a:gd name="T18" fmla="*/ 16 w 30"/>
              <a:gd name="T19" fmla="*/ 8 h 113"/>
              <a:gd name="T20" fmla="*/ 17 w 30"/>
              <a:gd name="T21" fmla="*/ 27 h 113"/>
              <a:gd name="T22" fmla="*/ 17 w 30"/>
              <a:gd name="T23" fmla="*/ 26 h 113"/>
              <a:gd name="T24" fmla="*/ 20 w 30"/>
              <a:gd name="T25" fmla="*/ 39 h 113"/>
              <a:gd name="T26" fmla="*/ 23 w 30"/>
              <a:gd name="T27" fmla="*/ 52 h 113"/>
              <a:gd name="T28" fmla="*/ 26 w 30"/>
              <a:gd name="T29" fmla="*/ 72 h 113"/>
              <a:gd name="T30" fmla="*/ 28 w 30"/>
              <a:gd name="T31" fmla="*/ 90 h 113"/>
              <a:gd name="T32" fmla="*/ 29 w 30"/>
              <a:gd name="T33" fmla="*/ 104 h 113"/>
              <a:gd name="T34" fmla="*/ 22 w 30"/>
              <a:gd name="T35" fmla="*/ 112 h 113"/>
              <a:gd name="T36" fmla="*/ 13 w 30"/>
              <a:gd name="T37" fmla="*/ 10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113">
                <a:moveTo>
                  <a:pt x="13" y="105"/>
                </a:moveTo>
                <a:lnTo>
                  <a:pt x="12" y="91"/>
                </a:lnTo>
                <a:lnTo>
                  <a:pt x="11" y="73"/>
                </a:lnTo>
                <a:lnTo>
                  <a:pt x="8" y="55"/>
                </a:lnTo>
                <a:lnTo>
                  <a:pt x="5" y="42"/>
                </a:lnTo>
                <a:lnTo>
                  <a:pt x="2" y="29"/>
                </a:lnTo>
                <a:cubicBezTo>
                  <a:pt x="2" y="29"/>
                  <a:pt x="1" y="28"/>
                  <a:pt x="1" y="28"/>
                </a:cubicBezTo>
                <a:lnTo>
                  <a:pt x="0" y="9"/>
                </a:lnTo>
                <a:cubicBezTo>
                  <a:pt x="0" y="4"/>
                  <a:pt x="4" y="1"/>
                  <a:pt x="8" y="0"/>
                </a:cubicBezTo>
                <a:cubicBezTo>
                  <a:pt x="12" y="0"/>
                  <a:pt x="16" y="4"/>
                  <a:pt x="16" y="8"/>
                </a:cubicBezTo>
                <a:lnTo>
                  <a:pt x="17" y="27"/>
                </a:lnTo>
                <a:lnTo>
                  <a:pt x="17" y="26"/>
                </a:lnTo>
                <a:lnTo>
                  <a:pt x="20" y="39"/>
                </a:lnTo>
                <a:lnTo>
                  <a:pt x="23" y="52"/>
                </a:lnTo>
                <a:lnTo>
                  <a:pt x="26" y="72"/>
                </a:lnTo>
                <a:lnTo>
                  <a:pt x="28" y="90"/>
                </a:lnTo>
                <a:lnTo>
                  <a:pt x="29" y="104"/>
                </a:lnTo>
                <a:cubicBezTo>
                  <a:pt x="30" y="108"/>
                  <a:pt x="26" y="112"/>
                  <a:pt x="22" y="112"/>
                </a:cubicBezTo>
                <a:cubicBezTo>
                  <a:pt x="18" y="113"/>
                  <a:pt x="14" y="109"/>
                  <a:pt x="13" y="10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8">
            <a:extLst>
              <a:ext uri="{FF2B5EF4-FFF2-40B4-BE49-F238E27FC236}">
                <a16:creationId xmlns:a16="http://schemas.microsoft.com/office/drawing/2014/main" id="{76F969C6-3F53-48D9-8ACF-B3000DAFD96B}"/>
              </a:ext>
            </a:extLst>
          </p:cNvPr>
          <p:cNvSpPr>
            <a:spLocks/>
          </p:cNvSpPr>
          <p:nvPr/>
        </p:nvSpPr>
        <p:spPr bwMode="auto">
          <a:xfrm>
            <a:off x="3738177" y="4003537"/>
            <a:ext cx="71438" cy="82550"/>
          </a:xfrm>
          <a:custGeom>
            <a:avLst/>
            <a:gdLst>
              <a:gd name="T0" fmla="*/ 7 w 130"/>
              <a:gd name="T1" fmla="*/ 47 h 146"/>
              <a:gd name="T2" fmla="*/ 20 w 130"/>
              <a:gd name="T3" fmla="*/ 45 h 146"/>
              <a:gd name="T4" fmla="*/ 19 w 130"/>
              <a:gd name="T5" fmla="*/ 45 h 146"/>
              <a:gd name="T6" fmla="*/ 25 w 130"/>
              <a:gd name="T7" fmla="*/ 43 h 146"/>
              <a:gd name="T8" fmla="*/ 31 w 130"/>
              <a:gd name="T9" fmla="*/ 41 h 146"/>
              <a:gd name="T10" fmla="*/ 40 w 130"/>
              <a:gd name="T11" fmla="*/ 38 h 146"/>
              <a:gd name="T12" fmla="*/ 35 w 130"/>
              <a:gd name="T13" fmla="*/ 47 h 146"/>
              <a:gd name="T14" fmla="*/ 31 w 130"/>
              <a:gd name="T15" fmla="*/ 27 h 146"/>
              <a:gd name="T16" fmla="*/ 29 w 130"/>
              <a:gd name="T17" fmla="*/ 16 h 146"/>
              <a:gd name="T18" fmla="*/ 31 w 130"/>
              <a:gd name="T19" fmla="*/ 21 h 146"/>
              <a:gd name="T20" fmla="*/ 25 w 130"/>
              <a:gd name="T21" fmla="*/ 14 h 146"/>
              <a:gd name="T22" fmla="*/ 39 w 130"/>
              <a:gd name="T23" fmla="*/ 5 h 146"/>
              <a:gd name="T24" fmla="*/ 62 w 130"/>
              <a:gd name="T25" fmla="*/ 53 h 146"/>
              <a:gd name="T26" fmla="*/ 60 w 130"/>
              <a:gd name="T27" fmla="*/ 51 h 146"/>
              <a:gd name="T28" fmla="*/ 79 w 130"/>
              <a:gd name="T29" fmla="*/ 70 h 146"/>
              <a:gd name="T30" fmla="*/ 78 w 130"/>
              <a:gd name="T31" fmla="*/ 69 h 146"/>
              <a:gd name="T32" fmla="*/ 103 w 130"/>
              <a:gd name="T33" fmla="*/ 85 h 146"/>
              <a:gd name="T34" fmla="*/ 105 w 130"/>
              <a:gd name="T35" fmla="*/ 87 h 146"/>
              <a:gd name="T36" fmla="*/ 111 w 130"/>
              <a:gd name="T37" fmla="*/ 96 h 146"/>
              <a:gd name="T38" fmla="*/ 112 w 130"/>
              <a:gd name="T39" fmla="*/ 97 h 146"/>
              <a:gd name="T40" fmla="*/ 119 w 130"/>
              <a:gd name="T41" fmla="*/ 112 h 146"/>
              <a:gd name="T42" fmla="*/ 125 w 130"/>
              <a:gd name="T43" fmla="*/ 127 h 146"/>
              <a:gd name="T44" fmla="*/ 128 w 130"/>
              <a:gd name="T45" fmla="*/ 133 h 146"/>
              <a:gd name="T46" fmla="*/ 124 w 130"/>
              <a:gd name="T47" fmla="*/ 144 h 146"/>
              <a:gd name="T48" fmla="*/ 113 w 130"/>
              <a:gd name="T49" fmla="*/ 140 h 146"/>
              <a:gd name="T50" fmla="*/ 110 w 130"/>
              <a:gd name="T51" fmla="*/ 133 h 146"/>
              <a:gd name="T52" fmla="*/ 104 w 130"/>
              <a:gd name="T53" fmla="*/ 119 h 146"/>
              <a:gd name="T54" fmla="*/ 97 w 130"/>
              <a:gd name="T55" fmla="*/ 104 h 146"/>
              <a:gd name="T56" fmla="*/ 98 w 130"/>
              <a:gd name="T57" fmla="*/ 105 h 146"/>
              <a:gd name="T58" fmla="*/ 92 w 130"/>
              <a:gd name="T59" fmla="*/ 96 h 146"/>
              <a:gd name="T60" fmla="*/ 94 w 130"/>
              <a:gd name="T61" fmla="*/ 98 h 146"/>
              <a:gd name="T62" fmla="*/ 69 w 130"/>
              <a:gd name="T63" fmla="*/ 82 h 146"/>
              <a:gd name="T64" fmla="*/ 68 w 130"/>
              <a:gd name="T65" fmla="*/ 81 h 146"/>
              <a:gd name="T66" fmla="*/ 49 w 130"/>
              <a:gd name="T67" fmla="*/ 62 h 146"/>
              <a:gd name="T68" fmla="*/ 47 w 130"/>
              <a:gd name="T69" fmla="*/ 60 h 146"/>
              <a:gd name="T70" fmla="*/ 24 w 130"/>
              <a:gd name="T71" fmla="*/ 12 h 146"/>
              <a:gd name="T72" fmla="*/ 27 w 130"/>
              <a:gd name="T73" fmla="*/ 2 h 146"/>
              <a:gd name="T74" fmla="*/ 38 w 130"/>
              <a:gd name="T75" fmla="*/ 3 h 146"/>
              <a:gd name="T76" fmla="*/ 44 w 130"/>
              <a:gd name="T77" fmla="*/ 10 h 146"/>
              <a:gd name="T78" fmla="*/ 45 w 130"/>
              <a:gd name="T79" fmla="*/ 15 h 146"/>
              <a:gd name="T80" fmla="*/ 46 w 130"/>
              <a:gd name="T81" fmla="*/ 24 h 146"/>
              <a:gd name="T82" fmla="*/ 50 w 130"/>
              <a:gd name="T83" fmla="*/ 44 h 146"/>
              <a:gd name="T84" fmla="*/ 45 w 130"/>
              <a:gd name="T85" fmla="*/ 53 h 146"/>
              <a:gd name="T86" fmla="*/ 36 w 130"/>
              <a:gd name="T87" fmla="*/ 56 h 146"/>
              <a:gd name="T88" fmla="*/ 30 w 130"/>
              <a:gd name="T89" fmla="*/ 58 h 146"/>
              <a:gd name="T90" fmla="*/ 24 w 130"/>
              <a:gd name="T91" fmla="*/ 60 h 146"/>
              <a:gd name="T92" fmla="*/ 23 w 130"/>
              <a:gd name="T93" fmla="*/ 60 h 146"/>
              <a:gd name="T94" fmla="*/ 10 w 130"/>
              <a:gd name="T95" fmla="*/ 62 h 146"/>
              <a:gd name="T96" fmla="*/ 1 w 130"/>
              <a:gd name="T97" fmla="*/ 56 h 146"/>
              <a:gd name="T98" fmla="*/ 7 w 130"/>
              <a:gd name="T99" fmla="*/ 4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0" h="146">
                <a:moveTo>
                  <a:pt x="7" y="47"/>
                </a:moveTo>
                <a:lnTo>
                  <a:pt x="20" y="45"/>
                </a:lnTo>
                <a:lnTo>
                  <a:pt x="19" y="45"/>
                </a:lnTo>
                <a:lnTo>
                  <a:pt x="25" y="43"/>
                </a:lnTo>
                <a:lnTo>
                  <a:pt x="31" y="41"/>
                </a:lnTo>
                <a:lnTo>
                  <a:pt x="40" y="38"/>
                </a:lnTo>
                <a:lnTo>
                  <a:pt x="35" y="47"/>
                </a:lnTo>
                <a:lnTo>
                  <a:pt x="31" y="27"/>
                </a:lnTo>
                <a:lnTo>
                  <a:pt x="29" y="16"/>
                </a:lnTo>
                <a:lnTo>
                  <a:pt x="31" y="21"/>
                </a:lnTo>
                <a:lnTo>
                  <a:pt x="25" y="14"/>
                </a:lnTo>
                <a:lnTo>
                  <a:pt x="39" y="5"/>
                </a:lnTo>
                <a:lnTo>
                  <a:pt x="62" y="53"/>
                </a:lnTo>
                <a:lnTo>
                  <a:pt x="60" y="51"/>
                </a:lnTo>
                <a:lnTo>
                  <a:pt x="79" y="70"/>
                </a:lnTo>
                <a:lnTo>
                  <a:pt x="78" y="69"/>
                </a:lnTo>
                <a:lnTo>
                  <a:pt x="103" y="85"/>
                </a:lnTo>
                <a:cubicBezTo>
                  <a:pt x="104" y="85"/>
                  <a:pt x="105" y="86"/>
                  <a:pt x="105" y="87"/>
                </a:cubicBezTo>
                <a:lnTo>
                  <a:pt x="111" y="96"/>
                </a:lnTo>
                <a:cubicBezTo>
                  <a:pt x="111" y="96"/>
                  <a:pt x="112" y="97"/>
                  <a:pt x="112" y="97"/>
                </a:cubicBezTo>
                <a:lnTo>
                  <a:pt x="119" y="112"/>
                </a:lnTo>
                <a:lnTo>
                  <a:pt x="125" y="127"/>
                </a:lnTo>
                <a:lnTo>
                  <a:pt x="128" y="133"/>
                </a:lnTo>
                <a:cubicBezTo>
                  <a:pt x="130" y="137"/>
                  <a:pt x="128" y="142"/>
                  <a:pt x="124" y="144"/>
                </a:cubicBezTo>
                <a:cubicBezTo>
                  <a:pt x="120" y="146"/>
                  <a:pt x="115" y="144"/>
                  <a:pt x="113" y="140"/>
                </a:cubicBezTo>
                <a:lnTo>
                  <a:pt x="110" y="133"/>
                </a:lnTo>
                <a:lnTo>
                  <a:pt x="104" y="119"/>
                </a:lnTo>
                <a:lnTo>
                  <a:pt x="97" y="104"/>
                </a:lnTo>
                <a:lnTo>
                  <a:pt x="98" y="105"/>
                </a:lnTo>
                <a:lnTo>
                  <a:pt x="92" y="96"/>
                </a:lnTo>
                <a:lnTo>
                  <a:pt x="94" y="98"/>
                </a:lnTo>
                <a:lnTo>
                  <a:pt x="69" y="82"/>
                </a:lnTo>
                <a:cubicBezTo>
                  <a:pt x="69" y="82"/>
                  <a:pt x="68" y="82"/>
                  <a:pt x="68" y="81"/>
                </a:cubicBezTo>
                <a:lnTo>
                  <a:pt x="49" y="62"/>
                </a:lnTo>
                <a:cubicBezTo>
                  <a:pt x="48" y="61"/>
                  <a:pt x="48" y="61"/>
                  <a:pt x="47" y="60"/>
                </a:cubicBezTo>
                <a:lnTo>
                  <a:pt x="24" y="12"/>
                </a:lnTo>
                <a:cubicBezTo>
                  <a:pt x="23" y="8"/>
                  <a:pt x="24" y="4"/>
                  <a:pt x="27" y="2"/>
                </a:cubicBezTo>
                <a:cubicBezTo>
                  <a:pt x="30" y="0"/>
                  <a:pt x="35" y="0"/>
                  <a:pt x="38" y="3"/>
                </a:cubicBezTo>
                <a:lnTo>
                  <a:pt x="44" y="10"/>
                </a:lnTo>
                <a:cubicBezTo>
                  <a:pt x="45" y="11"/>
                  <a:pt x="45" y="13"/>
                  <a:pt x="45" y="15"/>
                </a:cubicBezTo>
                <a:lnTo>
                  <a:pt x="46" y="24"/>
                </a:lnTo>
                <a:lnTo>
                  <a:pt x="50" y="44"/>
                </a:lnTo>
                <a:cubicBezTo>
                  <a:pt x="51" y="48"/>
                  <a:pt x="49" y="52"/>
                  <a:pt x="45" y="53"/>
                </a:cubicBezTo>
                <a:lnTo>
                  <a:pt x="36" y="56"/>
                </a:lnTo>
                <a:lnTo>
                  <a:pt x="30" y="58"/>
                </a:lnTo>
                <a:lnTo>
                  <a:pt x="24" y="60"/>
                </a:lnTo>
                <a:cubicBezTo>
                  <a:pt x="24" y="60"/>
                  <a:pt x="23" y="60"/>
                  <a:pt x="23" y="60"/>
                </a:cubicBezTo>
                <a:lnTo>
                  <a:pt x="10" y="62"/>
                </a:lnTo>
                <a:cubicBezTo>
                  <a:pt x="5" y="63"/>
                  <a:pt x="1" y="60"/>
                  <a:pt x="1" y="56"/>
                </a:cubicBezTo>
                <a:cubicBezTo>
                  <a:pt x="0" y="51"/>
                  <a:pt x="3" y="47"/>
                  <a:pt x="7" y="4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9">
            <a:extLst>
              <a:ext uri="{FF2B5EF4-FFF2-40B4-BE49-F238E27FC236}">
                <a16:creationId xmlns:a16="http://schemas.microsoft.com/office/drawing/2014/main" id="{CC4AA6C1-50FD-4A80-9B39-49A071BC1AE9}"/>
              </a:ext>
            </a:extLst>
          </p:cNvPr>
          <p:cNvSpPr>
            <a:spLocks/>
          </p:cNvSpPr>
          <p:nvPr/>
        </p:nvSpPr>
        <p:spPr bwMode="auto">
          <a:xfrm>
            <a:off x="3650865" y="3755886"/>
            <a:ext cx="141288" cy="201613"/>
          </a:xfrm>
          <a:custGeom>
            <a:avLst/>
            <a:gdLst>
              <a:gd name="T0" fmla="*/ 9 w 259"/>
              <a:gd name="T1" fmla="*/ 329 h 355"/>
              <a:gd name="T2" fmla="*/ 22 w 259"/>
              <a:gd name="T3" fmla="*/ 297 h 355"/>
              <a:gd name="T4" fmla="*/ 34 w 259"/>
              <a:gd name="T5" fmla="*/ 284 h 355"/>
              <a:gd name="T6" fmla="*/ 35 w 259"/>
              <a:gd name="T7" fmla="*/ 276 h 355"/>
              <a:gd name="T8" fmla="*/ 48 w 259"/>
              <a:gd name="T9" fmla="*/ 255 h 355"/>
              <a:gd name="T10" fmla="*/ 79 w 259"/>
              <a:gd name="T11" fmla="*/ 223 h 355"/>
              <a:gd name="T12" fmla="*/ 85 w 259"/>
              <a:gd name="T13" fmla="*/ 216 h 355"/>
              <a:gd name="T14" fmla="*/ 99 w 259"/>
              <a:gd name="T15" fmla="*/ 207 h 355"/>
              <a:gd name="T16" fmla="*/ 124 w 259"/>
              <a:gd name="T17" fmla="*/ 195 h 355"/>
              <a:gd name="T18" fmla="*/ 157 w 259"/>
              <a:gd name="T19" fmla="*/ 168 h 355"/>
              <a:gd name="T20" fmla="*/ 176 w 259"/>
              <a:gd name="T21" fmla="*/ 131 h 355"/>
              <a:gd name="T22" fmla="*/ 179 w 259"/>
              <a:gd name="T23" fmla="*/ 99 h 355"/>
              <a:gd name="T24" fmla="*/ 188 w 259"/>
              <a:gd name="T25" fmla="*/ 69 h 355"/>
              <a:gd name="T26" fmla="*/ 205 w 259"/>
              <a:gd name="T27" fmla="*/ 44 h 355"/>
              <a:gd name="T28" fmla="*/ 228 w 259"/>
              <a:gd name="T29" fmla="*/ 29 h 355"/>
              <a:gd name="T30" fmla="*/ 254 w 259"/>
              <a:gd name="T31" fmla="*/ 3 h 355"/>
              <a:gd name="T32" fmla="*/ 241 w 259"/>
              <a:gd name="T33" fmla="*/ 38 h 355"/>
              <a:gd name="T34" fmla="*/ 214 w 259"/>
              <a:gd name="T35" fmla="*/ 57 h 355"/>
              <a:gd name="T36" fmla="*/ 201 w 259"/>
              <a:gd name="T37" fmla="*/ 78 h 355"/>
              <a:gd name="T38" fmla="*/ 194 w 259"/>
              <a:gd name="T39" fmla="*/ 104 h 355"/>
              <a:gd name="T40" fmla="*/ 192 w 259"/>
              <a:gd name="T41" fmla="*/ 132 h 355"/>
              <a:gd name="T42" fmla="*/ 172 w 259"/>
              <a:gd name="T43" fmla="*/ 175 h 355"/>
              <a:gd name="T44" fmla="*/ 135 w 259"/>
              <a:gd name="T45" fmla="*/ 208 h 355"/>
              <a:gd name="T46" fmla="*/ 108 w 259"/>
              <a:gd name="T47" fmla="*/ 220 h 355"/>
              <a:gd name="T48" fmla="*/ 98 w 259"/>
              <a:gd name="T49" fmla="*/ 225 h 355"/>
              <a:gd name="T50" fmla="*/ 90 w 259"/>
              <a:gd name="T51" fmla="*/ 236 h 355"/>
              <a:gd name="T52" fmla="*/ 61 w 259"/>
              <a:gd name="T53" fmla="*/ 264 h 355"/>
              <a:gd name="T54" fmla="*/ 50 w 259"/>
              <a:gd name="T55" fmla="*/ 279 h 355"/>
              <a:gd name="T56" fmla="*/ 45 w 259"/>
              <a:gd name="T57" fmla="*/ 295 h 355"/>
              <a:gd name="T58" fmla="*/ 37 w 259"/>
              <a:gd name="T59" fmla="*/ 304 h 355"/>
              <a:gd name="T60" fmla="*/ 24 w 259"/>
              <a:gd name="T61" fmla="*/ 336 h 355"/>
              <a:gd name="T62" fmla="*/ 6 w 259"/>
              <a:gd name="T63" fmla="*/ 353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9" h="355">
                <a:moveTo>
                  <a:pt x="2" y="342"/>
                </a:moveTo>
                <a:lnTo>
                  <a:pt x="9" y="329"/>
                </a:lnTo>
                <a:lnTo>
                  <a:pt x="15" y="314"/>
                </a:lnTo>
                <a:lnTo>
                  <a:pt x="22" y="297"/>
                </a:lnTo>
                <a:cubicBezTo>
                  <a:pt x="22" y="296"/>
                  <a:pt x="23" y="296"/>
                  <a:pt x="24" y="295"/>
                </a:cubicBezTo>
                <a:lnTo>
                  <a:pt x="34" y="284"/>
                </a:lnTo>
                <a:lnTo>
                  <a:pt x="32" y="288"/>
                </a:lnTo>
                <a:lnTo>
                  <a:pt x="35" y="276"/>
                </a:lnTo>
                <a:cubicBezTo>
                  <a:pt x="35" y="275"/>
                  <a:pt x="35" y="274"/>
                  <a:pt x="36" y="273"/>
                </a:cubicBezTo>
                <a:lnTo>
                  <a:pt x="48" y="255"/>
                </a:lnTo>
                <a:lnTo>
                  <a:pt x="64" y="236"/>
                </a:lnTo>
                <a:lnTo>
                  <a:pt x="79" y="223"/>
                </a:lnTo>
                <a:lnTo>
                  <a:pt x="78" y="225"/>
                </a:lnTo>
                <a:lnTo>
                  <a:pt x="85" y="216"/>
                </a:lnTo>
                <a:cubicBezTo>
                  <a:pt x="86" y="215"/>
                  <a:pt x="87" y="214"/>
                  <a:pt x="87" y="214"/>
                </a:cubicBezTo>
                <a:lnTo>
                  <a:pt x="99" y="207"/>
                </a:lnTo>
                <a:lnTo>
                  <a:pt x="126" y="194"/>
                </a:lnTo>
                <a:lnTo>
                  <a:pt x="124" y="195"/>
                </a:lnTo>
                <a:lnTo>
                  <a:pt x="159" y="165"/>
                </a:lnTo>
                <a:lnTo>
                  <a:pt x="157" y="168"/>
                </a:lnTo>
                <a:lnTo>
                  <a:pt x="177" y="128"/>
                </a:lnTo>
                <a:lnTo>
                  <a:pt x="176" y="131"/>
                </a:lnTo>
                <a:lnTo>
                  <a:pt x="178" y="101"/>
                </a:lnTo>
                <a:cubicBezTo>
                  <a:pt x="179" y="100"/>
                  <a:pt x="179" y="100"/>
                  <a:pt x="179" y="99"/>
                </a:cubicBezTo>
                <a:lnTo>
                  <a:pt x="187" y="71"/>
                </a:lnTo>
                <a:cubicBezTo>
                  <a:pt x="187" y="70"/>
                  <a:pt x="187" y="70"/>
                  <a:pt x="188" y="69"/>
                </a:cubicBezTo>
                <a:lnTo>
                  <a:pt x="203" y="46"/>
                </a:lnTo>
                <a:cubicBezTo>
                  <a:pt x="203" y="45"/>
                  <a:pt x="204" y="44"/>
                  <a:pt x="205" y="44"/>
                </a:cubicBezTo>
                <a:lnTo>
                  <a:pt x="230" y="27"/>
                </a:lnTo>
                <a:lnTo>
                  <a:pt x="228" y="29"/>
                </a:lnTo>
                <a:lnTo>
                  <a:pt x="243" y="5"/>
                </a:lnTo>
                <a:cubicBezTo>
                  <a:pt x="245" y="1"/>
                  <a:pt x="250" y="0"/>
                  <a:pt x="254" y="3"/>
                </a:cubicBezTo>
                <a:cubicBezTo>
                  <a:pt x="257" y="5"/>
                  <a:pt x="259" y="10"/>
                  <a:pt x="256" y="14"/>
                </a:cubicBezTo>
                <a:lnTo>
                  <a:pt x="241" y="38"/>
                </a:lnTo>
                <a:cubicBezTo>
                  <a:pt x="241" y="39"/>
                  <a:pt x="240" y="39"/>
                  <a:pt x="239" y="40"/>
                </a:cubicBezTo>
                <a:lnTo>
                  <a:pt x="214" y="57"/>
                </a:lnTo>
                <a:lnTo>
                  <a:pt x="216" y="55"/>
                </a:lnTo>
                <a:lnTo>
                  <a:pt x="201" y="78"/>
                </a:lnTo>
                <a:lnTo>
                  <a:pt x="202" y="76"/>
                </a:lnTo>
                <a:lnTo>
                  <a:pt x="194" y="104"/>
                </a:lnTo>
                <a:lnTo>
                  <a:pt x="194" y="102"/>
                </a:lnTo>
                <a:lnTo>
                  <a:pt x="192" y="132"/>
                </a:lnTo>
                <a:cubicBezTo>
                  <a:pt x="192" y="133"/>
                  <a:pt x="192" y="134"/>
                  <a:pt x="192" y="135"/>
                </a:cubicBezTo>
                <a:lnTo>
                  <a:pt x="172" y="175"/>
                </a:lnTo>
                <a:cubicBezTo>
                  <a:pt x="171" y="176"/>
                  <a:pt x="170" y="177"/>
                  <a:pt x="170" y="178"/>
                </a:cubicBezTo>
                <a:lnTo>
                  <a:pt x="135" y="208"/>
                </a:lnTo>
                <a:cubicBezTo>
                  <a:pt x="134" y="208"/>
                  <a:pt x="133" y="208"/>
                  <a:pt x="133" y="209"/>
                </a:cubicBezTo>
                <a:lnTo>
                  <a:pt x="108" y="220"/>
                </a:lnTo>
                <a:lnTo>
                  <a:pt x="96" y="227"/>
                </a:lnTo>
                <a:lnTo>
                  <a:pt x="98" y="225"/>
                </a:lnTo>
                <a:lnTo>
                  <a:pt x="91" y="234"/>
                </a:lnTo>
                <a:cubicBezTo>
                  <a:pt x="90" y="235"/>
                  <a:pt x="90" y="235"/>
                  <a:pt x="90" y="236"/>
                </a:cubicBezTo>
                <a:lnTo>
                  <a:pt x="76" y="247"/>
                </a:lnTo>
                <a:lnTo>
                  <a:pt x="61" y="264"/>
                </a:lnTo>
                <a:lnTo>
                  <a:pt x="49" y="282"/>
                </a:lnTo>
                <a:lnTo>
                  <a:pt x="50" y="279"/>
                </a:lnTo>
                <a:lnTo>
                  <a:pt x="47" y="291"/>
                </a:lnTo>
                <a:cubicBezTo>
                  <a:pt x="47" y="293"/>
                  <a:pt x="46" y="294"/>
                  <a:pt x="45" y="295"/>
                </a:cubicBezTo>
                <a:lnTo>
                  <a:pt x="35" y="306"/>
                </a:lnTo>
                <a:lnTo>
                  <a:pt x="37" y="304"/>
                </a:lnTo>
                <a:lnTo>
                  <a:pt x="30" y="319"/>
                </a:lnTo>
                <a:lnTo>
                  <a:pt x="24" y="336"/>
                </a:lnTo>
                <a:lnTo>
                  <a:pt x="17" y="349"/>
                </a:lnTo>
                <a:cubicBezTo>
                  <a:pt x="14" y="353"/>
                  <a:pt x="10" y="355"/>
                  <a:pt x="6" y="353"/>
                </a:cubicBezTo>
                <a:cubicBezTo>
                  <a:pt x="2" y="350"/>
                  <a:pt x="0" y="346"/>
                  <a:pt x="2" y="342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40">
            <a:extLst>
              <a:ext uri="{FF2B5EF4-FFF2-40B4-BE49-F238E27FC236}">
                <a16:creationId xmlns:a16="http://schemas.microsoft.com/office/drawing/2014/main" id="{972A386E-06F4-42D6-8027-ACA1A7CE1B8C}"/>
              </a:ext>
            </a:extLst>
          </p:cNvPr>
          <p:cNvSpPr>
            <a:spLocks/>
          </p:cNvSpPr>
          <p:nvPr/>
        </p:nvSpPr>
        <p:spPr bwMode="auto">
          <a:xfrm>
            <a:off x="3747702" y="3795574"/>
            <a:ext cx="69850" cy="42863"/>
          </a:xfrm>
          <a:custGeom>
            <a:avLst/>
            <a:gdLst>
              <a:gd name="T0" fmla="*/ 1 w 128"/>
              <a:gd name="T1" fmla="*/ 66 h 77"/>
              <a:gd name="T2" fmla="*/ 7 w 128"/>
              <a:gd name="T3" fmla="*/ 44 h 77"/>
              <a:gd name="T4" fmla="*/ 7 w 128"/>
              <a:gd name="T5" fmla="*/ 43 h 77"/>
              <a:gd name="T6" fmla="*/ 16 w 128"/>
              <a:gd name="T7" fmla="*/ 27 h 77"/>
              <a:gd name="T8" fmla="*/ 19 w 128"/>
              <a:gd name="T9" fmla="*/ 24 h 77"/>
              <a:gd name="T10" fmla="*/ 33 w 128"/>
              <a:gd name="T11" fmla="*/ 14 h 77"/>
              <a:gd name="T12" fmla="*/ 35 w 128"/>
              <a:gd name="T13" fmla="*/ 13 h 77"/>
              <a:gd name="T14" fmla="*/ 57 w 128"/>
              <a:gd name="T15" fmla="*/ 7 h 77"/>
              <a:gd name="T16" fmla="*/ 70 w 128"/>
              <a:gd name="T17" fmla="*/ 2 h 77"/>
              <a:gd name="T18" fmla="*/ 71 w 128"/>
              <a:gd name="T19" fmla="*/ 2 h 77"/>
              <a:gd name="T20" fmla="*/ 77 w 128"/>
              <a:gd name="T21" fmla="*/ 1 h 77"/>
              <a:gd name="T22" fmla="*/ 78 w 128"/>
              <a:gd name="T23" fmla="*/ 0 h 77"/>
              <a:gd name="T24" fmla="*/ 91 w 128"/>
              <a:gd name="T25" fmla="*/ 0 h 77"/>
              <a:gd name="T26" fmla="*/ 103 w 128"/>
              <a:gd name="T27" fmla="*/ 1 h 77"/>
              <a:gd name="T28" fmla="*/ 120 w 128"/>
              <a:gd name="T29" fmla="*/ 1 h 77"/>
              <a:gd name="T30" fmla="*/ 128 w 128"/>
              <a:gd name="T31" fmla="*/ 9 h 77"/>
              <a:gd name="T32" fmla="*/ 120 w 128"/>
              <a:gd name="T33" fmla="*/ 17 h 77"/>
              <a:gd name="T34" fmla="*/ 102 w 128"/>
              <a:gd name="T35" fmla="*/ 17 h 77"/>
              <a:gd name="T36" fmla="*/ 91 w 128"/>
              <a:gd name="T37" fmla="*/ 16 h 77"/>
              <a:gd name="T38" fmla="*/ 78 w 128"/>
              <a:gd name="T39" fmla="*/ 16 h 77"/>
              <a:gd name="T40" fmla="*/ 80 w 128"/>
              <a:gd name="T41" fmla="*/ 16 h 77"/>
              <a:gd name="T42" fmla="*/ 74 w 128"/>
              <a:gd name="T43" fmla="*/ 17 h 77"/>
              <a:gd name="T44" fmla="*/ 75 w 128"/>
              <a:gd name="T45" fmla="*/ 17 h 77"/>
              <a:gd name="T46" fmla="*/ 62 w 128"/>
              <a:gd name="T47" fmla="*/ 22 h 77"/>
              <a:gd name="T48" fmla="*/ 40 w 128"/>
              <a:gd name="T49" fmla="*/ 28 h 77"/>
              <a:gd name="T50" fmla="*/ 42 w 128"/>
              <a:gd name="T51" fmla="*/ 27 h 77"/>
              <a:gd name="T52" fmla="*/ 28 w 128"/>
              <a:gd name="T53" fmla="*/ 37 h 77"/>
              <a:gd name="T54" fmla="*/ 30 w 128"/>
              <a:gd name="T55" fmla="*/ 34 h 77"/>
              <a:gd name="T56" fmla="*/ 21 w 128"/>
              <a:gd name="T57" fmla="*/ 50 h 77"/>
              <a:gd name="T58" fmla="*/ 22 w 128"/>
              <a:gd name="T59" fmla="*/ 49 h 77"/>
              <a:gd name="T60" fmla="*/ 16 w 128"/>
              <a:gd name="T61" fmla="*/ 71 h 77"/>
              <a:gd name="T62" fmla="*/ 6 w 128"/>
              <a:gd name="T63" fmla="*/ 76 h 77"/>
              <a:gd name="T64" fmla="*/ 1 w 128"/>
              <a:gd name="T65" fmla="*/ 6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77">
                <a:moveTo>
                  <a:pt x="1" y="66"/>
                </a:moveTo>
                <a:lnTo>
                  <a:pt x="7" y="44"/>
                </a:lnTo>
                <a:cubicBezTo>
                  <a:pt x="7" y="44"/>
                  <a:pt x="7" y="43"/>
                  <a:pt x="7" y="43"/>
                </a:cubicBezTo>
                <a:lnTo>
                  <a:pt x="16" y="27"/>
                </a:lnTo>
                <a:cubicBezTo>
                  <a:pt x="17" y="26"/>
                  <a:pt x="18" y="25"/>
                  <a:pt x="19" y="24"/>
                </a:cubicBezTo>
                <a:lnTo>
                  <a:pt x="33" y="14"/>
                </a:lnTo>
                <a:cubicBezTo>
                  <a:pt x="34" y="13"/>
                  <a:pt x="34" y="13"/>
                  <a:pt x="35" y="13"/>
                </a:cubicBezTo>
                <a:lnTo>
                  <a:pt x="57" y="7"/>
                </a:lnTo>
                <a:lnTo>
                  <a:pt x="70" y="2"/>
                </a:lnTo>
                <a:cubicBezTo>
                  <a:pt x="70" y="2"/>
                  <a:pt x="71" y="2"/>
                  <a:pt x="71" y="2"/>
                </a:cubicBezTo>
                <a:lnTo>
                  <a:pt x="77" y="1"/>
                </a:lnTo>
                <a:cubicBezTo>
                  <a:pt x="78" y="0"/>
                  <a:pt x="78" y="0"/>
                  <a:pt x="78" y="0"/>
                </a:cubicBezTo>
                <a:lnTo>
                  <a:pt x="91" y="0"/>
                </a:lnTo>
                <a:lnTo>
                  <a:pt x="103" y="1"/>
                </a:lnTo>
                <a:lnTo>
                  <a:pt x="120" y="1"/>
                </a:lnTo>
                <a:cubicBezTo>
                  <a:pt x="125" y="1"/>
                  <a:pt x="128" y="5"/>
                  <a:pt x="128" y="9"/>
                </a:cubicBezTo>
                <a:cubicBezTo>
                  <a:pt x="128" y="14"/>
                  <a:pt x="125" y="17"/>
                  <a:pt x="120" y="17"/>
                </a:cubicBezTo>
                <a:lnTo>
                  <a:pt x="102" y="17"/>
                </a:lnTo>
                <a:lnTo>
                  <a:pt x="91" y="16"/>
                </a:lnTo>
                <a:lnTo>
                  <a:pt x="78" y="16"/>
                </a:lnTo>
                <a:lnTo>
                  <a:pt x="80" y="16"/>
                </a:lnTo>
                <a:lnTo>
                  <a:pt x="74" y="17"/>
                </a:lnTo>
                <a:lnTo>
                  <a:pt x="75" y="17"/>
                </a:lnTo>
                <a:lnTo>
                  <a:pt x="62" y="22"/>
                </a:lnTo>
                <a:lnTo>
                  <a:pt x="40" y="28"/>
                </a:lnTo>
                <a:lnTo>
                  <a:pt x="42" y="27"/>
                </a:lnTo>
                <a:lnTo>
                  <a:pt x="28" y="37"/>
                </a:lnTo>
                <a:lnTo>
                  <a:pt x="30" y="34"/>
                </a:lnTo>
                <a:lnTo>
                  <a:pt x="21" y="50"/>
                </a:lnTo>
                <a:lnTo>
                  <a:pt x="22" y="49"/>
                </a:lnTo>
                <a:lnTo>
                  <a:pt x="16" y="71"/>
                </a:lnTo>
                <a:cubicBezTo>
                  <a:pt x="15" y="75"/>
                  <a:pt x="11" y="77"/>
                  <a:pt x="6" y="76"/>
                </a:cubicBezTo>
                <a:cubicBezTo>
                  <a:pt x="2" y="75"/>
                  <a:pt x="0" y="71"/>
                  <a:pt x="1" y="6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41">
            <a:extLst>
              <a:ext uri="{FF2B5EF4-FFF2-40B4-BE49-F238E27FC236}">
                <a16:creationId xmlns:a16="http://schemas.microsoft.com/office/drawing/2014/main" id="{4F43A551-04C7-419E-97F9-8CA318FD06B8}"/>
              </a:ext>
            </a:extLst>
          </p:cNvPr>
          <p:cNvSpPr>
            <a:spLocks/>
          </p:cNvSpPr>
          <p:nvPr/>
        </p:nvSpPr>
        <p:spPr bwMode="auto">
          <a:xfrm>
            <a:off x="3774690" y="3828911"/>
            <a:ext cx="20638" cy="101600"/>
          </a:xfrm>
          <a:custGeom>
            <a:avLst/>
            <a:gdLst>
              <a:gd name="T0" fmla="*/ 27 w 36"/>
              <a:gd name="T1" fmla="*/ 7 h 177"/>
              <a:gd name="T2" fmla="*/ 35 w 36"/>
              <a:gd name="T3" fmla="*/ 60 h 177"/>
              <a:gd name="T4" fmla="*/ 35 w 36"/>
              <a:gd name="T5" fmla="*/ 62 h 177"/>
              <a:gd name="T6" fmla="*/ 32 w 36"/>
              <a:gd name="T7" fmla="*/ 87 h 177"/>
              <a:gd name="T8" fmla="*/ 31 w 36"/>
              <a:gd name="T9" fmla="*/ 91 h 177"/>
              <a:gd name="T10" fmla="*/ 17 w 36"/>
              <a:gd name="T11" fmla="*/ 111 h 177"/>
              <a:gd name="T12" fmla="*/ 18 w 36"/>
              <a:gd name="T13" fmla="*/ 107 h 177"/>
              <a:gd name="T14" fmla="*/ 16 w 36"/>
              <a:gd name="T15" fmla="*/ 138 h 177"/>
              <a:gd name="T16" fmla="*/ 18 w 36"/>
              <a:gd name="T17" fmla="*/ 168 h 177"/>
              <a:gd name="T18" fmla="*/ 11 w 36"/>
              <a:gd name="T19" fmla="*/ 176 h 177"/>
              <a:gd name="T20" fmla="*/ 2 w 36"/>
              <a:gd name="T21" fmla="*/ 169 h 177"/>
              <a:gd name="T22" fmla="*/ 0 w 36"/>
              <a:gd name="T23" fmla="*/ 137 h 177"/>
              <a:gd name="T24" fmla="*/ 2 w 36"/>
              <a:gd name="T25" fmla="*/ 106 h 177"/>
              <a:gd name="T26" fmla="*/ 4 w 36"/>
              <a:gd name="T27" fmla="*/ 102 h 177"/>
              <a:gd name="T28" fmla="*/ 18 w 36"/>
              <a:gd name="T29" fmla="*/ 82 h 177"/>
              <a:gd name="T30" fmla="*/ 17 w 36"/>
              <a:gd name="T31" fmla="*/ 86 h 177"/>
              <a:gd name="T32" fmla="*/ 20 w 36"/>
              <a:gd name="T33" fmla="*/ 61 h 177"/>
              <a:gd name="T34" fmla="*/ 20 w 36"/>
              <a:gd name="T35" fmla="*/ 63 h 177"/>
              <a:gd name="T36" fmla="*/ 12 w 36"/>
              <a:gd name="T37" fmla="*/ 10 h 177"/>
              <a:gd name="T38" fmla="*/ 18 w 36"/>
              <a:gd name="T39" fmla="*/ 1 h 177"/>
              <a:gd name="T40" fmla="*/ 27 w 36"/>
              <a:gd name="T41" fmla="*/ 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177">
                <a:moveTo>
                  <a:pt x="27" y="7"/>
                </a:moveTo>
                <a:lnTo>
                  <a:pt x="35" y="60"/>
                </a:lnTo>
                <a:cubicBezTo>
                  <a:pt x="35" y="61"/>
                  <a:pt x="36" y="62"/>
                  <a:pt x="35" y="62"/>
                </a:cubicBezTo>
                <a:lnTo>
                  <a:pt x="32" y="87"/>
                </a:lnTo>
                <a:cubicBezTo>
                  <a:pt x="32" y="89"/>
                  <a:pt x="32" y="90"/>
                  <a:pt x="31" y="91"/>
                </a:cubicBezTo>
                <a:lnTo>
                  <a:pt x="17" y="111"/>
                </a:lnTo>
                <a:lnTo>
                  <a:pt x="18" y="107"/>
                </a:lnTo>
                <a:lnTo>
                  <a:pt x="16" y="138"/>
                </a:lnTo>
                <a:lnTo>
                  <a:pt x="18" y="168"/>
                </a:lnTo>
                <a:cubicBezTo>
                  <a:pt x="19" y="172"/>
                  <a:pt x="15" y="176"/>
                  <a:pt x="11" y="176"/>
                </a:cubicBezTo>
                <a:cubicBezTo>
                  <a:pt x="7" y="177"/>
                  <a:pt x="3" y="173"/>
                  <a:pt x="2" y="169"/>
                </a:cubicBezTo>
                <a:lnTo>
                  <a:pt x="0" y="137"/>
                </a:lnTo>
                <a:lnTo>
                  <a:pt x="2" y="106"/>
                </a:lnTo>
                <a:cubicBezTo>
                  <a:pt x="3" y="104"/>
                  <a:pt x="3" y="103"/>
                  <a:pt x="4" y="102"/>
                </a:cubicBezTo>
                <a:lnTo>
                  <a:pt x="18" y="82"/>
                </a:lnTo>
                <a:lnTo>
                  <a:pt x="17" y="86"/>
                </a:lnTo>
                <a:lnTo>
                  <a:pt x="20" y="61"/>
                </a:lnTo>
                <a:lnTo>
                  <a:pt x="20" y="63"/>
                </a:lnTo>
                <a:lnTo>
                  <a:pt x="12" y="10"/>
                </a:lnTo>
                <a:cubicBezTo>
                  <a:pt x="11" y="5"/>
                  <a:pt x="14" y="1"/>
                  <a:pt x="18" y="1"/>
                </a:cubicBezTo>
                <a:cubicBezTo>
                  <a:pt x="23" y="0"/>
                  <a:pt x="27" y="3"/>
                  <a:pt x="27" y="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2">
            <a:extLst>
              <a:ext uri="{FF2B5EF4-FFF2-40B4-BE49-F238E27FC236}">
                <a16:creationId xmlns:a16="http://schemas.microsoft.com/office/drawing/2014/main" id="{269AC641-CA11-4B94-BBE0-24E69BEA0F64}"/>
              </a:ext>
            </a:extLst>
          </p:cNvPr>
          <p:cNvSpPr>
            <a:spLocks/>
          </p:cNvSpPr>
          <p:nvPr/>
        </p:nvSpPr>
        <p:spPr bwMode="auto">
          <a:xfrm>
            <a:off x="3822315" y="3828911"/>
            <a:ext cx="12700" cy="55563"/>
          </a:xfrm>
          <a:custGeom>
            <a:avLst/>
            <a:gdLst>
              <a:gd name="T0" fmla="*/ 20 w 25"/>
              <a:gd name="T1" fmla="*/ 9 h 97"/>
              <a:gd name="T2" fmla="*/ 18 w 25"/>
              <a:gd name="T3" fmla="*/ 34 h 97"/>
              <a:gd name="T4" fmla="*/ 16 w 25"/>
              <a:gd name="T5" fmla="*/ 60 h 97"/>
              <a:gd name="T6" fmla="*/ 17 w 25"/>
              <a:gd name="T7" fmla="*/ 80 h 97"/>
              <a:gd name="T8" fmla="*/ 15 w 25"/>
              <a:gd name="T9" fmla="*/ 75 h 97"/>
              <a:gd name="T10" fmla="*/ 22 w 25"/>
              <a:gd name="T11" fmla="*/ 83 h 97"/>
              <a:gd name="T12" fmla="*/ 22 w 25"/>
              <a:gd name="T13" fmla="*/ 94 h 97"/>
              <a:gd name="T14" fmla="*/ 10 w 25"/>
              <a:gd name="T15" fmla="*/ 94 h 97"/>
              <a:gd name="T16" fmla="*/ 3 w 25"/>
              <a:gd name="T17" fmla="*/ 86 h 97"/>
              <a:gd name="T18" fmla="*/ 1 w 25"/>
              <a:gd name="T19" fmla="*/ 81 h 97"/>
              <a:gd name="T20" fmla="*/ 0 w 25"/>
              <a:gd name="T21" fmla="*/ 59 h 97"/>
              <a:gd name="T22" fmla="*/ 2 w 25"/>
              <a:gd name="T23" fmla="*/ 33 h 97"/>
              <a:gd name="T24" fmla="*/ 4 w 25"/>
              <a:gd name="T25" fmla="*/ 8 h 97"/>
              <a:gd name="T26" fmla="*/ 13 w 25"/>
              <a:gd name="T27" fmla="*/ 0 h 97"/>
              <a:gd name="T28" fmla="*/ 20 w 25"/>
              <a:gd name="T29" fmla="*/ 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" h="97">
                <a:moveTo>
                  <a:pt x="20" y="9"/>
                </a:moveTo>
                <a:lnTo>
                  <a:pt x="18" y="34"/>
                </a:lnTo>
                <a:lnTo>
                  <a:pt x="16" y="60"/>
                </a:lnTo>
                <a:lnTo>
                  <a:pt x="17" y="80"/>
                </a:lnTo>
                <a:lnTo>
                  <a:pt x="15" y="75"/>
                </a:lnTo>
                <a:lnTo>
                  <a:pt x="22" y="83"/>
                </a:lnTo>
                <a:cubicBezTo>
                  <a:pt x="25" y="87"/>
                  <a:pt x="25" y="92"/>
                  <a:pt x="22" y="94"/>
                </a:cubicBezTo>
                <a:cubicBezTo>
                  <a:pt x="18" y="97"/>
                  <a:pt x="13" y="97"/>
                  <a:pt x="10" y="94"/>
                </a:cubicBezTo>
                <a:lnTo>
                  <a:pt x="3" y="86"/>
                </a:lnTo>
                <a:cubicBezTo>
                  <a:pt x="2" y="84"/>
                  <a:pt x="2" y="83"/>
                  <a:pt x="1" y="81"/>
                </a:cubicBezTo>
                <a:lnTo>
                  <a:pt x="0" y="59"/>
                </a:lnTo>
                <a:lnTo>
                  <a:pt x="2" y="33"/>
                </a:lnTo>
                <a:lnTo>
                  <a:pt x="4" y="8"/>
                </a:lnTo>
                <a:cubicBezTo>
                  <a:pt x="5" y="3"/>
                  <a:pt x="9" y="0"/>
                  <a:pt x="13" y="0"/>
                </a:cubicBezTo>
                <a:cubicBezTo>
                  <a:pt x="18" y="1"/>
                  <a:pt x="21" y="5"/>
                  <a:pt x="20" y="9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3">
            <a:extLst>
              <a:ext uri="{FF2B5EF4-FFF2-40B4-BE49-F238E27FC236}">
                <a16:creationId xmlns:a16="http://schemas.microsoft.com/office/drawing/2014/main" id="{C9C9F051-F0B9-4DAB-BB22-B2A907081881}"/>
              </a:ext>
            </a:extLst>
          </p:cNvPr>
          <p:cNvSpPr>
            <a:spLocks/>
          </p:cNvSpPr>
          <p:nvPr/>
        </p:nvSpPr>
        <p:spPr bwMode="auto">
          <a:xfrm>
            <a:off x="3842952" y="3938449"/>
            <a:ext cx="53975" cy="84138"/>
          </a:xfrm>
          <a:custGeom>
            <a:avLst/>
            <a:gdLst>
              <a:gd name="T0" fmla="*/ 36 w 98"/>
              <a:gd name="T1" fmla="*/ 13 h 147"/>
              <a:gd name="T2" fmla="*/ 26 w 98"/>
              <a:gd name="T3" fmla="*/ 34 h 147"/>
              <a:gd name="T4" fmla="*/ 16 w 98"/>
              <a:gd name="T5" fmla="*/ 55 h 147"/>
              <a:gd name="T6" fmla="*/ 10 w 98"/>
              <a:gd name="T7" fmla="*/ 44 h 147"/>
              <a:gd name="T8" fmla="*/ 18 w 98"/>
              <a:gd name="T9" fmla="*/ 46 h 147"/>
              <a:gd name="T10" fmla="*/ 15 w 98"/>
              <a:gd name="T11" fmla="*/ 46 h 147"/>
              <a:gd name="T12" fmla="*/ 27 w 98"/>
              <a:gd name="T13" fmla="*/ 44 h 147"/>
              <a:gd name="T14" fmla="*/ 34 w 98"/>
              <a:gd name="T15" fmla="*/ 45 h 147"/>
              <a:gd name="T16" fmla="*/ 45 w 98"/>
              <a:gd name="T17" fmla="*/ 54 h 147"/>
              <a:gd name="T18" fmla="*/ 58 w 98"/>
              <a:gd name="T19" fmla="*/ 63 h 147"/>
              <a:gd name="T20" fmla="*/ 60 w 98"/>
              <a:gd name="T21" fmla="*/ 65 h 147"/>
              <a:gd name="T22" fmla="*/ 69 w 98"/>
              <a:gd name="T23" fmla="*/ 77 h 147"/>
              <a:gd name="T24" fmla="*/ 69 w 98"/>
              <a:gd name="T25" fmla="*/ 78 h 147"/>
              <a:gd name="T26" fmla="*/ 75 w 98"/>
              <a:gd name="T27" fmla="*/ 89 h 147"/>
              <a:gd name="T28" fmla="*/ 76 w 98"/>
              <a:gd name="T29" fmla="*/ 91 h 147"/>
              <a:gd name="T30" fmla="*/ 80 w 98"/>
              <a:gd name="T31" fmla="*/ 107 h 147"/>
              <a:gd name="T32" fmla="*/ 80 w 98"/>
              <a:gd name="T33" fmla="*/ 108 h 147"/>
              <a:gd name="T34" fmla="*/ 81 w 98"/>
              <a:gd name="T35" fmla="*/ 124 h 147"/>
              <a:gd name="T36" fmla="*/ 79 w 98"/>
              <a:gd name="T37" fmla="*/ 119 h 147"/>
              <a:gd name="T38" fmla="*/ 87 w 98"/>
              <a:gd name="T39" fmla="*/ 127 h 147"/>
              <a:gd name="T40" fmla="*/ 86 w 98"/>
              <a:gd name="T41" fmla="*/ 126 h 147"/>
              <a:gd name="T42" fmla="*/ 93 w 98"/>
              <a:gd name="T43" fmla="*/ 131 h 147"/>
              <a:gd name="T44" fmla="*/ 95 w 98"/>
              <a:gd name="T45" fmla="*/ 142 h 147"/>
              <a:gd name="T46" fmla="*/ 84 w 98"/>
              <a:gd name="T47" fmla="*/ 144 h 147"/>
              <a:gd name="T48" fmla="*/ 77 w 98"/>
              <a:gd name="T49" fmla="*/ 139 h 147"/>
              <a:gd name="T50" fmla="*/ 76 w 98"/>
              <a:gd name="T51" fmla="*/ 138 h 147"/>
              <a:gd name="T52" fmla="*/ 68 w 98"/>
              <a:gd name="T53" fmla="*/ 130 h 147"/>
              <a:gd name="T54" fmla="*/ 65 w 98"/>
              <a:gd name="T55" fmla="*/ 125 h 147"/>
              <a:gd name="T56" fmla="*/ 64 w 98"/>
              <a:gd name="T57" fmla="*/ 109 h 147"/>
              <a:gd name="T58" fmla="*/ 65 w 98"/>
              <a:gd name="T59" fmla="*/ 110 h 147"/>
              <a:gd name="T60" fmla="*/ 61 w 98"/>
              <a:gd name="T61" fmla="*/ 94 h 147"/>
              <a:gd name="T62" fmla="*/ 61 w 98"/>
              <a:gd name="T63" fmla="*/ 96 h 147"/>
              <a:gd name="T64" fmla="*/ 55 w 98"/>
              <a:gd name="T65" fmla="*/ 85 h 147"/>
              <a:gd name="T66" fmla="*/ 56 w 98"/>
              <a:gd name="T67" fmla="*/ 86 h 147"/>
              <a:gd name="T68" fmla="*/ 47 w 98"/>
              <a:gd name="T69" fmla="*/ 74 h 147"/>
              <a:gd name="T70" fmla="*/ 49 w 98"/>
              <a:gd name="T71" fmla="*/ 76 h 147"/>
              <a:gd name="T72" fmla="*/ 34 w 98"/>
              <a:gd name="T73" fmla="*/ 67 h 147"/>
              <a:gd name="T74" fmla="*/ 23 w 98"/>
              <a:gd name="T75" fmla="*/ 58 h 147"/>
              <a:gd name="T76" fmla="*/ 30 w 98"/>
              <a:gd name="T77" fmla="*/ 59 h 147"/>
              <a:gd name="T78" fmla="*/ 18 w 98"/>
              <a:gd name="T79" fmla="*/ 61 h 147"/>
              <a:gd name="T80" fmla="*/ 15 w 98"/>
              <a:gd name="T81" fmla="*/ 61 h 147"/>
              <a:gd name="T82" fmla="*/ 7 w 98"/>
              <a:gd name="T83" fmla="*/ 59 h 147"/>
              <a:gd name="T84" fmla="*/ 1 w 98"/>
              <a:gd name="T85" fmla="*/ 55 h 147"/>
              <a:gd name="T86" fmla="*/ 1 w 98"/>
              <a:gd name="T87" fmla="*/ 48 h 147"/>
              <a:gd name="T88" fmla="*/ 11 w 98"/>
              <a:gd name="T89" fmla="*/ 27 h 147"/>
              <a:gd name="T90" fmla="*/ 21 w 98"/>
              <a:gd name="T91" fmla="*/ 6 h 147"/>
              <a:gd name="T92" fmla="*/ 32 w 98"/>
              <a:gd name="T93" fmla="*/ 2 h 147"/>
              <a:gd name="T94" fmla="*/ 36 w 98"/>
              <a:gd name="T95" fmla="*/ 1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8" h="147">
                <a:moveTo>
                  <a:pt x="36" y="13"/>
                </a:moveTo>
                <a:lnTo>
                  <a:pt x="26" y="34"/>
                </a:lnTo>
                <a:lnTo>
                  <a:pt x="16" y="55"/>
                </a:lnTo>
                <a:lnTo>
                  <a:pt x="10" y="44"/>
                </a:lnTo>
                <a:lnTo>
                  <a:pt x="18" y="46"/>
                </a:lnTo>
                <a:lnTo>
                  <a:pt x="15" y="46"/>
                </a:lnTo>
                <a:lnTo>
                  <a:pt x="27" y="44"/>
                </a:lnTo>
                <a:cubicBezTo>
                  <a:pt x="29" y="43"/>
                  <a:pt x="32" y="44"/>
                  <a:pt x="34" y="45"/>
                </a:cubicBezTo>
                <a:lnTo>
                  <a:pt x="45" y="54"/>
                </a:lnTo>
                <a:lnTo>
                  <a:pt x="58" y="63"/>
                </a:lnTo>
                <a:cubicBezTo>
                  <a:pt x="59" y="63"/>
                  <a:pt x="59" y="64"/>
                  <a:pt x="60" y="65"/>
                </a:cubicBezTo>
                <a:lnTo>
                  <a:pt x="69" y="77"/>
                </a:lnTo>
                <a:cubicBezTo>
                  <a:pt x="69" y="77"/>
                  <a:pt x="69" y="77"/>
                  <a:pt x="69" y="78"/>
                </a:cubicBezTo>
                <a:lnTo>
                  <a:pt x="75" y="89"/>
                </a:lnTo>
                <a:cubicBezTo>
                  <a:pt x="76" y="89"/>
                  <a:pt x="76" y="90"/>
                  <a:pt x="76" y="91"/>
                </a:cubicBezTo>
                <a:lnTo>
                  <a:pt x="80" y="107"/>
                </a:lnTo>
                <a:cubicBezTo>
                  <a:pt x="80" y="107"/>
                  <a:pt x="80" y="107"/>
                  <a:pt x="80" y="108"/>
                </a:cubicBezTo>
                <a:lnTo>
                  <a:pt x="81" y="124"/>
                </a:lnTo>
                <a:lnTo>
                  <a:pt x="79" y="119"/>
                </a:lnTo>
                <a:lnTo>
                  <a:pt x="87" y="127"/>
                </a:lnTo>
                <a:lnTo>
                  <a:pt x="86" y="126"/>
                </a:lnTo>
                <a:lnTo>
                  <a:pt x="93" y="131"/>
                </a:lnTo>
                <a:cubicBezTo>
                  <a:pt x="97" y="134"/>
                  <a:pt x="98" y="139"/>
                  <a:pt x="95" y="142"/>
                </a:cubicBezTo>
                <a:cubicBezTo>
                  <a:pt x="92" y="146"/>
                  <a:pt x="87" y="147"/>
                  <a:pt x="84" y="144"/>
                </a:cubicBezTo>
                <a:lnTo>
                  <a:pt x="77" y="139"/>
                </a:lnTo>
                <a:cubicBezTo>
                  <a:pt x="76" y="139"/>
                  <a:pt x="76" y="138"/>
                  <a:pt x="76" y="138"/>
                </a:cubicBezTo>
                <a:lnTo>
                  <a:pt x="68" y="130"/>
                </a:lnTo>
                <a:cubicBezTo>
                  <a:pt x="66" y="129"/>
                  <a:pt x="66" y="127"/>
                  <a:pt x="65" y="125"/>
                </a:cubicBezTo>
                <a:lnTo>
                  <a:pt x="64" y="109"/>
                </a:lnTo>
                <a:lnTo>
                  <a:pt x="65" y="110"/>
                </a:lnTo>
                <a:lnTo>
                  <a:pt x="61" y="94"/>
                </a:lnTo>
                <a:lnTo>
                  <a:pt x="61" y="96"/>
                </a:lnTo>
                <a:lnTo>
                  <a:pt x="55" y="85"/>
                </a:lnTo>
                <a:lnTo>
                  <a:pt x="56" y="86"/>
                </a:lnTo>
                <a:lnTo>
                  <a:pt x="47" y="74"/>
                </a:lnTo>
                <a:lnTo>
                  <a:pt x="49" y="76"/>
                </a:lnTo>
                <a:lnTo>
                  <a:pt x="34" y="67"/>
                </a:lnTo>
                <a:lnTo>
                  <a:pt x="23" y="58"/>
                </a:lnTo>
                <a:lnTo>
                  <a:pt x="30" y="59"/>
                </a:lnTo>
                <a:lnTo>
                  <a:pt x="18" y="61"/>
                </a:lnTo>
                <a:cubicBezTo>
                  <a:pt x="17" y="62"/>
                  <a:pt x="16" y="62"/>
                  <a:pt x="15" y="61"/>
                </a:cubicBezTo>
                <a:lnTo>
                  <a:pt x="7" y="59"/>
                </a:lnTo>
                <a:cubicBezTo>
                  <a:pt x="4" y="59"/>
                  <a:pt x="2" y="57"/>
                  <a:pt x="1" y="55"/>
                </a:cubicBezTo>
                <a:cubicBezTo>
                  <a:pt x="0" y="53"/>
                  <a:pt x="0" y="50"/>
                  <a:pt x="1" y="48"/>
                </a:cubicBezTo>
                <a:lnTo>
                  <a:pt x="11" y="27"/>
                </a:lnTo>
                <a:lnTo>
                  <a:pt x="21" y="6"/>
                </a:lnTo>
                <a:cubicBezTo>
                  <a:pt x="23" y="2"/>
                  <a:pt x="28" y="0"/>
                  <a:pt x="32" y="2"/>
                </a:cubicBezTo>
                <a:cubicBezTo>
                  <a:pt x="36" y="4"/>
                  <a:pt x="38" y="9"/>
                  <a:pt x="36" y="1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4">
            <a:extLst>
              <a:ext uri="{FF2B5EF4-FFF2-40B4-BE49-F238E27FC236}">
                <a16:creationId xmlns:a16="http://schemas.microsoft.com/office/drawing/2014/main" id="{D446F8FA-6456-4306-A817-C6AAFE18D851}"/>
              </a:ext>
            </a:extLst>
          </p:cNvPr>
          <p:cNvSpPr>
            <a:spLocks/>
          </p:cNvSpPr>
          <p:nvPr/>
        </p:nvSpPr>
        <p:spPr bwMode="auto">
          <a:xfrm>
            <a:off x="3800090" y="3901936"/>
            <a:ext cx="52388" cy="28575"/>
          </a:xfrm>
          <a:custGeom>
            <a:avLst/>
            <a:gdLst>
              <a:gd name="T0" fmla="*/ 15 w 97"/>
              <a:gd name="T1" fmla="*/ 3 h 50"/>
              <a:gd name="T2" fmla="*/ 37 w 97"/>
              <a:gd name="T3" fmla="*/ 21 h 50"/>
              <a:gd name="T4" fmla="*/ 39 w 97"/>
              <a:gd name="T5" fmla="*/ 25 h 50"/>
              <a:gd name="T6" fmla="*/ 42 w 97"/>
              <a:gd name="T7" fmla="*/ 34 h 50"/>
              <a:gd name="T8" fmla="*/ 39 w 97"/>
              <a:gd name="T9" fmla="*/ 30 h 50"/>
              <a:gd name="T10" fmla="*/ 46 w 97"/>
              <a:gd name="T11" fmla="*/ 35 h 50"/>
              <a:gd name="T12" fmla="*/ 40 w 97"/>
              <a:gd name="T13" fmla="*/ 34 h 50"/>
              <a:gd name="T14" fmla="*/ 52 w 97"/>
              <a:gd name="T15" fmla="*/ 31 h 50"/>
              <a:gd name="T16" fmla="*/ 48 w 97"/>
              <a:gd name="T17" fmla="*/ 33 h 50"/>
              <a:gd name="T18" fmla="*/ 52 w 97"/>
              <a:gd name="T19" fmla="*/ 29 h 50"/>
              <a:gd name="T20" fmla="*/ 56 w 97"/>
              <a:gd name="T21" fmla="*/ 27 h 50"/>
              <a:gd name="T22" fmla="*/ 64 w 97"/>
              <a:gd name="T23" fmla="*/ 26 h 50"/>
              <a:gd name="T24" fmla="*/ 75 w 97"/>
              <a:gd name="T25" fmla="*/ 25 h 50"/>
              <a:gd name="T26" fmla="*/ 86 w 97"/>
              <a:gd name="T27" fmla="*/ 26 h 50"/>
              <a:gd name="T28" fmla="*/ 89 w 97"/>
              <a:gd name="T29" fmla="*/ 26 h 50"/>
              <a:gd name="T30" fmla="*/ 97 w 97"/>
              <a:gd name="T31" fmla="*/ 34 h 50"/>
              <a:gd name="T32" fmla="*/ 89 w 97"/>
              <a:gd name="T33" fmla="*/ 42 h 50"/>
              <a:gd name="T34" fmla="*/ 85 w 97"/>
              <a:gd name="T35" fmla="*/ 42 h 50"/>
              <a:gd name="T36" fmla="*/ 75 w 97"/>
              <a:gd name="T37" fmla="*/ 41 h 50"/>
              <a:gd name="T38" fmla="*/ 66 w 97"/>
              <a:gd name="T39" fmla="*/ 41 h 50"/>
              <a:gd name="T40" fmla="*/ 58 w 97"/>
              <a:gd name="T41" fmla="*/ 42 h 50"/>
              <a:gd name="T42" fmla="*/ 63 w 97"/>
              <a:gd name="T43" fmla="*/ 40 h 50"/>
              <a:gd name="T44" fmla="*/ 59 w 97"/>
              <a:gd name="T45" fmla="*/ 44 h 50"/>
              <a:gd name="T46" fmla="*/ 55 w 97"/>
              <a:gd name="T47" fmla="*/ 46 h 50"/>
              <a:gd name="T48" fmla="*/ 43 w 97"/>
              <a:gd name="T49" fmla="*/ 49 h 50"/>
              <a:gd name="T50" fmla="*/ 37 w 97"/>
              <a:gd name="T51" fmla="*/ 48 h 50"/>
              <a:gd name="T52" fmla="*/ 30 w 97"/>
              <a:gd name="T53" fmla="*/ 43 h 50"/>
              <a:gd name="T54" fmla="*/ 27 w 97"/>
              <a:gd name="T55" fmla="*/ 39 h 50"/>
              <a:gd name="T56" fmla="*/ 24 w 97"/>
              <a:gd name="T57" fmla="*/ 30 h 50"/>
              <a:gd name="T58" fmla="*/ 26 w 97"/>
              <a:gd name="T59" fmla="*/ 34 h 50"/>
              <a:gd name="T60" fmla="*/ 4 w 97"/>
              <a:gd name="T61" fmla="*/ 16 h 50"/>
              <a:gd name="T62" fmla="*/ 3 w 97"/>
              <a:gd name="T63" fmla="*/ 4 h 50"/>
              <a:gd name="T64" fmla="*/ 15 w 97"/>
              <a:gd name="T65" fmla="*/ 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50">
                <a:moveTo>
                  <a:pt x="15" y="3"/>
                </a:moveTo>
                <a:lnTo>
                  <a:pt x="37" y="21"/>
                </a:lnTo>
                <a:cubicBezTo>
                  <a:pt x="38" y="22"/>
                  <a:pt x="39" y="23"/>
                  <a:pt x="39" y="25"/>
                </a:cubicBezTo>
                <a:lnTo>
                  <a:pt x="42" y="34"/>
                </a:lnTo>
                <a:lnTo>
                  <a:pt x="39" y="30"/>
                </a:lnTo>
                <a:lnTo>
                  <a:pt x="46" y="35"/>
                </a:lnTo>
                <a:lnTo>
                  <a:pt x="40" y="34"/>
                </a:lnTo>
                <a:lnTo>
                  <a:pt x="52" y="31"/>
                </a:lnTo>
                <a:lnTo>
                  <a:pt x="48" y="33"/>
                </a:lnTo>
                <a:lnTo>
                  <a:pt x="52" y="29"/>
                </a:lnTo>
                <a:cubicBezTo>
                  <a:pt x="53" y="28"/>
                  <a:pt x="55" y="27"/>
                  <a:pt x="56" y="27"/>
                </a:cubicBezTo>
                <a:lnTo>
                  <a:pt x="64" y="26"/>
                </a:lnTo>
                <a:lnTo>
                  <a:pt x="75" y="25"/>
                </a:lnTo>
                <a:lnTo>
                  <a:pt x="86" y="26"/>
                </a:lnTo>
                <a:lnTo>
                  <a:pt x="89" y="26"/>
                </a:lnTo>
                <a:cubicBezTo>
                  <a:pt x="94" y="26"/>
                  <a:pt x="97" y="30"/>
                  <a:pt x="97" y="34"/>
                </a:cubicBezTo>
                <a:cubicBezTo>
                  <a:pt x="97" y="39"/>
                  <a:pt x="94" y="42"/>
                  <a:pt x="89" y="42"/>
                </a:cubicBezTo>
                <a:lnTo>
                  <a:pt x="85" y="42"/>
                </a:lnTo>
                <a:lnTo>
                  <a:pt x="75" y="41"/>
                </a:lnTo>
                <a:lnTo>
                  <a:pt x="66" y="41"/>
                </a:lnTo>
                <a:lnTo>
                  <a:pt x="58" y="42"/>
                </a:lnTo>
                <a:lnTo>
                  <a:pt x="63" y="40"/>
                </a:lnTo>
                <a:lnTo>
                  <a:pt x="59" y="44"/>
                </a:lnTo>
                <a:cubicBezTo>
                  <a:pt x="58" y="45"/>
                  <a:pt x="57" y="46"/>
                  <a:pt x="55" y="46"/>
                </a:cubicBezTo>
                <a:lnTo>
                  <a:pt x="43" y="49"/>
                </a:lnTo>
                <a:cubicBezTo>
                  <a:pt x="41" y="50"/>
                  <a:pt x="39" y="49"/>
                  <a:pt x="37" y="48"/>
                </a:cubicBezTo>
                <a:lnTo>
                  <a:pt x="30" y="43"/>
                </a:lnTo>
                <a:cubicBezTo>
                  <a:pt x="28" y="42"/>
                  <a:pt x="27" y="41"/>
                  <a:pt x="27" y="39"/>
                </a:cubicBezTo>
                <a:lnTo>
                  <a:pt x="24" y="30"/>
                </a:lnTo>
                <a:lnTo>
                  <a:pt x="26" y="34"/>
                </a:lnTo>
                <a:lnTo>
                  <a:pt x="4" y="16"/>
                </a:lnTo>
                <a:cubicBezTo>
                  <a:pt x="1" y="13"/>
                  <a:pt x="0" y="8"/>
                  <a:pt x="3" y="4"/>
                </a:cubicBezTo>
                <a:cubicBezTo>
                  <a:pt x="6" y="1"/>
                  <a:pt x="11" y="0"/>
                  <a:pt x="15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id="{CD1D56A1-758F-4281-B644-A7DFEDD7E6FD}"/>
              </a:ext>
            </a:extLst>
          </p:cNvPr>
          <p:cNvSpPr>
            <a:spLocks/>
          </p:cNvSpPr>
          <p:nvPr/>
        </p:nvSpPr>
        <p:spPr bwMode="auto">
          <a:xfrm>
            <a:off x="3055551" y="3914636"/>
            <a:ext cx="307975" cy="117475"/>
          </a:xfrm>
          <a:custGeom>
            <a:avLst/>
            <a:gdLst>
              <a:gd name="T0" fmla="*/ 7 w 562"/>
              <a:gd name="T1" fmla="*/ 34 h 205"/>
              <a:gd name="T2" fmla="*/ 24 w 562"/>
              <a:gd name="T3" fmla="*/ 31 h 205"/>
              <a:gd name="T4" fmla="*/ 47 w 562"/>
              <a:gd name="T5" fmla="*/ 24 h 205"/>
              <a:gd name="T6" fmla="*/ 74 w 562"/>
              <a:gd name="T7" fmla="*/ 16 h 205"/>
              <a:gd name="T8" fmla="*/ 100 w 562"/>
              <a:gd name="T9" fmla="*/ 11 h 205"/>
              <a:gd name="T10" fmla="*/ 147 w 562"/>
              <a:gd name="T11" fmla="*/ 4 h 205"/>
              <a:gd name="T12" fmla="*/ 198 w 562"/>
              <a:gd name="T13" fmla="*/ 0 h 205"/>
              <a:gd name="T14" fmla="*/ 228 w 562"/>
              <a:gd name="T15" fmla="*/ 2 h 205"/>
              <a:gd name="T16" fmla="*/ 249 w 562"/>
              <a:gd name="T17" fmla="*/ 3 h 205"/>
              <a:gd name="T18" fmla="*/ 250 w 562"/>
              <a:gd name="T19" fmla="*/ 4 h 205"/>
              <a:gd name="T20" fmla="*/ 274 w 562"/>
              <a:gd name="T21" fmla="*/ 10 h 205"/>
              <a:gd name="T22" fmla="*/ 313 w 562"/>
              <a:gd name="T23" fmla="*/ 25 h 205"/>
              <a:gd name="T24" fmla="*/ 350 w 562"/>
              <a:gd name="T25" fmla="*/ 40 h 205"/>
              <a:gd name="T26" fmla="*/ 351 w 562"/>
              <a:gd name="T27" fmla="*/ 41 h 205"/>
              <a:gd name="T28" fmla="*/ 387 w 562"/>
              <a:gd name="T29" fmla="*/ 63 h 205"/>
              <a:gd name="T30" fmla="*/ 417 w 562"/>
              <a:gd name="T31" fmla="*/ 82 h 205"/>
              <a:gd name="T32" fmla="*/ 451 w 562"/>
              <a:gd name="T33" fmla="*/ 105 h 205"/>
              <a:gd name="T34" fmla="*/ 452 w 562"/>
              <a:gd name="T35" fmla="*/ 106 h 205"/>
              <a:gd name="T36" fmla="*/ 497 w 562"/>
              <a:gd name="T37" fmla="*/ 147 h 205"/>
              <a:gd name="T38" fmla="*/ 517 w 562"/>
              <a:gd name="T39" fmla="*/ 167 h 205"/>
              <a:gd name="T40" fmla="*/ 534 w 562"/>
              <a:gd name="T41" fmla="*/ 180 h 205"/>
              <a:gd name="T42" fmla="*/ 531 w 562"/>
              <a:gd name="T43" fmla="*/ 179 h 205"/>
              <a:gd name="T44" fmla="*/ 547 w 562"/>
              <a:gd name="T45" fmla="*/ 185 h 205"/>
              <a:gd name="T46" fmla="*/ 555 w 562"/>
              <a:gd name="T47" fmla="*/ 188 h 205"/>
              <a:gd name="T48" fmla="*/ 560 w 562"/>
              <a:gd name="T49" fmla="*/ 198 h 205"/>
              <a:gd name="T50" fmla="*/ 550 w 562"/>
              <a:gd name="T51" fmla="*/ 203 h 205"/>
              <a:gd name="T52" fmla="*/ 542 w 562"/>
              <a:gd name="T53" fmla="*/ 200 h 205"/>
              <a:gd name="T54" fmla="*/ 526 w 562"/>
              <a:gd name="T55" fmla="*/ 194 h 205"/>
              <a:gd name="T56" fmla="*/ 523 w 562"/>
              <a:gd name="T57" fmla="*/ 193 h 205"/>
              <a:gd name="T58" fmla="*/ 506 w 562"/>
              <a:gd name="T59" fmla="*/ 178 h 205"/>
              <a:gd name="T60" fmla="*/ 486 w 562"/>
              <a:gd name="T61" fmla="*/ 158 h 205"/>
              <a:gd name="T62" fmla="*/ 441 w 562"/>
              <a:gd name="T63" fmla="*/ 117 h 205"/>
              <a:gd name="T64" fmla="*/ 442 w 562"/>
              <a:gd name="T65" fmla="*/ 118 h 205"/>
              <a:gd name="T66" fmla="*/ 408 w 562"/>
              <a:gd name="T67" fmla="*/ 95 h 205"/>
              <a:gd name="T68" fmla="*/ 378 w 562"/>
              <a:gd name="T69" fmla="*/ 76 h 205"/>
              <a:gd name="T70" fmla="*/ 342 w 562"/>
              <a:gd name="T71" fmla="*/ 54 h 205"/>
              <a:gd name="T72" fmla="*/ 343 w 562"/>
              <a:gd name="T73" fmla="*/ 55 h 205"/>
              <a:gd name="T74" fmla="*/ 308 w 562"/>
              <a:gd name="T75" fmla="*/ 40 h 205"/>
              <a:gd name="T76" fmla="*/ 271 w 562"/>
              <a:gd name="T77" fmla="*/ 25 h 205"/>
              <a:gd name="T78" fmla="*/ 247 w 562"/>
              <a:gd name="T79" fmla="*/ 19 h 205"/>
              <a:gd name="T80" fmla="*/ 248 w 562"/>
              <a:gd name="T81" fmla="*/ 19 h 205"/>
              <a:gd name="T82" fmla="*/ 227 w 562"/>
              <a:gd name="T83" fmla="*/ 18 h 205"/>
              <a:gd name="T84" fmla="*/ 199 w 562"/>
              <a:gd name="T85" fmla="*/ 16 h 205"/>
              <a:gd name="T86" fmla="*/ 150 w 562"/>
              <a:gd name="T87" fmla="*/ 19 h 205"/>
              <a:gd name="T88" fmla="*/ 103 w 562"/>
              <a:gd name="T89" fmla="*/ 26 h 205"/>
              <a:gd name="T90" fmla="*/ 79 w 562"/>
              <a:gd name="T91" fmla="*/ 31 h 205"/>
              <a:gd name="T92" fmla="*/ 52 w 562"/>
              <a:gd name="T93" fmla="*/ 39 h 205"/>
              <a:gd name="T94" fmla="*/ 27 w 562"/>
              <a:gd name="T95" fmla="*/ 46 h 205"/>
              <a:gd name="T96" fmla="*/ 10 w 562"/>
              <a:gd name="T97" fmla="*/ 49 h 205"/>
              <a:gd name="T98" fmla="*/ 1 w 562"/>
              <a:gd name="T99" fmla="*/ 43 h 205"/>
              <a:gd name="T100" fmla="*/ 7 w 562"/>
              <a:gd name="T101" fmla="*/ 3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62" h="205">
                <a:moveTo>
                  <a:pt x="7" y="34"/>
                </a:moveTo>
                <a:lnTo>
                  <a:pt x="24" y="31"/>
                </a:lnTo>
                <a:lnTo>
                  <a:pt x="47" y="24"/>
                </a:lnTo>
                <a:lnTo>
                  <a:pt x="74" y="16"/>
                </a:lnTo>
                <a:lnTo>
                  <a:pt x="100" y="11"/>
                </a:lnTo>
                <a:lnTo>
                  <a:pt x="147" y="4"/>
                </a:lnTo>
                <a:lnTo>
                  <a:pt x="198" y="0"/>
                </a:lnTo>
                <a:lnTo>
                  <a:pt x="228" y="2"/>
                </a:lnTo>
                <a:lnTo>
                  <a:pt x="249" y="3"/>
                </a:lnTo>
                <a:cubicBezTo>
                  <a:pt x="249" y="3"/>
                  <a:pt x="250" y="4"/>
                  <a:pt x="250" y="4"/>
                </a:cubicBezTo>
                <a:lnTo>
                  <a:pt x="274" y="10"/>
                </a:lnTo>
                <a:lnTo>
                  <a:pt x="313" y="25"/>
                </a:lnTo>
                <a:lnTo>
                  <a:pt x="350" y="40"/>
                </a:lnTo>
                <a:cubicBezTo>
                  <a:pt x="350" y="40"/>
                  <a:pt x="350" y="40"/>
                  <a:pt x="351" y="41"/>
                </a:cubicBezTo>
                <a:lnTo>
                  <a:pt x="387" y="63"/>
                </a:lnTo>
                <a:lnTo>
                  <a:pt x="417" y="82"/>
                </a:lnTo>
                <a:lnTo>
                  <a:pt x="451" y="105"/>
                </a:lnTo>
                <a:cubicBezTo>
                  <a:pt x="451" y="105"/>
                  <a:pt x="452" y="105"/>
                  <a:pt x="452" y="106"/>
                </a:cubicBezTo>
                <a:lnTo>
                  <a:pt x="497" y="147"/>
                </a:lnTo>
                <a:lnTo>
                  <a:pt x="517" y="167"/>
                </a:lnTo>
                <a:lnTo>
                  <a:pt x="534" y="180"/>
                </a:lnTo>
                <a:lnTo>
                  <a:pt x="531" y="179"/>
                </a:lnTo>
                <a:lnTo>
                  <a:pt x="547" y="185"/>
                </a:lnTo>
                <a:lnTo>
                  <a:pt x="555" y="188"/>
                </a:lnTo>
                <a:cubicBezTo>
                  <a:pt x="559" y="190"/>
                  <a:pt x="562" y="194"/>
                  <a:pt x="560" y="198"/>
                </a:cubicBezTo>
                <a:cubicBezTo>
                  <a:pt x="558" y="202"/>
                  <a:pt x="554" y="205"/>
                  <a:pt x="550" y="203"/>
                </a:cubicBezTo>
                <a:lnTo>
                  <a:pt x="542" y="200"/>
                </a:lnTo>
                <a:lnTo>
                  <a:pt x="526" y="194"/>
                </a:lnTo>
                <a:cubicBezTo>
                  <a:pt x="525" y="194"/>
                  <a:pt x="524" y="193"/>
                  <a:pt x="523" y="193"/>
                </a:cubicBezTo>
                <a:lnTo>
                  <a:pt x="506" y="178"/>
                </a:lnTo>
                <a:lnTo>
                  <a:pt x="486" y="158"/>
                </a:lnTo>
                <a:lnTo>
                  <a:pt x="441" y="117"/>
                </a:lnTo>
                <a:lnTo>
                  <a:pt x="442" y="118"/>
                </a:lnTo>
                <a:lnTo>
                  <a:pt x="408" y="95"/>
                </a:lnTo>
                <a:lnTo>
                  <a:pt x="378" y="76"/>
                </a:lnTo>
                <a:lnTo>
                  <a:pt x="342" y="54"/>
                </a:lnTo>
                <a:lnTo>
                  <a:pt x="343" y="55"/>
                </a:lnTo>
                <a:lnTo>
                  <a:pt x="308" y="40"/>
                </a:lnTo>
                <a:lnTo>
                  <a:pt x="271" y="25"/>
                </a:lnTo>
                <a:lnTo>
                  <a:pt x="247" y="19"/>
                </a:lnTo>
                <a:lnTo>
                  <a:pt x="248" y="19"/>
                </a:lnTo>
                <a:lnTo>
                  <a:pt x="227" y="18"/>
                </a:lnTo>
                <a:lnTo>
                  <a:pt x="199" y="16"/>
                </a:lnTo>
                <a:lnTo>
                  <a:pt x="150" y="19"/>
                </a:lnTo>
                <a:lnTo>
                  <a:pt x="103" y="26"/>
                </a:lnTo>
                <a:lnTo>
                  <a:pt x="79" y="31"/>
                </a:lnTo>
                <a:lnTo>
                  <a:pt x="52" y="39"/>
                </a:lnTo>
                <a:lnTo>
                  <a:pt x="27" y="46"/>
                </a:lnTo>
                <a:lnTo>
                  <a:pt x="10" y="49"/>
                </a:lnTo>
                <a:cubicBezTo>
                  <a:pt x="6" y="50"/>
                  <a:pt x="1" y="47"/>
                  <a:pt x="1" y="43"/>
                </a:cubicBezTo>
                <a:cubicBezTo>
                  <a:pt x="0" y="39"/>
                  <a:pt x="3" y="34"/>
                  <a:pt x="7" y="3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6">
            <a:extLst>
              <a:ext uri="{FF2B5EF4-FFF2-40B4-BE49-F238E27FC236}">
                <a16:creationId xmlns:a16="http://schemas.microsoft.com/office/drawing/2014/main" id="{20EA120E-3FC1-417D-9912-B4B7F00F2C85}"/>
              </a:ext>
            </a:extLst>
          </p:cNvPr>
          <p:cNvSpPr>
            <a:spLocks/>
          </p:cNvSpPr>
          <p:nvPr/>
        </p:nvSpPr>
        <p:spPr bwMode="auto">
          <a:xfrm>
            <a:off x="3038089" y="3967024"/>
            <a:ext cx="106363" cy="88900"/>
          </a:xfrm>
          <a:custGeom>
            <a:avLst/>
            <a:gdLst>
              <a:gd name="T0" fmla="*/ 26 w 193"/>
              <a:gd name="T1" fmla="*/ 10 h 158"/>
              <a:gd name="T2" fmla="*/ 24 w 193"/>
              <a:gd name="T3" fmla="*/ 24 h 158"/>
              <a:gd name="T4" fmla="*/ 21 w 193"/>
              <a:gd name="T5" fmla="*/ 43 h 158"/>
              <a:gd name="T6" fmla="*/ 18 w 193"/>
              <a:gd name="T7" fmla="*/ 62 h 158"/>
              <a:gd name="T8" fmla="*/ 16 w 193"/>
              <a:gd name="T9" fmla="*/ 77 h 158"/>
              <a:gd name="T10" fmla="*/ 16 w 193"/>
              <a:gd name="T11" fmla="*/ 73 h 158"/>
              <a:gd name="T12" fmla="*/ 27 w 193"/>
              <a:gd name="T13" fmla="*/ 97 h 158"/>
              <a:gd name="T14" fmla="*/ 26 w 193"/>
              <a:gd name="T15" fmla="*/ 95 h 158"/>
              <a:gd name="T16" fmla="*/ 43 w 193"/>
              <a:gd name="T17" fmla="*/ 116 h 158"/>
              <a:gd name="T18" fmla="*/ 41 w 193"/>
              <a:gd name="T19" fmla="*/ 115 h 158"/>
              <a:gd name="T20" fmla="*/ 68 w 193"/>
              <a:gd name="T21" fmla="*/ 132 h 158"/>
              <a:gd name="T22" fmla="*/ 66 w 193"/>
              <a:gd name="T23" fmla="*/ 131 h 158"/>
              <a:gd name="T24" fmla="*/ 99 w 193"/>
              <a:gd name="T25" fmla="*/ 141 h 158"/>
              <a:gd name="T26" fmla="*/ 97 w 193"/>
              <a:gd name="T27" fmla="*/ 140 h 158"/>
              <a:gd name="T28" fmla="*/ 118 w 193"/>
              <a:gd name="T29" fmla="*/ 142 h 158"/>
              <a:gd name="T30" fmla="*/ 142 w 193"/>
              <a:gd name="T31" fmla="*/ 142 h 158"/>
              <a:gd name="T32" fmla="*/ 166 w 193"/>
              <a:gd name="T33" fmla="*/ 141 h 158"/>
              <a:gd name="T34" fmla="*/ 184 w 193"/>
              <a:gd name="T35" fmla="*/ 140 h 158"/>
              <a:gd name="T36" fmla="*/ 192 w 193"/>
              <a:gd name="T37" fmla="*/ 148 h 158"/>
              <a:gd name="T38" fmla="*/ 185 w 193"/>
              <a:gd name="T39" fmla="*/ 156 h 158"/>
              <a:gd name="T40" fmla="*/ 167 w 193"/>
              <a:gd name="T41" fmla="*/ 157 h 158"/>
              <a:gd name="T42" fmla="*/ 142 w 193"/>
              <a:gd name="T43" fmla="*/ 158 h 158"/>
              <a:gd name="T44" fmla="*/ 117 w 193"/>
              <a:gd name="T45" fmla="*/ 158 h 158"/>
              <a:gd name="T46" fmla="*/ 96 w 193"/>
              <a:gd name="T47" fmla="*/ 156 h 158"/>
              <a:gd name="T48" fmla="*/ 94 w 193"/>
              <a:gd name="T49" fmla="*/ 156 h 158"/>
              <a:gd name="T50" fmla="*/ 61 w 193"/>
              <a:gd name="T51" fmla="*/ 146 h 158"/>
              <a:gd name="T52" fmla="*/ 59 w 193"/>
              <a:gd name="T53" fmla="*/ 145 h 158"/>
              <a:gd name="T54" fmla="*/ 32 w 193"/>
              <a:gd name="T55" fmla="*/ 128 h 158"/>
              <a:gd name="T56" fmla="*/ 30 w 193"/>
              <a:gd name="T57" fmla="*/ 127 h 158"/>
              <a:gd name="T58" fmla="*/ 13 w 193"/>
              <a:gd name="T59" fmla="*/ 106 h 158"/>
              <a:gd name="T60" fmla="*/ 12 w 193"/>
              <a:gd name="T61" fmla="*/ 104 h 158"/>
              <a:gd name="T62" fmla="*/ 1 w 193"/>
              <a:gd name="T63" fmla="*/ 80 h 158"/>
              <a:gd name="T64" fmla="*/ 1 w 193"/>
              <a:gd name="T65" fmla="*/ 75 h 158"/>
              <a:gd name="T66" fmla="*/ 3 w 193"/>
              <a:gd name="T67" fmla="*/ 59 h 158"/>
              <a:gd name="T68" fmla="*/ 6 w 193"/>
              <a:gd name="T69" fmla="*/ 40 h 158"/>
              <a:gd name="T70" fmla="*/ 9 w 193"/>
              <a:gd name="T71" fmla="*/ 21 h 158"/>
              <a:gd name="T72" fmla="*/ 11 w 193"/>
              <a:gd name="T73" fmla="*/ 7 h 158"/>
              <a:gd name="T74" fmla="*/ 20 w 193"/>
              <a:gd name="T75" fmla="*/ 1 h 158"/>
              <a:gd name="T76" fmla="*/ 26 w 193"/>
              <a:gd name="T77" fmla="*/ 1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3" h="158">
                <a:moveTo>
                  <a:pt x="26" y="10"/>
                </a:moveTo>
                <a:lnTo>
                  <a:pt x="24" y="24"/>
                </a:lnTo>
                <a:lnTo>
                  <a:pt x="21" y="43"/>
                </a:lnTo>
                <a:lnTo>
                  <a:pt x="18" y="62"/>
                </a:lnTo>
                <a:lnTo>
                  <a:pt x="16" y="77"/>
                </a:lnTo>
                <a:lnTo>
                  <a:pt x="16" y="73"/>
                </a:lnTo>
                <a:lnTo>
                  <a:pt x="27" y="97"/>
                </a:lnTo>
                <a:lnTo>
                  <a:pt x="26" y="95"/>
                </a:lnTo>
                <a:lnTo>
                  <a:pt x="43" y="116"/>
                </a:lnTo>
                <a:lnTo>
                  <a:pt x="41" y="115"/>
                </a:lnTo>
                <a:lnTo>
                  <a:pt x="68" y="132"/>
                </a:lnTo>
                <a:lnTo>
                  <a:pt x="66" y="131"/>
                </a:lnTo>
                <a:lnTo>
                  <a:pt x="99" y="141"/>
                </a:lnTo>
                <a:lnTo>
                  <a:pt x="97" y="140"/>
                </a:lnTo>
                <a:lnTo>
                  <a:pt x="118" y="142"/>
                </a:lnTo>
                <a:lnTo>
                  <a:pt x="142" y="142"/>
                </a:lnTo>
                <a:lnTo>
                  <a:pt x="166" y="141"/>
                </a:lnTo>
                <a:lnTo>
                  <a:pt x="184" y="140"/>
                </a:lnTo>
                <a:cubicBezTo>
                  <a:pt x="188" y="140"/>
                  <a:pt x="192" y="144"/>
                  <a:pt x="192" y="148"/>
                </a:cubicBezTo>
                <a:cubicBezTo>
                  <a:pt x="193" y="152"/>
                  <a:pt x="189" y="156"/>
                  <a:pt x="185" y="156"/>
                </a:cubicBezTo>
                <a:lnTo>
                  <a:pt x="167" y="157"/>
                </a:lnTo>
                <a:lnTo>
                  <a:pt x="142" y="158"/>
                </a:lnTo>
                <a:lnTo>
                  <a:pt x="117" y="158"/>
                </a:lnTo>
                <a:lnTo>
                  <a:pt x="96" y="156"/>
                </a:lnTo>
                <a:cubicBezTo>
                  <a:pt x="95" y="156"/>
                  <a:pt x="95" y="156"/>
                  <a:pt x="94" y="156"/>
                </a:cubicBezTo>
                <a:lnTo>
                  <a:pt x="61" y="146"/>
                </a:lnTo>
                <a:cubicBezTo>
                  <a:pt x="60" y="146"/>
                  <a:pt x="60" y="146"/>
                  <a:pt x="59" y="145"/>
                </a:cubicBezTo>
                <a:lnTo>
                  <a:pt x="32" y="128"/>
                </a:lnTo>
                <a:cubicBezTo>
                  <a:pt x="31" y="128"/>
                  <a:pt x="31" y="127"/>
                  <a:pt x="30" y="127"/>
                </a:cubicBezTo>
                <a:lnTo>
                  <a:pt x="13" y="106"/>
                </a:lnTo>
                <a:cubicBezTo>
                  <a:pt x="13" y="105"/>
                  <a:pt x="12" y="104"/>
                  <a:pt x="12" y="104"/>
                </a:cubicBezTo>
                <a:lnTo>
                  <a:pt x="1" y="80"/>
                </a:lnTo>
                <a:cubicBezTo>
                  <a:pt x="1" y="78"/>
                  <a:pt x="0" y="77"/>
                  <a:pt x="1" y="75"/>
                </a:cubicBezTo>
                <a:lnTo>
                  <a:pt x="3" y="59"/>
                </a:lnTo>
                <a:lnTo>
                  <a:pt x="6" y="40"/>
                </a:lnTo>
                <a:lnTo>
                  <a:pt x="9" y="21"/>
                </a:lnTo>
                <a:lnTo>
                  <a:pt x="11" y="7"/>
                </a:lnTo>
                <a:cubicBezTo>
                  <a:pt x="11" y="3"/>
                  <a:pt x="15" y="0"/>
                  <a:pt x="20" y="1"/>
                </a:cubicBezTo>
                <a:cubicBezTo>
                  <a:pt x="24" y="1"/>
                  <a:pt x="27" y="5"/>
                  <a:pt x="26" y="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7">
            <a:extLst>
              <a:ext uri="{FF2B5EF4-FFF2-40B4-BE49-F238E27FC236}">
                <a16:creationId xmlns:a16="http://schemas.microsoft.com/office/drawing/2014/main" id="{494220E4-6624-4DC7-A4DC-F30EE1E80310}"/>
              </a:ext>
            </a:extLst>
          </p:cNvPr>
          <p:cNvSpPr>
            <a:spLocks/>
          </p:cNvSpPr>
          <p:nvPr/>
        </p:nvSpPr>
        <p:spPr bwMode="auto">
          <a:xfrm>
            <a:off x="3030151" y="4011474"/>
            <a:ext cx="17463" cy="9525"/>
          </a:xfrm>
          <a:custGeom>
            <a:avLst/>
            <a:gdLst>
              <a:gd name="T0" fmla="*/ 24 w 32"/>
              <a:gd name="T1" fmla="*/ 16 h 16"/>
              <a:gd name="T2" fmla="*/ 8 w 32"/>
              <a:gd name="T3" fmla="*/ 16 h 16"/>
              <a:gd name="T4" fmla="*/ 0 w 32"/>
              <a:gd name="T5" fmla="*/ 8 h 16"/>
              <a:gd name="T6" fmla="*/ 8 w 32"/>
              <a:gd name="T7" fmla="*/ 0 h 16"/>
              <a:gd name="T8" fmla="*/ 24 w 32"/>
              <a:gd name="T9" fmla="*/ 0 h 16"/>
              <a:gd name="T10" fmla="*/ 32 w 32"/>
              <a:gd name="T11" fmla="*/ 8 h 16"/>
              <a:gd name="T12" fmla="*/ 24 w 32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16">
                <a:moveTo>
                  <a:pt x="24" y="16"/>
                </a:moveTo>
                <a:lnTo>
                  <a:pt x="8" y="16"/>
                </a:lnTo>
                <a:cubicBezTo>
                  <a:pt x="4" y="16"/>
                  <a:pt x="0" y="13"/>
                  <a:pt x="0" y="8"/>
                </a:cubicBezTo>
                <a:cubicBezTo>
                  <a:pt x="0" y="4"/>
                  <a:pt x="4" y="0"/>
                  <a:pt x="8" y="0"/>
                </a:cubicBezTo>
                <a:lnTo>
                  <a:pt x="24" y="0"/>
                </a:lnTo>
                <a:cubicBezTo>
                  <a:pt x="29" y="0"/>
                  <a:pt x="32" y="4"/>
                  <a:pt x="32" y="8"/>
                </a:cubicBezTo>
                <a:cubicBezTo>
                  <a:pt x="32" y="13"/>
                  <a:pt x="29" y="16"/>
                  <a:pt x="24" y="1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8">
            <a:extLst>
              <a:ext uri="{FF2B5EF4-FFF2-40B4-BE49-F238E27FC236}">
                <a16:creationId xmlns:a16="http://schemas.microsoft.com/office/drawing/2014/main" id="{48303DD1-1454-4346-80E4-5FE45107A6D0}"/>
              </a:ext>
            </a:extLst>
          </p:cNvPr>
          <p:cNvSpPr>
            <a:spLocks/>
          </p:cNvSpPr>
          <p:nvPr/>
        </p:nvSpPr>
        <p:spPr bwMode="auto">
          <a:xfrm>
            <a:off x="3212714" y="4047987"/>
            <a:ext cx="80963" cy="55563"/>
          </a:xfrm>
          <a:custGeom>
            <a:avLst/>
            <a:gdLst>
              <a:gd name="T0" fmla="*/ 132 w 146"/>
              <a:gd name="T1" fmla="*/ 96 h 98"/>
              <a:gd name="T2" fmla="*/ 111 w 146"/>
              <a:gd name="T3" fmla="*/ 79 h 98"/>
              <a:gd name="T4" fmla="*/ 81 w 146"/>
              <a:gd name="T5" fmla="*/ 54 h 98"/>
              <a:gd name="T6" fmla="*/ 83 w 146"/>
              <a:gd name="T7" fmla="*/ 55 h 98"/>
              <a:gd name="T8" fmla="*/ 65 w 146"/>
              <a:gd name="T9" fmla="*/ 46 h 98"/>
              <a:gd name="T10" fmla="*/ 43 w 146"/>
              <a:gd name="T11" fmla="*/ 36 h 98"/>
              <a:gd name="T12" fmla="*/ 22 w 146"/>
              <a:gd name="T13" fmla="*/ 26 h 98"/>
              <a:gd name="T14" fmla="*/ 6 w 146"/>
              <a:gd name="T15" fmla="*/ 16 h 98"/>
              <a:gd name="T16" fmla="*/ 2 w 146"/>
              <a:gd name="T17" fmla="*/ 6 h 98"/>
              <a:gd name="T18" fmla="*/ 13 w 146"/>
              <a:gd name="T19" fmla="*/ 2 h 98"/>
              <a:gd name="T20" fmla="*/ 29 w 146"/>
              <a:gd name="T21" fmla="*/ 11 h 98"/>
              <a:gd name="T22" fmla="*/ 50 w 146"/>
              <a:gd name="T23" fmla="*/ 21 h 98"/>
              <a:gd name="T24" fmla="*/ 72 w 146"/>
              <a:gd name="T25" fmla="*/ 31 h 98"/>
              <a:gd name="T26" fmla="*/ 90 w 146"/>
              <a:gd name="T27" fmla="*/ 40 h 98"/>
              <a:gd name="T28" fmla="*/ 92 w 146"/>
              <a:gd name="T29" fmla="*/ 41 h 98"/>
              <a:gd name="T30" fmla="*/ 122 w 146"/>
              <a:gd name="T31" fmla="*/ 66 h 98"/>
              <a:gd name="T32" fmla="*/ 143 w 146"/>
              <a:gd name="T33" fmla="*/ 83 h 98"/>
              <a:gd name="T34" fmla="*/ 144 w 146"/>
              <a:gd name="T35" fmla="*/ 95 h 98"/>
              <a:gd name="T36" fmla="*/ 132 w 146"/>
              <a:gd name="T3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6" h="98">
                <a:moveTo>
                  <a:pt x="132" y="96"/>
                </a:moveTo>
                <a:lnTo>
                  <a:pt x="111" y="79"/>
                </a:lnTo>
                <a:lnTo>
                  <a:pt x="81" y="54"/>
                </a:lnTo>
                <a:lnTo>
                  <a:pt x="83" y="55"/>
                </a:lnTo>
                <a:lnTo>
                  <a:pt x="65" y="46"/>
                </a:lnTo>
                <a:lnTo>
                  <a:pt x="43" y="36"/>
                </a:lnTo>
                <a:lnTo>
                  <a:pt x="22" y="26"/>
                </a:lnTo>
                <a:lnTo>
                  <a:pt x="6" y="16"/>
                </a:lnTo>
                <a:cubicBezTo>
                  <a:pt x="2" y="14"/>
                  <a:pt x="0" y="9"/>
                  <a:pt x="2" y="6"/>
                </a:cubicBezTo>
                <a:cubicBezTo>
                  <a:pt x="5" y="2"/>
                  <a:pt x="10" y="0"/>
                  <a:pt x="13" y="2"/>
                </a:cubicBezTo>
                <a:lnTo>
                  <a:pt x="29" y="11"/>
                </a:lnTo>
                <a:lnTo>
                  <a:pt x="50" y="21"/>
                </a:lnTo>
                <a:lnTo>
                  <a:pt x="72" y="31"/>
                </a:lnTo>
                <a:lnTo>
                  <a:pt x="90" y="40"/>
                </a:lnTo>
                <a:cubicBezTo>
                  <a:pt x="91" y="41"/>
                  <a:pt x="91" y="41"/>
                  <a:pt x="92" y="41"/>
                </a:cubicBezTo>
                <a:lnTo>
                  <a:pt x="122" y="66"/>
                </a:lnTo>
                <a:lnTo>
                  <a:pt x="143" y="83"/>
                </a:lnTo>
                <a:cubicBezTo>
                  <a:pt x="146" y="86"/>
                  <a:pt x="146" y="91"/>
                  <a:pt x="144" y="95"/>
                </a:cubicBezTo>
                <a:cubicBezTo>
                  <a:pt x="141" y="98"/>
                  <a:pt x="136" y="98"/>
                  <a:pt x="132" y="9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9">
            <a:extLst>
              <a:ext uri="{FF2B5EF4-FFF2-40B4-BE49-F238E27FC236}">
                <a16:creationId xmlns:a16="http://schemas.microsoft.com/office/drawing/2014/main" id="{1AF15BA5-72E1-4088-9742-9AFAF907C4D3}"/>
              </a:ext>
            </a:extLst>
          </p:cNvPr>
          <p:cNvSpPr>
            <a:spLocks/>
          </p:cNvSpPr>
          <p:nvPr/>
        </p:nvSpPr>
        <p:spPr bwMode="auto">
          <a:xfrm>
            <a:off x="3239702" y="4028937"/>
            <a:ext cx="71438" cy="39688"/>
          </a:xfrm>
          <a:custGeom>
            <a:avLst/>
            <a:gdLst>
              <a:gd name="T0" fmla="*/ 118 w 131"/>
              <a:gd name="T1" fmla="*/ 65 h 67"/>
              <a:gd name="T2" fmla="*/ 108 w 131"/>
              <a:gd name="T3" fmla="*/ 61 h 67"/>
              <a:gd name="T4" fmla="*/ 94 w 131"/>
              <a:gd name="T5" fmla="*/ 57 h 67"/>
              <a:gd name="T6" fmla="*/ 61 w 131"/>
              <a:gd name="T7" fmla="*/ 45 h 67"/>
              <a:gd name="T8" fmla="*/ 31 w 131"/>
              <a:gd name="T9" fmla="*/ 30 h 67"/>
              <a:gd name="T10" fmla="*/ 16 w 131"/>
              <a:gd name="T11" fmla="*/ 21 h 67"/>
              <a:gd name="T12" fmla="*/ 6 w 131"/>
              <a:gd name="T13" fmla="*/ 17 h 67"/>
              <a:gd name="T14" fmla="*/ 2 w 131"/>
              <a:gd name="T15" fmla="*/ 6 h 67"/>
              <a:gd name="T16" fmla="*/ 13 w 131"/>
              <a:gd name="T17" fmla="*/ 2 h 67"/>
              <a:gd name="T18" fmla="*/ 24 w 131"/>
              <a:gd name="T19" fmla="*/ 8 h 67"/>
              <a:gd name="T20" fmla="*/ 38 w 131"/>
              <a:gd name="T21" fmla="*/ 15 h 67"/>
              <a:gd name="T22" fmla="*/ 66 w 131"/>
              <a:gd name="T23" fmla="*/ 30 h 67"/>
              <a:gd name="T24" fmla="*/ 99 w 131"/>
              <a:gd name="T25" fmla="*/ 42 h 67"/>
              <a:gd name="T26" fmla="*/ 114 w 131"/>
              <a:gd name="T27" fmla="*/ 46 h 67"/>
              <a:gd name="T28" fmla="*/ 124 w 131"/>
              <a:gd name="T29" fmla="*/ 50 h 67"/>
              <a:gd name="T30" fmla="*/ 129 w 131"/>
              <a:gd name="T31" fmla="*/ 60 h 67"/>
              <a:gd name="T32" fmla="*/ 118 w 131"/>
              <a:gd name="T33" fmla="*/ 65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1" h="67">
                <a:moveTo>
                  <a:pt x="118" y="65"/>
                </a:moveTo>
                <a:lnTo>
                  <a:pt x="108" y="61"/>
                </a:lnTo>
                <a:lnTo>
                  <a:pt x="94" y="57"/>
                </a:lnTo>
                <a:lnTo>
                  <a:pt x="61" y="45"/>
                </a:lnTo>
                <a:lnTo>
                  <a:pt x="31" y="30"/>
                </a:lnTo>
                <a:lnTo>
                  <a:pt x="16" y="21"/>
                </a:lnTo>
                <a:lnTo>
                  <a:pt x="6" y="17"/>
                </a:lnTo>
                <a:cubicBezTo>
                  <a:pt x="2" y="15"/>
                  <a:pt x="0" y="10"/>
                  <a:pt x="2" y="6"/>
                </a:cubicBezTo>
                <a:cubicBezTo>
                  <a:pt x="4" y="2"/>
                  <a:pt x="9" y="0"/>
                  <a:pt x="13" y="2"/>
                </a:cubicBezTo>
                <a:lnTo>
                  <a:pt x="24" y="8"/>
                </a:lnTo>
                <a:lnTo>
                  <a:pt x="38" y="15"/>
                </a:lnTo>
                <a:lnTo>
                  <a:pt x="66" y="30"/>
                </a:lnTo>
                <a:lnTo>
                  <a:pt x="99" y="42"/>
                </a:lnTo>
                <a:lnTo>
                  <a:pt x="114" y="46"/>
                </a:lnTo>
                <a:lnTo>
                  <a:pt x="124" y="50"/>
                </a:lnTo>
                <a:cubicBezTo>
                  <a:pt x="129" y="52"/>
                  <a:pt x="131" y="56"/>
                  <a:pt x="129" y="60"/>
                </a:cubicBezTo>
                <a:cubicBezTo>
                  <a:pt x="127" y="65"/>
                  <a:pt x="123" y="67"/>
                  <a:pt x="118" y="6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50">
            <a:extLst>
              <a:ext uri="{FF2B5EF4-FFF2-40B4-BE49-F238E27FC236}">
                <a16:creationId xmlns:a16="http://schemas.microsoft.com/office/drawing/2014/main" id="{5FE9D35C-9987-4696-9948-214027628E28}"/>
              </a:ext>
            </a:extLst>
          </p:cNvPr>
          <p:cNvSpPr>
            <a:spLocks/>
          </p:cNvSpPr>
          <p:nvPr/>
        </p:nvSpPr>
        <p:spPr bwMode="auto">
          <a:xfrm>
            <a:off x="3212714" y="3947974"/>
            <a:ext cx="60325" cy="109538"/>
          </a:xfrm>
          <a:custGeom>
            <a:avLst/>
            <a:gdLst>
              <a:gd name="T0" fmla="*/ 92 w 110"/>
              <a:gd name="T1" fmla="*/ 185 h 194"/>
              <a:gd name="T2" fmla="*/ 93 w 110"/>
              <a:gd name="T3" fmla="*/ 170 h 194"/>
              <a:gd name="T4" fmla="*/ 94 w 110"/>
              <a:gd name="T5" fmla="*/ 147 h 194"/>
              <a:gd name="T6" fmla="*/ 94 w 110"/>
              <a:gd name="T7" fmla="*/ 123 h 194"/>
              <a:gd name="T8" fmla="*/ 92 w 110"/>
              <a:gd name="T9" fmla="*/ 103 h 194"/>
              <a:gd name="T10" fmla="*/ 93 w 110"/>
              <a:gd name="T11" fmla="*/ 105 h 194"/>
              <a:gd name="T12" fmla="*/ 82 w 110"/>
              <a:gd name="T13" fmla="*/ 72 h 194"/>
              <a:gd name="T14" fmla="*/ 83 w 110"/>
              <a:gd name="T15" fmla="*/ 74 h 194"/>
              <a:gd name="T16" fmla="*/ 67 w 110"/>
              <a:gd name="T17" fmla="*/ 47 h 194"/>
              <a:gd name="T18" fmla="*/ 69 w 110"/>
              <a:gd name="T19" fmla="*/ 49 h 194"/>
              <a:gd name="T20" fmla="*/ 54 w 110"/>
              <a:gd name="T21" fmla="*/ 39 h 194"/>
              <a:gd name="T22" fmla="*/ 55 w 110"/>
              <a:gd name="T23" fmla="*/ 40 h 194"/>
              <a:gd name="T24" fmla="*/ 36 w 110"/>
              <a:gd name="T25" fmla="*/ 32 h 194"/>
              <a:gd name="T26" fmla="*/ 18 w 110"/>
              <a:gd name="T27" fmla="*/ 24 h 194"/>
              <a:gd name="T28" fmla="*/ 5 w 110"/>
              <a:gd name="T29" fmla="*/ 16 h 194"/>
              <a:gd name="T30" fmla="*/ 3 w 110"/>
              <a:gd name="T31" fmla="*/ 5 h 194"/>
              <a:gd name="T32" fmla="*/ 14 w 110"/>
              <a:gd name="T33" fmla="*/ 3 h 194"/>
              <a:gd name="T34" fmla="*/ 25 w 110"/>
              <a:gd name="T35" fmla="*/ 9 h 194"/>
              <a:gd name="T36" fmla="*/ 43 w 110"/>
              <a:gd name="T37" fmla="*/ 17 h 194"/>
              <a:gd name="T38" fmla="*/ 62 w 110"/>
              <a:gd name="T39" fmla="*/ 25 h 194"/>
              <a:gd name="T40" fmla="*/ 63 w 110"/>
              <a:gd name="T41" fmla="*/ 26 h 194"/>
              <a:gd name="T42" fmla="*/ 78 w 110"/>
              <a:gd name="T43" fmla="*/ 36 h 194"/>
              <a:gd name="T44" fmla="*/ 80 w 110"/>
              <a:gd name="T45" fmla="*/ 38 h 194"/>
              <a:gd name="T46" fmla="*/ 96 w 110"/>
              <a:gd name="T47" fmla="*/ 65 h 194"/>
              <a:gd name="T48" fmla="*/ 97 w 110"/>
              <a:gd name="T49" fmla="*/ 67 h 194"/>
              <a:gd name="T50" fmla="*/ 108 w 110"/>
              <a:gd name="T51" fmla="*/ 100 h 194"/>
              <a:gd name="T52" fmla="*/ 108 w 110"/>
              <a:gd name="T53" fmla="*/ 102 h 194"/>
              <a:gd name="T54" fmla="*/ 110 w 110"/>
              <a:gd name="T55" fmla="*/ 123 h 194"/>
              <a:gd name="T56" fmla="*/ 110 w 110"/>
              <a:gd name="T57" fmla="*/ 148 h 194"/>
              <a:gd name="T58" fmla="*/ 109 w 110"/>
              <a:gd name="T59" fmla="*/ 171 h 194"/>
              <a:gd name="T60" fmla="*/ 108 w 110"/>
              <a:gd name="T61" fmla="*/ 186 h 194"/>
              <a:gd name="T62" fmla="*/ 100 w 110"/>
              <a:gd name="T63" fmla="*/ 193 h 194"/>
              <a:gd name="T64" fmla="*/ 92 w 110"/>
              <a:gd name="T65" fmla="*/ 185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94">
                <a:moveTo>
                  <a:pt x="92" y="185"/>
                </a:moveTo>
                <a:lnTo>
                  <a:pt x="93" y="170"/>
                </a:lnTo>
                <a:lnTo>
                  <a:pt x="94" y="147"/>
                </a:lnTo>
                <a:lnTo>
                  <a:pt x="94" y="123"/>
                </a:lnTo>
                <a:lnTo>
                  <a:pt x="92" y="103"/>
                </a:lnTo>
                <a:lnTo>
                  <a:pt x="93" y="105"/>
                </a:lnTo>
                <a:lnTo>
                  <a:pt x="82" y="72"/>
                </a:lnTo>
                <a:lnTo>
                  <a:pt x="83" y="74"/>
                </a:lnTo>
                <a:lnTo>
                  <a:pt x="67" y="47"/>
                </a:lnTo>
                <a:lnTo>
                  <a:pt x="69" y="49"/>
                </a:lnTo>
                <a:lnTo>
                  <a:pt x="54" y="39"/>
                </a:lnTo>
                <a:lnTo>
                  <a:pt x="55" y="40"/>
                </a:lnTo>
                <a:lnTo>
                  <a:pt x="36" y="32"/>
                </a:lnTo>
                <a:lnTo>
                  <a:pt x="18" y="24"/>
                </a:lnTo>
                <a:lnTo>
                  <a:pt x="5" y="16"/>
                </a:lnTo>
                <a:cubicBezTo>
                  <a:pt x="2" y="14"/>
                  <a:pt x="0" y="9"/>
                  <a:pt x="3" y="5"/>
                </a:cubicBezTo>
                <a:cubicBezTo>
                  <a:pt x="5" y="2"/>
                  <a:pt x="10" y="0"/>
                  <a:pt x="14" y="3"/>
                </a:cubicBezTo>
                <a:lnTo>
                  <a:pt x="25" y="9"/>
                </a:lnTo>
                <a:lnTo>
                  <a:pt x="43" y="17"/>
                </a:lnTo>
                <a:lnTo>
                  <a:pt x="62" y="25"/>
                </a:lnTo>
                <a:cubicBezTo>
                  <a:pt x="62" y="25"/>
                  <a:pt x="62" y="26"/>
                  <a:pt x="63" y="26"/>
                </a:cubicBezTo>
                <a:lnTo>
                  <a:pt x="78" y="36"/>
                </a:lnTo>
                <a:cubicBezTo>
                  <a:pt x="79" y="36"/>
                  <a:pt x="80" y="37"/>
                  <a:pt x="80" y="38"/>
                </a:cubicBezTo>
                <a:lnTo>
                  <a:pt x="96" y="65"/>
                </a:lnTo>
                <a:cubicBezTo>
                  <a:pt x="97" y="66"/>
                  <a:pt x="97" y="66"/>
                  <a:pt x="97" y="67"/>
                </a:cubicBezTo>
                <a:lnTo>
                  <a:pt x="108" y="100"/>
                </a:lnTo>
                <a:cubicBezTo>
                  <a:pt x="108" y="101"/>
                  <a:pt x="108" y="101"/>
                  <a:pt x="108" y="102"/>
                </a:cubicBezTo>
                <a:lnTo>
                  <a:pt x="110" y="123"/>
                </a:lnTo>
                <a:lnTo>
                  <a:pt x="110" y="148"/>
                </a:lnTo>
                <a:lnTo>
                  <a:pt x="109" y="171"/>
                </a:lnTo>
                <a:lnTo>
                  <a:pt x="108" y="186"/>
                </a:lnTo>
                <a:cubicBezTo>
                  <a:pt x="108" y="190"/>
                  <a:pt x="104" y="194"/>
                  <a:pt x="100" y="193"/>
                </a:cubicBezTo>
                <a:cubicBezTo>
                  <a:pt x="96" y="193"/>
                  <a:pt x="92" y="189"/>
                  <a:pt x="92" y="18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51">
            <a:extLst>
              <a:ext uri="{FF2B5EF4-FFF2-40B4-BE49-F238E27FC236}">
                <a16:creationId xmlns:a16="http://schemas.microsoft.com/office/drawing/2014/main" id="{485B5DF5-E24C-47E2-891B-4423A65BD11D}"/>
              </a:ext>
            </a:extLst>
          </p:cNvPr>
          <p:cNvSpPr>
            <a:spLocks noEditPoints="1"/>
          </p:cNvSpPr>
          <p:nvPr/>
        </p:nvSpPr>
        <p:spPr bwMode="auto">
          <a:xfrm>
            <a:off x="3107939" y="3967024"/>
            <a:ext cx="53975" cy="36513"/>
          </a:xfrm>
          <a:custGeom>
            <a:avLst/>
            <a:gdLst>
              <a:gd name="T0" fmla="*/ 1 w 97"/>
              <a:gd name="T1" fmla="*/ 35 h 65"/>
              <a:gd name="T2" fmla="*/ 1 w 97"/>
              <a:gd name="T3" fmla="*/ 30 h 65"/>
              <a:gd name="T4" fmla="*/ 4 w 97"/>
              <a:gd name="T5" fmla="*/ 21 h 65"/>
              <a:gd name="T6" fmla="*/ 6 w 97"/>
              <a:gd name="T7" fmla="*/ 17 h 65"/>
              <a:gd name="T8" fmla="*/ 15 w 97"/>
              <a:gd name="T9" fmla="*/ 9 h 65"/>
              <a:gd name="T10" fmla="*/ 19 w 97"/>
              <a:gd name="T11" fmla="*/ 8 h 65"/>
              <a:gd name="T12" fmla="*/ 47 w 97"/>
              <a:gd name="T13" fmla="*/ 1 h 65"/>
              <a:gd name="T14" fmla="*/ 50 w 97"/>
              <a:gd name="T15" fmla="*/ 1 h 65"/>
              <a:gd name="T16" fmla="*/ 79 w 97"/>
              <a:gd name="T17" fmla="*/ 8 h 65"/>
              <a:gd name="T18" fmla="*/ 83 w 97"/>
              <a:gd name="T19" fmla="*/ 10 h 65"/>
              <a:gd name="T20" fmla="*/ 91 w 97"/>
              <a:gd name="T21" fmla="*/ 18 h 65"/>
              <a:gd name="T22" fmla="*/ 93 w 97"/>
              <a:gd name="T23" fmla="*/ 21 h 65"/>
              <a:gd name="T24" fmla="*/ 96 w 97"/>
              <a:gd name="T25" fmla="*/ 30 h 65"/>
              <a:gd name="T26" fmla="*/ 96 w 97"/>
              <a:gd name="T27" fmla="*/ 35 h 65"/>
              <a:gd name="T28" fmla="*/ 93 w 97"/>
              <a:gd name="T29" fmla="*/ 45 h 65"/>
              <a:gd name="T30" fmla="*/ 91 w 97"/>
              <a:gd name="T31" fmla="*/ 48 h 65"/>
              <a:gd name="T32" fmla="*/ 83 w 97"/>
              <a:gd name="T33" fmla="*/ 55 h 65"/>
              <a:gd name="T34" fmla="*/ 79 w 97"/>
              <a:gd name="T35" fmla="*/ 57 h 65"/>
              <a:gd name="T36" fmla="*/ 50 w 97"/>
              <a:gd name="T37" fmla="*/ 64 h 65"/>
              <a:gd name="T38" fmla="*/ 47 w 97"/>
              <a:gd name="T39" fmla="*/ 64 h 65"/>
              <a:gd name="T40" fmla="*/ 19 w 97"/>
              <a:gd name="T41" fmla="*/ 57 h 65"/>
              <a:gd name="T42" fmla="*/ 16 w 97"/>
              <a:gd name="T43" fmla="*/ 56 h 65"/>
              <a:gd name="T44" fmla="*/ 7 w 97"/>
              <a:gd name="T45" fmla="*/ 49 h 65"/>
              <a:gd name="T46" fmla="*/ 4 w 97"/>
              <a:gd name="T47" fmla="*/ 45 h 65"/>
              <a:gd name="T48" fmla="*/ 1 w 97"/>
              <a:gd name="T49" fmla="*/ 35 h 65"/>
              <a:gd name="T50" fmla="*/ 19 w 97"/>
              <a:gd name="T51" fmla="*/ 40 h 65"/>
              <a:gd name="T52" fmla="*/ 16 w 97"/>
              <a:gd name="T53" fmla="*/ 36 h 65"/>
              <a:gd name="T54" fmla="*/ 25 w 97"/>
              <a:gd name="T55" fmla="*/ 43 h 65"/>
              <a:gd name="T56" fmla="*/ 22 w 97"/>
              <a:gd name="T57" fmla="*/ 42 h 65"/>
              <a:gd name="T58" fmla="*/ 50 w 97"/>
              <a:gd name="T59" fmla="*/ 49 h 65"/>
              <a:gd name="T60" fmla="*/ 47 w 97"/>
              <a:gd name="T61" fmla="*/ 49 h 65"/>
              <a:gd name="T62" fmla="*/ 76 w 97"/>
              <a:gd name="T63" fmla="*/ 42 h 65"/>
              <a:gd name="T64" fmla="*/ 72 w 97"/>
              <a:gd name="T65" fmla="*/ 43 h 65"/>
              <a:gd name="T66" fmla="*/ 80 w 97"/>
              <a:gd name="T67" fmla="*/ 36 h 65"/>
              <a:gd name="T68" fmla="*/ 78 w 97"/>
              <a:gd name="T69" fmla="*/ 40 h 65"/>
              <a:gd name="T70" fmla="*/ 81 w 97"/>
              <a:gd name="T71" fmla="*/ 30 h 65"/>
              <a:gd name="T72" fmla="*/ 81 w 97"/>
              <a:gd name="T73" fmla="*/ 35 h 65"/>
              <a:gd name="T74" fmla="*/ 78 w 97"/>
              <a:gd name="T75" fmla="*/ 26 h 65"/>
              <a:gd name="T76" fmla="*/ 80 w 97"/>
              <a:gd name="T77" fmla="*/ 29 h 65"/>
              <a:gd name="T78" fmla="*/ 72 w 97"/>
              <a:gd name="T79" fmla="*/ 21 h 65"/>
              <a:gd name="T80" fmla="*/ 76 w 97"/>
              <a:gd name="T81" fmla="*/ 23 h 65"/>
              <a:gd name="T82" fmla="*/ 47 w 97"/>
              <a:gd name="T83" fmla="*/ 16 h 65"/>
              <a:gd name="T84" fmla="*/ 50 w 97"/>
              <a:gd name="T85" fmla="*/ 16 h 65"/>
              <a:gd name="T86" fmla="*/ 22 w 97"/>
              <a:gd name="T87" fmla="*/ 23 h 65"/>
              <a:gd name="T88" fmla="*/ 26 w 97"/>
              <a:gd name="T89" fmla="*/ 21 h 65"/>
              <a:gd name="T90" fmla="*/ 17 w 97"/>
              <a:gd name="T91" fmla="*/ 29 h 65"/>
              <a:gd name="T92" fmla="*/ 19 w 97"/>
              <a:gd name="T93" fmla="*/ 26 h 65"/>
              <a:gd name="T94" fmla="*/ 16 w 97"/>
              <a:gd name="T95" fmla="*/ 35 h 65"/>
              <a:gd name="T96" fmla="*/ 16 w 97"/>
              <a:gd name="T97" fmla="*/ 30 h 65"/>
              <a:gd name="T98" fmla="*/ 19 w 97"/>
              <a:gd name="T99" fmla="*/ 4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7" h="65">
                <a:moveTo>
                  <a:pt x="1" y="35"/>
                </a:moveTo>
                <a:cubicBezTo>
                  <a:pt x="0" y="33"/>
                  <a:pt x="0" y="31"/>
                  <a:pt x="1" y="30"/>
                </a:cubicBezTo>
                <a:lnTo>
                  <a:pt x="4" y="21"/>
                </a:lnTo>
                <a:cubicBezTo>
                  <a:pt x="4" y="20"/>
                  <a:pt x="5" y="18"/>
                  <a:pt x="6" y="17"/>
                </a:cubicBezTo>
                <a:lnTo>
                  <a:pt x="15" y="9"/>
                </a:lnTo>
                <a:cubicBezTo>
                  <a:pt x="16" y="9"/>
                  <a:pt x="17" y="8"/>
                  <a:pt x="19" y="8"/>
                </a:cubicBezTo>
                <a:lnTo>
                  <a:pt x="47" y="1"/>
                </a:lnTo>
                <a:cubicBezTo>
                  <a:pt x="48" y="0"/>
                  <a:pt x="49" y="0"/>
                  <a:pt x="50" y="1"/>
                </a:cubicBezTo>
                <a:lnTo>
                  <a:pt x="79" y="8"/>
                </a:lnTo>
                <a:cubicBezTo>
                  <a:pt x="81" y="8"/>
                  <a:pt x="82" y="9"/>
                  <a:pt x="83" y="10"/>
                </a:cubicBezTo>
                <a:lnTo>
                  <a:pt x="91" y="18"/>
                </a:lnTo>
                <a:cubicBezTo>
                  <a:pt x="92" y="19"/>
                  <a:pt x="93" y="20"/>
                  <a:pt x="93" y="21"/>
                </a:cubicBezTo>
                <a:lnTo>
                  <a:pt x="96" y="30"/>
                </a:lnTo>
                <a:cubicBezTo>
                  <a:pt x="97" y="31"/>
                  <a:pt x="97" y="33"/>
                  <a:pt x="96" y="35"/>
                </a:cubicBezTo>
                <a:lnTo>
                  <a:pt x="93" y="45"/>
                </a:lnTo>
                <a:cubicBezTo>
                  <a:pt x="93" y="46"/>
                  <a:pt x="92" y="48"/>
                  <a:pt x="91" y="48"/>
                </a:cubicBezTo>
                <a:lnTo>
                  <a:pt x="83" y="55"/>
                </a:lnTo>
                <a:cubicBezTo>
                  <a:pt x="82" y="56"/>
                  <a:pt x="81" y="57"/>
                  <a:pt x="79" y="57"/>
                </a:cubicBezTo>
                <a:lnTo>
                  <a:pt x="50" y="64"/>
                </a:lnTo>
                <a:cubicBezTo>
                  <a:pt x="49" y="65"/>
                  <a:pt x="48" y="65"/>
                  <a:pt x="47" y="64"/>
                </a:cubicBezTo>
                <a:lnTo>
                  <a:pt x="19" y="57"/>
                </a:lnTo>
                <a:cubicBezTo>
                  <a:pt x="17" y="57"/>
                  <a:pt x="16" y="56"/>
                  <a:pt x="16" y="56"/>
                </a:cubicBezTo>
                <a:lnTo>
                  <a:pt x="7" y="49"/>
                </a:lnTo>
                <a:cubicBezTo>
                  <a:pt x="5" y="48"/>
                  <a:pt x="4" y="46"/>
                  <a:pt x="4" y="45"/>
                </a:cubicBezTo>
                <a:lnTo>
                  <a:pt x="1" y="35"/>
                </a:lnTo>
                <a:close/>
                <a:moveTo>
                  <a:pt x="19" y="40"/>
                </a:moveTo>
                <a:lnTo>
                  <a:pt x="16" y="36"/>
                </a:lnTo>
                <a:lnTo>
                  <a:pt x="25" y="43"/>
                </a:lnTo>
                <a:lnTo>
                  <a:pt x="22" y="42"/>
                </a:lnTo>
                <a:lnTo>
                  <a:pt x="50" y="49"/>
                </a:lnTo>
                <a:lnTo>
                  <a:pt x="47" y="49"/>
                </a:lnTo>
                <a:lnTo>
                  <a:pt x="76" y="42"/>
                </a:lnTo>
                <a:lnTo>
                  <a:pt x="72" y="43"/>
                </a:lnTo>
                <a:lnTo>
                  <a:pt x="80" y="36"/>
                </a:lnTo>
                <a:lnTo>
                  <a:pt x="78" y="40"/>
                </a:lnTo>
                <a:lnTo>
                  <a:pt x="81" y="30"/>
                </a:lnTo>
                <a:lnTo>
                  <a:pt x="81" y="35"/>
                </a:lnTo>
                <a:lnTo>
                  <a:pt x="78" y="26"/>
                </a:lnTo>
                <a:lnTo>
                  <a:pt x="80" y="29"/>
                </a:lnTo>
                <a:lnTo>
                  <a:pt x="72" y="21"/>
                </a:lnTo>
                <a:lnTo>
                  <a:pt x="76" y="23"/>
                </a:lnTo>
                <a:lnTo>
                  <a:pt x="47" y="16"/>
                </a:lnTo>
                <a:lnTo>
                  <a:pt x="50" y="16"/>
                </a:lnTo>
                <a:lnTo>
                  <a:pt x="22" y="23"/>
                </a:lnTo>
                <a:lnTo>
                  <a:pt x="26" y="21"/>
                </a:lnTo>
                <a:lnTo>
                  <a:pt x="17" y="29"/>
                </a:lnTo>
                <a:lnTo>
                  <a:pt x="19" y="26"/>
                </a:lnTo>
                <a:lnTo>
                  <a:pt x="16" y="35"/>
                </a:lnTo>
                <a:lnTo>
                  <a:pt x="16" y="30"/>
                </a:lnTo>
                <a:lnTo>
                  <a:pt x="19" y="40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2">
            <a:extLst>
              <a:ext uri="{FF2B5EF4-FFF2-40B4-BE49-F238E27FC236}">
                <a16:creationId xmlns:a16="http://schemas.microsoft.com/office/drawing/2014/main" id="{4E452087-03D4-4813-9C24-D98C31AB70D1}"/>
              </a:ext>
            </a:extLst>
          </p:cNvPr>
          <p:cNvSpPr>
            <a:spLocks/>
          </p:cNvSpPr>
          <p:nvPr/>
        </p:nvSpPr>
        <p:spPr bwMode="auto">
          <a:xfrm>
            <a:off x="3284152" y="4003537"/>
            <a:ext cx="61913" cy="36513"/>
          </a:xfrm>
          <a:custGeom>
            <a:avLst/>
            <a:gdLst>
              <a:gd name="T0" fmla="*/ 103 w 113"/>
              <a:gd name="T1" fmla="*/ 64 h 65"/>
              <a:gd name="T2" fmla="*/ 88 w 113"/>
              <a:gd name="T3" fmla="*/ 62 h 65"/>
              <a:gd name="T4" fmla="*/ 64 w 113"/>
              <a:gd name="T5" fmla="*/ 59 h 65"/>
              <a:gd name="T6" fmla="*/ 43 w 113"/>
              <a:gd name="T7" fmla="*/ 58 h 65"/>
              <a:gd name="T8" fmla="*/ 19 w 113"/>
              <a:gd name="T9" fmla="*/ 54 h 65"/>
              <a:gd name="T10" fmla="*/ 13 w 113"/>
              <a:gd name="T11" fmla="*/ 50 h 65"/>
              <a:gd name="T12" fmla="*/ 5 w 113"/>
              <a:gd name="T13" fmla="*/ 33 h 65"/>
              <a:gd name="T14" fmla="*/ 5 w 113"/>
              <a:gd name="T15" fmla="*/ 31 h 65"/>
              <a:gd name="T16" fmla="*/ 1 w 113"/>
              <a:gd name="T17" fmla="*/ 10 h 65"/>
              <a:gd name="T18" fmla="*/ 7 w 113"/>
              <a:gd name="T19" fmla="*/ 1 h 65"/>
              <a:gd name="T20" fmla="*/ 16 w 113"/>
              <a:gd name="T21" fmla="*/ 7 h 65"/>
              <a:gd name="T22" fmla="*/ 20 w 113"/>
              <a:gd name="T23" fmla="*/ 28 h 65"/>
              <a:gd name="T24" fmla="*/ 20 w 113"/>
              <a:gd name="T25" fmla="*/ 26 h 65"/>
              <a:gd name="T26" fmla="*/ 28 w 113"/>
              <a:gd name="T27" fmla="*/ 43 h 65"/>
              <a:gd name="T28" fmla="*/ 22 w 113"/>
              <a:gd name="T29" fmla="*/ 39 h 65"/>
              <a:gd name="T30" fmla="*/ 44 w 113"/>
              <a:gd name="T31" fmla="*/ 42 h 65"/>
              <a:gd name="T32" fmla="*/ 66 w 113"/>
              <a:gd name="T33" fmla="*/ 44 h 65"/>
              <a:gd name="T34" fmla="*/ 91 w 113"/>
              <a:gd name="T35" fmla="*/ 47 h 65"/>
              <a:gd name="T36" fmla="*/ 106 w 113"/>
              <a:gd name="T37" fmla="*/ 49 h 65"/>
              <a:gd name="T38" fmla="*/ 112 w 113"/>
              <a:gd name="T39" fmla="*/ 58 h 65"/>
              <a:gd name="T40" fmla="*/ 103 w 113"/>
              <a:gd name="T41" fmla="*/ 6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3" h="65">
                <a:moveTo>
                  <a:pt x="103" y="64"/>
                </a:moveTo>
                <a:lnTo>
                  <a:pt x="88" y="62"/>
                </a:lnTo>
                <a:lnTo>
                  <a:pt x="64" y="59"/>
                </a:lnTo>
                <a:lnTo>
                  <a:pt x="43" y="58"/>
                </a:lnTo>
                <a:lnTo>
                  <a:pt x="19" y="54"/>
                </a:lnTo>
                <a:cubicBezTo>
                  <a:pt x="17" y="54"/>
                  <a:pt x="14" y="52"/>
                  <a:pt x="13" y="50"/>
                </a:cubicBezTo>
                <a:lnTo>
                  <a:pt x="5" y="33"/>
                </a:lnTo>
                <a:cubicBezTo>
                  <a:pt x="5" y="32"/>
                  <a:pt x="5" y="32"/>
                  <a:pt x="5" y="31"/>
                </a:cubicBezTo>
                <a:lnTo>
                  <a:pt x="1" y="10"/>
                </a:lnTo>
                <a:cubicBezTo>
                  <a:pt x="0" y="6"/>
                  <a:pt x="3" y="1"/>
                  <a:pt x="7" y="1"/>
                </a:cubicBezTo>
                <a:cubicBezTo>
                  <a:pt x="11" y="0"/>
                  <a:pt x="16" y="3"/>
                  <a:pt x="16" y="7"/>
                </a:cubicBezTo>
                <a:lnTo>
                  <a:pt x="20" y="28"/>
                </a:lnTo>
                <a:lnTo>
                  <a:pt x="20" y="26"/>
                </a:lnTo>
                <a:lnTo>
                  <a:pt x="28" y="43"/>
                </a:lnTo>
                <a:lnTo>
                  <a:pt x="22" y="39"/>
                </a:lnTo>
                <a:lnTo>
                  <a:pt x="44" y="42"/>
                </a:lnTo>
                <a:lnTo>
                  <a:pt x="66" y="44"/>
                </a:lnTo>
                <a:lnTo>
                  <a:pt x="91" y="47"/>
                </a:lnTo>
                <a:lnTo>
                  <a:pt x="106" y="49"/>
                </a:lnTo>
                <a:cubicBezTo>
                  <a:pt x="110" y="49"/>
                  <a:pt x="113" y="53"/>
                  <a:pt x="112" y="58"/>
                </a:cubicBezTo>
                <a:cubicBezTo>
                  <a:pt x="112" y="62"/>
                  <a:pt x="108" y="65"/>
                  <a:pt x="103" y="6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3">
            <a:extLst>
              <a:ext uri="{FF2B5EF4-FFF2-40B4-BE49-F238E27FC236}">
                <a16:creationId xmlns:a16="http://schemas.microsoft.com/office/drawing/2014/main" id="{B9B522C4-7EEC-472D-A1FF-DC292204BFF2}"/>
              </a:ext>
            </a:extLst>
          </p:cNvPr>
          <p:cNvSpPr>
            <a:spLocks/>
          </p:cNvSpPr>
          <p:nvPr/>
        </p:nvSpPr>
        <p:spPr bwMode="auto">
          <a:xfrm>
            <a:off x="3369877" y="4038462"/>
            <a:ext cx="53975" cy="46038"/>
          </a:xfrm>
          <a:custGeom>
            <a:avLst/>
            <a:gdLst>
              <a:gd name="T0" fmla="*/ 89 w 97"/>
              <a:gd name="T1" fmla="*/ 81 h 81"/>
              <a:gd name="T2" fmla="*/ 77 w 97"/>
              <a:gd name="T3" fmla="*/ 81 h 81"/>
              <a:gd name="T4" fmla="*/ 61 w 97"/>
              <a:gd name="T5" fmla="*/ 80 h 81"/>
              <a:gd name="T6" fmla="*/ 43 w 97"/>
              <a:gd name="T7" fmla="*/ 77 h 81"/>
              <a:gd name="T8" fmla="*/ 41 w 97"/>
              <a:gd name="T9" fmla="*/ 77 h 81"/>
              <a:gd name="T10" fmla="*/ 29 w 97"/>
              <a:gd name="T11" fmla="*/ 72 h 81"/>
              <a:gd name="T12" fmla="*/ 26 w 97"/>
              <a:gd name="T13" fmla="*/ 69 h 81"/>
              <a:gd name="T14" fmla="*/ 19 w 97"/>
              <a:gd name="T15" fmla="*/ 58 h 81"/>
              <a:gd name="T16" fmla="*/ 18 w 97"/>
              <a:gd name="T17" fmla="*/ 56 h 81"/>
              <a:gd name="T18" fmla="*/ 12 w 97"/>
              <a:gd name="T19" fmla="*/ 41 h 81"/>
              <a:gd name="T20" fmla="*/ 2 w 97"/>
              <a:gd name="T21" fmla="*/ 12 h 81"/>
              <a:gd name="T22" fmla="*/ 7 w 97"/>
              <a:gd name="T23" fmla="*/ 2 h 81"/>
              <a:gd name="T24" fmla="*/ 17 w 97"/>
              <a:gd name="T25" fmla="*/ 7 h 81"/>
              <a:gd name="T26" fmla="*/ 27 w 97"/>
              <a:gd name="T27" fmla="*/ 35 h 81"/>
              <a:gd name="T28" fmla="*/ 33 w 97"/>
              <a:gd name="T29" fmla="*/ 50 h 81"/>
              <a:gd name="T30" fmla="*/ 32 w 97"/>
              <a:gd name="T31" fmla="*/ 49 h 81"/>
              <a:gd name="T32" fmla="*/ 39 w 97"/>
              <a:gd name="T33" fmla="*/ 60 h 81"/>
              <a:gd name="T34" fmla="*/ 36 w 97"/>
              <a:gd name="T35" fmla="*/ 57 h 81"/>
              <a:gd name="T36" fmla="*/ 48 w 97"/>
              <a:gd name="T37" fmla="*/ 62 h 81"/>
              <a:gd name="T38" fmla="*/ 46 w 97"/>
              <a:gd name="T39" fmla="*/ 62 h 81"/>
              <a:gd name="T40" fmla="*/ 62 w 97"/>
              <a:gd name="T41" fmla="*/ 64 h 81"/>
              <a:gd name="T42" fmla="*/ 77 w 97"/>
              <a:gd name="T43" fmla="*/ 65 h 81"/>
              <a:gd name="T44" fmla="*/ 89 w 97"/>
              <a:gd name="T45" fmla="*/ 65 h 81"/>
              <a:gd name="T46" fmla="*/ 97 w 97"/>
              <a:gd name="T47" fmla="*/ 73 h 81"/>
              <a:gd name="T48" fmla="*/ 89 w 97"/>
              <a:gd name="T49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7" h="81">
                <a:moveTo>
                  <a:pt x="89" y="81"/>
                </a:moveTo>
                <a:lnTo>
                  <a:pt x="77" y="81"/>
                </a:lnTo>
                <a:lnTo>
                  <a:pt x="61" y="80"/>
                </a:lnTo>
                <a:lnTo>
                  <a:pt x="43" y="77"/>
                </a:lnTo>
                <a:cubicBezTo>
                  <a:pt x="42" y="77"/>
                  <a:pt x="42" y="77"/>
                  <a:pt x="41" y="77"/>
                </a:cubicBezTo>
                <a:lnTo>
                  <a:pt x="29" y="72"/>
                </a:lnTo>
                <a:cubicBezTo>
                  <a:pt x="28" y="71"/>
                  <a:pt x="27" y="70"/>
                  <a:pt x="26" y="69"/>
                </a:cubicBezTo>
                <a:lnTo>
                  <a:pt x="19" y="58"/>
                </a:lnTo>
                <a:cubicBezTo>
                  <a:pt x="18" y="57"/>
                  <a:pt x="18" y="57"/>
                  <a:pt x="18" y="56"/>
                </a:cubicBezTo>
                <a:lnTo>
                  <a:pt x="12" y="41"/>
                </a:lnTo>
                <a:lnTo>
                  <a:pt x="2" y="12"/>
                </a:lnTo>
                <a:cubicBezTo>
                  <a:pt x="0" y="8"/>
                  <a:pt x="3" y="3"/>
                  <a:pt x="7" y="2"/>
                </a:cubicBezTo>
                <a:cubicBezTo>
                  <a:pt x="11" y="0"/>
                  <a:pt x="16" y="3"/>
                  <a:pt x="17" y="7"/>
                </a:cubicBezTo>
                <a:lnTo>
                  <a:pt x="27" y="35"/>
                </a:lnTo>
                <a:lnTo>
                  <a:pt x="33" y="50"/>
                </a:lnTo>
                <a:lnTo>
                  <a:pt x="32" y="49"/>
                </a:lnTo>
                <a:lnTo>
                  <a:pt x="39" y="60"/>
                </a:lnTo>
                <a:lnTo>
                  <a:pt x="36" y="57"/>
                </a:lnTo>
                <a:lnTo>
                  <a:pt x="48" y="62"/>
                </a:lnTo>
                <a:lnTo>
                  <a:pt x="46" y="62"/>
                </a:lnTo>
                <a:lnTo>
                  <a:pt x="62" y="64"/>
                </a:lnTo>
                <a:lnTo>
                  <a:pt x="77" y="65"/>
                </a:lnTo>
                <a:lnTo>
                  <a:pt x="89" y="65"/>
                </a:lnTo>
                <a:cubicBezTo>
                  <a:pt x="94" y="65"/>
                  <a:pt x="97" y="69"/>
                  <a:pt x="97" y="73"/>
                </a:cubicBezTo>
                <a:cubicBezTo>
                  <a:pt x="97" y="78"/>
                  <a:pt x="94" y="81"/>
                  <a:pt x="89" y="8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4">
            <a:extLst>
              <a:ext uri="{FF2B5EF4-FFF2-40B4-BE49-F238E27FC236}">
                <a16:creationId xmlns:a16="http://schemas.microsoft.com/office/drawing/2014/main" id="{71E0C3EA-5F90-4848-8F9E-93531D13474B}"/>
              </a:ext>
            </a:extLst>
          </p:cNvPr>
          <p:cNvSpPr>
            <a:spLocks/>
          </p:cNvSpPr>
          <p:nvPr/>
        </p:nvSpPr>
        <p:spPr bwMode="auto">
          <a:xfrm>
            <a:off x="2915851" y="3838436"/>
            <a:ext cx="133350" cy="109538"/>
          </a:xfrm>
          <a:custGeom>
            <a:avLst/>
            <a:gdLst>
              <a:gd name="T0" fmla="*/ 239 w 242"/>
              <a:gd name="T1" fmla="*/ 132 h 193"/>
              <a:gd name="T2" fmla="*/ 234 w 242"/>
              <a:gd name="T3" fmla="*/ 139 h 193"/>
              <a:gd name="T4" fmla="*/ 225 w 242"/>
              <a:gd name="T5" fmla="*/ 151 h 193"/>
              <a:gd name="T6" fmla="*/ 203 w 242"/>
              <a:gd name="T7" fmla="*/ 172 h 193"/>
              <a:gd name="T8" fmla="*/ 201 w 242"/>
              <a:gd name="T9" fmla="*/ 174 h 193"/>
              <a:gd name="T10" fmla="*/ 175 w 242"/>
              <a:gd name="T11" fmla="*/ 187 h 193"/>
              <a:gd name="T12" fmla="*/ 173 w 242"/>
              <a:gd name="T13" fmla="*/ 187 h 193"/>
              <a:gd name="T14" fmla="*/ 143 w 242"/>
              <a:gd name="T15" fmla="*/ 193 h 193"/>
              <a:gd name="T16" fmla="*/ 141 w 242"/>
              <a:gd name="T17" fmla="*/ 193 h 193"/>
              <a:gd name="T18" fmla="*/ 106 w 242"/>
              <a:gd name="T19" fmla="*/ 193 h 193"/>
              <a:gd name="T20" fmla="*/ 74 w 242"/>
              <a:gd name="T21" fmla="*/ 189 h 193"/>
              <a:gd name="T22" fmla="*/ 71 w 242"/>
              <a:gd name="T23" fmla="*/ 188 h 193"/>
              <a:gd name="T24" fmla="*/ 44 w 242"/>
              <a:gd name="T25" fmla="*/ 168 h 193"/>
              <a:gd name="T26" fmla="*/ 42 w 242"/>
              <a:gd name="T27" fmla="*/ 166 h 193"/>
              <a:gd name="T28" fmla="*/ 23 w 242"/>
              <a:gd name="T29" fmla="*/ 142 h 193"/>
              <a:gd name="T30" fmla="*/ 22 w 242"/>
              <a:gd name="T31" fmla="*/ 141 h 193"/>
              <a:gd name="T32" fmla="*/ 8 w 242"/>
              <a:gd name="T33" fmla="*/ 116 h 193"/>
              <a:gd name="T34" fmla="*/ 8 w 242"/>
              <a:gd name="T35" fmla="*/ 115 h 193"/>
              <a:gd name="T36" fmla="*/ 1 w 242"/>
              <a:gd name="T37" fmla="*/ 91 h 193"/>
              <a:gd name="T38" fmla="*/ 0 w 242"/>
              <a:gd name="T39" fmla="*/ 88 h 193"/>
              <a:gd name="T40" fmla="*/ 1 w 242"/>
              <a:gd name="T41" fmla="*/ 66 h 193"/>
              <a:gd name="T42" fmla="*/ 2 w 242"/>
              <a:gd name="T43" fmla="*/ 63 h 193"/>
              <a:gd name="T44" fmla="*/ 12 w 242"/>
              <a:gd name="T45" fmla="*/ 41 h 193"/>
              <a:gd name="T46" fmla="*/ 15 w 242"/>
              <a:gd name="T47" fmla="*/ 38 h 193"/>
              <a:gd name="T48" fmla="*/ 38 w 242"/>
              <a:gd name="T49" fmla="*/ 21 h 193"/>
              <a:gd name="T50" fmla="*/ 59 w 242"/>
              <a:gd name="T51" fmla="*/ 3 h 193"/>
              <a:gd name="T52" fmla="*/ 71 w 242"/>
              <a:gd name="T53" fmla="*/ 4 h 193"/>
              <a:gd name="T54" fmla="*/ 70 w 242"/>
              <a:gd name="T55" fmla="*/ 16 h 193"/>
              <a:gd name="T56" fmla="*/ 47 w 242"/>
              <a:gd name="T57" fmla="*/ 34 h 193"/>
              <a:gd name="T58" fmla="*/ 24 w 242"/>
              <a:gd name="T59" fmla="*/ 51 h 193"/>
              <a:gd name="T60" fmla="*/ 27 w 242"/>
              <a:gd name="T61" fmla="*/ 48 h 193"/>
              <a:gd name="T62" fmla="*/ 17 w 242"/>
              <a:gd name="T63" fmla="*/ 70 h 193"/>
              <a:gd name="T64" fmla="*/ 17 w 242"/>
              <a:gd name="T65" fmla="*/ 67 h 193"/>
              <a:gd name="T66" fmla="*/ 16 w 242"/>
              <a:gd name="T67" fmla="*/ 89 h 193"/>
              <a:gd name="T68" fmla="*/ 16 w 242"/>
              <a:gd name="T69" fmla="*/ 86 h 193"/>
              <a:gd name="T70" fmla="*/ 23 w 242"/>
              <a:gd name="T71" fmla="*/ 110 h 193"/>
              <a:gd name="T72" fmla="*/ 22 w 242"/>
              <a:gd name="T73" fmla="*/ 109 h 193"/>
              <a:gd name="T74" fmla="*/ 36 w 242"/>
              <a:gd name="T75" fmla="*/ 134 h 193"/>
              <a:gd name="T76" fmla="*/ 36 w 242"/>
              <a:gd name="T77" fmla="*/ 132 h 193"/>
              <a:gd name="T78" fmla="*/ 55 w 242"/>
              <a:gd name="T79" fmla="*/ 156 h 193"/>
              <a:gd name="T80" fmla="*/ 53 w 242"/>
              <a:gd name="T81" fmla="*/ 155 h 193"/>
              <a:gd name="T82" fmla="*/ 80 w 242"/>
              <a:gd name="T83" fmla="*/ 175 h 193"/>
              <a:gd name="T84" fmla="*/ 76 w 242"/>
              <a:gd name="T85" fmla="*/ 174 h 193"/>
              <a:gd name="T86" fmla="*/ 106 w 242"/>
              <a:gd name="T87" fmla="*/ 177 h 193"/>
              <a:gd name="T88" fmla="*/ 141 w 242"/>
              <a:gd name="T89" fmla="*/ 177 h 193"/>
              <a:gd name="T90" fmla="*/ 140 w 242"/>
              <a:gd name="T91" fmla="*/ 178 h 193"/>
              <a:gd name="T92" fmla="*/ 170 w 242"/>
              <a:gd name="T93" fmla="*/ 172 h 193"/>
              <a:gd name="T94" fmla="*/ 168 w 242"/>
              <a:gd name="T95" fmla="*/ 172 h 193"/>
              <a:gd name="T96" fmla="*/ 194 w 242"/>
              <a:gd name="T97" fmla="*/ 159 h 193"/>
              <a:gd name="T98" fmla="*/ 192 w 242"/>
              <a:gd name="T99" fmla="*/ 161 h 193"/>
              <a:gd name="T100" fmla="*/ 212 w 242"/>
              <a:gd name="T101" fmla="*/ 140 h 193"/>
              <a:gd name="T102" fmla="*/ 221 w 242"/>
              <a:gd name="T103" fmla="*/ 130 h 193"/>
              <a:gd name="T104" fmla="*/ 226 w 242"/>
              <a:gd name="T105" fmla="*/ 123 h 193"/>
              <a:gd name="T106" fmla="*/ 237 w 242"/>
              <a:gd name="T107" fmla="*/ 121 h 193"/>
              <a:gd name="T108" fmla="*/ 239 w 242"/>
              <a:gd name="T109" fmla="*/ 13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2" h="193">
                <a:moveTo>
                  <a:pt x="239" y="132"/>
                </a:moveTo>
                <a:lnTo>
                  <a:pt x="234" y="139"/>
                </a:lnTo>
                <a:lnTo>
                  <a:pt x="225" y="151"/>
                </a:lnTo>
                <a:lnTo>
                  <a:pt x="203" y="172"/>
                </a:lnTo>
                <a:cubicBezTo>
                  <a:pt x="203" y="173"/>
                  <a:pt x="202" y="173"/>
                  <a:pt x="201" y="174"/>
                </a:cubicBezTo>
                <a:lnTo>
                  <a:pt x="175" y="187"/>
                </a:lnTo>
                <a:cubicBezTo>
                  <a:pt x="174" y="187"/>
                  <a:pt x="174" y="187"/>
                  <a:pt x="173" y="187"/>
                </a:cubicBezTo>
                <a:lnTo>
                  <a:pt x="143" y="193"/>
                </a:lnTo>
                <a:cubicBezTo>
                  <a:pt x="143" y="193"/>
                  <a:pt x="142" y="193"/>
                  <a:pt x="141" y="193"/>
                </a:cubicBezTo>
                <a:lnTo>
                  <a:pt x="106" y="193"/>
                </a:lnTo>
                <a:lnTo>
                  <a:pt x="74" y="189"/>
                </a:lnTo>
                <a:cubicBezTo>
                  <a:pt x="73" y="189"/>
                  <a:pt x="72" y="189"/>
                  <a:pt x="71" y="188"/>
                </a:cubicBezTo>
                <a:lnTo>
                  <a:pt x="44" y="168"/>
                </a:lnTo>
                <a:cubicBezTo>
                  <a:pt x="43" y="167"/>
                  <a:pt x="43" y="167"/>
                  <a:pt x="42" y="166"/>
                </a:cubicBezTo>
                <a:lnTo>
                  <a:pt x="23" y="142"/>
                </a:lnTo>
                <a:cubicBezTo>
                  <a:pt x="23" y="142"/>
                  <a:pt x="23" y="142"/>
                  <a:pt x="22" y="141"/>
                </a:cubicBezTo>
                <a:lnTo>
                  <a:pt x="8" y="116"/>
                </a:lnTo>
                <a:cubicBezTo>
                  <a:pt x="8" y="116"/>
                  <a:pt x="8" y="115"/>
                  <a:pt x="8" y="115"/>
                </a:cubicBezTo>
                <a:lnTo>
                  <a:pt x="1" y="91"/>
                </a:lnTo>
                <a:cubicBezTo>
                  <a:pt x="1" y="90"/>
                  <a:pt x="0" y="89"/>
                  <a:pt x="0" y="88"/>
                </a:cubicBezTo>
                <a:lnTo>
                  <a:pt x="1" y="66"/>
                </a:lnTo>
                <a:cubicBezTo>
                  <a:pt x="2" y="65"/>
                  <a:pt x="2" y="64"/>
                  <a:pt x="2" y="63"/>
                </a:cubicBezTo>
                <a:lnTo>
                  <a:pt x="12" y="41"/>
                </a:lnTo>
                <a:cubicBezTo>
                  <a:pt x="13" y="40"/>
                  <a:pt x="14" y="39"/>
                  <a:pt x="15" y="38"/>
                </a:cubicBezTo>
                <a:lnTo>
                  <a:pt x="38" y="21"/>
                </a:lnTo>
                <a:lnTo>
                  <a:pt x="59" y="3"/>
                </a:lnTo>
                <a:cubicBezTo>
                  <a:pt x="63" y="0"/>
                  <a:pt x="68" y="1"/>
                  <a:pt x="71" y="4"/>
                </a:cubicBezTo>
                <a:cubicBezTo>
                  <a:pt x="73" y="8"/>
                  <a:pt x="73" y="13"/>
                  <a:pt x="70" y="16"/>
                </a:cubicBezTo>
                <a:lnTo>
                  <a:pt x="47" y="34"/>
                </a:lnTo>
                <a:lnTo>
                  <a:pt x="24" y="51"/>
                </a:lnTo>
                <a:lnTo>
                  <a:pt x="27" y="48"/>
                </a:lnTo>
                <a:lnTo>
                  <a:pt x="17" y="70"/>
                </a:lnTo>
                <a:lnTo>
                  <a:pt x="17" y="67"/>
                </a:lnTo>
                <a:lnTo>
                  <a:pt x="16" y="89"/>
                </a:lnTo>
                <a:lnTo>
                  <a:pt x="16" y="86"/>
                </a:lnTo>
                <a:lnTo>
                  <a:pt x="23" y="110"/>
                </a:lnTo>
                <a:lnTo>
                  <a:pt x="22" y="109"/>
                </a:lnTo>
                <a:lnTo>
                  <a:pt x="36" y="134"/>
                </a:lnTo>
                <a:lnTo>
                  <a:pt x="36" y="132"/>
                </a:lnTo>
                <a:lnTo>
                  <a:pt x="55" y="156"/>
                </a:lnTo>
                <a:lnTo>
                  <a:pt x="53" y="155"/>
                </a:lnTo>
                <a:lnTo>
                  <a:pt x="80" y="175"/>
                </a:lnTo>
                <a:lnTo>
                  <a:pt x="76" y="174"/>
                </a:lnTo>
                <a:lnTo>
                  <a:pt x="106" y="177"/>
                </a:lnTo>
                <a:lnTo>
                  <a:pt x="141" y="177"/>
                </a:lnTo>
                <a:lnTo>
                  <a:pt x="140" y="178"/>
                </a:lnTo>
                <a:lnTo>
                  <a:pt x="170" y="172"/>
                </a:lnTo>
                <a:lnTo>
                  <a:pt x="168" y="172"/>
                </a:lnTo>
                <a:lnTo>
                  <a:pt x="194" y="159"/>
                </a:lnTo>
                <a:lnTo>
                  <a:pt x="192" y="161"/>
                </a:lnTo>
                <a:lnTo>
                  <a:pt x="212" y="140"/>
                </a:lnTo>
                <a:lnTo>
                  <a:pt x="221" y="130"/>
                </a:lnTo>
                <a:lnTo>
                  <a:pt x="226" y="123"/>
                </a:lnTo>
                <a:cubicBezTo>
                  <a:pt x="229" y="119"/>
                  <a:pt x="234" y="118"/>
                  <a:pt x="237" y="121"/>
                </a:cubicBezTo>
                <a:cubicBezTo>
                  <a:pt x="241" y="124"/>
                  <a:pt x="242" y="129"/>
                  <a:pt x="239" y="132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5">
            <a:extLst>
              <a:ext uri="{FF2B5EF4-FFF2-40B4-BE49-F238E27FC236}">
                <a16:creationId xmlns:a16="http://schemas.microsoft.com/office/drawing/2014/main" id="{EBFED3D4-5887-49AB-9ABE-9DA7C55F4F67}"/>
              </a:ext>
            </a:extLst>
          </p:cNvPr>
          <p:cNvSpPr>
            <a:spLocks/>
          </p:cNvSpPr>
          <p:nvPr/>
        </p:nvSpPr>
        <p:spPr bwMode="auto">
          <a:xfrm>
            <a:off x="2915851" y="4286112"/>
            <a:ext cx="211138" cy="26988"/>
          </a:xfrm>
          <a:custGeom>
            <a:avLst/>
            <a:gdLst>
              <a:gd name="T0" fmla="*/ 380 w 386"/>
              <a:gd name="T1" fmla="*/ 17 h 49"/>
              <a:gd name="T2" fmla="*/ 355 w 386"/>
              <a:gd name="T3" fmla="*/ 25 h 49"/>
              <a:gd name="T4" fmla="*/ 319 w 386"/>
              <a:gd name="T5" fmla="*/ 36 h 49"/>
              <a:gd name="T6" fmla="*/ 279 w 386"/>
              <a:gd name="T7" fmla="*/ 45 h 49"/>
              <a:gd name="T8" fmla="*/ 244 w 386"/>
              <a:gd name="T9" fmla="*/ 49 h 49"/>
              <a:gd name="T10" fmla="*/ 243 w 386"/>
              <a:gd name="T11" fmla="*/ 49 h 49"/>
              <a:gd name="T12" fmla="*/ 210 w 386"/>
              <a:gd name="T13" fmla="*/ 46 h 49"/>
              <a:gd name="T14" fmla="*/ 178 w 386"/>
              <a:gd name="T15" fmla="*/ 39 h 49"/>
              <a:gd name="T16" fmla="*/ 149 w 386"/>
              <a:gd name="T17" fmla="*/ 30 h 49"/>
              <a:gd name="T18" fmla="*/ 127 w 386"/>
              <a:gd name="T19" fmla="*/ 24 h 49"/>
              <a:gd name="T20" fmla="*/ 129 w 386"/>
              <a:gd name="T21" fmla="*/ 24 h 49"/>
              <a:gd name="T22" fmla="*/ 111 w 386"/>
              <a:gd name="T23" fmla="*/ 23 h 49"/>
              <a:gd name="T24" fmla="*/ 97 w 386"/>
              <a:gd name="T25" fmla="*/ 21 h 49"/>
              <a:gd name="T26" fmla="*/ 99 w 386"/>
              <a:gd name="T27" fmla="*/ 21 h 49"/>
              <a:gd name="T28" fmla="*/ 75 w 386"/>
              <a:gd name="T29" fmla="*/ 24 h 49"/>
              <a:gd name="T30" fmla="*/ 42 w 386"/>
              <a:gd name="T31" fmla="*/ 31 h 49"/>
              <a:gd name="T32" fmla="*/ 43 w 386"/>
              <a:gd name="T33" fmla="*/ 31 h 49"/>
              <a:gd name="T34" fmla="*/ 12 w 386"/>
              <a:gd name="T35" fmla="*/ 43 h 49"/>
              <a:gd name="T36" fmla="*/ 2 w 386"/>
              <a:gd name="T37" fmla="*/ 38 h 49"/>
              <a:gd name="T38" fmla="*/ 7 w 386"/>
              <a:gd name="T39" fmla="*/ 28 h 49"/>
              <a:gd name="T40" fmla="*/ 38 w 386"/>
              <a:gd name="T41" fmla="*/ 16 h 49"/>
              <a:gd name="T42" fmla="*/ 39 w 386"/>
              <a:gd name="T43" fmla="*/ 16 h 49"/>
              <a:gd name="T44" fmla="*/ 73 w 386"/>
              <a:gd name="T45" fmla="*/ 9 h 49"/>
              <a:gd name="T46" fmla="*/ 97 w 386"/>
              <a:gd name="T47" fmla="*/ 6 h 49"/>
              <a:gd name="T48" fmla="*/ 100 w 386"/>
              <a:gd name="T49" fmla="*/ 6 h 49"/>
              <a:gd name="T50" fmla="*/ 112 w 386"/>
              <a:gd name="T51" fmla="*/ 7 h 49"/>
              <a:gd name="T52" fmla="*/ 130 w 386"/>
              <a:gd name="T53" fmla="*/ 8 h 49"/>
              <a:gd name="T54" fmla="*/ 132 w 386"/>
              <a:gd name="T55" fmla="*/ 9 h 49"/>
              <a:gd name="T56" fmla="*/ 154 w 386"/>
              <a:gd name="T57" fmla="*/ 15 h 49"/>
              <a:gd name="T58" fmla="*/ 181 w 386"/>
              <a:gd name="T59" fmla="*/ 24 h 49"/>
              <a:gd name="T60" fmla="*/ 211 w 386"/>
              <a:gd name="T61" fmla="*/ 30 h 49"/>
              <a:gd name="T62" fmla="*/ 244 w 386"/>
              <a:gd name="T63" fmla="*/ 33 h 49"/>
              <a:gd name="T64" fmla="*/ 243 w 386"/>
              <a:gd name="T65" fmla="*/ 34 h 49"/>
              <a:gd name="T66" fmla="*/ 276 w 386"/>
              <a:gd name="T67" fmla="*/ 30 h 49"/>
              <a:gd name="T68" fmla="*/ 314 w 386"/>
              <a:gd name="T69" fmla="*/ 21 h 49"/>
              <a:gd name="T70" fmla="*/ 350 w 386"/>
              <a:gd name="T71" fmla="*/ 10 h 49"/>
              <a:gd name="T72" fmla="*/ 375 w 386"/>
              <a:gd name="T73" fmla="*/ 2 h 49"/>
              <a:gd name="T74" fmla="*/ 385 w 386"/>
              <a:gd name="T75" fmla="*/ 7 h 49"/>
              <a:gd name="T76" fmla="*/ 380 w 386"/>
              <a:gd name="T77" fmla="*/ 1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86" h="49">
                <a:moveTo>
                  <a:pt x="380" y="17"/>
                </a:moveTo>
                <a:lnTo>
                  <a:pt x="355" y="25"/>
                </a:lnTo>
                <a:lnTo>
                  <a:pt x="319" y="36"/>
                </a:lnTo>
                <a:lnTo>
                  <a:pt x="279" y="45"/>
                </a:lnTo>
                <a:lnTo>
                  <a:pt x="244" y="49"/>
                </a:lnTo>
                <a:cubicBezTo>
                  <a:pt x="244" y="49"/>
                  <a:pt x="243" y="49"/>
                  <a:pt x="243" y="49"/>
                </a:cubicBezTo>
                <a:lnTo>
                  <a:pt x="210" y="46"/>
                </a:lnTo>
                <a:lnTo>
                  <a:pt x="178" y="39"/>
                </a:lnTo>
                <a:lnTo>
                  <a:pt x="149" y="30"/>
                </a:lnTo>
                <a:lnTo>
                  <a:pt x="127" y="24"/>
                </a:lnTo>
                <a:lnTo>
                  <a:pt x="129" y="24"/>
                </a:lnTo>
                <a:lnTo>
                  <a:pt x="111" y="23"/>
                </a:lnTo>
                <a:lnTo>
                  <a:pt x="97" y="21"/>
                </a:lnTo>
                <a:lnTo>
                  <a:pt x="99" y="21"/>
                </a:lnTo>
                <a:lnTo>
                  <a:pt x="75" y="24"/>
                </a:lnTo>
                <a:lnTo>
                  <a:pt x="42" y="31"/>
                </a:lnTo>
                <a:lnTo>
                  <a:pt x="43" y="31"/>
                </a:lnTo>
                <a:lnTo>
                  <a:pt x="12" y="43"/>
                </a:lnTo>
                <a:cubicBezTo>
                  <a:pt x="8" y="45"/>
                  <a:pt x="4" y="42"/>
                  <a:pt x="2" y="38"/>
                </a:cubicBezTo>
                <a:cubicBezTo>
                  <a:pt x="0" y="34"/>
                  <a:pt x="2" y="30"/>
                  <a:pt x="7" y="28"/>
                </a:cubicBezTo>
                <a:lnTo>
                  <a:pt x="38" y="16"/>
                </a:lnTo>
                <a:cubicBezTo>
                  <a:pt x="38" y="16"/>
                  <a:pt x="38" y="16"/>
                  <a:pt x="39" y="16"/>
                </a:cubicBezTo>
                <a:lnTo>
                  <a:pt x="73" y="9"/>
                </a:lnTo>
                <a:lnTo>
                  <a:pt x="97" y="6"/>
                </a:lnTo>
                <a:cubicBezTo>
                  <a:pt x="98" y="5"/>
                  <a:pt x="99" y="5"/>
                  <a:pt x="100" y="6"/>
                </a:cubicBezTo>
                <a:lnTo>
                  <a:pt x="112" y="7"/>
                </a:lnTo>
                <a:lnTo>
                  <a:pt x="130" y="8"/>
                </a:lnTo>
                <a:cubicBezTo>
                  <a:pt x="130" y="9"/>
                  <a:pt x="131" y="9"/>
                  <a:pt x="132" y="9"/>
                </a:cubicBezTo>
                <a:lnTo>
                  <a:pt x="154" y="15"/>
                </a:lnTo>
                <a:lnTo>
                  <a:pt x="181" y="24"/>
                </a:lnTo>
                <a:lnTo>
                  <a:pt x="211" y="30"/>
                </a:lnTo>
                <a:lnTo>
                  <a:pt x="244" y="33"/>
                </a:lnTo>
                <a:lnTo>
                  <a:pt x="243" y="34"/>
                </a:lnTo>
                <a:lnTo>
                  <a:pt x="276" y="30"/>
                </a:lnTo>
                <a:lnTo>
                  <a:pt x="314" y="21"/>
                </a:lnTo>
                <a:lnTo>
                  <a:pt x="350" y="10"/>
                </a:lnTo>
                <a:lnTo>
                  <a:pt x="375" y="2"/>
                </a:lnTo>
                <a:cubicBezTo>
                  <a:pt x="379" y="0"/>
                  <a:pt x="384" y="3"/>
                  <a:pt x="385" y="7"/>
                </a:cubicBezTo>
                <a:cubicBezTo>
                  <a:pt x="386" y="11"/>
                  <a:pt x="384" y="16"/>
                  <a:pt x="380" y="1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6">
            <a:extLst>
              <a:ext uri="{FF2B5EF4-FFF2-40B4-BE49-F238E27FC236}">
                <a16:creationId xmlns:a16="http://schemas.microsoft.com/office/drawing/2014/main" id="{35D99540-08BC-420C-A71D-A6482FF054D9}"/>
              </a:ext>
            </a:extLst>
          </p:cNvPr>
          <p:cNvSpPr>
            <a:spLocks/>
          </p:cNvSpPr>
          <p:nvPr/>
        </p:nvSpPr>
        <p:spPr bwMode="auto">
          <a:xfrm>
            <a:off x="2872989" y="4187687"/>
            <a:ext cx="79375" cy="15875"/>
          </a:xfrm>
          <a:custGeom>
            <a:avLst/>
            <a:gdLst>
              <a:gd name="T0" fmla="*/ 137 w 145"/>
              <a:gd name="T1" fmla="*/ 26 h 27"/>
              <a:gd name="T2" fmla="*/ 127 w 145"/>
              <a:gd name="T3" fmla="*/ 27 h 27"/>
              <a:gd name="T4" fmla="*/ 126 w 145"/>
              <a:gd name="T5" fmla="*/ 27 h 27"/>
              <a:gd name="T6" fmla="*/ 109 w 145"/>
              <a:gd name="T7" fmla="*/ 26 h 27"/>
              <a:gd name="T8" fmla="*/ 91 w 145"/>
              <a:gd name="T9" fmla="*/ 23 h 27"/>
              <a:gd name="T10" fmla="*/ 67 w 145"/>
              <a:gd name="T11" fmla="*/ 17 h 27"/>
              <a:gd name="T12" fmla="*/ 68 w 145"/>
              <a:gd name="T13" fmla="*/ 17 h 27"/>
              <a:gd name="T14" fmla="*/ 35 w 145"/>
              <a:gd name="T15" fmla="*/ 16 h 27"/>
              <a:gd name="T16" fmla="*/ 19 w 145"/>
              <a:gd name="T17" fmla="*/ 16 h 27"/>
              <a:gd name="T18" fmla="*/ 9 w 145"/>
              <a:gd name="T19" fmla="*/ 17 h 27"/>
              <a:gd name="T20" fmla="*/ 0 w 145"/>
              <a:gd name="T21" fmla="*/ 10 h 27"/>
              <a:gd name="T22" fmla="*/ 8 w 145"/>
              <a:gd name="T23" fmla="*/ 1 h 27"/>
              <a:gd name="T24" fmla="*/ 19 w 145"/>
              <a:gd name="T25" fmla="*/ 0 h 27"/>
              <a:gd name="T26" fmla="*/ 36 w 145"/>
              <a:gd name="T27" fmla="*/ 0 h 27"/>
              <a:gd name="T28" fmla="*/ 69 w 145"/>
              <a:gd name="T29" fmla="*/ 1 h 27"/>
              <a:gd name="T30" fmla="*/ 70 w 145"/>
              <a:gd name="T31" fmla="*/ 2 h 27"/>
              <a:gd name="T32" fmla="*/ 94 w 145"/>
              <a:gd name="T33" fmla="*/ 8 h 27"/>
              <a:gd name="T34" fmla="*/ 110 w 145"/>
              <a:gd name="T35" fmla="*/ 10 h 27"/>
              <a:gd name="T36" fmla="*/ 127 w 145"/>
              <a:gd name="T37" fmla="*/ 11 h 27"/>
              <a:gd name="T38" fmla="*/ 126 w 145"/>
              <a:gd name="T39" fmla="*/ 11 h 27"/>
              <a:gd name="T40" fmla="*/ 136 w 145"/>
              <a:gd name="T41" fmla="*/ 10 h 27"/>
              <a:gd name="T42" fmla="*/ 144 w 145"/>
              <a:gd name="T43" fmla="*/ 18 h 27"/>
              <a:gd name="T44" fmla="*/ 137 w 145"/>
              <a:gd name="T45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" h="27">
                <a:moveTo>
                  <a:pt x="137" y="26"/>
                </a:moveTo>
                <a:lnTo>
                  <a:pt x="127" y="27"/>
                </a:lnTo>
                <a:cubicBezTo>
                  <a:pt x="127" y="27"/>
                  <a:pt x="126" y="27"/>
                  <a:pt x="126" y="27"/>
                </a:cubicBezTo>
                <a:lnTo>
                  <a:pt x="109" y="26"/>
                </a:lnTo>
                <a:lnTo>
                  <a:pt x="91" y="23"/>
                </a:lnTo>
                <a:lnTo>
                  <a:pt x="67" y="17"/>
                </a:lnTo>
                <a:lnTo>
                  <a:pt x="68" y="17"/>
                </a:lnTo>
                <a:lnTo>
                  <a:pt x="35" y="16"/>
                </a:lnTo>
                <a:lnTo>
                  <a:pt x="19" y="16"/>
                </a:lnTo>
                <a:lnTo>
                  <a:pt x="9" y="17"/>
                </a:lnTo>
                <a:cubicBezTo>
                  <a:pt x="5" y="18"/>
                  <a:pt x="1" y="15"/>
                  <a:pt x="0" y="10"/>
                </a:cubicBezTo>
                <a:cubicBezTo>
                  <a:pt x="0" y="6"/>
                  <a:pt x="3" y="2"/>
                  <a:pt x="8" y="1"/>
                </a:cubicBezTo>
                <a:lnTo>
                  <a:pt x="19" y="0"/>
                </a:lnTo>
                <a:lnTo>
                  <a:pt x="36" y="0"/>
                </a:lnTo>
                <a:lnTo>
                  <a:pt x="69" y="1"/>
                </a:lnTo>
                <a:cubicBezTo>
                  <a:pt x="69" y="1"/>
                  <a:pt x="70" y="2"/>
                  <a:pt x="70" y="2"/>
                </a:cubicBezTo>
                <a:lnTo>
                  <a:pt x="94" y="8"/>
                </a:lnTo>
                <a:lnTo>
                  <a:pt x="110" y="10"/>
                </a:lnTo>
                <a:lnTo>
                  <a:pt x="127" y="11"/>
                </a:lnTo>
                <a:lnTo>
                  <a:pt x="126" y="11"/>
                </a:lnTo>
                <a:lnTo>
                  <a:pt x="136" y="10"/>
                </a:lnTo>
                <a:cubicBezTo>
                  <a:pt x="140" y="10"/>
                  <a:pt x="144" y="13"/>
                  <a:pt x="144" y="18"/>
                </a:cubicBezTo>
                <a:cubicBezTo>
                  <a:pt x="145" y="22"/>
                  <a:pt x="142" y="26"/>
                  <a:pt x="137" y="2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7">
            <a:extLst>
              <a:ext uri="{FF2B5EF4-FFF2-40B4-BE49-F238E27FC236}">
                <a16:creationId xmlns:a16="http://schemas.microsoft.com/office/drawing/2014/main" id="{CDD78A93-5FBA-41A0-A380-6C4AC3DB9918}"/>
              </a:ext>
            </a:extLst>
          </p:cNvPr>
          <p:cNvSpPr>
            <a:spLocks/>
          </p:cNvSpPr>
          <p:nvPr/>
        </p:nvSpPr>
        <p:spPr bwMode="auto">
          <a:xfrm>
            <a:off x="2803139" y="4257537"/>
            <a:ext cx="79375" cy="26988"/>
          </a:xfrm>
          <a:custGeom>
            <a:avLst/>
            <a:gdLst>
              <a:gd name="T0" fmla="*/ 141 w 146"/>
              <a:gd name="T1" fmla="*/ 16 h 46"/>
              <a:gd name="T2" fmla="*/ 117 w 146"/>
              <a:gd name="T3" fmla="*/ 30 h 46"/>
              <a:gd name="T4" fmla="*/ 84 w 146"/>
              <a:gd name="T5" fmla="*/ 45 h 46"/>
              <a:gd name="T6" fmla="*/ 80 w 146"/>
              <a:gd name="T7" fmla="*/ 45 h 46"/>
              <a:gd name="T8" fmla="*/ 43 w 146"/>
              <a:gd name="T9" fmla="*/ 44 h 46"/>
              <a:gd name="T10" fmla="*/ 22 w 146"/>
              <a:gd name="T11" fmla="*/ 41 h 46"/>
              <a:gd name="T12" fmla="*/ 8 w 146"/>
              <a:gd name="T13" fmla="*/ 40 h 46"/>
              <a:gd name="T14" fmla="*/ 0 w 146"/>
              <a:gd name="T15" fmla="*/ 32 h 46"/>
              <a:gd name="T16" fmla="*/ 9 w 146"/>
              <a:gd name="T17" fmla="*/ 24 h 46"/>
              <a:gd name="T18" fmla="*/ 25 w 146"/>
              <a:gd name="T19" fmla="*/ 26 h 46"/>
              <a:gd name="T20" fmla="*/ 44 w 146"/>
              <a:gd name="T21" fmla="*/ 28 h 46"/>
              <a:gd name="T22" fmla="*/ 81 w 146"/>
              <a:gd name="T23" fmla="*/ 29 h 46"/>
              <a:gd name="T24" fmla="*/ 77 w 146"/>
              <a:gd name="T25" fmla="*/ 30 h 46"/>
              <a:gd name="T26" fmla="*/ 108 w 146"/>
              <a:gd name="T27" fmla="*/ 17 h 46"/>
              <a:gd name="T28" fmla="*/ 132 w 146"/>
              <a:gd name="T29" fmla="*/ 3 h 46"/>
              <a:gd name="T30" fmla="*/ 143 w 146"/>
              <a:gd name="T31" fmla="*/ 5 h 46"/>
              <a:gd name="T32" fmla="*/ 141 w 146"/>
              <a:gd name="T33" fmla="*/ 1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" h="46">
                <a:moveTo>
                  <a:pt x="141" y="16"/>
                </a:moveTo>
                <a:lnTo>
                  <a:pt x="117" y="30"/>
                </a:lnTo>
                <a:lnTo>
                  <a:pt x="84" y="45"/>
                </a:lnTo>
                <a:cubicBezTo>
                  <a:pt x="83" y="45"/>
                  <a:pt x="81" y="46"/>
                  <a:pt x="80" y="45"/>
                </a:cubicBezTo>
                <a:lnTo>
                  <a:pt x="43" y="44"/>
                </a:lnTo>
                <a:lnTo>
                  <a:pt x="22" y="41"/>
                </a:lnTo>
                <a:lnTo>
                  <a:pt x="8" y="40"/>
                </a:lnTo>
                <a:cubicBezTo>
                  <a:pt x="4" y="40"/>
                  <a:pt x="0" y="36"/>
                  <a:pt x="0" y="32"/>
                </a:cubicBezTo>
                <a:cubicBezTo>
                  <a:pt x="1" y="28"/>
                  <a:pt x="5" y="24"/>
                  <a:pt x="9" y="24"/>
                </a:cubicBezTo>
                <a:lnTo>
                  <a:pt x="25" y="26"/>
                </a:lnTo>
                <a:lnTo>
                  <a:pt x="44" y="28"/>
                </a:lnTo>
                <a:lnTo>
                  <a:pt x="81" y="29"/>
                </a:lnTo>
                <a:lnTo>
                  <a:pt x="77" y="30"/>
                </a:lnTo>
                <a:lnTo>
                  <a:pt x="108" y="17"/>
                </a:lnTo>
                <a:lnTo>
                  <a:pt x="132" y="3"/>
                </a:lnTo>
                <a:cubicBezTo>
                  <a:pt x="136" y="0"/>
                  <a:pt x="141" y="2"/>
                  <a:pt x="143" y="5"/>
                </a:cubicBezTo>
                <a:cubicBezTo>
                  <a:pt x="146" y="9"/>
                  <a:pt x="144" y="14"/>
                  <a:pt x="141" y="1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58">
            <a:extLst>
              <a:ext uri="{FF2B5EF4-FFF2-40B4-BE49-F238E27FC236}">
                <a16:creationId xmlns:a16="http://schemas.microsoft.com/office/drawing/2014/main" id="{739BFE2A-AADE-48DB-AD5F-9B225A6203B3}"/>
              </a:ext>
            </a:extLst>
          </p:cNvPr>
          <p:cNvSpPr>
            <a:spLocks/>
          </p:cNvSpPr>
          <p:nvPr/>
        </p:nvSpPr>
        <p:spPr bwMode="auto">
          <a:xfrm>
            <a:off x="3055551" y="4147999"/>
            <a:ext cx="112713" cy="74613"/>
          </a:xfrm>
          <a:custGeom>
            <a:avLst/>
            <a:gdLst>
              <a:gd name="T0" fmla="*/ 141 w 206"/>
              <a:gd name="T1" fmla="*/ 7 h 130"/>
              <a:gd name="T2" fmla="*/ 145 w 206"/>
              <a:gd name="T3" fmla="*/ 18 h 130"/>
              <a:gd name="T4" fmla="*/ 151 w 206"/>
              <a:gd name="T5" fmla="*/ 34 h 130"/>
              <a:gd name="T6" fmla="*/ 165 w 206"/>
              <a:gd name="T7" fmla="*/ 68 h 130"/>
              <a:gd name="T8" fmla="*/ 163 w 206"/>
              <a:gd name="T9" fmla="*/ 66 h 130"/>
              <a:gd name="T10" fmla="*/ 174 w 206"/>
              <a:gd name="T11" fmla="*/ 77 h 130"/>
              <a:gd name="T12" fmla="*/ 173 w 206"/>
              <a:gd name="T13" fmla="*/ 76 h 130"/>
              <a:gd name="T14" fmla="*/ 187 w 206"/>
              <a:gd name="T15" fmla="*/ 86 h 130"/>
              <a:gd name="T16" fmla="*/ 199 w 206"/>
              <a:gd name="T17" fmla="*/ 95 h 130"/>
              <a:gd name="T18" fmla="*/ 201 w 206"/>
              <a:gd name="T19" fmla="*/ 97 h 130"/>
              <a:gd name="T20" fmla="*/ 204 w 206"/>
              <a:gd name="T21" fmla="*/ 102 h 130"/>
              <a:gd name="T22" fmla="*/ 205 w 206"/>
              <a:gd name="T23" fmla="*/ 110 h 130"/>
              <a:gd name="T24" fmla="*/ 198 w 206"/>
              <a:gd name="T25" fmla="*/ 114 h 130"/>
              <a:gd name="T26" fmla="*/ 188 w 206"/>
              <a:gd name="T27" fmla="*/ 115 h 130"/>
              <a:gd name="T28" fmla="*/ 187 w 206"/>
              <a:gd name="T29" fmla="*/ 115 h 130"/>
              <a:gd name="T30" fmla="*/ 170 w 206"/>
              <a:gd name="T31" fmla="*/ 113 h 130"/>
              <a:gd name="T32" fmla="*/ 128 w 206"/>
              <a:gd name="T33" fmla="*/ 109 h 130"/>
              <a:gd name="T34" fmla="*/ 130 w 206"/>
              <a:gd name="T35" fmla="*/ 109 h 130"/>
              <a:gd name="T36" fmla="*/ 115 w 206"/>
              <a:gd name="T37" fmla="*/ 112 h 130"/>
              <a:gd name="T38" fmla="*/ 117 w 206"/>
              <a:gd name="T39" fmla="*/ 112 h 130"/>
              <a:gd name="T40" fmla="*/ 102 w 206"/>
              <a:gd name="T41" fmla="*/ 119 h 130"/>
              <a:gd name="T42" fmla="*/ 87 w 206"/>
              <a:gd name="T43" fmla="*/ 126 h 130"/>
              <a:gd name="T44" fmla="*/ 85 w 206"/>
              <a:gd name="T45" fmla="*/ 126 h 130"/>
              <a:gd name="T46" fmla="*/ 71 w 206"/>
              <a:gd name="T47" fmla="*/ 129 h 130"/>
              <a:gd name="T48" fmla="*/ 68 w 206"/>
              <a:gd name="T49" fmla="*/ 129 h 130"/>
              <a:gd name="T50" fmla="*/ 34 w 206"/>
              <a:gd name="T51" fmla="*/ 121 h 130"/>
              <a:gd name="T52" fmla="*/ 32 w 206"/>
              <a:gd name="T53" fmla="*/ 121 h 130"/>
              <a:gd name="T54" fmla="*/ 17 w 206"/>
              <a:gd name="T55" fmla="*/ 114 h 130"/>
              <a:gd name="T56" fmla="*/ 6 w 206"/>
              <a:gd name="T57" fmla="*/ 109 h 130"/>
              <a:gd name="T58" fmla="*/ 2 w 206"/>
              <a:gd name="T59" fmla="*/ 98 h 130"/>
              <a:gd name="T60" fmla="*/ 13 w 206"/>
              <a:gd name="T61" fmla="*/ 94 h 130"/>
              <a:gd name="T62" fmla="*/ 24 w 206"/>
              <a:gd name="T63" fmla="*/ 99 h 130"/>
              <a:gd name="T64" fmla="*/ 39 w 206"/>
              <a:gd name="T65" fmla="*/ 106 h 130"/>
              <a:gd name="T66" fmla="*/ 37 w 206"/>
              <a:gd name="T67" fmla="*/ 106 h 130"/>
              <a:gd name="T68" fmla="*/ 71 w 206"/>
              <a:gd name="T69" fmla="*/ 114 h 130"/>
              <a:gd name="T70" fmla="*/ 68 w 206"/>
              <a:gd name="T71" fmla="*/ 114 h 130"/>
              <a:gd name="T72" fmla="*/ 82 w 206"/>
              <a:gd name="T73" fmla="*/ 111 h 130"/>
              <a:gd name="T74" fmla="*/ 80 w 206"/>
              <a:gd name="T75" fmla="*/ 111 h 130"/>
              <a:gd name="T76" fmla="*/ 95 w 206"/>
              <a:gd name="T77" fmla="*/ 104 h 130"/>
              <a:gd name="T78" fmla="*/ 110 w 206"/>
              <a:gd name="T79" fmla="*/ 97 h 130"/>
              <a:gd name="T80" fmla="*/ 112 w 206"/>
              <a:gd name="T81" fmla="*/ 97 h 130"/>
              <a:gd name="T82" fmla="*/ 127 w 206"/>
              <a:gd name="T83" fmla="*/ 94 h 130"/>
              <a:gd name="T84" fmla="*/ 129 w 206"/>
              <a:gd name="T85" fmla="*/ 93 h 130"/>
              <a:gd name="T86" fmla="*/ 171 w 206"/>
              <a:gd name="T87" fmla="*/ 98 h 130"/>
              <a:gd name="T88" fmla="*/ 188 w 206"/>
              <a:gd name="T89" fmla="*/ 100 h 130"/>
              <a:gd name="T90" fmla="*/ 187 w 206"/>
              <a:gd name="T91" fmla="*/ 99 h 130"/>
              <a:gd name="T92" fmla="*/ 197 w 206"/>
              <a:gd name="T93" fmla="*/ 98 h 130"/>
              <a:gd name="T94" fmla="*/ 191 w 206"/>
              <a:gd name="T95" fmla="*/ 111 h 130"/>
              <a:gd name="T96" fmla="*/ 188 w 206"/>
              <a:gd name="T97" fmla="*/ 106 h 130"/>
              <a:gd name="T98" fmla="*/ 190 w 206"/>
              <a:gd name="T99" fmla="*/ 108 h 130"/>
              <a:gd name="T100" fmla="*/ 178 w 206"/>
              <a:gd name="T101" fmla="*/ 99 h 130"/>
              <a:gd name="T102" fmla="*/ 164 w 206"/>
              <a:gd name="T103" fmla="*/ 89 h 130"/>
              <a:gd name="T104" fmla="*/ 163 w 206"/>
              <a:gd name="T105" fmla="*/ 88 h 130"/>
              <a:gd name="T106" fmla="*/ 152 w 206"/>
              <a:gd name="T107" fmla="*/ 77 h 130"/>
              <a:gd name="T108" fmla="*/ 150 w 206"/>
              <a:gd name="T109" fmla="*/ 74 h 130"/>
              <a:gd name="T110" fmla="*/ 136 w 206"/>
              <a:gd name="T111" fmla="*/ 39 h 130"/>
              <a:gd name="T112" fmla="*/ 130 w 206"/>
              <a:gd name="T113" fmla="*/ 23 h 130"/>
              <a:gd name="T114" fmla="*/ 126 w 206"/>
              <a:gd name="T115" fmla="*/ 12 h 130"/>
              <a:gd name="T116" fmla="*/ 131 w 206"/>
              <a:gd name="T117" fmla="*/ 2 h 130"/>
              <a:gd name="T118" fmla="*/ 141 w 206"/>
              <a:gd name="T119" fmla="*/ 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6" h="130">
                <a:moveTo>
                  <a:pt x="141" y="7"/>
                </a:moveTo>
                <a:lnTo>
                  <a:pt x="145" y="18"/>
                </a:lnTo>
                <a:lnTo>
                  <a:pt x="151" y="34"/>
                </a:lnTo>
                <a:lnTo>
                  <a:pt x="165" y="68"/>
                </a:lnTo>
                <a:lnTo>
                  <a:pt x="163" y="66"/>
                </a:lnTo>
                <a:lnTo>
                  <a:pt x="174" y="77"/>
                </a:lnTo>
                <a:lnTo>
                  <a:pt x="173" y="76"/>
                </a:lnTo>
                <a:lnTo>
                  <a:pt x="187" y="86"/>
                </a:lnTo>
                <a:lnTo>
                  <a:pt x="199" y="95"/>
                </a:lnTo>
                <a:cubicBezTo>
                  <a:pt x="200" y="96"/>
                  <a:pt x="201" y="96"/>
                  <a:pt x="201" y="97"/>
                </a:cubicBezTo>
                <a:lnTo>
                  <a:pt x="204" y="102"/>
                </a:lnTo>
                <a:cubicBezTo>
                  <a:pt x="206" y="105"/>
                  <a:pt x="206" y="108"/>
                  <a:pt x="205" y="110"/>
                </a:cubicBezTo>
                <a:cubicBezTo>
                  <a:pt x="203" y="113"/>
                  <a:pt x="201" y="114"/>
                  <a:pt x="198" y="114"/>
                </a:cubicBezTo>
                <a:lnTo>
                  <a:pt x="188" y="115"/>
                </a:lnTo>
                <a:cubicBezTo>
                  <a:pt x="188" y="115"/>
                  <a:pt x="187" y="115"/>
                  <a:pt x="187" y="115"/>
                </a:cubicBezTo>
                <a:lnTo>
                  <a:pt x="170" y="113"/>
                </a:lnTo>
                <a:lnTo>
                  <a:pt x="128" y="109"/>
                </a:lnTo>
                <a:lnTo>
                  <a:pt x="130" y="109"/>
                </a:lnTo>
                <a:lnTo>
                  <a:pt x="115" y="112"/>
                </a:lnTo>
                <a:lnTo>
                  <a:pt x="117" y="112"/>
                </a:lnTo>
                <a:lnTo>
                  <a:pt x="102" y="119"/>
                </a:lnTo>
                <a:lnTo>
                  <a:pt x="87" y="126"/>
                </a:lnTo>
                <a:cubicBezTo>
                  <a:pt x="86" y="126"/>
                  <a:pt x="86" y="126"/>
                  <a:pt x="85" y="126"/>
                </a:cubicBezTo>
                <a:lnTo>
                  <a:pt x="71" y="129"/>
                </a:lnTo>
                <a:cubicBezTo>
                  <a:pt x="70" y="130"/>
                  <a:pt x="69" y="130"/>
                  <a:pt x="68" y="129"/>
                </a:cubicBezTo>
                <a:lnTo>
                  <a:pt x="34" y="121"/>
                </a:lnTo>
                <a:cubicBezTo>
                  <a:pt x="33" y="121"/>
                  <a:pt x="33" y="121"/>
                  <a:pt x="32" y="121"/>
                </a:cubicBezTo>
                <a:lnTo>
                  <a:pt x="17" y="114"/>
                </a:lnTo>
                <a:lnTo>
                  <a:pt x="6" y="109"/>
                </a:lnTo>
                <a:cubicBezTo>
                  <a:pt x="2" y="107"/>
                  <a:pt x="0" y="102"/>
                  <a:pt x="2" y="98"/>
                </a:cubicBezTo>
                <a:cubicBezTo>
                  <a:pt x="4" y="94"/>
                  <a:pt x="9" y="92"/>
                  <a:pt x="13" y="94"/>
                </a:cubicBezTo>
                <a:lnTo>
                  <a:pt x="24" y="99"/>
                </a:lnTo>
                <a:lnTo>
                  <a:pt x="39" y="106"/>
                </a:lnTo>
                <a:lnTo>
                  <a:pt x="37" y="106"/>
                </a:lnTo>
                <a:lnTo>
                  <a:pt x="71" y="114"/>
                </a:lnTo>
                <a:lnTo>
                  <a:pt x="68" y="114"/>
                </a:lnTo>
                <a:lnTo>
                  <a:pt x="82" y="111"/>
                </a:lnTo>
                <a:lnTo>
                  <a:pt x="80" y="111"/>
                </a:lnTo>
                <a:lnTo>
                  <a:pt x="95" y="104"/>
                </a:lnTo>
                <a:lnTo>
                  <a:pt x="110" y="97"/>
                </a:lnTo>
                <a:cubicBezTo>
                  <a:pt x="111" y="97"/>
                  <a:pt x="111" y="97"/>
                  <a:pt x="112" y="97"/>
                </a:cubicBezTo>
                <a:lnTo>
                  <a:pt x="127" y="94"/>
                </a:lnTo>
                <a:cubicBezTo>
                  <a:pt x="128" y="93"/>
                  <a:pt x="128" y="93"/>
                  <a:pt x="129" y="93"/>
                </a:cubicBezTo>
                <a:lnTo>
                  <a:pt x="171" y="98"/>
                </a:lnTo>
                <a:lnTo>
                  <a:pt x="188" y="100"/>
                </a:lnTo>
                <a:lnTo>
                  <a:pt x="187" y="99"/>
                </a:lnTo>
                <a:lnTo>
                  <a:pt x="197" y="98"/>
                </a:lnTo>
                <a:lnTo>
                  <a:pt x="191" y="111"/>
                </a:lnTo>
                <a:lnTo>
                  <a:pt x="188" y="106"/>
                </a:lnTo>
                <a:lnTo>
                  <a:pt x="190" y="108"/>
                </a:lnTo>
                <a:lnTo>
                  <a:pt x="178" y="99"/>
                </a:lnTo>
                <a:lnTo>
                  <a:pt x="164" y="89"/>
                </a:lnTo>
                <a:cubicBezTo>
                  <a:pt x="163" y="89"/>
                  <a:pt x="163" y="88"/>
                  <a:pt x="163" y="88"/>
                </a:cubicBezTo>
                <a:lnTo>
                  <a:pt x="152" y="77"/>
                </a:lnTo>
                <a:cubicBezTo>
                  <a:pt x="151" y="76"/>
                  <a:pt x="150" y="75"/>
                  <a:pt x="150" y="74"/>
                </a:cubicBezTo>
                <a:lnTo>
                  <a:pt x="136" y="39"/>
                </a:lnTo>
                <a:lnTo>
                  <a:pt x="130" y="23"/>
                </a:lnTo>
                <a:lnTo>
                  <a:pt x="126" y="12"/>
                </a:lnTo>
                <a:cubicBezTo>
                  <a:pt x="124" y="8"/>
                  <a:pt x="127" y="3"/>
                  <a:pt x="131" y="2"/>
                </a:cubicBezTo>
                <a:cubicBezTo>
                  <a:pt x="135" y="0"/>
                  <a:pt x="139" y="3"/>
                  <a:pt x="141" y="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59">
            <a:extLst>
              <a:ext uri="{FF2B5EF4-FFF2-40B4-BE49-F238E27FC236}">
                <a16:creationId xmlns:a16="http://schemas.microsoft.com/office/drawing/2014/main" id="{C58CDE44-CF59-4CE9-A3AC-32E5B32540A0}"/>
              </a:ext>
            </a:extLst>
          </p:cNvPr>
          <p:cNvSpPr>
            <a:spLocks/>
          </p:cNvSpPr>
          <p:nvPr/>
        </p:nvSpPr>
        <p:spPr bwMode="auto">
          <a:xfrm>
            <a:off x="2530088" y="3901936"/>
            <a:ext cx="176213" cy="257175"/>
          </a:xfrm>
          <a:custGeom>
            <a:avLst/>
            <a:gdLst>
              <a:gd name="T0" fmla="*/ 298 w 322"/>
              <a:gd name="T1" fmla="*/ 437 h 450"/>
              <a:gd name="T2" fmla="*/ 270 w 322"/>
              <a:gd name="T3" fmla="*/ 410 h 450"/>
              <a:gd name="T4" fmla="*/ 257 w 322"/>
              <a:gd name="T5" fmla="*/ 393 h 450"/>
              <a:gd name="T6" fmla="*/ 257 w 322"/>
              <a:gd name="T7" fmla="*/ 379 h 450"/>
              <a:gd name="T8" fmla="*/ 264 w 322"/>
              <a:gd name="T9" fmla="*/ 363 h 450"/>
              <a:gd name="T10" fmla="*/ 263 w 322"/>
              <a:gd name="T11" fmla="*/ 362 h 450"/>
              <a:gd name="T12" fmla="*/ 264 w 322"/>
              <a:gd name="T13" fmla="*/ 367 h 450"/>
              <a:gd name="T14" fmla="*/ 262 w 322"/>
              <a:gd name="T15" fmla="*/ 369 h 450"/>
              <a:gd name="T16" fmla="*/ 248 w 322"/>
              <a:gd name="T17" fmla="*/ 367 h 450"/>
              <a:gd name="T18" fmla="*/ 232 w 322"/>
              <a:gd name="T19" fmla="*/ 358 h 450"/>
              <a:gd name="T20" fmla="*/ 193 w 322"/>
              <a:gd name="T21" fmla="*/ 322 h 450"/>
              <a:gd name="T22" fmla="*/ 153 w 322"/>
              <a:gd name="T23" fmla="*/ 275 h 450"/>
              <a:gd name="T24" fmla="*/ 126 w 322"/>
              <a:gd name="T25" fmla="*/ 227 h 450"/>
              <a:gd name="T26" fmla="*/ 116 w 322"/>
              <a:gd name="T27" fmla="*/ 208 h 450"/>
              <a:gd name="T28" fmla="*/ 109 w 322"/>
              <a:gd name="T29" fmla="*/ 197 h 450"/>
              <a:gd name="T30" fmla="*/ 102 w 322"/>
              <a:gd name="T31" fmla="*/ 193 h 450"/>
              <a:gd name="T32" fmla="*/ 92 w 322"/>
              <a:gd name="T33" fmla="*/ 196 h 450"/>
              <a:gd name="T34" fmla="*/ 80 w 322"/>
              <a:gd name="T35" fmla="*/ 201 h 450"/>
              <a:gd name="T36" fmla="*/ 65 w 322"/>
              <a:gd name="T37" fmla="*/ 196 h 450"/>
              <a:gd name="T38" fmla="*/ 66 w 322"/>
              <a:gd name="T39" fmla="*/ 185 h 450"/>
              <a:gd name="T40" fmla="*/ 68 w 322"/>
              <a:gd name="T41" fmla="*/ 183 h 450"/>
              <a:gd name="T42" fmla="*/ 75 w 322"/>
              <a:gd name="T43" fmla="*/ 170 h 450"/>
              <a:gd name="T44" fmla="*/ 78 w 322"/>
              <a:gd name="T45" fmla="*/ 150 h 450"/>
              <a:gd name="T46" fmla="*/ 80 w 322"/>
              <a:gd name="T47" fmla="*/ 128 h 450"/>
              <a:gd name="T48" fmla="*/ 71 w 322"/>
              <a:gd name="T49" fmla="*/ 93 h 450"/>
              <a:gd name="T50" fmla="*/ 57 w 322"/>
              <a:gd name="T51" fmla="*/ 60 h 450"/>
              <a:gd name="T52" fmla="*/ 47 w 322"/>
              <a:gd name="T53" fmla="*/ 48 h 450"/>
              <a:gd name="T54" fmla="*/ 16 w 322"/>
              <a:gd name="T55" fmla="*/ 24 h 450"/>
              <a:gd name="T56" fmla="*/ 3 w 322"/>
              <a:gd name="T57" fmla="*/ 5 h 450"/>
              <a:gd name="T58" fmla="*/ 25 w 322"/>
              <a:gd name="T59" fmla="*/ 11 h 450"/>
              <a:gd name="T60" fmla="*/ 58 w 322"/>
              <a:gd name="T61" fmla="*/ 35 h 450"/>
              <a:gd name="T62" fmla="*/ 70 w 322"/>
              <a:gd name="T63" fmla="*/ 49 h 450"/>
              <a:gd name="T64" fmla="*/ 86 w 322"/>
              <a:gd name="T65" fmla="*/ 86 h 450"/>
              <a:gd name="T66" fmla="*/ 95 w 322"/>
              <a:gd name="T67" fmla="*/ 125 h 450"/>
              <a:gd name="T68" fmla="*/ 94 w 322"/>
              <a:gd name="T69" fmla="*/ 151 h 450"/>
              <a:gd name="T70" fmla="*/ 90 w 322"/>
              <a:gd name="T71" fmla="*/ 173 h 450"/>
              <a:gd name="T72" fmla="*/ 83 w 322"/>
              <a:gd name="T73" fmla="*/ 190 h 450"/>
              <a:gd name="T74" fmla="*/ 77 w 322"/>
              <a:gd name="T75" fmla="*/ 196 h 450"/>
              <a:gd name="T76" fmla="*/ 80 w 322"/>
              <a:gd name="T77" fmla="*/ 193 h 450"/>
              <a:gd name="T78" fmla="*/ 77 w 322"/>
              <a:gd name="T79" fmla="*/ 186 h 450"/>
              <a:gd name="T80" fmla="*/ 85 w 322"/>
              <a:gd name="T81" fmla="*/ 181 h 450"/>
              <a:gd name="T82" fmla="*/ 97 w 322"/>
              <a:gd name="T83" fmla="*/ 178 h 450"/>
              <a:gd name="T84" fmla="*/ 114 w 322"/>
              <a:gd name="T85" fmla="*/ 182 h 450"/>
              <a:gd name="T86" fmla="*/ 129 w 322"/>
              <a:gd name="T87" fmla="*/ 197 h 450"/>
              <a:gd name="T88" fmla="*/ 141 w 322"/>
              <a:gd name="T89" fmla="*/ 220 h 450"/>
              <a:gd name="T90" fmla="*/ 166 w 322"/>
              <a:gd name="T91" fmla="*/ 266 h 450"/>
              <a:gd name="T92" fmla="*/ 204 w 322"/>
              <a:gd name="T93" fmla="*/ 311 h 450"/>
              <a:gd name="T94" fmla="*/ 241 w 322"/>
              <a:gd name="T95" fmla="*/ 345 h 450"/>
              <a:gd name="T96" fmla="*/ 251 w 322"/>
              <a:gd name="T97" fmla="*/ 352 h 450"/>
              <a:gd name="T98" fmla="*/ 257 w 322"/>
              <a:gd name="T99" fmla="*/ 354 h 450"/>
              <a:gd name="T100" fmla="*/ 267 w 322"/>
              <a:gd name="T101" fmla="*/ 352 h 450"/>
              <a:gd name="T102" fmla="*/ 278 w 322"/>
              <a:gd name="T103" fmla="*/ 359 h 450"/>
              <a:gd name="T104" fmla="*/ 279 w 322"/>
              <a:gd name="T105" fmla="*/ 368 h 450"/>
              <a:gd name="T106" fmla="*/ 272 w 322"/>
              <a:gd name="T107" fmla="*/ 386 h 450"/>
              <a:gd name="T108" fmla="*/ 273 w 322"/>
              <a:gd name="T109" fmla="*/ 392 h 450"/>
              <a:gd name="T110" fmla="*/ 281 w 322"/>
              <a:gd name="T111" fmla="*/ 399 h 450"/>
              <a:gd name="T112" fmla="*/ 309 w 322"/>
              <a:gd name="T113" fmla="*/ 426 h 450"/>
              <a:gd name="T114" fmla="*/ 319 w 322"/>
              <a:gd name="T115" fmla="*/ 447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" h="450">
                <a:moveTo>
                  <a:pt x="308" y="447"/>
                </a:moveTo>
                <a:lnTo>
                  <a:pt x="298" y="437"/>
                </a:lnTo>
                <a:lnTo>
                  <a:pt x="284" y="424"/>
                </a:lnTo>
                <a:lnTo>
                  <a:pt x="270" y="410"/>
                </a:lnTo>
                <a:lnTo>
                  <a:pt x="259" y="398"/>
                </a:lnTo>
                <a:cubicBezTo>
                  <a:pt x="258" y="396"/>
                  <a:pt x="258" y="395"/>
                  <a:pt x="257" y="393"/>
                </a:cubicBezTo>
                <a:lnTo>
                  <a:pt x="256" y="383"/>
                </a:lnTo>
                <a:cubicBezTo>
                  <a:pt x="256" y="382"/>
                  <a:pt x="257" y="380"/>
                  <a:pt x="257" y="379"/>
                </a:cubicBezTo>
                <a:lnTo>
                  <a:pt x="261" y="370"/>
                </a:lnTo>
                <a:lnTo>
                  <a:pt x="264" y="363"/>
                </a:lnTo>
                <a:lnTo>
                  <a:pt x="264" y="367"/>
                </a:lnTo>
                <a:lnTo>
                  <a:pt x="263" y="362"/>
                </a:lnTo>
                <a:lnTo>
                  <a:pt x="269" y="368"/>
                </a:lnTo>
                <a:lnTo>
                  <a:pt x="264" y="367"/>
                </a:lnTo>
                <a:lnTo>
                  <a:pt x="268" y="367"/>
                </a:lnTo>
                <a:lnTo>
                  <a:pt x="262" y="369"/>
                </a:lnTo>
                <a:cubicBezTo>
                  <a:pt x="261" y="370"/>
                  <a:pt x="259" y="370"/>
                  <a:pt x="258" y="369"/>
                </a:cubicBezTo>
                <a:lnTo>
                  <a:pt x="248" y="367"/>
                </a:lnTo>
                <a:cubicBezTo>
                  <a:pt x="247" y="367"/>
                  <a:pt x="246" y="367"/>
                  <a:pt x="245" y="366"/>
                </a:cubicBezTo>
                <a:lnTo>
                  <a:pt x="232" y="358"/>
                </a:lnTo>
                <a:lnTo>
                  <a:pt x="214" y="344"/>
                </a:lnTo>
                <a:lnTo>
                  <a:pt x="193" y="322"/>
                </a:lnTo>
                <a:lnTo>
                  <a:pt x="171" y="298"/>
                </a:lnTo>
                <a:lnTo>
                  <a:pt x="153" y="275"/>
                </a:lnTo>
                <a:lnTo>
                  <a:pt x="139" y="252"/>
                </a:lnTo>
                <a:lnTo>
                  <a:pt x="126" y="227"/>
                </a:lnTo>
                <a:lnTo>
                  <a:pt x="115" y="206"/>
                </a:lnTo>
                <a:lnTo>
                  <a:pt x="116" y="208"/>
                </a:lnTo>
                <a:lnTo>
                  <a:pt x="105" y="195"/>
                </a:lnTo>
                <a:lnTo>
                  <a:pt x="109" y="197"/>
                </a:lnTo>
                <a:lnTo>
                  <a:pt x="97" y="193"/>
                </a:lnTo>
                <a:lnTo>
                  <a:pt x="102" y="193"/>
                </a:lnTo>
                <a:lnTo>
                  <a:pt x="91" y="196"/>
                </a:lnTo>
                <a:lnTo>
                  <a:pt x="92" y="196"/>
                </a:lnTo>
                <a:lnTo>
                  <a:pt x="82" y="201"/>
                </a:lnTo>
                <a:cubicBezTo>
                  <a:pt x="81" y="201"/>
                  <a:pt x="81" y="201"/>
                  <a:pt x="80" y="201"/>
                </a:cubicBezTo>
                <a:lnTo>
                  <a:pt x="74" y="202"/>
                </a:lnTo>
                <a:cubicBezTo>
                  <a:pt x="70" y="203"/>
                  <a:pt x="66" y="200"/>
                  <a:pt x="65" y="196"/>
                </a:cubicBezTo>
                <a:lnTo>
                  <a:pt x="64" y="192"/>
                </a:lnTo>
                <a:cubicBezTo>
                  <a:pt x="63" y="190"/>
                  <a:pt x="64" y="187"/>
                  <a:pt x="66" y="185"/>
                </a:cubicBezTo>
                <a:lnTo>
                  <a:pt x="70" y="181"/>
                </a:lnTo>
                <a:lnTo>
                  <a:pt x="68" y="183"/>
                </a:lnTo>
                <a:lnTo>
                  <a:pt x="75" y="168"/>
                </a:lnTo>
                <a:lnTo>
                  <a:pt x="75" y="170"/>
                </a:lnTo>
                <a:lnTo>
                  <a:pt x="79" y="149"/>
                </a:lnTo>
                <a:lnTo>
                  <a:pt x="78" y="150"/>
                </a:lnTo>
                <a:lnTo>
                  <a:pt x="79" y="126"/>
                </a:lnTo>
                <a:lnTo>
                  <a:pt x="80" y="128"/>
                </a:lnTo>
                <a:lnTo>
                  <a:pt x="71" y="91"/>
                </a:lnTo>
                <a:lnTo>
                  <a:pt x="71" y="93"/>
                </a:lnTo>
                <a:lnTo>
                  <a:pt x="56" y="58"/>
                </a:lnTo>
                <a:lnTo>
                  <a:pt x="57" y="60"/>
                </a:lnTo>
                <a:lnTo>
                  <a:pt x="46" y="47"/>
                </a:lnTo>
                <a:lnTo>
                  <a:pt x="47" y="48"/>
                </a:lnTo>
                <a:lnTo>
                  <a:pt x="31" y="35"/>
                </a:lnTo>
                <a:lnTo>
                  <a:pt x="16" y="24"/>
                </a:lnTo>
                <a:lnTo>
                  <a:pt x="5" y="16"/>
                </a:lnTo>
                <a:cubicBezTo>
                  <a:pt x="1" y="13"/>
                  <a:pt x="0" y="8"/>
                  <a:pt x="3" y="5"/>
                </a:cubicBezTo>
                <a:cubicBezTo>
                  <a:pt x="6" y="1"/>
                  <a:pt x="11" y="0"/>
                  <a:pt x="14" y="3"/>
                </a:cubicBezTo>
                <a:lnTo>
                  <a:pt x="25" y="11"/>
                </a:lnTo>
                <a:lnTo>
                  <a:pt x="42" y="22"/>
                </a:lnTo>
                <a:lnTo>
                  <a:pt x="58" y="35"/>
                </a:lnTo>
                <a:cubicBezTo>
                  <a:pt x="58" y="36"/>
                  <a:pt x="58" y="36"/>
                  <a:pt x="59" y="36"/>
                </a:cubicBezTo>
                <a:lnTo>
                  <a:pt x="70" y="49"/>
                </a:lnTo>
                <a:cubicBezTo>
                  <a:pt x="70" y="50"/>
                  <a:pt x="71" y="51"/>
                  <a:pt x="71" y="51"/>
                </a:cubicBezTo>
                <a:lnTo>
                  <a:pt x="86" y="86"/>
                </a:lnTo>
                <a:cubicBezTo>
                  <a:pt x="86" y="87"/>
                  <a:pt x="86" y="87"/>
                  <a:pt x="86" y="88"/>
                </a:cubicBezTo>
                <a:lnTo>
                  <a:pt x="95" y="125"/>
                </a:lnTo>
                <a:cubicBezTo>
                  <a:pt x="95" y="125"/>
                  <a:pt x="95" y="126"/>
                  <a:pt x="95" y="127"/>
                </a:cubicBezTo>
                <a:lnTo>
                  <a:pt x="94" y="151"/>
                </a:lnTo>
                <a:cubicBezTo>
                  <a:pt x="94" y="151"/>
                  <a:pt x="94" y="152"/>
                  <a:pt x="94" y="152"/>
                </a:cubicBezTo>
                <a:lnTo>
                  <a:pt x="90" y="173"/>
                </a:lnTo>
                <a:cubicBezTo>
                  <a:pt x="90" y="174"/>
                  <a:pt x="90" y="174"/>
                  <a:pt x="90" y="175"/>
                </a:cubicBezTo>
                <a:lnTo>
                  <a:pt x="83" y="190"/>
                </a:lnTo>
                <a:cubicBezTo>
                  <a:pt x="82" y="191"/>
                  <a:pt x="82" y="191"/>
                  <a:pt x="81" y="192"/>
                </a:cubicBezTo>
                <a:lnTo>
                  <a:pt x="77" y="196"/>
                </a:lnTo>
                <a:lnTo>
                  <a:pt x="79" y="189"/>
                </a:lnTo>
                <a:lnTo>
                  <a:pt x="80" y="193"/>
                </a:lnTo>
                <a:lnTo>
                  <a:pt x="71" y="187"/>
                </a:lnTo>
                <a:lnTo>
                  <a:pt x="77" y="186"/>
                </a:lnTo>
                <a:lnTo>
                  <a:pt x="75" y="186"/>
                </a:lnTo>
                <a:lnTo>
                  <a:pt x="85" y="181"/>
                </a:lnTo>
                <a:cubicBezTo>
                  <a:pt x="85" y="181"/>
                  <a:pt x="86" y="181"/>
                  <a:pt x="86" y="181"/>
                </a:cubicBezTo>
                <a:lnTo>
                  <a:pt x="97" y="178"/>
                </a:lnTo>
                <a:cubicBezTo>
                  <a:pt x="99" y="177"/>
                  <a:pt x="100" y="177"/>
                  <a:pt x="102" y="178"/>
                </a:cubicBezTo>
                <a:lnTo>
                  <a:pt x="114" y="182"/>
                </a:lnTo>
                <a:cubicBezTo>
                  <a:pt x="115" y="182"/>
                  <a:pt x="117" y="183"/>
                  <a:pt x="118" y="184"/>
                </a:cubicBezTo>
                <a:lnTo>
                  <a:pt x="129" y="197"/>
                </a:lnTo>
                <a:cubicBezTo>
                  <a:pt x="129" y="198"/>
                  <a:pt x="129" y="198"/>
                  <a:pt x="130" y="199"/>
                </a:cubicBezTo>
                <a:lnTo>
                  <a:pt x="141" y="220"/>
                </a:lnTo>
                <a:lnTo>
                  <a:pt x="152" y="243"/>
                </a:lnTo>
                <a:lnTo>
                  <a:pt x="166" y="266"/>
                </a:lnTo>
                <a:lnTo>
                  <a:pt x="182" y="287"/>
                </a:lnTo>
                <a:lnTo>
                  <a:pt x="204" y="311"/>
                </a:lnTo>
                <a:lnTo>
                  <a:pt x="225" y="331"/>
                </a:lnTo>
                <a:lnTo>
                  <a:pt x="241" y="345"/>
                </a:lnTo>
                <a:lnTo>
                  <a:pt x="254" y="353"/>
                </a:lnTo>
                <a:lnTo>
                  <a:pt x="251" y="352"/>
                </a:lnTo>
                <a:lnTo>
                  <a:pt x="261" y="354"/>
                </a:lnTo>
                <a:lnTo>
                  <a:pt x="257" y="354"/>
                </a:lnTo>
                <a:lnTo>
                  <a:pt x="263" y="352"/>
                </a:lnTo>
                <a:cubicBezTo>
                  <a:pt x="264" y="351"/>
                  <a:pt x="266" y="351"/>
                  <a:pt x="267" y="352"/>
                </a:cubicBezTo>
                <a:lnTo>
                  <a:pt x="272" y="353"/>
                </a:lnTo>
                <a:cubicBezTo>
                  <a:pt x="275" y="353"/>
                  <a:pt x="278" y="356"/>
                  <a:pt x="278" y="359"/>
                </a:cubicBezTo>
                <a:lnTo>
                  <a:pt x="279" y="364"/>
                </a:lnTo>
                <a:cubicBezTo>
                  <a:pt x="280" y="365"/>
                  <a:pt x="279" y="367"/>
                  <a:pt x="279" y="368"/>
                </a:cubicBezTo>
                <a:lnTo>
                  <a:pt x="276" y="377"/>
                </a:lnTo>
                <a:lnTo>
                  <a:pt x="272" y="386"/>
                </a:lnTo>
                <a:lnTo>
                  <a:pt x="272" y="382"/>
                </a:lnTo>
                <a:lnTo>
                  <a:pt x="273" y="392"/>
                </a:lnTo>
                <a:lnTo>
                  <a:pt x="272" y="387"/>
                </a:lnTo>
                <a:lnTo>
                  <a:pt x="281" y="399"/>
                </a:lnTo>
                <a:lnTo>
                  <a:pt x="295" y="413"/>
                </a:lnTo>
                <a:lnTo>
                  <a:pt x="309" y="426"/>
                </a:lnTo>
                <a:lnTo>
                  <a:pt x="319" y="436"/>
                </a:lnTo>
                <a:cubicBezTo>
                  <a:pt x="322" y="439"/>
                  <a:pt x="322" y="444"/>
                  <a:pt x="319" y="447"/>
                </a:cubicBezTo>
                <a:cubicBezTo>
                  <a:pt x="316" y="450"/>
                  <a:pt x="311" y="450"/>
                  <a:pt x="308" y="44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60">
            <a:extLst>
              <a:ext uri="{FF2B5EF4-FFF2-40B4-BE49-F238E27FC236}">
                <a16:creationId xmlns:a16="http://schemas.microsoft.com/office/drawing/2014/main" id="{E720BA60-E1D0-4AAB-A638-83D2740A15FE}"/>
              </a:ext>
            </a:extLst>
          </p:cNvPr>
          <p:cNvSpPr>
            <a:spLocks/>
          </p:cNvSpPr>
          <p:nvPr/>
        </p:nvSpPr>
        <p:spPr bwMode="auto">
          <a:xfrm>
            <a:off x="2634864" y="3965437"/>
            <a:ext cx="290513" cy="174625"/>
          </a:xfrm>
          <a:custGeom>
            <a:avLst/>
            <a:gdLst>
              <a:gd name="T0" fmla="*/ 244 w 530"/>
              <a:gd name="T1" fmla="*/ 273 h 306"/>
              <a:gd name="T2" fmla="*/ 245 w 530"/>
              <a:gd name="T3" fmla="*/ 277 h 306"/>
              <a:gd name="T4" fmla="*/ 222 w 530"/>
              <a:gd name="T5" fmla="*/ 279 h 306"/>
              <a:gd name="T6" fmla="*/ 234 w 530"/>
              <a:gd name="T7" fmla="*/ 262 h 306"/>
              <a:gd name="T8" fmla="*/ 316 w 530"/>
              <a:gd name="T9" fmla="*/ 253 h 306"/>
              <a:gd name="T10" fmla="*/ 346 w 530"/>
              <a:gd name="T11" fmla="*/ 224 h 306"/>
              <a:gd name="T12" fmla="*/ 404 w 530"/>
              <a:gd name="T13" fmla="*/ 168 h 306"/>
              <a:gd name="T14" fmla="*/ 443 w 530"/>
              <a:gd name="T15" fmla="*/ 160 h 306"/>
              <a:gd name="T16" fmla="*/ 474 w 530"/>
              <a:gd name="T17" fmla="*/ 162 h 306"/>
              <a:gd name="T18" fmla="*/ 512 w 530"/>
              <a:gd name="T19" fmla="*/ 140 h 306"/>
              <a:gd name="T20" fmla="*/ 498 w 530"/>
              <a:gd name="T21" fmla="*/ 171 h 306"/>
              <a:gd name="T22" fmla="*/ 408 w 530"/>
              <a:gd name="T23" fmla="*/ 177 h 306"/>
              <a:gd name="T24" fmla="*/ 393 w 530"/>
              <a:gd name="T25" fmla="*/ 192 h 306"/>
              <a:gd name="T26" fmla="*/ 369 w 530"/>
              <a:gd name="T27" fmla="*/ 204 h 306"/>
              <a:gd name="T28" fmla="*/ 374 w 530"/>
              <a:gd name="T29" fmla="*/ 177 h 306"/>
              <a:gd name="T30" fmla="*/ 380 w 530"/>
              <a:gd name="T31" fmla="*/ 163 h 306"/>
              <a:gd name="T32" fmla="*/ 352 w 530"/>
              <a:gd name="T33" fmla="*/ 149 h 306"/>
              <a:gd name="T34" fmla="*/ 256 w 530"/>
              <a:gd name="T35" fmla="*/ 145 h 306"/>
              <a:gd name="T36" fmla="*/ 171 w 530"/>
              <a:gd name="T37" fmla="*/ 127 h 306"/>
              <a:gd name="T38" fmla="*/ 112 w 530"/>
              <a:gd name="T39" fmla="*/ 113 h 306"/>
              <a:gd name="T40" fmla="*/ 108 w 530"/>
              <a:gd name="T41" fmla="*/ 124 h 306"/>
              <a:gd name="T42" fmla="*/ 100 w 530"/>
              <a:gd name="T43" fmla="*/ 141 h 306"/>
              <a:gd name="T44" fmla="*/ 94 w 530"/>
              <a:gd name="T45" fmla="*/ 119 h 306"/>
              <a:gd name="T46" fmla="*/ 95 w 530"/>
              <a:gd name="T47" fmla="*/ 102 h 306"/>
              <a:gd name="T48" fmla="*/ 80 w 530"/>
              <a:gd name="T49" fmla="*/ 93 h 306"/>
              <a:gd name="T50" fmla="*/ 3 w 530"/>
              <a:gd name="T51" fmla="*/ 14 h 306"/>
              <a:gd name="T52" fmla="*/ 36 w 530"/>
              <a:gd name="T53" fmla="*/ 32 h 306"/>
              <a:gd name="T54" fmla="*/ 102 w 530"/>
              <a:gd name="T55" fmla="*/ 89 h 306"/>
              <a:gd name="T56" fmla="*/ 112 w 530"/>
              <a:gd name="T57" fmla="*/ 115 h 306"/>
              <a:gd name="T58" fmla="*/ 105 w 530"/>
              <a:gd name="T59" fmla="*/ 128 h 306"/>
              <a:gd name="T60" fmla="*/ 91 w 530"/>
              <a:gd name="T61" fmla="*/ 128 h 306"/>
              <a:gd name="T62" fmla="*/ 109 w 530"/>
              <a:gd name="T63" fmla="*/ 99 h 306"/>
              <a:gd name="T64" fmla="*/ 154 w 530"/>
              <a:gd name="T65" fmla="*/ 106 h 306"/>
              <a:gd name="T66" fmla="*/ 258 w 530"/>
              <a:gd name="T67" fmla="*/ 130 h 306"/>
              <a:gd name="T68" fmla="*/ 334 w 530"/>
              <a:gd name="T69" fmla="*/ 131 h 306"/>
              <a:gd name="T70" fmla="*/ 377 w 530"/>
              <a:gd name="T71" fmla="*/ 141 h 306"/>
              <a:gd name="T72" fmla="*/ 394 w 530"/>
              <a:gd name="T73" fmla="*/ 169 h 306"/>
              <a:gd name="T74" fmla="*/ 382 w 530"/>
              <a:gd name="T75" fmla="*/ 199 h 306"/>
              <a:gd name="T76" fmla="*/ 382 w 530"/>
              <a:gd name="T77" fmla="*/ 181 h 306"/>
              <a:gd name="T78" fmla="*/ 408 w 530"/>
              <a:gd name="T79" fmla="*/ 161 h 306"/>
              <a:gd name="T80" fmla="*/ 491 w 530"/>
              <a:gd name="T81" fmla="*/ 156 h 306"/>
              <a:gd name="T82" fmla="*/ 524 w 530"/>
              <a:gd name="T83" fmla="*/ 134 h 306"/>
              <a:gd name="T84" fmla="*/ 512 w 530"/>
              <a:gd name="T85" fmla="*/ 161 h 306"/>
              <a:gd name="T86" fmla="*/ 478 w 530"/>
              <a:gd name="T87" fmla="*/ 177 h 306"/>
              <a:gd name="T88" fmla="*/ 424 w 530"/>
              <a:gd name="T89" fmla="*/ 176 h 306"/>
              <a:gd name="T90" fmla="*/ 394 w 530"/>
              <a:gd name="T91" fmla="*/ 194 h 306"/>
              <a:gd name="T92" fmla="*/ 340 w 530"/>
              <a:gd name="T93" fmla="*/ 253 h 306"/>
              <a:gd name="T94" fmla="*/ 297 w 530"/>
              <a:gd name="T95" fmla="*/ 273 h 306"/>
              <a:gd name="T96" fmla="*/ 221 w 530"/>
              <a:gd name="T97" fmla="*/ 278 h 306"/>
              <a:gd name="T98" fmla="*/ 234 w 530"/>
              <a:gd name="T99" fmla="*/ 262 h 306"/>
              <a:gd name="T100" fmla="*/ 259 w 530"/>
              <a:gd name="T101" fmla="*/ 270 h 306"/>
              <a:gd name="T102" fmla="*/ 254 w 530"/>
              <a:gd name="T103" fmla="*/ 29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0" h="306">
                <a:moveTo>
                  <a:pt x="230" y="292"/>
                </a:moveTo>
                <a:lnTo>
                  <a:pt x="241" y="279"/>
                </a:lnTo>
                <a:lnTo>
                  <a:pt x="240" y="281"/>
                </a:lnTo>
                <a:lnTo>
                  <a:pt x="244" y="273"/>
                </a:lnTo>
                <a:lnTo>
                  <a:pt x="243" y="276"/>
                </a:lnTo>
                <a:lnTo>
                  <a:pt x="243" y="270"/>
                </a:lnTo>
                <a:lnTo>
                  <a:pt x="250" y="278"/>
                </a:lnTo>
                <a:lnTo>
                  <a:pt x="245" y="277"/>
                </a:lnTo>
                <a:lnTo>
                  <a:pt x="247" y="277"/>
                </a:lnTo>
                <a:lnTo>
                  <a:pt x="235" y="278"/>
                </a:lnTo>
                <a:lnTo>
                  <a:pt x="225" y="279"/>
                </a:lnTo>
                <a:cubicBezTo>
                  <a:pt x="224" y="280"/>
                  <a:pt x="223" y="279"/>
                  <a:pt x="222" y="279"/>
                </a:cubicBezTo>
                <a:lnTo>
                  <a:pt x="219" y="278"/>
                </a:lnTo>
                <a:cubicBezTo>
                  <a:pt x="215" y="277"/>
                  <a:pt x="213" y="273"/>
                  <a:pt x="214" y="269"/>
                </a:cubicBezTo>
                <a:cubicBezTo>
                  <a:pt x="214" y="265"/>
                  <a:pt x="218" y="262"/>
                  <a:pt x="221" y="262"/>
                </a:cubicBezTo>
                <a:lnTo>
                  <a:pt x="234" y="262"/>
                </a:lnTo>
                <a:lnTo>
                  <a:pt x="254" y="261"/>
                </a:lnTo>
                <a:lnTo>
                  <a:pt x="276" y="260"/>
                </a:lnTo>
                <a:lnTo>
                  <a:pt x="294" y="258"/>
                </a:lnTo>
                <a:lnTo>
                  <a:pt x="316" y="253"/>
                </a:lnTo>
                <a:lnTo>
                  <a:pt x="313" y="254"/>
                </a:lnTo>
                <a:lnTo>
                  <a:pt x="330" y="241"/>
                </a:lnTo>
                <a:lnTo>
                  <a:pt x="329" y="242"/>
                </a:lnTo>
                <a:lnTo>
                  <a:pt x="346" y="224"/>
                </a:lnTo>
                <a:lnTo>
                  <a:pt x="364" y="202"/>
                </a:lnTo>
                <a:lnTo>
                  <a:pt x="384" y="182"/>
                </a:lnTo>
                <a:cubicBezTo>
                  <a:pt x="384" y="182"/>
                  <a:pt x="384" y="181"/>
                  <a:pt x="385" y="181"/>
                </a:cubicBezTo>
                <a:lnTo>
                  <a:pt x="404" y="168"/>
                </a:lnTo>
                <a:cubicBezTo>
                  <a:pt x="404" y="167"/>
                  <a:pt x="405" y="167"/>
                  <a:pt x="406" y="167"/>
                </a:cubicBezTo>
                <a:lnTo>
                  <a:pt x="422" y="161"/>
                </a:lnTo>
                <a:cubicBezTo>
                  <a:pt x="423" y="161"/>
                  <a:pt x="424" y="160"/>
                  <a:pt x="424" y="160"/>
                </a:cubicBezTo>
                <a:lnTo>
                  <a:pt x="443" y="160"/>
                </a:lnTo>
                <a:lnTo>
                  <a:pt x="462" y="163"/>
                </a:lnTo>
                <a:lnTo>
                  <a:pt x="461" y="162"/>
                </a:lnTo>
                <a:lnTo>
                  <a:pt x="477" y="161"/>
                </a:lnTo>
                <a:lnTo>
                  <a:pt x="474" y="162"/>
                </a:lnTo>
                <a:lnTo>
                  <a:pt x="489" y="156"/>
                </a:lnTo>
                <a:lnTo>
                  <a:pt x="488" y="157"/>
                </a:lnTo>
                <a:lnTo>
                  <a:pt x="503" y="148"/>
                </a:lnTo>
                <a:lnTo>
                  <a:pt x="512" y="140"/>
                </a:lnTo>
                <a:lnTo>
                  <a:pt x="523" y="152"/>
                </a:lnTo>
                <a:lnTo>
                  <a:pt x="512" y="161"/>
                </a:lnTo>
                <a:lnTo>
                  <a:pt x="499" y="170"/>
                </a:lnTo>
                <a:cubicBezTo>
                  <a:pt x="499" y="170"/>
                  <a:pt x="498" y="170"/>
                  <a:pt x="498" y="171"/>
                </a:cubicBezTo>
                <a:lnTo>
                  <a:pt x="486" y="177"/>
                </a:lnTo>
                <a:cubicBezTo>
                  <a:pt x="485" y="177"/>
                  <a:pt x="484" y="177"/>
                  <a:pt x="482" y="177"/>
                </a:cubicBezTo>
                <a:lnTo>
                  <a:pt x="445" y="177"/>
                </a:lnTo>
                <a:lnTo>
                  <a:pt x="408" y="177"/>
                </a:lnTo>
                <a:lnTo>
                  <a:pt x="413" y="176"/>
                </a:lnTo>
                <a:lnTo>
                  <a:pt x="402" y="183"/>
                </a:lnTo>
                <a:lnTo>
                  <a:pt x="403" y="182"/>
                </a:lnTo>
                <a:lnTo>
                  <a:pt x="393" y="192"/>
                </a:lnTo>
                <a:lnTo>
                  <a:pt x="385" y="201"/>
                </a:lnTo>
                <a:cubicBezTo>
                  <a:pt x="385" y="202"/>
                  <a:pt x="384" y="202"/>
                  <a:pt x="382" y="203"/>
                </a:cubicBezTo>
                <a:lnTo>
                  <a:pt x="377" y="205"/>
                </a:lnTo>
                <a:cubicBezTo>
                  <a:pt x="375" y="206"/>
                  <a:pt x="372" y="206"/>
                  <a:pt x="369" y="204"/>
                </a:cubicBezTo>
                <a:cubicBezTo>
                  <a:pt x="367" y="202"/>
                  <a:pt x="366" y="199"/>
                  <a:pt x="367" y="196"/>
                </a:cubicBezTo>
                <a:lnTo>
                  <a:pt x="368" y="191"/>
                </a:lnTo>
                <a:cubicBezTo>
                  <a:pt x="368" y="190"/>
                  <a:pt x="368" y="190"/>
                  <a:pt x="368" y="189"/>
                </a:cubicBezTo>
                <a:lnTo>
                  <a:pt x="374" y="177"/>
                </a:lnTo>
                <a:lnTo>
                  <a:pt x="379" y="164"/>
                </a:lnTo>
                <a:lnTo>
                  <a:pt x="379" y="168"/>
                </a:lnTo>
                <a:lnTo>
                  <a:pt x="377" y="158"/>
                </a:lnTo>
                <a:lnTo>
                  <a:pt x="380" y="163"/>
                </a:lnTo>
                <a:lnTo>
                  <a:pt x="368" y="154"/>
                </a:lnTo>
                <a:lnTo>
                  <a:pt x="370" y="155"/>
                </a:lnTo>
                <a:lnTo>
                  <a:pt x="351" y="149"/>
                </a:lnTo>
                <a:lnTo>
                  <a:pt x="352" y="149"/>
                </a:lnTo>
                <a:lnTo>
                  <a:pt x="331" y="146"/>
                </a:lnTo>
                <a:lnTo>
                  <a:pt x="315" y="145"/>
                </a:lnTo>
                <a:lnTo>
                  <a:pt x="283" y="145"/>
                </a:lnTo>
                <a:lnTo>
                  <a:pt x="256" y="145"/>
                </a:lnTo>
                <a:cubicBezTo>
                  <a:pt x="256" y="145"/>
                  <a:pt x="256" y="145"/>
                  <a:pt x="255" y="145"/>
                </a:cubicBezTo>
                <a:lnTo>
                  <a:pt x="225" y="140"/>
                </a:lnTo>
                <a:lnTo>
                  <a:pt x="191" y="132"/>
                </a:lnTo>
                <a:lnTo>
                  <a:pt x="171" y="127"/>
                </a:lnTo>
                <a:lnTo>
                  <a:pt x="149" y="121"/>
                </a:lnTo>
                <a:lnTo>
                  <a:pt x="127" y="115"/>
                </a:lnTo>
                <a:lnTo>
                  <a:pt x="128" y="115"/>
                </a:lnTo>
                <a:lnTo>
                  <a:pt x="112" y="113"/>
                </a:lnTo>
                <a:lnTo>
                  <a:pt x="118" y="112"/>
                </a:lnTo>
                <a:lnTo>
                  <a:pt x="109" y="118"/>
                </a:lnTo>
                <a:lnTo>
                  <a:pt x="112" y="114"/>
                </a:lnTo>
                <a:lnTo>
                  <a:pt x="108" y="124"/>
                </a:lnTo>
                <a:lnTo>
                  <a:pt x="106" y="131"/>
                </a:lnTo>
                <a:lnTo>
                  <a:pt x="106" y="129"/>
                </a:lnTo>
                <a:lnTo>
                  <a:pt x="106" y="133"/>
                </a:lnTo>
                <a:cubicBezTo>
                  <a:pt x="106" y="137"/>
                  <a:pt x="104" y="141"/>
                  <a:pt x="100" y="141"/>
                </a:cubicBezTo>
                <a:cubicBezTo>
                  <a:pt x="96" y="142"/>
                  <a:pt x="92" y="140"/>
                  <a:pt x="91" y="136"/>
                </a:cubicBezTo>
                <a:lnTo>
                  <a:pt x="90" y="133"/>
                </a:lnTo>
                <a:cubicBezTo>
                  <a:pt x="89" y="131"/>
                  <a:pt x="89" y="129"/>
                  <a:pt x="90" y="127"/>
                </a:cubicBezTo>
                <a:lnTo>
                  <a:pt x="94" y="119"/>
                </a:lnTo>
                <a:lnTo>
                  <a:pt x="94" y="120"/>
                </a:lnTo>
                <a:lnTo>
                  <a:pt x="97" y="110"/>
                </a:lnTo>
                <a:lnTo>
                  <a:pt x="96" y="113"/>
                </a:lnTo>
                <a:lnTo>
                  <a:pt x="95" y="102"/>
                </a:lnTo>
                <a:lnTo>
                  <a:pt x="98" y="107"/>
                </a:lnTo>
                <a:lnTo>
                  <a:pt x="91" y="100"/>
                </a:lnTo>
                <a:lnTo>
                  <a:pt x="92" y="101"/>
                </a:lnTo>
                <a:lnTo>
                  <a:pt x="80" y="93"/>
                </a:lnTo>
                <a:lnTo>
                  <a:pt x="54" y="70"/>
                </a:lnTo>
                <a:lnTo>
                  <a:pt x="25" y="43"/>
                </a:lnTo>
                <a:cubicBezTo>
                  <a:pt x="25" y="43"/>
                  <a:pt x="24" y="43"/>
                  <a:pt x="24" y="42"/>
                </a:cubicBezTo>
                <a:lnTo>
                  <a:pt x="3" y="14"/>
                </a:lnTo>
                <a:cubicBezTo>
                  <a:pt x="0" y="11"/>
                  <a:pt x="1" y="6"/>
                  <a:pt x="5" y="3"/>
                </a:cubicBezTo>
                <a:cubicBezTo>
                  <a:pt x="8" y="0"/>
                  <a:pt x="13" y="1"/>
                  <a:pt x="16" y="5"/>
                </a:cubicBezTo>
                <a:lnTo>
                  <a:pt x="37" y="33"/>
                </a:lnTo>
                <a:lnTo>
                  <a:pt x="36" y="32"/>
                </a:lnTo>
                <a:lnTo>
                  <a:pt x="65" y="58"/>
                </a:lnTo>
                <a:lnTo>
                  <a:pt x="89" y="80"/>
                </a:lnTo>
                <a:lnTo>
                  <a:pt x="101" y="88"/>
                </a:lnTo>
                <a:cubicBezTo>
                  <a:pt x="101" y="88"/>
                  <a:pt x="102" y="88"/>
                  <a:pt x="102" y="89"/>
                </a:cubicBezTo>
                <a:lnTo>
                  <a:pt x="109" y="96"/>
                </a:lnTo>
                <a:cubicBezTo>
                  <a:pt x="110" y="97"/>
                  <a:pt x="111" y="99"/>
                  <a:pt x="111" y="101"/>
                </a:cubicBezTo>
                <a:lnTo>
                  <a:pt x="112" y="112"/>
                </a:lnTo>
                <a:cubicBezTo>
                  <a:pt x="113" y="113"/>
                  <a:pt x="112" y="114"/>
                  <a:pt x="112" y="115"/>
                </a:cubicBezTo>
                <a:lnTo>
                  <a:pt x="109" y="125"/>
                </a:lnTo>
                <a:cubicBezTo>
                  <a:pt x="109" y="125"/>
                  <a:pt x="109" y="126"/>
                  <a:pt x="109" y="126"/>
                </a:cubicBezTo>
                <a:lnTo>
                  <a:pt x="105" y="134"/>
                </a:lnTo>
                <a:lnTo>
                  <a:pt x="105" y="128"/>
                </a:lnTo>
                <a:lnTo>
                  <a:pt x="106" y="131"/>
                </a:lnTo>
                <a:lnTo>
                  <a:pt x="90" y="133"/>
                </a:lnTo>
                <a:lnTo>
                  <a:pt x="90" y="129"/>
                </a:lnTo>
                <a:cubicBezTo>
                  <a:pt x="90" y="129"/>
                  <a:pt x="91" y="128"/>
                  <a:pt x="91" y="128"/>
                </a:cubicBezTo>
                <a:lnTo>
                  <a:pt x="93" y="118"/>
                </a:lnTo>
                <a:lnTo>
                  <a:pt x="97" y="108"/>
                </a:lnTo>
                <a:cubicBezTo>
                  <a:pt x="98" y="107"/>
                  <a:pt x="99" y="106"/>
                  <a:pt x="100" y="105"/>
                </a:cubicBezTo>
                <a:lnTo>
                  <a:pt x="109" y="99"/>
                </a:lnTo>
                <a:cubicBezTo>
                  <a:pt x="111" y="98"/>
                  <a:pt x="113" y="97"/>
                  <a:pt x="114" y="98"/>
                </a:cubicBezTo>
                <a:lnTo>
                  <a:pt x="130" y="100"/>
                </a:lnTo>
                <a:cubicBezTo>
                  <a:pt x="131" y="100"/>
                  <a:pt x="131" y="100"/>
                  <a:pt x="132" y="100"/>
                </a:cubicBezTo>
                <a:lnTo>
                  <a:pt x="154" y="106"/>
                </a:lnTo>
                <a:lnTo>
                  <a:pt x="176" y="112"/>
                </a:lnTo>
                <a:lnTo>
                  <a:pt x="194" y="117"/>
                </a:lnTo>
                <a:lnTo>
                  <a:pt x="228" y="125"/>
                </a:lnTo>
                <a:lnTo>
                  <a:pt x="258" y="130"/>
                </a:lnTo>
                <a:lnTo>
                  <a:pt x="256" y="129"/>
                </a:lnTo>
                <a:lnTo>
                  <a:pt x="283" y="129"/>
                </a:lnTo>
                <a:lnTo>
                  <a:pt x="316" y="129"/>
                </a:lnTo>
                <a:lnTo>
                  <a:pt x="334" y="131"/>
                </a:lnTo>
                <a:lnTo>
                  <a:pt x="355" y="134"/>
                </a:lnTo>
                <a:cubicBezTo>
                  <a:pt x="355" y="134"/>
                  <a:pt x="355" y="134"/>
                  <a:pt x="356" y="134"/>
                </a:cubicBezTo>
                <a:lnTo>
                  <a:pt x="375" y="140"/>
                </a:lnTo>
                <a:cubicBezTo>
                  <a:pt x="376" y="140"/>
                  <a:pt x="377" y="141"/>
                  <a:pt x="377" y="141"/>
                </a:cubicBezTo>
                <a:lnTo>
                  <a:pt x="389" y="150"/>
                </a:lnTo>
                <a:cubicBezTo>
                  <a:pt x="391" y="151"/>
                  <a:pt x="392" y="153"/>
                  <a:pt x="392" y="155"/>
                </a:cubicBezTo>
                <a:lnTo>
                  <a:pt x="394" y="165"/>
                </a:lnTo>
                <a:cubicBezTo>
                  <a:pt x="395" y="166"/>
                  <a:pt x="394" y="168"/>
                  <a:pt x="394" y="169"/>
                </a:cubicBezTo>
                <a:lnTo>
                  <a:pt x="389" y="184"/>
                </a:lnTo>
                <a:lnTo>
                  <a:pt x="383" y="196"/>
                </a:lnTo>
                <a:lnTo>
                  <a:pt x="383" y="194"/>
                </a:lnTo>
                <a:lnTo>
                  <a:pt x="382" y="199"/>
                </a:lnTo>
                <a:lnTo>
                  <a:pt x="371" y="190"/>
                </a:lnTo>
                <a:lnTo>
                  <a:pt x="376" y="188"/>
                </a:lnTo>
                <a:lnTo>
                  <a:pt x="373" y="190"/>
                </a:lnTo>
                <a:lnTo>
                  <a:pt x="382" y="181"/>
                </a:lnTo>
                <a:lnTo>
                  <a:pt x="392" y="171"/>
                </a:lnTo>
                <a:cubicBezTo>
                  <a:pt x="392" y="170"/>
                  <a:pt x="393" y="170"/>
                  <a:pt x="393" y="170"/>
                </a:cubicBezTo>
                <a:lnTo>
                  <a:pt x="404" y="163"/>
                </a:lnTo>
                <a:cubicBezTo>
                  <a:pt x="405" y="162"/>
                  <a:pt x="407" y="161"/>
                  <a:pt x="408" y="161"/>
                </a:cubicBezTo>
                <a:lnTo>
                  <a:pt x="445" y="161"/>
                </a:lnTo>
                <a:lnTo>
                  <a:pt x="482" y="161"/>
                </a:lnTo>
                <a:lnTo>
                  <a:pt x="479" y="162"/>
                </a:lnTo>
                <a:lnTo>
                  <a:pt x="491" y="156"/>
                </a:lnTo>
                <a:lnTo>
                  <a:pt x="490" y="157"/>
                </a:lnTo>
                <a:lnTo>
                  <a:pt x="502" y="148"/>
                </a:lnTo>
                <a:lnTo>
                  <a:pt x="512" y="141"/>
                </a:lnTo>
                <a:lnTo>
                  <a:pt x="524" y="134"/>
                </a:lnTo>
                <a:cubicBezTo>
                  <a:pt x="527" y="137"/>
                  <a:pt x="530" y="140"/>
                  <a:pt x="530" y="145"/>
                </a:cubicBezTo>
                <a:cubicBezTo>
                  <a:pt x="527" y="148"/>
                  <a:pt x="516" y="137"/>
                  <a:pt x="527" y="148"/>
                </a:cubicBezTo>
                <a:lnTo>
                  <a:pt x="522" y="153"/>
                </a:lnTo>
                <a:lnTo>
                  <a:pt x="512" y="161"/>
                </a:lnTo>
                <a:lnTo>
                  <a:pt x="497" y="170"/>
                </a:lnTo>
                <a:cubicBezTo>
                  <a:pt x="496" y="171"/>
                  <a:pt x="496" y="171"/>
                  <a:pt x="495" y="171"/>
                </a:cubicBezTo>
                <a:lnTo>
                  <a:pt x="480" y="177"/>
                </a:lnTo>
                <a:cubicBezTo>
                  <a:pt x="480" y="177"/>
                  <a:pt x="479" y="177"/>
                  <a:pt x="478" y="177"/>
                </a:cubicBezTo>
                <a:lnTo>
                  <a:pt x="462" y="178"/>
                </a:lnTo>
                <a:cubicBezTo>
                  <a:pt x="462" y="178"/>
                  <a:pt x="461" y="178"/>
                  <a:pt x="461" y="178"/>
                </a:cubicBezTo>
                <a:lnTo>
                  <a:pt x="443" y="176"/>
                </a:lnTo>
                <a:lnTo>
                  <a:pt x="424" y="176"/>
                </a:lnTo>
                <a:lnTo>
                  <a:pt x="427" y="176"/>
                </a:lnTo>
                <a:lnTo>
                  <a:pt x="411" y="182"/>
                </a:lnTo>
                <a:lnTo>
                  <a:pt x="413" y="181"/>
                </a:lnTo>
                <a:lnTo>
                  <a:pt x="394" y="194"/>
                </a:lnTo>
                <a:lnTo>
                  <a:pt x="395" y="193"/>
                </a:lnTo>
                <a:lnTo>
                  <a:pt x="377" y="213"/>
                </a:lnTo>
                <a:lnTo>
                  <a:pt x="357" y="235"/>
                </a:lnTo>
                <a:lnTo>
                  <a:pt x="340" y="253"/>
                </a:lnTo>
                <a:cubicBezTo>
                  <a:pt x="340" y="253"/>
                  <a:pt x="340" y="254"/>
                  <a:pt x="339" y="254"/>
                </a:cubicBezTo>
                <a:lnTo>
                  <a:pt x="322" y="267"/>
                </a:lnTo>
                <a:cubicBezTo>
                  <a:pt x="321" y="268"/>
                  <a:pt x="320" y="268"/>
                  <a:pt x="319" y="268"/>
                </a:cubicBezTo>
                <a:lnTo>
                  <a:pt x="297" y="273"/>
                </a:lnTo>
                <a:lnTo>
                  <a:pt x="277" y="276"/>
                </a:lnTo>
                <a:lnTo>
                  <a:pt x="255" y="277"/>
                </a:lnTo>
                <a:lnTo>
                  <a:pt x="234" y="278"/>
                </a:lnTo>
                <a:lnTo>
                  <a:pt x="221" y="278"/>
                </a:lnTo>
                <a:lnTo>
                  <a:pt x="224" y="263"/>
                </a:lnTo>
                <a:lnTo>
                  <a:pt x="227" y="264"/>
                </a:lnTo>
                <a:lnTo>
                  <a:pt x="224" y="263"/>
                </a:lnTo>
                <a:lnTo>
                  <a:pt x="234" y="262"/>
                </a:lnTo>
                <a:lnTo>
                  <a:pt x="246" y="261"/>
                </a:lnTo>
                <a:cubicBezTo>
                  <a:pt x="247" y="261"/>
                  <a:pt x="247" y="261"/>
                  <a:pt x="248" y="262"/>
                </a:cubicBezTo>
                <a:lnTo>
                  <a:pt x="253" y="263"/>
                </a:lnTo>
                <a:cubicBezTo>
                  <a:pt x="257" y="263"/>
                  <a:pt x="259" y="267"/>
                  <a:pt x="259" y="270"/>
                </a:cubicBezTo>
                <a:lnTo>
                  <a:pt x="259" y="276"/>
                </a:lnTo>
                <a:cubicBezTo>
                  <a:pt x="259" y="278"/>
                  <a:pt x="259" y="279"/>
                  <a:pt x="259" y="280"/>
                </a:cubicBezTo>
                <a:lnTo>
                  <a:pt x="255" y="288"/>
                </a:lnTo>
                <a:cubicBezTo>
                  <a:pt x="254" y="289"/>
                  <a:pt x="254" y="289"/>
                  <a:pt x="254" y="290"/>
                </a:cubicBezTo>
                <a:lnTo>
                  <a:pt x="243" y="303"/>
                </a:lnTo>
                <a:cubicBezTo>
                  <a:pt x="240" y="306"/>
                  <a:pt x="235" y="306"/>
                  <a:pt x="231" y="304"/>
                </a:cubicBezTo>
                <a:cubicBezTo>
                  <a:pt x="228" y="301"/>
                  <a:pt x="227" y="296"/>
                  <a:pt x="230" y="292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61">
            <a:extLst>
              <a:ext uri="{FF2B5EF4-FFF2-40B4-BE49-F238E27FC236}">
                <a16:creationId xmlns:a16="http://schemas.microsoft.com/office/drawing/2014/main" id="{E70F9185-C8FA-43E1-8069-494543C94095}"/>
              </a:ext>
            </a:extLst>
          </p:cNvPr>
          <p:cNvSpPr>
            <a:spLocks/>
          </p:cNvSpPr>
          <p:nvPr/>
        </p:nvSpPr>
        <p:spPr bwMode="auto">
          <a:xfrm>
            <a:off x="2522151" y="3825736"/>
            <a:ext cx="176213" cy="138113"/>
          </a:xfrm>
          <a:custGeom>
            <a:avLst/>
            <a:gdLst>
              <a:gd name="T0" fmla="*/ 21 w 321"/>
              <a:gd name="T1" fmla="*/ 30 h 244"/>
              <a:gd name="T2" fmla="*/ 58 w 321"/>
              <a:gd name="T3" fmla="*/ 28 h 244"/>
              <a:gd name="T4" fmla="*/ 69 w 321"/>
              <a:gd name="T5" fmla="*/ 26 h 244"/>
              <a:gd name="T6" fmla="*/ 70 w 321"/>
              <a:gd name="T7" fmla="*/ 21 h 244"/>
              <a:gd name="T8" fmla="*/ 68 w 321"/>
              <a:gd name="T9" fmla="*/ 15 h 244"/>
              <a:gd name="T10" fmla="*/ 67 w 321"/>
              <a:gd name="T11" fmla="*/ 11 h 244"/>
              <a:gd name="T12" fmla="*/ 80 w 321"/>
              <a:gd name="T13" fmla="*/ 3 h 244"/>
              <a:gd name="T14" fmla="*/ 83 w 321"/>
              <a:gd name="T15" fmla="*/ 9 h 244"/>
              <a:gd name="T16" fmla="*/ 87 w 321"/>
              <a:gd name="T17" fmla="*/ 46 h 244"/>
              <a:gd name="T18" fmla="*/ 96 w 321"/>
              <a:gd name="T19" fmla="*/ 91 h 244"/>
              <a:gd name="T20" fmla="*/ 142 w 321"/>
              <a:gd name="T21" fmla="*/ 164 h 244"/>
              <a:gd name="T22" fmla="*/ 170 w 321"/>
              <a:gd name="T23" fmla="*/ 196 h 244"/>
              <a:gd name="T24" fmla="*/ 181 w 321"/>
              <a:gd name="T25" fmla="*/ 203 h 244"/>
              <a:gd name="T26" fmla="*/ 201 w 321"/>
              <a:gd name="T27" fmla="*/ 216 h 244"/>
              <a:gd name="T28" fmla="*/ 206 w 321"/>
              <a:gd name="T29" fmla="*/ 226 h 244"/>
              <a:gd name="T30" fmla="*/ 201 w 321"/>
              <a:gd name="T31" fmla="*/ 233 h 244"/>
              <a:gd name="T32" fmla="*/ 207 w 321"/>
              <a:gd name="T33" fmla="*/ 207 h 244"/>
              <a:gd name="T34" fmla="*/ 210 w 321"/>
              <a:gd name="T35" fmla="*/ 189 h 244"/>
              <a:gd name="T36" fmla="*/ 226 w 321"/>
              <a:gd name="T37" fmla="*/ 147 h 244"/>
              <a:gd name="T38" fmla="*/ 245 w 321"/>
              <a:gd name="T39" fmla="*/ 124 h 244"/>
              <a:gd name="T40" fmla="*/ 260 w 321"/>
              <a:gd name="T41" fmla="*/ 114 h 244"/>
              <a:gd name="T42" fmla="*/ 280 w 321"/>
              <a:gd name="T43" fmla="*/ 107 h 244"/>
              <a:gd name="T44" fmla="*/ 310 w 321"/>
              <a:gd name="T45" fmla="*/ 98 h 244"/>
              <a:gd name="T46" fmla="*/ 315 w 321"/>
              <a:gd name="T47" fmla="*/ 113 h 244"/>
              <a:gd name="T48" fmla="*/ 285 w 321"/>
              <a:gd name="T49" fmla="*/ 122 h 244"/>
              <a:gd name="T50" fmla="*/ 269 w 321"/>
              <a:gd name="T51" fmla="*/ 127 h 244"/>
              <a:gd name="T52" fmla="*/ 258 w 321"/>
              <a:gd name="T53" fmla="*/ 135 h 244"/>
              <a:gd name="T54" fmla="*/ 241 w 321"/>
              <a:gd name="T55" fmla="*/ 153 h 244"/>
              <a:gd name="T56" fmla="*/ 225 w 321"/>
              <a:gd name="T57" fmla="*/ 194 h 244"/>
              <a:gd name="T58" fmla="*/ 222 w 321"/>
              <a:gd name="T59" fmla="*/ 210 h 244"/>
              <a:gd name="T60" fmla="*/ 216 w 321"/>
              <a:gd name="T61" fmla="*/ 238 h 244"/>
              <a:gd name="T62" fmla="*/ 205 w 321"/>
              <a:gd name="T63" fmla="*/ 243 h 244"/>
              <a:gd name="T64" fmla="*/ 197 w 321"/>
              <a:gd name="T65" fmla="*/ 238 h 244"/>
              <a:gd name="T66" fmla="*/ 190 w 321"/>
              <a:gd name="T67" fmla="*/ 227 h 244"/>
              <a:gd name="T68" fmla="*/ 160 w 321"/>
              <a:gd name="T69" fmla="*/ 208 h 244"/>
              <a:gd name="T70" fmla="*/ 145 w 321"/>
              <a:gd name="T71" fmla="*/ 193 h 244"/>
              <a:gd name="T72" fmla="*/ 112 w 321"/>
              <a:gd name="T73" fmla="*/ 149 h 244"/>
              <a:gd name="T74" fmla="*/ 82 w 321"/>
              <a:gd name="T75" fmla="*/ 97 h 244"/>
              <a:gd name="T76" fmla="*/ 68 w 321"/>
              <a:gd name="T77" fmla="*/ 25 h 244"/>
              <a:gd name="T78" fmla="*/ 70 w 321"/>
              <a:gd name="T79" fmla="*/ 15 h 244"/>
              <a:gd name="T80" fmla="*/ 82 w 321"/>
              <a:gd name="T81" fmla="*/ 6 h 244"/>
              <a:gd name="T82" fmla="*/ 84 w 321"/>
              <a:gd name="T83" fmla="*/ 15 h 244"/>
              <a:gd name="T84" fmla="*/ 83 w 321"/>
              <a:gd name="T85" fmla="*/ 32 h 244"/>
              <a:gd name="T86" fmla="*/ 72 w 321"/>
              <a:gd name="T87" fmla="*/ 41 h 244"/>
              <a:gd name="T88" fmla="*/ 59 w 321"/>
              <a:gd name="T89" fmla="*/ 44 h 244"/>
              <a:gd name="T90" fmla="*/ 21 w 321"/>
              <a:gd name="T91" fmla="*/ 46 h 244"/>
              <a:gd name="T92" fmla="*/ 0 w 321"/>
              <a:gd name="T93" fmla="*/ 38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21" h="244">
                <a:moveTo>
                  <a:pt x="8" y="30"/>
                </a:moveTo>
                <a:lnTo>
                  <a:pt x="21" y="30"/>
                </a:lnTo>
                <a:lnTo>
                  <a:pt x="39" y="29"/>
                </a:lnTo>
                <a:lnTo>
                  <a:pt x="58" y="28"/>
                </a:lnTo>
                <a:lnTo>
                  <a:pt x="57" y="29"/>
                </a:lnTo>
                <a:lnTo>
                  <a:pt x="69" y="26"/>
                </a:lnTo>
                <a:lnTo>
                  <a:pt x="64" y="28"/>
                </a:lnTo>
                <a:lnTo>
                  <a:pt x="70" y="21"/>
                </a:lnTo>
                <a:lnTo>
                  <a:pt x="68" y="26"/>
                </a:lnTo>
                <a:lnTo>
                  <a:pt x="68" y="15"/>
                </a:lnTo>
                <a:lnTo>
                  <a:pt x="69" y="18"/>
                </a:lnTo>
                <a:lnTo>
                  <a:pt x="67" y="11"/>
                </a:lnTo>
                <a:cubicBezTo>
                  <a:pt x="66" y="7"/>
                  <a:pt x="67" y="3"/>
                  <a:pt x="70" y="2"/>
                </a:cubicBezTo>
                <a:cubicBezTo>
                  <a:pt x="74" y="0"/>
                  <a:pt x="78" y="0"/>
                  <a:pt x="80" y="3"/>
                </a:cubicBezTo>
                <a:lnTo>
                  <a:pt x="81" y="4"/>
                </a:lnTo>
                <a:cubicBezTo>
                  <a:pt x="83" y="5"/>
                  <a:pt x="83" y="7"/>
                  <a:pt x="83" y="9"/>
                </a:cubicBezTo>
                <a:lnTo>
                  <a:pt x="84" y="24"/>
                </a:lnTo>
                <a:lnTo>
                  <a:pt x="87" y="46"/>
                </a:lnTo>
                <a:lnTo>
                  <a:pt x="97" y="94"/>
                </a:lnTo>
                <a:lnTo>
                  <a:pt x="96" y="91"/>
                </a:lnTo>
                <a:lnTo>
                  <a:pt x="125" y="140"/>
                </a:lnTo>
                <a:lnTo>
                  <a:pt x="142" y="164"/>
                </a:lnTo>
                <a:lnTo>
                  <a:pt x="158" y="182"/>
                </a:lnTo>
                <a:lnTo>
                  <a:pt x="170" y="196"/>
                </a:lnTo>
                <a:lnTo>
                  <a:pt x="169" y="195"/>
                </a:lnTo>
                <a:lnTo>
                  <a:pt x="181" y="203"/>
                </a:lnTo>
                <a:lnTo>
                  <a:pt x="199" y="214"/>
                </a:lnTo>
                <a:cubicBezTo>
                  <a:pt x="200" y="214"/>
                  <a:pt x="200" y="215"/>
                  <a:pt x="201" y="216"/>
                </a:cubicBezTo>
                <a:lnTo>
                  <a:pt x="210" y="229"/>
                </a:lnTo>
                <a:lnTo>
                  <a:pt x="206" y="226"/>
                </a:lnTo>
                <a:lnTo>
                  <a:pt x="211" y="228"/>
                </a:lnTo>
                <a:lnTo>
                  <a:pt x="201" y="233"/>
                </a:lnTo>
                <a:lnTo>
                  <a:pt x="204" y="222"/>
                </a:lnTo>
                <a:lnTo>
                  <a:pt x="207" y="207"/>
                </a:lnTo>
                <a:lnTo>
                  <a:pt x="210" y="190"/>
                </a:lnTo>
                <a:cubicBezTo>
                  <a:pt x="210" y="190"/>
                  <a:pt x="210" y="189"/>
                  <a:pt x="210" y="189"/>
                </a:cubicBezTo>
                <a:lnTo>
                  <a:pt x="215" y="175"/>
                </a:lnTo>
                <a:lnTo>
                  <a:pt x="226" y="147"/>
                </a:lnTo>
                <a:cubicBezTo>
                  <a:pt x="226" y="147"/>
                  <a:pt x="227" y="146"/>
                  <a:pt x="227" y="145"/>
                </a:cubicBezTo>
                <a:lnTo>
                  <a:pt x="245" y="124"/>
                </a:lnTo>
                <a:cubicBezTo>
                  <a:pt x="246" y="124"/>
                  <a:pt x="246" y="123"/>
                  <a:pt x="247" y="123"/>
                </a:cubicBezTo>
                <a:lnTo>
                  <a:pt x="260" y="114"/>
                </a:lnTo>
                <a:cubicBezTo>
                  <a:pt x="261" y="113"/>
                  <a:pt x="261" y="113"/>
                  <a:pt x="262" y="113"/>
                </a:cubicBezTo>
                <a:lnTo>
                  <a:pt x="280" y="107"/>
                </a:lnTo>
                <a:lnTo>
                  <a:pt x="297" y="102"/>
                </a:lnTo>
                <a:lnTo>
                  <a:pt x="310" y="98"/>
                </a:lnTo>
                <a:cubicBezTo>
                  <a:pt x="314" y="97"/>
                  <a:pt x="319" y="99"/>
                  <a:pt x="320" y="103"/>
                </a:cubicBezTo>
                <a:cubicBezTo>
                  <a:pt x="321" y="107"/>
                  <a:pt x="319" y="112"/>
                  <a:pt x="315" y="113"/>
                </a:cubicBezTo>
                <a:lnTo>
                  <a:pt x="302" y="117"/>
                </a:lnTo>
                <a:lnTo>
                  <a:pt x="285" y="122"/>
                </a:lnTo>
                <a:lnTo>
                  <a:pt x="267" y="128"/>
                </a:lnTo>
                <a:lnTo>
                  <a:pt x="269" y="127"/>
                </a:lnTo>
                <a:lnTo>
                  <a:pt x="256" y="136"/>
                </a:lnTo>
                <a:lnTo>
                  <a:pt x="258" y="135"/>
                </a:lnTo>
                <a:lnTo>
                  <a:pt x="240" y="156"/>
                </a:lnTo>
                <a:lnTo>
                  <a:pt x="241" y="153"/>
                </a:lnTo>
                <a:lnTo>
                  <a:pt x="230" y="180"/>
                </a:lnTo>
                <a:lnTo>
                  <a:pt x="225" y="194"/>
                </a:lnTo>
                <a:lnTo>
                  <a:pt x="225" y="193"/>
                </a:lnTo>
                <a:lnTo>
                  <a:pt x="222" y="210"/>
                </a:lnTo>
                <a:lnTo>
                  <a:pt x="219" y="227"/>
                </a:lnTo>
                <a:lnTo>
                  <a:pt x="216" y="238"/>
                </a:lnTo>
                <a:cubicBezTo>
                  <a:pt x="216" y="240"/>
                  <a:pt x="214" y="242"/>
                  <a:pt x="212" y="243"/>
                </a:cubicBezTo>
                <a:cubicBezTo>
                  <a:pt x="210" y="244"/>
                  <a:pt x="208" y="244"/>
                  <a:pt x="205" y="243"/>
                </a:cubicBezTo>
                <a:lnTo>
                  <a:pt x="200" y="241"/>
                </a:lnTo>
                <a:cubicBezTo>
                  <a:pt x="199" y="240"/>
                  <a:pt x="198" y="239"/>
                  <a:pt x="197" y="238"/>
                </a:cubicBezTo>
                <a:lnTo>
                  <a:pt x="188" y="225"/>
                </a:lnTo>
                <a:lnTo>
                  <a:pt x="190" y="227"/>
                </a:lnTo>
                <a:lnTo>
                  <a:pt x="172" y="216"/>
                </a:lnTo>
                <a:lnTo>
                  <a:pt x="160" y="208"/>
                </a:lnTo>
                <a:cubicBezTo>
                  <a:pt x="160" y="208"/>
                  <a:pt x="159" y="207"/>
                  <a:pt x="159" y="207"/>
                </a:cubicBezTo>
                <a:lnTo>
                  <a:pt x="145" y="193"/>
                </a:lnTo>
                <a:lnTo>
                  <a:pt x="129" y="173"/>
                </a:lnTo>
                <a:lnTo>
                  <a:pt x="112" y="149"/>
                </a:lnTo>
                <a:lnTo>
                  <a:pt x="83" y="100"/>
                </a:lnTo>
                <a:cubicBezTo>
                  <a:pt x="82" y="99"/>
                  <a:pt x="82" y="98"/>
                  <a:pt x="82" y="97"/>
                </a:cubicBezTo>
                <a:lnTo>
                  <a:pt x="72" y="49"/>
                </a:lnTo>
                <a:lnTo>
                  <a:pt x="68" y="25"/>
                </a:lnTo>
                <a:lnTo>
                  <a:pt x="67" y="10"/>
                </a:lnTo>
                <a:lnTo>
                  <a:pt x="70" y="15"/>
                </a:lnTo>
                <a:lnTo>
                  <a:pt x="69" y="14"/>
                </a:lnTo>
                <a:lnTo>
                  <a:pt x="82" y="6"/>
                </a:lnTo>
                <a:lnTo>
                  <a:pt x="84" y="13"/>
                </a:lnTo>
                <a:cubicBezTo>
                  <a:pt x="84" y="14"/>
                  <a:pt x="84" y="15"/>
                  <a:pt x="84" y="15"/>
                </a:cubicBezTo>
                <a:lnTo>
                  <a:pt x="84" y="26"/>
                </a:lnTo>
                <a:cubicBezTo>
                  <a:pt x="84" y="28"/>
                  <a:pt x="84" y="30"/>
                  <a:pt x="83" y="32"/>
                </a:cubicBezTo>
                <a:lnTo>
                  <a:pt x="77" y="39"/>
                </a:lnTo>
                <a:cubicBezTo>
                  <a:pt x="75" y="40"/>
                  <a:pt x="74" y="41"/>
                  <a:pt x="72" y="41"/>
                </a:cubicBezTo>
                <a:lnTo>
                  <a:pt x="60" y="44"/>
                </a:lnTo>
                <a:cubicBezTo>
                  <a:pt x="60" y="44"/>
                  <a:pt x="59" y="44"/>
                  <a:pt x="59" y="44"/>
                </a:cubicBezTo>
                <a:lnTo>
                  <a:pt x="40" y="45"/>
                </a:lnTo>
                <a:lnTo>
                  <a:pt x="21" y="46"/>
                </a:lnTo>
                <a:lnTo>
                  <a:pt x="8" y="46"/>
                </a:lnTo>
                <a:cubicBezTo>
                  <a:pt x="4" y="46"/>
                  <a:pt x="0" y="43"/>
                  <a:pt x="0" y="38"/>
                </a:cubicBezTo>
                <a:cubicBezTo>
                  <a:pt x="0" y="34"/>
                  <a:pt x="4" y="30"/>
                  <a:pt x="8" y="3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62">
            <a:extLst>
              <a:ext uri="{FF2B5EF4-FFF2-40B4-BE49-F238E27FC236}">
                <a16:creationId xmlns:a16="http://schemas.microsoft.com/office/drawing/2014/main" id="{1B3CFDBA-2513-49BD-A132-433C01716437}"/>
              </a:ext>
            </a:extLst>
          </p:cNvPr>
          <p:cNvSpPr>
            <a:spLocks/>
          </p:cNvSpPr>
          <p:nvPr/>
        </p:nvSpPr>
        <p:spPr bwMode="auto">
          <a:xfrm>
            <a:off x="2539613" y="3765411"/>
            <a:ext cx="350838" cy="220663"/>
          </a:xfrm>
          <a:custGeom>
            <a:avLst/>
            <a:gdLst>
              <a:gd name="T0" fmla="*/ 22 w 642"/>
              <a:gd name="T1" fmla="*/ 4 h 386"/>
              <a:gd name="T2" fmla="*/ 66 w 642"/>
              <a:gd name="T3" fmla="*/ 15 h 386"/>
              <a:gd name="T4" fmla="*/ 91 w 642"/>
              <a:gd name="T5" fmla="*/ 26 h 386"/>
              <a:gd name="T6" fmla="*/ 117 w 642"/>
              <a:gd name="T7" fmla="*/ 44 h 386"/>
              <a:gd name="T8" fmla="*/ 148 w 642"/>
              <a:gd name="T9" fmla="*/ 73 h 386"/>
              <a:gd name="T10" fmla="*/ 179 w 642"/>
              <a:gd name="T11" fmla="*/ 103 h 386"/>
              <a:gd name="T12" fmla="*/ 197 w 642"/>
              <a:gd name="T13" fmla="*/ 110 h 386"/>
              <a:gd name="T14" fmla="*/ 218 w 642"/>
              <a:gd name="T15" fmla="*/ 113 h 386"/>
              <a:gd name="T16" fmla="*/ 240 w 642"/>
              <a:gd name="T17" fmla="*/ 121 h 386"/>
              <a:gd name="T18" fmla="*/ 261 w 642"/>
              <a:gd name="T19" fmla="*/ 138 h 386"/>
              <a:gd name="T20" fmla="*/ 281 w 642"/>
              <a:gd name="T21" fmla="*/ 165 h 386"/>
              <a:gd name="T22" fmla="*/ 316 w 642"/>
              <a:gd name="T23" fmla="*/ 232 h 386"/>
              <a:gd name="T24" fmla="*/ 351 w 642"/>
              <a:gd name="T25" fmla="*/ 278 h 386"/>
              <a:gd name="T26" fmla="*/ 364 w 642"/>
              <a:gd name="T27" fmla="*/ 291 h 386"/>
              <a:gd name="T28" fmla="*/ 406 w 642"/>
              <a:gd name="T29" fmla="*/ 314 h 386"/>
              <a:gd name="T30" fmla="*/ 446 w 642"/>
              <a:gd name="T31" fmla="*/ 324 h 386"/>
              <a:gd name="T32" fmla="*/ 549 w 642"/>
              <a:gd name="T33" fmla="*/ 343 h 386"/>
              <a:gd name="T34" fmla="*/ 585 w 642"/>
              <a:gd name="T35" fmla="*/ 351 h 386"/>
              <a:gd name="T36" fmla="*/ 622 w 642"/>
              <a:gd name="T37" fmla="*/ 362 h 386"/>
              <a:gd name="T38" fmla="*/ 640 w 642"/>
              <a:gd name="T39" fmla="*/ 380 h 386"/>
              <a:gd name="T40" fmla="*/ 617 w 642"/>
              <a:gd name="T41" fmla="*/ 377 h 386"/>
              <a:gd name="T42" fmla="*/ 582 w 642"/>
              <a:gd name="T43" fmla="*/ 366 h 386"/>
              <a:gd name="T44" fmla="*/ 546 w 642"/>
              <a:gd name="T45" fmla="*/ 358 h 386"/>
              <a:gd name="T46" fmla="*/ 443 w 642"/>
              <a:gd name="T47" fmla="*/ 339 h 386"/>
              <a:gd name="T48" fmla="*/ 399 w 642"/>
              <a:gd name="T49" fmla="*/ 329 h 386"/>
              <a:gd name="T50" fmla="*/ 355 w 642"/>
              <a:gd name="T51" fmla="*/ 304 h 386"/>
              <a:gd name="T52" fmla="*/ 338 w 642"/>
              <a:gd name="T53" fmla="*/ 287 h 386"/>
              <a:gd name="T54" fmla="*/ 302 w 642"/>
              <a:gd name="T55" fmla="*/ 239 h 386"/>
              <a:gd name="T56" fmla="*/ 266 w 642"/>
              <a:gd name="T57" fmla="*/ 172 h 386"/>
              <a:gd name="T58" fmla="*/ 248 w 642"/>
              <a:gd name="T59" fmla="*/ 147 h 386"/>
              <a:gd name="T60" fmla="*/ 231 w 642"/>
              <a:gd name="T61" fmla="*/ 134 h 386"/>
              <a:gd name="T62" fmla="*/ 213 w 642"/>
              <a:gd name="T63" fmla="*/ 128 h 386"/>
              <a:gd name="T64" fmla="*/ 194 w 642"/>
              <a:gd name="T65" fmla="*/ 125 h 386"/>
              <a:gd name="T66" fmla="*/ 174 w 642"/>
              <a:gd name="T67" fmla="*/ 118 h 386"/>
              <a:gd name="T68" fmla="*/ 137 w 642"/>
              <a:gd name="T69" fmla="*/ 84 h 386"/>
              <a:gd name="T70" fmla="*/ 108 w 642"/>
              <a:gd name="T71" fmla="*/ 57 h 386"/>
              <a:gd name="T72" fmla="*/ 84 w 642"/>
              <a:gd name="T73" fmla="*/ 41 h 386"/>
              <a:gd name="T74" fmla="*/ 61 w 642"/>
              <a:gd name="T75" fmla="*/ 30 h 386"/>
              <a:gd name="T76" fmla="*/ 17 w 642"/>
              <a:gd name="T77" fmla="*/ 19 h 386"/>
              <a:gd name="T78" fmla="*/ 1 w 642"/>
              <a:gd name="T79" fmla="*/ 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2" h="386">
                <a:moveTo>
                  <a:pt x="11" y="1"/>
                </a:moveTo>
                <a:lnTo>
                  <a:pt x="22" y="4"/>
                </a:lnTo>
                <a:lnTo>
                  <a:pt x="36" y="7"/>
                </a:lnTo>
                <a:lnTo>
                  <a:pt x="66" y="15"/>
                </a:lnTo>
                <a:cubicBezTo>
                  <a:pt x="66" y="15"/>
                  <a:pt x="66" y="15"/>
                  <a:pt x="67" y="15"/>
                </a:cubicBezTo>
                <a:lnTo>
                  <a:pt x="91" y="26"/>
                </a:lnTo>
                <a:cubicBezTo>
                  <a:pt x="91" y="26"/>
                  <a:pt x="92" y="27"/>
                  <a:pt x="92" y="27"/>
                </a:cubicBezTo>
                <a:lnTo>
                  <a:pt x="117" y="44"/>
                </a:lnTo>
                <a:cubicBezTo>
                  <a:pt x="117" y="44"/>
                  <a:pt x="118" y="44"/>
                  <a:pt x="118" y="45"/>
                </a:cubicBezTo>
                <a:lnTo>
                  <a:pt x="148" y="73"/>
                </a:lnTo>
                <a:lnTo>
                  <a:pt x="182" y="105"/>
                </a:lnTo>
                <a:lnTo>
                  <a:pt x="179" y="103"/>
                </a:lnTo>
                <a:lnTo>
                  <a:pt x="198" y="110"/>
                </a:lnTo>
                <a:lnTo>
                  <a:pt x="197" y="110"/>
                </a:lnTo>
                <a:lnTo>
                  <a:pt x="217" y="113"/>
                </a:lnTo>
                <a:cubicBezTo>
                  <a:pt x="217" y="113"/>
                  <a:pt x="218" y="113"/>
                  <a:pt x="218" y="113"/>
                </a:cubicBezTo>
                <a:lnTo>
                  <a:pt x="238" y="120"/>
                </a:lnTo>
                <a:cubicBezTo>
                  <a:pt x="239" y="120"/>
                  <a:pt x="240" y="121"/>
                  <a:pt x="240" y="121"/>
                </a:cubicBezTo>
                <a:lnTo>
                  <a:pt x="259" y="136"/>
                </a:lnTo>
                <a:cubicBezTo>
                  <a:pt x="260" y="137"/>
                  <a:pt x="261" y="137"/>
                  <a:pt x="261" y="138"/>
                </a:cubicBezTo>
                <a:lnTo>
                  <a:pt x="280" y="164"/>
                </a:lnTo>
                <a:cubicBezTo>
                  <a:pt x="280" y="164"/>
                  <a:pt x="280" y="164"/>
                  <a:pt x="281" y="165"/>
                </a:cubicBezTo>
                <a:lnTo>
                  <a:pt x="299" y="199"/>
                </a:lnTo>
                <a:lnTo>
                  <a:pt x="316" y="232"/>
                </a:lnTo>
                <a:lnTo>
                  <a:pt x="335" y="257"/>
                </a:lnTo>
                <a:lnTo>
                  <a:pt x="351" y="278"/>
                </a:lnTo>
                <a:lnTo>
                  <a:pt x="365" y="292"/>
                </a:lnTo>
                <a:lnTo>
                  <a:pt x="364" y="291"/>
                </a:lnTo>
                <a:lnTo>
                  <a:pt x="382" y="303"/>
                </a:lnTo>
                <a:lnTo>
                  <a:pt x="406" y="314"/>
                </a:lnTo>
                <a:lnTo>
                  <a:pt x="404" y="314"/>
                </a:lnTo>
                <a:lnTo>
                  <a:pt x="446" y="324"/>
                </a:lnTo>
                <a:lnTo>
                  <a:pt x="498" y="334"/>
                </a:lnTo>
                <a:lnTo>
                  <a:pt x="549" y="343"/>
                </a:lnTo>
                <a:lnTo>
                  <a:pt x="569" y="347"/>
                </a:lnTo>
                <a:lnTo>
                  <a:pt x="585" y="351"/>
                </a:lnTo>
                <a:lnTo>
                  <a:pt x="608" y="357"/>
                </a:lnTo>
                <a:lnTo>
                  <a:pt x="622" y="362"/>
                </a:lnTo>
                <a:lnTo>
                  <a:pt x="636" y="369"/>
                </a:lnTo>
                <a:cubicBezTo>
                  <a:pt x="640" y="372"/>
                  <a:pt x="642" y="376"/>
                  <a:pt x="640" y="380"/>
                </a:cubicBezTo>
                <a:cubicBezTo>
                  <a:pt x="637" y="384"/>
                  <a:pt x="633" y="386"/>
                  <a:pt x="629" y="384"/>
                </a:cubicBezTo>
                <a:lnTo>
                  <a:pt x="617" y="377"/>
                </a:lnTo>
                <a:lnTo>
                  <a:pt x="604" y="372"/>
                </a:lnTo>
                <a:lnTo>
                  <a:pt x="582" y="366"/>
                </a:lnTo>
                <a:lnTo>
                  <a:pt x="566" y="362"/>
                </a:lnTo>
                <a:lnTo>
                  <a:pt x="546" y="358"/>
                </a:lnTo>
                <a:lnTo>
                  <a:pt x="495" y="349"/>
                </a:lnTo>
                <a:lnTo>
                  <a:pt x="443" y="339"/>
                </a:lnTo>
                <a:lnTo>
                  <a:pt x="401" y="329"/>
                </a:lnTo>
                <a:cubicBezTo>
                  <a:pt x="400" y="329"/>
                  <a:pt x="400" y="329"/>
                  <a:pt x="399" y="329"/>
                </a:cubicBezTo>
                <a:lnTo>
                  <a:pt x="373" y="316"/>
                </a:lnTo>
                <a:lnTo>
                  <a:pt x="355" y="304"/>
                </a:lnTo>
                <a:cubicBezTo>
                  <a:pt x="355" y="304"/>
                  <a:pt x="354" y="304"/>
                  <a:pt x="354" y="303"/>
                </a:cubicBezTo>
                <a:lnTo>
                  <a:pt x="338" y="287"/>
                </a:lnTo>
                <a:lnTo>
                  <a:pt x="322" y="266"/>
                </a:lnTo>
                <a:lnTo>
                  <a:pt x="302" y="239"/>
                </a:lnTo>
                <a:lnTo>
                  <a:pt x="284" y="206"/>
                </a:lnTo>
                <a:lnTo>
                  <a:pt x="266" y="172"/>
                </a:lnTo>
                <a:lnTo>
                  <a:pt x="267" y="173"/>
                </a:lnTo>
                <a:lnTo>
                  <a:pt x="248" y="147"/>
                </a:lnTo>
                <a:lnTo>
                  <a:pt x="250" y="149"/>
                </a:lnTo>
                <a:lnTo>
                  <a:pt x="231" y="134"/>
                </a:lnTo>
                <a:lnTo>
                  <a:pt x="233" y="135"/>
                </a:lnTo>
                <a:lnTo>
                  <a:pt x="213" y="128"/>
                </a:lnTo>
                <a:lnTo>
                  <a:pt x="214" y="128"/>
                </a:lnTo>
                <a:lnTo>
                  <a:pt x="194" y="125"/>
                </a:lnTo>
                <a:cubicBezTo>
                  <a:pt x="194" y="125"/>
                  <a:pt x="193" y="125"/>
                  <a:pt x="193" y="125"/>
                </a:cubicBezTo>
                <a:lnTo>
                  <a:pt x="174" y="118"/>
                </a:lnTo>
                <a:cubicBezTo>
                  <a:pt x="173" y="118"/>
                  <a:pt x="172" y="117"/>
                  <a:pt x="171" y="116"/>
                </a:cubicBezTo>
                <a:lnTo>
                  <a:pt x="137" y="84"/>
                </a:lnTo>
                <a:lnTo>
                  <a:pt x="107" y="56"/>
                </a:lnTo>
                <a:lnTo>
                  <a:pt x="108" y="57"/>
                </a:lnTo>
                <a:lnTo>
                  <a:pt x="83" y="40"/>
                </a:lnTo>
                <a:lnTo>
                  <a:pt x="84" y="41"/>
                </a:lnTo>
                <a:lnTo>
                  <a:pt x="60" y="30"/>
                </a:lnTo>
                <a:lnTo>
                  <a:pt x="61" y="30"/>
                </a:lnTo>
                <a:lnTo>
                  <a:pt x="33" y="22"/>
                </a:lnTo>
                <a:lnTo>
                  <a:pt x="17" y="19"/>
                </a:lnTo>
                <a:lnTo>
                  <a:pt x="6" y="16"/>
                </a:lnTo>
                <a:cubicBezTo>
                  <a:pt x="2" y="15"/>
                  <a:pt x="0" y="11"/>
                  <a:pt x="1" y="6"/>
                </a:cubicBezTo>
                <a:cubicBezTo>
                  <a:pt x="2" y="2"/>
                  <a:pt x="6" y="0"/>
                  <a:pt x="11" y="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63">
            <a:extLst>
              <a:ext uri="{FF2B5EF4-FFF2-40B4-BE49-F238E27FC236}">
                <a16:creationId xmlns:a16="http://schemas.microsoft.com/office/drawing/2014/main" id="{F9FB21AD-75DA-476D-8924-AB9855874F67}"/>
              </a:ext>
            </a:extLst>
          </p:cNvPr>
          <p:cNvSpPr>
            <a:spLocks/>
          </p:cNvSpPr>
          <p:nvPr/>
        </p:nvSpPr>
        <p:spPr bwMode="auto">
          <a:xfrm>
            <a:off x="2582476" y="3709849"/>
            <a:ext cx="63500" cy="47625"/>
          </a:xfrm>
          <a:custGeom>
            <a:avLst/>
            <a:gdLst>
              <a:gd name="T0" fmla="*/ 17 w 115"/>
              <a:gd name="T1" fmla="*/ 6 h 84"/>
              <a:gd name="T2" fmla="*/ 23 w 115"/>
              <a:gd name="T3" fmla="*/ 18 h 84"/>
              <a:gd name="T4" fmla="*/ 28 w 115"/>
              <a:gd name="T5" fmla="*/ 29 h 84"/>
              <a:gd name="T6" fmla="*/ 25 w 115"/>
              <a:gd name="T7" fmla="*/ 26 h 84"/>
              <a:gd name="T8" fmla="*/ 32 w 115"/>
              <a:gd name="T9" fmla="*/ 31 h 84"/>
              <a:gd name="T10" fmla="*/ 33 w 115"/>
              <a:gd name="T11" fmla="*/ 32 h 84"/>
              <a:gd name="T12" fmla="*/ 37 w 115"/>
              <a:gd name="T13" fmla="*/ 36 h 84"/>
              <a:gd name="T14" fmla="*/ 39 w 115"/>
              <a:gd name="T15" fmla="*/ 41 h 84"/>
              <a:gd name="T16" fmla="*/ 39 w 115"/>
              <a:gd name="T17" fmla="*/ 49 h 84"/>
              <a:gd name="T18" fmla="*/ 39 w 115"/>
              <a:gd name="T19" fmla="*/ 54 h 84"/>
              <a:gd name="T20" fmla="*/ 39 w 115"/>
              <a:gd name="T21" fmla="*/ 61 h 84"/>
              <a:gd name="T22" fmla="*/ 39 w 115"/>
              <a:gd name="T23" fmla="*/ 73 h 84"/>
              <a:gd name="T24" fmla="*/ 39 w 115"/>
              <a:gd name="T25" fmla="*/ 84 h 84"/>
              <a:gd name="T26" fmla="*/ 23 w 115"/>
              <a:gd name="T27" fmla="*/ 84 h 84"/>
              <a:gd name="T28" fmla="*/ 23 w 115"/>
              <a:gd name="T29" fmla="*/ 69 h 84"/>
              <a:gd name="T30" fmla="*/ 26 w 115"/>
              <a:gd name="T31" fmla="*/ 63 h 84"/>
              <a:gd name="T32" fmla="*/ 31 w 115"/>
              <a:gd name="T33" fmla="*/ 59 h 84"/>
              <a:gd name="T34" fmla="*/ 35 w 115"/>
              <a:gd name="T35" fmla="*/ 58 h 84"/>
              <a:gd name="T36" fmla="*/ 40 w 115"/>
              <a:gd name="T37" fmla="*/ 57 h 84"/>
              <a:gd name="T38" fmla="*/ 37 w 115"/>
              <a:gd name="T39" fmla="*/ 58 h 84"/>
              <a:gd name="T40" fmla="*/ 48 w 115"/>
              <a:gd name="T41" fmla="*/ 51 h 84"/>
              <a:gd name="T42" fmla="*/ 53 w 115"/>
              <a:gd name="T43" fmla="*/ 49 h 84"/>
              <a:gd name="T44" fmla="*/ 73 w 115"/>
              <a:gd name="T45" fmla="*/ 50 h 84"/>
              <a:gd name="T46" fmla="*/ 75 w 115"/>
              <a:gd name="T47" fmla="*/ 51 h 84"/>
              <a:gd name="T48" fmla="*/ 95 w 115"/>
              <a:gd name="T49" fmla="*/ 58 h 84"/>
              <a:gd name="T50" fmla="*/ 97 w 115"/>
              <a:gd name="T51" fmla="*/ 59 h 84"/>
              <a:gd name="T52" fmla="*/ 110 w 115"/>
              <a:gd name="T53" fmla="*/ 67 h 84"/>
              <a:gd name="T54" fmla="*/ 112 w 115"/>
              <a:gd name="T55" fmla="*/ 78 h 84"/>
              <a:gd name="T56" fmla="*/ 101 w 115"/>
              <a:gd name="T57" fmla="*/ 80 h 84"/>
              <a:gd name="T58" fmla="*/ 88 w 115"/>
              <a:gd name="T59" fmla="*/ 72 h 84"/>
              <a:gd name="T60" fmla="*/ 90 w 115"/>
              <a:gd name="T61" fmla="*/ 73 h 84"/>
              <a:gd name="T62" fmla="*/ 70 w 115"/>
              <a:gd name="T63" fmla="*/ 66 h 84"/>
              <a:gd name="T64" fmla="*/ 72 w 115"/>
              <a:gd name="T65" fmla="*/ 66 h 84"/>
              <a:gd name="T66" fmla="*/ 52 w 115"/>
              <a:gd name="T67" fmla="*/ 65 h 84"/>
              <a:gd name="T68" fmla="*/ 57 w 115"/>
              <a:gd name="T69" fmla="*/ 64 h 84"/>
              <a:gd name="T70" fmla="*/ 46 w 115"/>
              <a:gd name="T71" fmla="*/ 71 h 84"/>
              <a:gd name="T72" fmla="*/ 43 w 115"/>
              <a:gd name="T73" fmla="*/ 72 h 84"/>
              <a:gd name="T74" fmla="*/ 38 w 115"/>
              <a:gd name="T75" fmla="*/ 73 h 84"/>
              <a:gd name="T76" fmla="*/ 41 w 115"/>
              <a:gd name="T77" fmla="*/ 72 h 84"/>
              <a:gd name="T78" fmla="*/ 36 w 115"/>
              <a:gd name="T79" fmla="*/ 76 h 84"/>
              <a:gd name="T80" fmla="*/ 39 w 115"/>
              <a:gd name="T81" fmla="*/ 69 h 84"/>
              <a:gd name="T82" fmla="*/ 39 w 115"/>
              <a:gd name="T83" fmla="*/ 73 h 84"/>
              <a:gd name="T84" fmla="*/ 23 w 115"/>
              <a:gd name="T85" fmla="*/ 73 h 84"/>
              <a:gd name="T86" fmla="*/ 23 w 115"/>
              <a:gd name="T87" fmla="*/ 61 h 84"/>
              <a:gd name="T88" fmla="*/ 23 w 115"/>
              <a:gd name="T89" fmla="*/ 54 h 84"/>
              <a:gd name="T90" fmla="*/ 23 w 115"/>
              <a:gd name="T91" fmla="*/ 49 h 84"/>
              <a:gd name="T92" fmla="*/ 23 w 115"/>
              <a:gd name="T93" fmla="*/ 41 h 84"/>
              <a:gd name="T94" fmla="*/ 26 w 115"/>
              <a:gd name="T95" fmla="*/ 47 h 84"/>
              <a:gd name="T96" fmla="*/ 22 w 115"/>
              <a:gd name="T97" fmla="*/ 43 h 84"/>
              <a:gd name="T98" fmla="*/ 23 w 115"/>
              <a:gd name="T99" fmla="*/ 44 h 84"/>
              <a:gd name="T100" fmla="*/ 16 w 115"/>
              <a:gd name="T101" fmla="*/ 39 h 84"/>
              <a:gd name="T102" fmla="*/ 13 w 115"/>
              <a:gd name="T103" fmla="*/ 36 h 84"/>
              <a:gd name="T104" fmla="*/ 8 w 115"/>
              <a:gd name="T105" fmla="*/ 25 h 84"/>
              <a:gd name="T106" fmla="*/ 2 w 115"/>
              <a:gd name="T107" fmla="*/ 13 h 84"/>
              <a:gd name="T108" fmla="*/ 6 w 115"/>
              <a:gd name="T109" fmla="*/ 2 h 84"/>
              <a:gd name="T110" fmla="*/ 17 w 115"/>
              <a:gd name="T111" fmla="*/ 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" h="84">
                <a:moveTo>
                  <a:pt x="17" y="6"/>
                </a:moveTo>
                <a:lnTo>
                  <a:pt x="23" y="18"/>
                </a:lnTo>
                <a:lnTo>
                  <a:pt x="28" y="29"/>
                </a:lnTo>
                <a:lnTo>
                  <a:pt x="25" y="26"/>
                </a:lnTo>
                <a:lnTo>
                  <a:pt x="32" y="31"/>
                </a:lnTo>
                <a:cubicBezTo>
                  <a:pt x="32" y="31"/>
                  <a:pt x="33" y="31"/>
                  <a:pt x="33" y="32"/>
                </a:cubicBezTo>
                <a:lnTo>
                  <a:pt x="37" y="36"/>
                </a:lnTo>
                <a:cubicBezTo>
                  <a:pt x="39" y="37"/>
                  <a:pt x="39" y="39"/>
                  <a:pt x="39" y="41"/>
                </a:cubicBezTo>
                <a:lnTo>
                  <a:pt x="39" y="49"/>
                </a:lnTo>
                <a:lnTo>
                  <a:pt x="39" y="54"/>
                </a:lnTo>
                <a:lnTo>
                  <a:pt x="39" y="61"/>
                </a:lnTo>
                <a:lnTo>
                  <a:pt x="39" y="73"/>
                </a:lnTo>
                <a:lnTo>
                  <a:pt x="39" y="84"/>
                </a:lnTo>
                <a:lnTo>
                  <a:pt x="23" y="84"/>
                </a:lnTo>
                <a:lnTo>
                  <a:pt x="23" y="69"/>
                </a:lnTo>
                <a:cubicBezTo>
                  <a:pt x="23" y="67"/>
                  <a:pt x="25" y="65"/>
                  <a:pt x="26" y="63"/>
                </a:cubicBezTo>
                <a:lnTo>
                  <a:pt x="31" y="59"/>
                </a:lnTo>
                <a:cubicBezTo>
                  <a:pt x="32" y="58"/>
                  <a:pt x="34" y="58"/>
                  <a:pt x="35" y="58"/>
                </a:cubicBezTo>
                <a:lnTo>
                  <a:pt x="40" y="57"/>
                </a:lnTo>
                <a:lnTo>
                  <a:pt x="37" y="58"/>
                </a:lnTo>
                <a:lnTo>
                  <a:pt x="48" y="51"/>
                </a:lnTo>
                <a:cubicBezTo>
                  <a:pt x="50" y="50"/>
                  <a:pt x="51" y="49"/>
                  <a:pt x="53" y="49"/>
                </a:cubicBezTo>
                <a:lnTo>
                  <a:pt x="73" y="50"/>
                </a:lnTo>
                <a:cubicBezTo>
                  <a:pt x="74" y="51"/>
                  <a:pt x="74" y="51"/>
                  <a:pt x="75" y="51"/>
                </a:cubicBezTo>
                <a:lnTo>
                  <a:pt x="95" y="58"/>
                </a:lnTo>
                <a:cubicBezTo>
                  <a:pt x="96" y="58"/>
                  <a:pt x="96" y="58"/>
                  <a:pt x="97" y="59"/>
                </a:cubicBezTo>
                <a:lnTo>
                  <a:pt x="110" y="67"/>
                </a:lnTo>
                <a:cubicBezTo>
                  <a:pt x="113" y="69"/>
                  <a:pt x="115" y="74"/>
                  <a:pt x="112" y="78"/>
                </a:cubicBezTo>
                <a:cubicBezTo>
                  <a:pt x="110" y="81"/>
                  <a:pt x="105" y="83"/>
                  <a:pt x="101" y="80"/>
                </a:cubicBezTo>
                <a:lnTo>
                  <a:pt x="88" y="72"/>
                </a:lnTo>
                <a:lnTo>
                  <a:pt x="90" y="73"/>
                </a:lnTo>
                <a:lnTo>
                  <a:pt x="70" y="66"/>
                </a:lnTo>
                <a:lnTo>
                  <a:pt x="72" y="66"/>
                </a:lnTo>
                <a:lnTo>
                  <a:pt x="52" y="65"/>
                </a:lnTo>
                <a:lnTo>
                  <a:pt x="57" y="64"/>
                </a:lnTo>
                <a:lnTo>
                  <a:pt x="46" y="71"/>
                </a:lnTo>
                <a:cubicBezTo>
                  <a:pt x="45" y="72"/>
                  <a:pt x="44" y="72"/>
                  <a:pt x="43" y="72"/>
                </a:cubicBezTo>
                <a:lnTo>
                  <a:pt x="38" y="73"/>
                </a:lnTo>
                <a:lnTo>
                  <a:pt x="41" y="72"/>
                </a:lnTo>
                <a:lnTo>
                  <a:pt x="36" y="76"/>
                </a:lnTo>
                <a:lnTo>
                  <a:pt x="39" y="69"/>
                </a:lnTo>
                <a:lnTo>
                  <a:pt x="39" y="73"/>
                </a:lnTo>
                <a:lnTo>
                  <a:pt x="23" y="73"/>
                </a:lnTo>
                <a:lnTo>
                  <a:pt x="23" y="61"/>
                </a:lnTo>
                <a:lnTo>
                  <a:pt x="23" y="54"/>
                </a:lnTo>
                <a:lnTo>
                  <a:pt x="23" y="49"/>
                </a:lnTo>
                <a:lnTo>
                  <a:pt x="23" y="41"/>
                </a:lnTo>
                <a:lnTo>
                  <a:pt x="26" y="47"/>
                </a:lnTo>
                <a:lnTo>
                  <a:pt x="22" y="43"/>
                </a:lnTo>
                <a:lnTo>
                  <a:pt x="23" y="44"/>
                </a:lnTo>
                <a:lnTo>
                  <a:pt x="16" y="39"/>
                </a:lnTo>
                <a:cubicBezTo>
                  <a:pt x="15" y="38"/>
                  <a:pt x="14" y="37"/>
                  <a:pt x="13" y="36"/>
                </a:cubicBezTo>
                <a:lnTo>
                  <a:pt x="8" y="25"/>
                </a:lnTo>
                <a:lnTo>
                  <a:pt x="2" y="13"/>
                </a:lnTo>
                <a:cubicBezTo>
                  <a:pt x="0" y="9"/>
                  <a:pt x="2" y="4"/>
                  <a:pt x="6" y="2"/>
                </a:cubicBezTo>
                <a:cubicBezTo>
                  <a:pt x="10" y="0"/>
                  <a:pt x="15" y="2"/>
                  <a:pt x="17" y="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64">
            <a:extLst>
              <a:ext uri="{FF2B5EF4-FFF2-40B4-BE49-F238E27FC236}">
                <a16:creationId xmlns:a16="http://schemas.microsoft.com/office/drawing/2014/main" id="{5A23EE0D-4796-41A4-B3B4-805A2334DC1B}"/>
              </a:ext>
            </a:extLst>
          </p:cNvPr>
          <p:cNvSpPr>
            <a:spLocks/>
          </p:cNvSpPr>
          <p:nvPr/>
        </p:nvSpPr>
        <p:spPr bwMode="auto">
          <a:xfrm>
            <a:off x="2731701" y="3803511"/>
            <a:ext cx="36513" cy="44450"/>
          </a:xfrm>
          <a:custGeom>
            <a:avLst/>
            <a:gdLst>
              <a:gd name="T0" fmla="*/ 7 w 65"/>
              <a:gd name="T1" fmla="*/ 3 h 78"/>
              <a:gd name="T2" fmla="*/ 18 w 65"/>
              <a:gd name="T3" fmla="*/ 1 h 78"/>
              <a:gd name="T4" fmla="*/ 21 w 65"/>
              <a:gd name="T5" fmla="*/ 1 h 78"/>
              <a:gd name="T6" fmla="*/ 32 w 65"/>
              <a:gd name="T7" fmla="*/ 3 h 78"/>
              <a:gd name="T8" fmla="*/ 38 w 65"/>
              <a:gd name="T9" fmla="*/ 9 h 78"/>
              <a:gd name="T10" fmla="*/ 41 w 65"/>
              <a:gd name="T11" fmla="*/ 23 h 78"/>
              <a:gd name="T12" fmla="*/ 40 w 65"/>
              <a:gd name="T13" fmla="*/ 20 h 78"/>
              <a:gd name="T14" fmla="*/ 47 w 65"/>
              <a:gd name="T15" fmla="*/ 31 h 78"/>
              <a:gd name="T16" fmla="*/ 57 w 65"/>
              <a:gd name="T17" fmla="*/ 47 h 78"/>
              <a:gd name="T18" fmla="*/ 58 w 65"/>
              <a:gd name="T19" fmla="*/ 49 h 78"/>
              <a:gd name="T20" fmla="*/ 64 w 65"/>
              <a:gd name="T21" fmla="*/ 67 h 78"/>
              <a:gd name="T22" fmla="*/ 59 w 65"/>
              <a:gd name="T23" fmla="*/ 77 h 78"/>
              <a:gd name="T24" fmla="*/ 49 w 65"/>
              <a:gd name="T25" fmla="*/ 72 h 78"/>
              <a:gd name="T26" fmla="*/ 43 w 65"/>
              <a:gd name="T27" fmla="*/ 54 h 78"/>
              <a:gd name="T28" fmla="*/ 44 w 65"/>
              <a:gd name="T29" fmla="*/ 56 h 78"/>
              <a:gd name="T30" fmla="*/ 34 w 65"/>
              <a:gd name="T31" fmla="*/ 40 h 78"/>
              <a:gd name="T32" fmla="*/ 27 w 65"/>
              <a:gd name="T33" fmla="*/ 29 h 78"/>
              <a:gd name="T34" fmla="*/ 26 w 65"/>
              <a:gd name="T35" fmla="*/ 26 h 78"/>
              <a:gd name="T36" fmla="*/ 23 w 65"/>
              <a:gd name="T37" fmla="*/ 12 h 78"/>
              <a:gd name="T38" fmla="*/ 29 w 65"/>
              <a:gd name="T39" fmla="*/ 18 h 78"/>
              <a:gd name="T40" fmla="*/ 18 w 65"/>
              <a:gd name="T41" fmla="*/ 16 h 78"/>
              <a:gd name="T42" fmla="*/ 21 w 65"/>
              <a:gd name="T43" fmla="*/ 16 h 78"/>
              <a:gd name="T44" fmla="*/ 10 w 65"/>
              <a:gd name="T45" fmla="*/ 18 h 78"/>
              <a:gd name="T46" fmla="*/ 1 w 65"/>
              <a:gd name="T47" fmla="*/ 12 h 78"/>
              <a:gd name="T48" fmla="*/ 7 w 65"/>
              <a:gd name="T49" fmla="*/ 3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" h="78">
                <a:moveTo>
                  <a:pt x="7" y="3"/>
                </a:moveTo>
                <a:lnTo>
                  <a:pt x="18" y="1"/>
                </a:lnTo>
                <a:cubicBezTo>
                  <a:pt x="19" y="0"/>
                  <a:pt x="20" y="0"/>
                  <a:pt x="21" y="1"/>
                </a:cubicBezTo>
                <a:lnTo>
                  <a:pt x="32" y="3"/>
                </a:lnTo>
                <a:cubicBezTo>
                  <a:pt x="35" y="3"/>
                  <a:pt x="38" y="6"/>
                  <a:pt x="38" y="9"/>
                </a:cubicBezTo>
                <a:lnTo>
                  <a:pt x="41" y="23"/>
                </a:lnTo>
                <a:lnTo>
                  <a:pt x="40" y="20"/>
                </a:lnTo>
                <a:lnTo>
                  <a:pt x="47" y="31"/>
                </a:lnTo>
                <a:lnTo>
                  <a:pt x="57" y="47"/>
                </a:lnTo>
                <a:cubicBezTo>
                  <a:pt x="58" y="48"/>
                  <a:pt x="58" y="48"/>
                  <a:pt x="58" y="49"/>
                </a:cubicBezTo>
                <a:lnTo>
                  <a:pt x="64" y="67"/>
                </a:lnTo>
                <a:cubicBezTo>
                  <a:pt x="65" y="71"/>
                  <a:pt x="63" y="76"/>
                  <a:pt x="59" y="77"/>
                </a:cubicBezTo>
                <a:cubicBezTo>
                  <a:pt x="55" y="78"/>
                  <a:pt x="50" y="76"/>
                  <a:pt x="49" y="72"/>
                </a:cubicBezTo>
                <a:lnTo>
                  <a:pt x="43" y="54"/>
                </a:lnTo>
                <a:lnTo>
                  <a:pt x="44" y="56"/>
                </a:lnTo>
                <a:lnTo>
                  <a:pt x="34" y="40"/>
                </a:lnTo>
                <a:lnTo>
                  <a:pt x="27" y="29"/>
                </a:lnTo>
                <a:cubicBezTo>
                  <a:pt x="26" y="28"/>
                  <a:pt x="26" y="27"/>
                  <a:pt x="26" y="26"/>
                </a:cubicBezTo>
                <a:lnTo>
                  <a:pt x="23" y="12"/>
                </a:lnTo>
                <a:lnTo>
                  <a:pt x="29" y="18"/>
                </a:lnTo>
                <a:lnTo>
                  <a:pt x="18" y="16"/>
                </a:lnTo>
                <a:lnTo>
                  <a:pt x="21" y="16"/>
                </a:lnTo>
                <a:lnTo>
                  <a:pt x="10" y="18"/>
                </a:lnTo>
                <a:cubicBezTo>
                  <a:pt x="6" y="19"/>
                  <a:pt x="1" y="16"/>
                  <a:pt x="1" y="12"/>
                </a:cubicBezTo>
                <a:cubicBezTo>
                  <a:pt x="0" y="8"/>
                  <a:pt x="3" y="3"/>
                  <a:pt x="7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65">
            <a:extLst>
              <a:ext uri="{FF2B5EF4-FFF2-40B4-BE49-F238E27FC236}">
                <a16:creationId xmlns:a16="http://schemas.microsoft.com/office/drawing/2014/main" id="{FC4C82A2-48A2-4F71-BBE1-0EBD9EB2A9E5}"/>
              </a:ext>
            </a:extLst>
          </p:cNvPr>
          <p:cNvSpPr>
            <a:spLocks/>
          </p:cNvSpPr>
          <p:nvPr/>
        </p:nvSpPr>
        <p:spPr bwMode="auto">
          <a:xfrm>
            <a:off x="2749164" y="3774936"/>
            <a:ext cx="44450" cy="55563"/>
          </a:xfrm>
          <a:custGeom>
            <a:avLst/>
            <a:gdLst>
              <a:gd name="T0" fmla="*/ 3 w 82"/>
              <a:gd name="T1" fmla="*/ 84 h 98"/>
              <a:gd name="T2" fmla="*/ 16 w 82"/>
              <a:gd name="T3" fmla="*/ 66 h 98"/>
              <a:gd name="T4" fmla="*/ 28 w 82"/>
              <a:gd name="T5" fmla="*/ 47 h 98"/>
              <a:gd name="T6" fmla="*/ 29 w 82"/>
              <a:gd name="T7" fmla="*/ 46 h 98"/>
              <a:gd name="T8" fmla="*/ 39 w 82"/>
              <a:gd name="T9" fmla="*/ 36 h 98"/>
              <a:gd name="T10" fmla="*/ 40 w 82"/>
              <a:gd name="T11" fmla="*/ 35 h 98"/>
              <a:gd name="T12" fmla="*/ 50 w 82"/>
              <a:gd name="T13" fmla="*/ 28 h 98"/>
              <a:gd name="T14" fmla="*/ 47 w 82"/>
              <a:gd name="T15" fmla="*/ 31 h 98"/>
              <a:gd name="T16" fmla="*/ 53 w 82"/>
              <a:gd name="T17" fmla="*/ 18 h 98"/>
              <a:gd name="T18" fmla="*/ 55 w 82"/>
              <a:gd name="T19" fmla="*/ 16 h 98"/>
              <a:gd name="T20" fmla="*/ 68 w 82"/>
              <a:gd name="T21" fmla="*/ 3 h 98"/>
              <a:gd name="T22" fmla="*/ 79 w 82"/>
              <a:gd name="T23" fmla="*/ 3 h 98"/>
              <a:gd name="T24" fmla="*/ 79 w 82"/>
              <a:gd name="T25" fmla="*/ 14 h 98"/>
              <a:gd name="T26" fmla="*/ 66 w 82"/>
              <a:gd name="T27" fmla="*/ 27 h 98"/>
              <a:gd name="T28" fmla="*/ 68 w 82"/>
              <a:gd name="T29" fmla="*/ 25 h 98"/>
              <a:gd name="T30" fmla="*/ 62 w 82"/>
              <a:gd name="T31" fmla="*/ 38 h 98"/>
              <a:gd name="T32" fmla="*/ 59 w 82"/>
              <a:gd name="T33" fmla="*/ 41 h 98"/>
              <a:gd name="T34" fmla="*/ 49 w 82"/>
              <a:gd name="T35" fmla="*/ 48 h 98"/>
              <a:gd name="T36" fmla="*/ 50 w 82"/>
              <a:gd name="T37" fmla="*/ 47 h 98"/>
              <a:gd name="T38" fmla="*/ 40 w 82"/>
              <a:gd name="T39" fmla="*/ 57 h 98"/>
              <a:gd name="T40" fmla="*/ 41 w 82"/>
              <a:gd name="T41" fmla="*/ 56 h 98"/>
              <a:gd name="T42" fmla="*/ 29 w 82"/>
              <a:gd name="T43" fmla="*/ 75 h 98"/>
              <a:gd name="T44" fmla="*/ 16 w 82"/>
              <a:gd name="T45" fmla="*/ 93 h 98"/>
              <a:gd name="T46" fmla="*/ 5 w 82"/>
              <a:gd name="T47" fmla="*/ 95 h 98"/>
              <a:gd name="T48" fmla="*/ 3 w 82"/>
              <a:gd name="T49" fmla="*/ 8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2" h="98">
                <a:moveTo>
                  <a:pt x="3" y="84"/>
                </a:moveTo>
                <a:lnTo>
                  <a:pt x="16" y="66"/>
                </a:lnTo>
                <a:lnTo>
                  <a:pt x="28" y="47"/>
                </a:lnTo>
                <a:cubicBezTo>
                  <a:pt x="28" y="47"/>
                  <a:pt x="28" y="46"/>
                  <a:pt x="29" y="46"/>
                </a:cubicBezTo>
                <a:lnTo>
                  <a:pt x="39" y="36"/>
                </a:lnTo>
                <a:cubicBezTo>
                  <a:pt x="39" y="35"/>
                  <a:pt x="39" y="35"/>
                  <a:pt x="40" y="35"/>
                </a:cubicBezTo>
                <a:lnTo>
                  <a:pt x="50" y="28"/>
                </a:lnTo>
                <a:lnTo>
                  <a:pt x="47" y="31"/>
                </a:lnTo>
                <a:lnTo>
                  <a:pt x="53" y="18"/>
                </a:lnTo>
                <a:cubicBezTo>
                  <a:pt x="54" y="17"/>
                  <a:pt x="54" y="16"/>
                  <a:pt x="55" y="16"/>
                </a:cubicBezTo>
                <a:lnTo>
                  <a:pt x="68" y="3"/>
                </a:lnTo>
                <a:cubicBezTo>
                  <a:pt x="71" y="0"/>
                  <a:pt x="76" y="0"/>
                  <a:pt x="79" y="3"/>
                </a:cubicBezTo>
                <a:cubicBezTo>
                  <a:pt x="82" y="6"/>
                  <a:pt x="82" y="11"/>
                  <a:pt x="79" y="14"/>
                </a:cubicBezTo>
                <a:lnTo>
                  <a:pt x="66" y="27"/>
                </a:lnTo>
                <a:lnTo>
                  <a:pt x="68" y="25"/>
                </a:lnTo>
                <a:lnTo>
                  <a:pt x="62" y="38"/>
                </a:lnTo>
                <a:cubicBezTo>
                  <a:pt x="61" y="39"/>
                  <a:pt x="60" y="40"/>
                  <a:pt x="59" y="41"/>
                </a:cubicBezTo>
                <a:lnTo>
                  <a:pt x="49" y="48"/>
                </a:lnTo>
                <a:lnTo>
                  <a:pt x="50" y="47"/>
                </a:lnTo>
                <a:lnTo>
                  <a:pt x="40" y="57"/>
                </a:lnTo>
                <a:lnTo>
                  <a:pt x="41" y="56"/>
                </a:lnTo>
                <a:lnTo>
                  <a:pt x="29" y="75"/>
                </a:lnTo>
                <a:lnTo>
                  <a:pt x="16" y="93"/>
                </a:lnTo>
                <a:cubicBezTo>
                  <a:pt x="13" y="97"/>
                  <a:pt x="8" y="98"/>
                  <a:pt x="5" y="95"/>
                </a:cubicBezTo>
                <a:cubicBezTo>
                  <a:pt x="1" y="92"/>
                  <a:pt x="0" y="87"/>
                  <a:pt x="3" y="8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6">
            <a:extLst>
              <a:ext uri="{FF2B5EF4-FFF2-40B4-BE49-F238E27FC236}">
                <a16:creationId xmlns:a16="http://schemas.microsoft.com/office/drawing/2014/main" id="{516397EE-9E31-4C4C-8EF0-3855DBAA58E3}"/>
              </a:ext>
            </a:extLst>
          </p:cNvPr>
          <p:cNvSpPr>
            <a:spLocks/>
          </p:cNvSpPr>
          <p:nvPr/>
        </p:nvSpPr>
        <p:spPr bwMode="auto">
          <a:xfrm>
            <a:off x="2653914" y="3611424"/>
            <a:ext cx="839788" cy="401638"/>
          </a:xfrm>
          <a:custGeom>
            <a:avLst/>
            <a:gdLst>
              <a:gd name="T0" fmla="*/ 1 w 1537"/>
              <a:gd name="T1" fmla="*/ 351 h 702"/>
              <a:gd name="T2" fmla="*/ 58 w 1537"/>
              <a:gd name="T3" fmla="*/ 253 h 702"/>
              <a:gd name="T4" fmla="*/ 73 w 1537"/>
              <a:gd name="T5" fmla="*/ 202 h 702"/>
              <a:gd name="T6" fmla="*/ 92 w 1537"/>
              <a:gd name="T7" fmla="*/ 186 h 702"/>
              <a:gd name="T8" fmla="*/ 118 w 1537"/>
              <a:gd name="T9" fmla="*/ 165 h 702"/>
              <a:gd name="T10" fmla="*/ 230 w 1537"/>
              <a:gd name="T11" fmla="*/ 139 h 702"/>
              <a:gd name="T12" fmla="*/ 314 w 1537"/>
              <a:gd name="T13" fmla="*/ 108 h 702"/>
              <a:gd name="T14" fmla="*/ 403 w 1537"/>
              <a:gd name="T15" fmla="*/ 57 h 702"/>
              <a:gd name="T16" fmla="*/ 419 w 1537"/>
              <a:gd name="T17" fmla="*/ 24 h 702"/>
              <a:gd name="T18" fmla="*/ 461 w 1537"/>
              <a:gd name="T19" fmla="*/ 31 h 702"/>
              <a:gd name="T20" fmla="*/ 549 w 1537"/>
              <a:gd name="T21" fmla="*/ 26 h 702"/>
              <a:gd name="T22" fmla="*/ 639 w 1537"/>
              <a:gd name="T23" fmla="*/ 30 h 702"/>
              <a:gd name="T24" fmla="*/ 746 w 1537"/>
              <a:gd name="T25" fmla="*/ 19 h 702"/>
              <a:gd name="T26" fmla="*/ 896 w 1537"/>
              <a:gd name="T27" fmla="*/ 3 h 702"/>
              <a:gd name="T28" fmla="*/ 934 w 1537"/>
              <a:gd name="T29" fmla="*/ 49 h 702"/>
              <a:gd name="T30" fmla="*/ 900 w 1537"/>
              <a:gd name="T31" fmla="*/ 99 h 702"/>
              <a:gd name="T32" fmla="*/ 887 w 1537"/>
              <a:gd name="T33" fmla="*/ 92 h 702"/>
              <a:gd name="T34" fmla="*/ 946 w 1537"/>
              <a:gd name="T35" fmla="*/ 49 h 702"/>
              <a:gd name="T36" fmla="*/ 1070 w 1537"/>
              <a:gd name="T37" fmla="*/ 45 h 702"/>
              <a:gd name="T38" fmla="*/ 1149 w 1537"/>
              <a:gd name="T39" fmla="*/ 87 h 702"/>
              <a:gd name="T40" fmla="*/ 1173 w 1537"/>
              <a:gd name="T41" fmla="*/ 78 h 702"/>
              <a:gd name="T42" fmla="*/ 1224 w 1537"/>
              <a:gd name="T43" fmla="*/ 86 h 702"/>
              <a:gd name="T44" fmla="*/ 1265 w 1537"/>
              <a:gd name="T45" fmla="*/ 87 h 702"/>
              <a:gd name="T46" fmla="*/ 1352 w 1537"/>
              <a:gd name="T47" fmla="*/ 97 h 702"/>
              <a:gd name="T48" fmla="*/ 1429 w 1537"/>
              <a:gd name="T49" fmla="*/ 179 h 702"/>
              <a:gd name="T50" fmla="*/ 1507 w 1537"/>
              <a:gd name="T51" fmla="*/ 313 h 702"/>
              <a:gd name="T52" fmla="*/ 1476 w 1537"/>
              <a:gd name="T53" fmla="*/ 436 h 702"/>
              <a:gd name="T54" fmla="*/ 1416 w 1537"/>
              <a:gd name="T55" fmla="*/ 542 h 702"/>
              <a:gd name="T56" fmla="*/ 1447 w 1537"/>
              <a:gd name="T57" fmla="*/ 634 h 702"/>
              <a:gd name="T58" fmla="*/ 1530 w 1537"/>
              <a:gd name="T59" fmla="*/ 686 h 702"/>
              <a:gd name="T60" fmla="*/ 1448 w 1537"/>
              <a:gd name="T61" fmla="*/ 668 h 702"/>
              <a:gd name="T62" fmla="*/ 1399 w 1537"/>
              <a:gd name="T63" fmla="*/ 580 h 702"/>
              <a:gd name="T64" fmla="*/ 1438 w 1537"/>
              <a:gd name="T65" fmla="*/ 459 h 702"/>
              <a:gd name="T66" fmla="*/ 1502 w 1537"/>
              <a:gd name="T67" fmla="*/ 354 h 702"/>
              <a:gd name="T68" fmla="*/ 1443 w 1537"/>
              <a:gd name="T69" fmla="*/ 262 h 702"/>
              <a:gd name="T70" fmla="*/ 1362 w 1537"/>
              <a:gd name="T71" fmla="*/ 122 h 702"/>
              <a:gd name="T72" fmla="*/ 1297 w 1537"/>
              <a:gd name="T73" fmla="*/ 100 h 702"/>
              <a:gd name="T74" fmla="*/ 1247 w 1537"/>
              <a:gd name="T75" fmla="*/ 115 h 702"/>
              <a:gd name="T76" fmla="*/ 1192 w 1537"/>
              <a:gd name="T77" fmla="*/ 92 h 702"/>
              <a:gd name="T78" fmla="*/ 1153 w 1537"/>
              <a:gd name="T79" fmla="*/ 109 h 702"/>
              <a:gd name="T80" fmla="*/ 1125 w 1537"/>
              <a:gd name="T81" fmla="*/ 83 h 702"/>
              <a:gd name="T82" fmla="*/ 1021 w 1537"/>
              <a:gd name="T83" fmla="*/ 53 h 702"/>
              <a:gd name="T84" fmla="*/ 940 w 1537"/>
              <a:gd name="T85" fmla="*/ 66 h 702"/>
              <a:gd name="T86" fmla="*/ 859 w 1537"/>
              <a:gd name="T87" fmla="*/ 132 h 702"/>
              <a:gd name="T88" fmla="*/ 905 w 1537"/>
              <a:gd name="T89" fmla="*/ 73 h 702"/>
              <a:gd name="T90" fmla="*/ 915 w 1537"/>
              <a:gd name="T91" fmla="*/ 31 h 702"/>
              <a:gd name="T92" fmla="*/ 875 w 1537"/>
              <a:gd name="T93" fmla="*/ 16 h 702"/>
              <a:gd name="T94" fmla="*/ 695 w 1537"/>
              <a:gd name="T95" fmla="*/ 46 h 702"/>
              <a:gd name="T96" fmla="*/ 612 w 1537"/>
              <a:gd name="T97" fmla="*/ 37 h 702"/>
              <a:gd name="T98" fmla="*/ 530 w 1537"/>
              <a:gd name="T99" fmla="*/ 44 h 702"/>
              <a:gd name="T100" fmla="*/ 432 w 1537"/>
              <a:gd name="T101" fmla="*/ 39 h 702"/>
              <a:gd name="T102" fmla="*/ 428 w 1537"/>
              <a:gd name="T103" fmla="*/ 35 h 702"/>
              <a:gd name="T104" fmla="*/ 399 w 1537"/>
              <a:gd name="T105" fmla="*/ 77 h 702"/>
              <a:gd name="T106" fmla="*/ 304 w 1537"/>
              <a:gd name="T107" fmla="*/ 138 h 702"/>
              <a:gd name="T108" fmla="*/ 175 w 1537"/>
              <a:gd name="T109" fmla="*/ 177 h 702"/>
              <a:gd name="T110" fmla="*/ 114 w 1537"/>
              <a:gd name="T111" fmla="*/ 189 h 702"/>
              <a:gd name="T112" fmla="*/ 80 w 1537"/>
              <a:gd name="T113" fmla="*/ 198 h 702"/>
              <a:gd name="T114" fmla="*/ 85 w 1537"/>
              <a:gd name="T115" fmla="*/ 232 h 702"/>
              <a:gd name="T116" fmla="*/ 30 w 1537"/>
              <a:gd name="T117" fmla="*/ 319 h 702"/>
              <a:gd name="T118" fmla="*/ 22 w 1537"/>
              <a:gd name="T119" fmla="*/ 379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37" h="702">
                <a:moveTo>
                  <a:pt x="16" y="410"/>
                </a:moveTo>
                <a:lnTo>
                  <a:pt x="12" y="400"/>
                </a:lnTo>
                <a:lnTo>
                  <a:pt x="7" y="384"/>
                </a:lnTo>
                <a:lnTo>
                  <a:pt x="3" y="367"/>
                </a:lnTo>
                <a:lnTo>
                  <a:pt x="1" y="354"/>
                </a:lnTo>
                <a:cubicBezTo>
                  <a:pt x="0" y="353"/>
                  <a:pt x="0" y="352"/>
                  <a:pt x="1" y="351"/>
                </a:cubicBezTo>
                <a:lnTo>
                  <a:pt x="5" y="333"/>
                </a:lnTo>
                <a:cubicBezTo>
                  <a:pt x="5" y="332"/>
                  <a:pt x="5" y="331"/>
                  <a:pt x="6" y="330"/>
                </a:cubicBezTo>
                <a:lnTo>
                  <a:pt x="17" y="311"/>
                </a:lnTo>
                <a:lnTo>
                  <a:pt x="32" y="289"/>
                </a:lnTo>
                <a:lnTo>
                  <a:pt x="46" y="269"/>
                </a:lnTo>
                <a:lnTo>
                  <a:pt x="58" y="253"/>
                </a:lnTo>
                <a:lnTo>
                  <a:pt x="66" y="242"/>
                </a:lnTo>
                <a:lnTo>
                  <a:pt x="65" y="244"/>
                </a:lnTo>
                <a:lnTo>
                  <a:pt x="70" y="227"/>
                </a:lnTo>
                <a:lnTo>
                  <a:pt x="75" y="211"/>
                </a:lnTo>
                <a:lnTo>
                  <a:pt x="75" y="215"/>
                </a:lnTo>
                <a:lnTo>
                  <a:pt x="73" y="202"/>
                </a:lnTo>
                <a:cubicBezTo>
                  <a:pt x="72" y="201"/>
                  <a:pt x="72" y="200"/>
                  <a:pt x="73" y="199"/>
                </a:cubicBezTo>
                <a:lnTo>
                  <a:pt x="75" y="189"/>
                </a:lnTo>
                <a:cubicBezTo>
                  <a:pt x="75" y="187"/>
                  <a:pt x="77" y="185"/>
                  <a:pt x="79" y="183"/>
                </a:cubicBezTo>
                <a:cubicBezTo>
                  <a:pt x="81" y="182"/>
                  <a:pt x="83" y="182"/>
                  <a:pt x="85" y="183"/>
                </a:cubicBezTo>
                <a:lnTo>
                  <a:pt x="93" y="186"/>
                </a:lnTo>
                <a:lnTo>
                  <a:pt x="92" y="186"/>
                </a:lnTo>
                <a:lnTo>
                  <a:pt x="103" y="188"/>
                </a:lnTo>
                <a:lnTo>
                  <a:pt x="94" y="192"/>
                </a:lnTo>
                <a:lnTo>
                  <a:pt x="100" y="180"/>
                </a:lnTo>
                <a:cubicBezTo>
                  <a:pt x="101" y="179"/>
                  <a:pt x="101" y="179"/>
                  <a:pt x="101" y="178"/>
                </a:cubicBezTo>
                <a:lnTo>
                  <a:pt x="110" y="167"/>
                </a:lnTo>
                <a:cubicBezTo>
                  <a:pt x="112" y="165"/>
                  <a:pt x="115" y="164"/>
                  <a:pt x="118" y="165"/>
                </a:cubicBezTo>
                <a:lnTo>
                  <a:pt x="131" y="167"/>
                </a:lnTo>
                <a:lnTo>
                  <a:pt x="146" y="169"/>
                </a:lnTo>
                <a:lnTo>
                  <a:pt x="144" y="169"/>
                </a:lnTo>
                <a:lnTo>
                  <a:pt x="172" y="162"/>
                </a:lnTo>
                <a:lnTo>
                  <a:pt x="202" y="151"/>
                </a:lnTo>
                <a:lnTo>
                  <a:pt x="230" y="139"/>
                </a:lnTo>
                <a:lnTo>
                  <a:pt x="255" y="128"/>
                </a:lnTo>
                <a:cubicBezTo>
                  <a:pt x="256" y="128"/>
                  <a:pt x="257" y="128"/>
                  <a:pt x="258" y="127"/>
                </a:cubicBezTo>
                <a:lnTo>
                  <a:pt x="280" y="125"/>
                </a:lnTo>
                <a:lnTo>
                  <a:pt x="301" y="123"/>
                </a:lnTo>
                <a:lnTo>
                  <a:pt x="297" y="125"/>
                </a:lnTo>
                <a:lnTo>
                  <a:pt x="314" y="108"/>
                </a:lnTo>
                <a:lnTo>
                  <a:pt x="336" y="88"/>
                </a:lnTo>
                <a:cubicBezTo>
                  <a:pt x="337" y="87"/>
                  <a:pt x="337" y="86"/>
                  <a:pt x="338" y="86"/>
                </a:cubicBezTo>
                <a:lnTo>
                  <a:pt x="374" y="70"/>
                </a:lnTo>
                <a:lnTo>
                  <a:pt x="392" y="62"/>
                </a:lnTo>
                <a:lnTo>
                  <a:pt x="405" y="55"/>
                </a:lnTo>
                <a:lnTo>
                  <a:pt x="403" y="57"/>
                </a:lnTo>
                <a:lnTo>
                  <a:pt x="410" y="48"/>
                </a:lnTo>
                <a:lnTo>
                  <a:pt x="409" y="51"/>
                </a:lnTo>
                <a:lnTo>
                  <a:pt x="411" y="41"/>
                </a:lnTo>
                <a:lnTo>
                  <a:pt x="413" y="32"/>
                </a:lnTo>
                <a:cubicBezTo>
                  <a:pt x="413" y="30"/>
                  <a:pt x="414" y="29"/>
                  <a:pt x="415" y="28"/>
                </a:cubicBezTo>
                <a:lnTo>
                  <a:pt x="419" y="24"/>
                </a:lnTo>
                <a:cubicBezTo>
                  <a:pt x="420" y="23"/>
                  <a:pt x="421" y="22"/>
                  <a:pt x="423" y="22"/>
                </a:cubicBezTo>
                <a:lnTo>
                  <a:pt x="428" y="21"/>
                </a:lnTo>
                <a:cubicBezTo>
                  <a:pt x="430" y="20"/>
                  <a:pt x="432" y="21"/>
                  <a:pt x="433" y="22"/>
                </a:cubicBezTo>
                <a:lnTo>
                  <a:pt x="440" y="26"/>
                </a:lnTo>
                <a:lnTo>
                  <a:pt x="439" y="25"/>
                </a:lnTo>
                <a:lnTo>
                  <a:pt x="461" y="31"/>
                </a:lnTo>
                <a:lnTo>
                  <a:pt x="459" y="30"/>
                </a:lnTo>
                <a:lnTo>
                  <a:pt x="479" y="32"/>
                </a:lnTo>
                <a:lnTo>
                  <a:pt x="503" y="31"/>
                </a:lnTo>
                <a:lnTo>
                  <a:pt x="529" y="29"/>
                </a:lnTo>
                <a:lnTo>
                  <a:pt x="550" y="26"/>
                </a:lnTo>
                <a:lnTo>
                  <a:pt x="549" y="26"/>
                </a:lnTo>
                <a:lnTo>
                  <a:pt x="570" y="20"/>
                </a:lnTo>
                <a:lnTo>
                  <a:pt x="589" y="17"/>
                </a:lnTo>
                <a:cubicBezTo>
                  <a:pt x="590" y="16"/>
                  <a:pt x="591" y="16"/>
                  <a:pt x="592" y="17"/>
                </a:cubicBezTo>
                <a:lnTo>
                  <a:pt x="615" y="22"/>
                </a:lnTo>
                <a:lnTo>
                  <a:pt x="642" y="31"/>
                </a:lnTo>
                <a:lnTo>
                  <a:pt x="639" y="30"/>
                </a:lnTo>
                <a:lnTo>
                  <a:pt x="662" y="30"/>
                </a:lnTo>
                <a:lnTo>
                  <a:pt x="675" y="30"/>
                </a:lnTo>
                <a:lnTo>
                  <a:pt x="693" y="30"/>
                </a:lnTo>
                <a:lnTo>
                  <a:pt x="692" y="31"/>
                </a:lnTo>
                <a:lnTo>
                  <a:pt x="717" y="26"/>
                </a:lnTo>
                <a:lnTo>
                  <a:pt x="746" y="19"/>
                </a:lnTo>
                <a:lnTo>
                  <a:pt x="804" y="8"/>
                </a:lnTo>
                <a:lnTo>
                  <a:pt x="852" y="2"/>
                </a:lnTo>
                <a:lnTo>
                  <a:pt x="875" y="0"/>
                </a:lnTo>
                <a:cubicBezTo>
                  <a:pt x="876" y="0"/>
                  <a:pt x="876" y="0"/>
                  <a:pt x="876" y="1"/>
                </a:cubicBezTo>
                <a:lnTo>
                  <a:pt x="894" y="3"/>
                </a:lnTo>
                <a:cubicBezTo>
                  <a:pt x="895" y="3"/>
                  <a:pt x="895" y="3"/>
                  <a:pt x="896" y="3"/>
                </a:cubicBezTo>
                <a:lnTo>
                  <a:pt x="917" y="9"/>
                </a:lnTo>
                <a:cubicBezTo>
                  <a:pt x="919" y="9"/>
                  <a:pt x="920" y="11"/>
                  <a:pt x="921" y="12"/>
                </a:cubicBezTo>
                <a:lnTo>
                  <a:pt x="929" y="25"/>
                </a:lnTo>
                <a:cubicBezTo>
                  <a:pt x="930" y="26"/>
                  <a:pt x="930" y="27"/>
                  <a:pt x="930" y="28"/>
                </a:cubicBezTo>
                <a:lnTo>
                  <a:pt x="934" y="46"/>
                </a:lnTo>
                <a:cubicBezTo>
                  <a:pt x="935" y="47"/>
                  <a:pt x="935" y="48"/>
                  <a:pt x="934" y="49"/>
                </a:cubicBezTo>
                <a:lnTo>
                  <a:pt x="930" y="67"/>
                </a:lnTo>
                <a:cubicBezTo>
                  <a:pt x="930" y="68"/>
                  <a:pt x="929" y="70"/>
                  <a:pt x="929" y="71"/>
                </a:cubicBezTo>
                <a:lnTo>
                  <a:pt x="917" y="85"/>
                </a:lnTo>
                <a:cubicBezTo>
                  <a:pt x="916" y="85"/>
                  <a:pt x="916" y="85"/>
                  <a:pt x="916" y="86"/>
                </a:cubicBezTo>
                <a:lnTo>
                  <a:pt x="899" y="100"/>
                </a:lnTo>
                <a:lnTo>
                  <a:pt x="900" y="99"/>
                </a:lnTo>
                <a:lnTo>
                  <a:pt x="880" y="122"/>
                </a:lnTo>
                <a:lnTo>
                  <a:pt x="871" y="131"/>
                </a:lnTo>
                <a:lnTo>
                  <a:pt x="870" y="132"/>
                </a:lnTo>
                <a:lnTo>
                  <a:pt x="859" y="121"/>
                </a:lnTo>
                <a:lnTo>
                  <a:pt x="869" y="111"/>
                </a:lnTo>
                <a:lnTo>
                  <a:pt x="887" y="92"/>
                </a:lnTo>
                <a:lnTo>
                  <a:pt x="907" y="73"/>
                </a:lnTo>
                <a:lnTo>
                  <a:pt x="922" y="59"/>
                </a:lnTo>
                <a:lnTo>
                  <a:pt x="931" y="53"/>
                </a:lnTo>
                <a:cubicBezTo>
                  <a:pt x="932" y="52"/>
                  <a:pt x="932" y="52"/>
                  <a:pt x="934" y="52"/>
                </a:cubicBezTo>
                <a:lnTo>
                  <a:pt x="938" y="51"/>
                </a:lnTo>
                <a:lnTo>
                  <a:pt x="946" y="49"/>
                </a:lnTo>
                <a:lnTo>
                  <a:pt x="966" y="45"/>
                </a:lnTo>
                <a:lnTo>
                  <a:pt x="990" y="40"/>
                </a:lnTo>
                <a:lnTo>
                  <a:pt x="1020" y="37"/>
                </a:lnTo>
                <a:lnTo>
                  <a:pt x="1050" y="39"/>
                </a:lnTo>
                <a:cubicBezTo>
                  <a:pt x="1051" y="40"/>
                  <a:pt x="1051" y="40"/>
                  <a:pt x="1052" y="40"/>
                </a:cubicBezTo>
                <a:lnTo>
                  <a:pt x="1070" y="45"/>
                </a:lnTo>
                <a:lnTo>
                  <a:pt x="1092" y="52"/>
                </a:lnTo>
                <a:lnTo>
                  <a:pt x="1113" y="60"/>
                </a:lnTo>
                <a:lnTo>
                  <a:pt x="1132" y="68"/>
                </a:lnTo>
                <a:cubicBezTo>
                  <a:pt x="1133" y="69"/>
                  <a:pt x="1134" y="69"/>
                  <a:pt x="1135" y="70"/>
                </a:cubicBezTo>
                <a:lnTo>
                  <a:pt x="1148" y="85"/>
                </a:lnTo>
                <a:cubicBezTo>
                  <a:pt x="1148" y="86"/>
                  <a:pt x="1148" y="86"/>
                  <a:pt x="1149" y="87"/>
                </a:cubicBezTo>
                <a:lnTo>
                  <a:pt x="1155" y="99"/>
                </a:lnTo>
                <a:lnTo>
                  <a:pt x="1142" y="96"/>
                </a:lnTo>
                <a:lnTo>
                  <a:pt x="1148" y="91"/>
                </a:lnTo>
                <a:lnTo>
                  <a:pt x="1157" y="83"/>
                </a:lnTo>
                <a:cubicBezTo>
                  <a:pt x="1158" y="83"/>
                  <a:pt x="1159" y="82"/>
                  <a:pt x="1160" y="82"/>
                </a:cubicBezTo>
                <a:lnTo>
                  <a:pt x="1173" y="78"/>
                </a:lnTo>
                <a:cubicBezTo>
                  <a:pt x="1174" y="78"/>
                  <a:pt x="1174" y="78"/>
                  <a:pt x="1175" y="77"/>
                </a:cubicBezTo>
                <a:lnTo>
                  <a:pt x="1191" y="76"/>
                </a:lnTo>
                <a:cubicBezTo>
                  <a:pt x="1192" y="76"/>
                  <a:pt x="1192" y="76"/>
                  <a:pt x="1193" y="77"/>
                </a:cubicBezTo>
                <a:lnTo>
                  <a:pt x="1208" y="80"/>
                </a:lnTo>
                <a:cubicBezTo>
                  <a:pt x="1209" y="80"/>
                  <a:pt x="1209" y="80"/>
                  <a:pt x="1209" y="80"/>
                </a:cubicBezTo>
                <a:lnTo>
                  <a:pt x="1224" y="86"/>
                </a:lnTo>
                <a:lnTo>
                  <a:pt x="1239" y="93"/>
                </a:lnTo>
                <a:lnTo>
                  <a:pt x="1254" y="100"/>
                </a:lnTo>
                <a:lnTo>
                  <a:pt x="1245" y="101"/>
                </a:lnTo>
                <a:lnTo>
                  <a:pt x="1253" y="94"/>
                </a:lnTo>
                <a:cubicBezTo>
                  <a:pt x="1253" y="94"/>
                  <a:pt x="1254" y="94"/>
                  <a:pt x="1254" y="94"/>
                </a:cubicBezTo>
                <a:lnTo>
                  <a:pt x="1265" y="87"/>
                </a:lnTo>
                <a:cubicBezTo>
                  <a:pt x="1266" y="86"/>
                  <a:pt x="1268" y="86"/>
                  <a:pt x="1269" y="85"/>
                </a:cubicBezTo>
                <a:lnTo>
                  <a:pt x="1296" y="84"/>
                </a:lnTo>
                <a:cubicBezTo>
                  <a:pt x="1297" y="84"/>
                  <a:pt x="1298" y="85"/>
                  <a:pt x="1298" y="85"/>
                </a:cubicBezTo>
                <a:lnTo>
                  <a:pt x="1325" y="91"/>
                </a:lnTo>
                <a:lnTo>
                  <a:pt x="1349" y="96"/>
                </a:lnTo>
                <a:cubicBezTo>
                  <a:pt x="1350" y="96"/>
                  <a:pt x="1351" y="96"/>
                  <a:pt x="1352" y="97"/>
                </a:cubicBezTo>
                <a:lnTo>
                  <a:pt x="1372" y="110"/>
                </a:lnTo>
                <a:cubicBezTo>
                  <a:pt x="1372" y="110"/>
                  <a:pt x="1373" y="110"/>
                  <a:pt x="1373" y="111"/>
                </a:cubicBezTo>
                <a:lnTo>
                  <a:pt x="1402" y="140"/>
                </a:lnTo>
                <a:cubicBezTo>
                  <a:pt x="1402" y="140"/>
                  <a:pt x="1403" y="141"/>
                  <a:pt x="1403" y="141"/>
                </a:cubicBezTo>
                <a:lnTo>
                  <a:pt x="1428" y="177"/>
                </a:lnTo>
                <a:cubicBezTo>
                  <a:pt x="1428" y="177"/>
                  <a:pt x="1429" y="178"/>
                  <a:pt x="1429" y="179"/>
                </a:cubicBezTo>
                <a:lnTo>
                  <a:pt x="1444" y="218"/>
                </a:lnTo>
                <a:lnTo>
                  <a:pt x="1458" y="257"/>
                </a:lnTo>
                <a:lnTo>
                  <a:pt x="1457" y="255"/>
                </a:lnTo>
                <a:lnTo>
                  <a:pt x="1480" y="285"/>
                </a:lnTo>
                <a:lnTo>
                  <a:pt x="1505" y="310"/>
                </a:lnTo>
                <a:cubicBezTo>
                  <a:pt x="1506" y="311"/>
                  <a:pt x="1507" y="312"/>
                  <a:pt x="1507" y="313"/>
                </a:cubicBezTo>
                <a:lnTo>
                  <a:pt x="1518" y="352"/>
                </a:lnTo>
                <a:cubicBezTo>
                  <a:pt x="1518" y="353"/>
                  <a:pt x="1518" y="354"/>
                  <a:pt x="1518" y="355"/>
                </a:cubicBezTo>
                <a:lnTo>
                  <a:pt x="1517" y="390"/>
                </a:lnTo>
                <a:cubicBezTo>
                  <a:pt x="1517" y="392"/>
                  <a:pt x="1517" y="393"/>
                  <a:pt x="1516" y="395"/>
                </a:cubicBezTo>
                <a:lnTo>
                  <a:pt x="1498" y="416"/>
                </a:lnTo>
                <a:lnTo>
                  <a:pt x="1476" y="436"/>
                </a:lnTo>
                <a:lnTo>
                  <a:pt x="1477" y="435"/>
                </a:lnTo>
                <a:lnTo>
                  <a:pt x="1451" y="468"/>
                </a:lnTo>
                <a:lnTo>
                  <a:pt x="1428" y="505"/>
                </a:lnTo>
                <a:lnTo>
                  <a:pt x="1429" y="503"/>
                </a:lnTo>
                <a:lnTo>
                  <a:pt x="1416" y="544"/>
                </a:lnTo>
                <a:lnTo>
                  <a:pt x="1416" y="542"/>
                </a:lnTo>
                <a:lnTo>
                  <a:pt x="1414" y="579"/>
                </a:lnTo>
                <a:lnTo>
                  <a:pt x="1414" y="577"/>
                </a:lnTo>
                <a:lnTo>
                  <a:pt x="1418" y="594"/>
                </a:lnTo>
                <a:lnTo>
                  <a:pt x="1417" y="591"/>
                </a:lnTo>
                <a:lnTo>
                  <a:pt x="1427" y="606"/>
                </a:lnTo>
                <a:lnTo>
                  <a:pt x="1447" y="634"/>
                </a:lnTo>
                <a:lnTo>
                  <a:pt x="1461" y="659"/>
                </a:lnTo>
                <a:lnTo>
                  <a:pt x="1459" y="657"/>
                </a:lnTo>
                <a:lnTo>
                  <a:pt x="1476" y="675"/>
                </a:lnTo>
                <a:lnTo>
                  <a:pt x="1473" y="673"/>
                </a:lnTo>
                <a:lnTo>
                  <a:pt x="1502" y="681"/>
                </a:lnTo>
                <a:lnTo>
                  <a:pt x="1530" y="686"/>
                </a:lnTo>
                <a:cubicBezTo>
                  <a:pt x="1534" y="686"/>
                  <a:pt x="1537" y="690"/>
                  <a:pt x="1536" y="695"/>
                </a:cubicBezTo>
                <a:cubicBezTo>
                  <a:pt x="1536" y="699"/>
                  <a:pt x="1531" y="702"/>
                  <a:pt x="1527" y="701"/>
                </a:cubicBezTo>
                <a:lnTo>
                  <a:pt x="1497" y="696"/>
                </a:lnTo>
                <a:lnTo>
                  <a:pt x="1468" y="688"/>
                </a:lnTo>
                <a:cubicBezTo>
                  <a:pt x="1467" y="688"/>
                  <a:pt x="1466" y="687"/>
                  <a:pt x="1465" y="686"/>
                </a:cubicBezTo>
                <a:lnTo>
                  <a:pt x="1448" y="668"/>
                </a:lnTo>
                <a:cubicBezTo>
                  <a:pt x="1447" y="667"/>
                  <a:pt x="1447" y="667"/>
                  <a:pt x="1446" y="666"/>
                </a:cubicBezTo>
                <a:lnTo>
                  <a:pt x="1434" y="643"/>
                </a:lnTo>
                <a:lnTo>
                  <a:pt x="1414" y="615"/>
                </a:lnTo>
                <a:lnTo>
                  <a:pt x="1404" y="600"/>
                </a:lnTo>
                <a:cubicBezTo>
                  <a:pt x="1403" y="599"/>
                  <a:pt x="1403" y="598"/>
                  <a:pt x="1403" y="597"/>
                </a:cubicBezTo>
                <a:lnTo>
                  <a:pt x="1399" y="580"/>
                </a:lnTo>
                <a:cubicBezTo>
                  <a:pt x="1398" y="580"/>
                  <a:pt x="1398" y="579"/>
                  <a:pt x="1398" y="578"/>
                </a:cubicBezTo>
                <a:lnTo>
                  <a:pt x="1400" y="541"/>
                </a:lnTo>
                <a:cubicBezTo>
                  <a:pt x="1401" y="540"/>
                  <a:pt x="1401" y="540"/>
                  <a:pt x="1401" y="539"/>
                </a:cubicBezTo>
                <a:lnTo>
                  <a:pt x="1414" y="498"/>
                </a:lnTo>
                <a:cubicBezTo>
                  <a:pt x="1414" y="497"/>
                  <a:pt x="1414" y="497"/>
                  <a:pt x="1415" y="496"/>
                </a:cubicBezTo>
                <a:lnTo>
                  <a:pt x="1438" y="459"/>
                </a:lnTo>
                <a:lnTo>
                  <a:pt x="1464" y="426"/>
                </a:lnTo>
                <a:cubicBezTo>
                  <a:pt x="1464" y="425"/>
                  <a:pt x="1465" y="425"/>
                  <a:pt x="1465" y="425"/>
                </a:cubicBezTo>
                <a:lnTo>
                  <a:pt x="1485" y="405"/>
                </a:lnTo>
                <a:lnTo>
                  <a:pt x="1503" y="384"/>
                </a:lnTo>
                <a:lnTo>
                  <a:pt x="1501" y="389"/>
                </a:lnTo>
                <a:lnTo>
                  <a:pt x="1502" y="354"/>
                </a:lnTo>
                <a:lnTo>
                  <a:pt x="1503" y="357"/>
                </a:lnTo>
                <a:lnTo>
                  <a:pt x="1492" y="318"/>
                </a:lnTo>
                <a:lnTo>
                  <a:pt x="1494" y="321"/>
                </a:lnTo>
                <a:lnTo>
                  <a:pt x="1467" y="294"/>
                </a:lnTo>
                <a:lnTo>
                  <a:pt x="1444" y="264"/>
                </a:lnTo>
                <a:cubicBezTo>
                  <a:pt x="1444" y="264"/>
                  <a:pt x="1443" y="263"/>
                  <a:pt x="1443" y="262"/>
                </a:cubicBezTo>
                <a:lnTo>
                  <a:pt x="1429" y="223"/>
                </a:lnTo>
                <a:lnTo>
                  <a:pt x="1414" y="184"/>
                </a:lnTo>
                <a:lnTo>
                  <a:pt x="1415" y="186"/>
                </a:lnTo>
                <a:lnTo>
                  <a:pt x="1390" y="150"/>
                </a:lnTo>
                <a:lnTo>
                  <a:pt x="1391" y="151"/>
                </a:lnTo>
                <a:lnTo>
                  <a:pt x="1362" y="122"/>
                </a:lnTo>
                <a:lnTo>
                  <a:pt x="1363" y="123"/>
                </a:lnTo>
                <a:lnTo>
                  <a:pt x="1343" y="110"/>
                </a:lnTo>
                <a:lnTo>
                  <a:pt x="1346" y="111"/>
                </a:lnTo>
                <a:lnTo>
                  <a:pt x="1322" y="106"/>
                </a:lnTo>
                <a:lnTo>
                  <a:pt x="1295" y="100"/>
                </a:lnTo>
                <a:lnTo>
                  <a:pt x="1297" y="100"/>
                </a:lnTo>
                <a:lnTo>
                  <a:pt x="1270" y="101"/>
                </a:lnTo>
                <a:lnTo>
                  <a:pt x="1274" y="100"/>
                </a:lnTo>
                <a:lnTo>
                  <a:pt x="1263" y="107"/>
                </a:lnTo>
                <a:lnTo>
                  <a:pt x="1264" y="106"/>
                </a:lnTo>
                <a:lnTo>
                  <a:pt x="1256" y="113"/>
                </a:lnTo>
                <a:cubicBezTo>
                  <a:pt x="1253" y="116"/>
                  <a:pt x="1250" y="116"/>
                  <a:pt x="1247" y="115"/>
                </a:cubicBezTo>
                <a:lnTo>
                  <a:pt x="1232" y="108"/>
                </a:lnTo>
                <a:lnTo>
                  <a:pt x="1218" y="101"/>
                </a:lnTo>
                <a:lnTo>
                  <a:pt x="1203" y="95"/>
                </a:lnTo>
                <a:lnTo>
                  <a:pt x="1205" y="95"/>
                </a:lnTo>
                <a:lnTo>
                  <a:pt x="1190" y="92"/>
                </a:lnTo>
                <a:lnTo>
                  <a:pt x="1192" y="92"/>
                </a:lnTo>
                <a:lnTo>
                  <a:pt x="1176" y="93"/>
                </a:lnTo>
                <a:lnTo>
                  <a:pt x="1178" y="93"/>
                </a:lnTo>
                <a:lnTo>
                  <a:pt x="1165" y="97"/>
                </a:lnTo>
                <a:lnTo>
                  <a:pt x="1168" y="95"/>
                </a:lnTo>
                <a:lnTo>
                  <a:pt x="1159" y="104"/>
                </a:lnTo>
                <a:lnTo>
                  <a:pt x="1153" y="109"/>
                </a:lnTo>
                <a:cubicBezTo>
                  <a:pt x="1151" y="110"/>
                  <a:pt x="1148" y="111"/>
                  <a:pt x="1146" y="110"/>
                </a:cubicBezTo>
                <a:cubicBezTo>
                  <a:pt x="1143" y="110"/>
                  <a:pt x="1141" y="108"/>
                  <a:pt x="1140" y="106"/>
                </a:cubicBezTo>
                <a:lnTo>
                  <a:pt x="1134" y="94"/>
                </a:lnTo>
                <a:lnTo>
                  <a:pt x="1135" y="96"/>
                </a:lnTo>
                <a:lnTo>
                  <a:pt x="1122" y="81"/>
                </a:lnTo>
                <a:lnTo>
                  <a:pt x="1125" y="83"/>
                </a:lnTo>
                <a:lnTo>
                  <a:pt x="1108" y="75"/>
                </a:lnTo>
                <a:lnTo>
                  <a:pt x="1087" y="67"/>
                </a:lnTo>
                <a:lnTo>
                  <a:pt x="1065" y="60"/>
                </a:lnTo>
                <a:lnTo>
                  <a:pt x="1047" y="55"/>
                </a:lnTo>
                <a:lnTo>
                  <a:pt x="1049" y="55"/>
                </a:lnTo>
                <a:lnTo>
                  <a:pt x="1021" y="53"/>
                </a:lnTo>
                <a:lnTo>
                  <a:pt x="993" y="55"/>
                </a:lnTo>
                <a:lnTo>
                  <a:pt x="969" y="60"/>
                </a:lnTo>
                <a:lnTo>
                  <a:pt x="949" y="64"/>
                </a:lnTo>
                <a:lnTo>
                  <a:pt x="941" y="66"/>
                </a:lnTo>
                <a:lnTo>
                  <a:pt x="937" y="67"/>
                </a:lnTo>
                <a:lnTo>
                  <a:pt x="940" y="66"/>
                </a:lnTo>
                <a:lnTo>
                  <a:pt x="933" y="72"/>
                </a:lnTo>
                <a:lnTo>
                  <a:pt x="918" y="84"/>
                </a:lnTo>
                <a:lnTo>
                  <a:pt x="898" y="103"/>
                </a:lnTo>
                <a:lnTo>
                  <a:pt x="880" y="122"/>
                </a:lnTo>
                <a:lnTo>
                  <a:pt x="870" y="132"/>
                </a:lnTo>
                <a:cubicBezTo>
                  <a:pt x="867" y="135"/>
                  <a:pt x="862" y="135"/>
                  <a:pt x="859" y="132"/>
                </a:cubicBezTo>
                <a:cubicBezTo>
                  <a:pt x="856" y="129"/>
                  <a:pt x="856" y="124"/>
                  <a:pt x="859" y="121"/>
                </a:cubicBezTo>
                <a:lnTo>
                  <a:pt x="859" y="120"/>
                </a:lnTo>
                <a:lnTo>
                  <a:pt x="867" y="111"/>
                </a:lnTo>
                <a:lnTo>
                  <a:pt x="887" y="88"/>
                </a:lnTo>
                <a:cubicBezTo>
                  <a:pt x="888" y="88"/>
                  <a:pt x="888" y="88"/>
                  <a:pt x="888" y="87"/>
                </a:cubicBezTo>
                <a:lnTo>
                  <a:pt x="905" y="73"/>
                </a:lnTo>
                <a:lnTo>
                  <a:pt x="904" y="74"/>
                </a:lnTo>
                <a:lnTo>
                  <a:pt x="916" y="60"/>
                </a:lnTo>
                <a:lnTo>
                  <a:pt x="915" y="64"/>
                </a:lnTo>
                <a:lnTo>
                  <a:pt x="919" y="46"/>
                </a:lnTo>
                <a:lnTo>
                  <a:pt x="919" y="49"/>
                </a:lnTo>
                <a:lnTo>
                  <a:pt x="915" y="31"/>
                </a:lnTo>
                <a:lnTo>
                  <a:pt x="916" y="34"/>
                </a:lnTo>
                <a:lnTo>
                  <a:pt x="908" y="21"/>
                </a:lnTo>
                <a:lnTo>
                  <a:pt x="912" y="24"/>
                </a:lnTo>
                <a:lnTo>
                  <a:pt x="891" y="18"/>
                </a:lnTo>
                <a:lnTo>
                  <a:pt x="893" y="18"/>
                </a:lnTo>
                <a:lnTo>
                  <a:pt x="875" y="16"/>
                </a:lnTo>
                <a:lnTo>
                  <a:pt x="876" y="16"/>
                </a:lnTo>
                <a:lnTo>
                  <a:pt x="854" y="17"/>
                </a:lnTo>
                <a:lnTo>
                  <a:pt x="807" y="23"/>
                </a:lnTo>
                <a:lnTo>
                  <a:pt x="749" y="34"/>
                </a:lnTo>
                <a:lnTo>
                  <a:pt x="720" y="41"/>
                </a:lnTo>
                <a:lnTo>
                  <a:pt x="695" y="46"/>
                </a:lnTo>
                <a:cubicBezTo>
                  <a:pt x="695" y="46"/>
                  <a:pt x="694" y="46"/>
                  <a:pt x="693" y="46"/>
                </a:cubicBezTo>
                <a:lnTo>
                  <a:pt x="675" y="46"/>
                </a:lnTo>
                <a:lnTo>
                  <a:pt x="662" y="46"/>
                </a:lnTo>
                <a:lnTo>
                  <a:pt x="639" y="46"/>
                </a:lnTo>
                <a:cubicBezTo>
                  <a:pt x="639" y="46"/>
                  <a:pt x="638" y="46"/>
                  <a:pt x="637" y="46"/>
                </a:cubicBezTo>
                <a:lnTo>
                  <a:pt x="612" y="37"/>
                </a:lnTo>
                <a:lnTo>
                  <a:pt x="589" y="32"/>
                </a:lnTo>
                <a:lnTo>
                  <a:pt x="592" y="32"/>
                </a:lnTo>
                <a:lnTo>
                  <a:pt x="575" y="35"/>
                </a:lnTo>
                <a:lnTo>
                  <a:pt x="554" y="41"/>
                </a:lnTo>
                <a:cubicBezTo>
                  <a:pt x="553" y="41"/>
                  <a:pt x="553" y="41"/>
                  <a:pt x="553" y="41"/>
                </a:cubicBezTo>
                <a:lnTo>
                  <a:pt x="530" y="44"/>
                </a:lnTo>
                <a:lnTo>
                  <a:pt x="504" y="47"/>
                </a:lnTo>
                <a:lnTo>
                  <a:pt x="478" y="48"/>
                </a:lnTo>
                <a:lnTo>
                  <a:pt x="458" y="46"/>
                </a:lnTo>
                <a:cubicBezTo>
                  <a:pt x="457" y="46"/>
                  <a:pt x="457" y="46"/>
                  <a:pt x="456" y="46"/>
                </a:cubicBezTo>
                <a:lnTo>
                  <a:pt x="434" y="40"/>
                </a:lnTo>
                <a:cubicBezTo>
                  <a:pt x="434" y="40"/>
                  <a:pt x="433" y="40"/>
                  <a:pt x="432" y="39"/>
                </a:cubicBezTo>
                <a:lnTo>
                  <a:pt x="425" y="35"/>
                </a:lnTo>
                <a:lnTo>
                  <a:pt x="431" y="36"/>
                </a:lnTo>
                <a:lnTo>
                  <a:pt x="426" y="37"/>
                </a:lnTo>
                <a:lnTo>
                  <a:pt x="430" y="35"/>
                </a:lnTo>
                <a:lnTo>
                  <a:pt x="426" y="39"/>
                </a:lnTo>
                <a:lnTo>
                  <a:pt x="428" y="35"/>
                </a:lnTo>
                <a:lnTo>
                  <a:pt x="426" y="44"/>
                </a:lnTo>
                <a:lnTo>
                  <a:pt x="424" y="54"/>
                </a:lnTo>
                <a:cubicBezTo>
                  <a:pt x="424" y="55"/>
                  <a:pt x="424" y="56"/>
                  <a:pt x="423" y="57"/>
                </a:cubicBezTo>
                <a:lnTo>
                  <a:pt x="416" y="66"/>
                </a:lnTo>
                <a:cubicBezTo>
                  <a:pt x="415" y="67"/>
                  <a:pt x="414" y="68"/>
                  <a:pt x="413" y="68"/>
                </a:cubicBezTo>
                <a:lnTo>
                  <a:pt x="399" y="77"/>
                </a:lnTo>
                <a:lnTo>
                  <a:pt x="381" y="85"/>
                </a:lnTo>
                <a:lnTo>
                  <a:pt x="345" y="101"/>
                </a:lnTo>
                <a:lnTo>
                  <a:pt x="347" y="99"/>
                </a:lnTo>
                <a:lnTo>
                  <a:pt x="325" y="119"/>
                </a:lnTo>
                <a:lnTo>
                  <a:pt x="308" y="136"/>
                </a:lnTo>
                <a:cubicBezTo>
                  <a:pt x="307" y="137"/>
                  <a:pt x="305" y="138"/>
                  <a:pt x="304" y="138"/>
                </a:cubicBezTo>
                <a:lnTo>
                  <a:pt x="281" y="141"/>
                </a:lnTo>
                <a:lnTo>
                  <a:pt x="259" y="143"/>
                </a:lnTo>
                <a:lnTo>
                  <a:pt x="262" y="143"/>
                </a:lnTo>
                <a:lnTo>
                  <a:pt x="237" y="154"/>
                </a:lnTo>
                <a:lnTo>
                  <a:pt x="207" y="166"/>
                </a:lnTo>
                <a:lnTo>
                  <a:pt x="175" y="177"/>
                </a:lnTo>
                <a:lnTo>
                  <a:pt x="147" y="184"/>
                </a:lnTo>
                <a:cubicBezTo>
                  <a:pt x="146" y="184"/>
                  <a:pt x="145" y="185"/>
                  <a:pt x="144" y="184"/>
                </a:cubicBezTo>
                <a:lnTo>
                  <a:pt x="128" y="182"/>
                </a:lnTo>
                <a:lnTo>
                  <a:pt x="115" y="180"/>
                </a:lnTo>
                <a:lnTo>
                  <a:pt x="123" y="178"/>
                </a:lnTo>
                <a:lnTo>
                  <a:pt x="114" y="189"/>
                </a:lnTo>
                <a:lnTo>
                  <a:pt x="115" y="187"/>
                </a:lnTo>
                <a:lnTo>
                  <a:pt x="109" y="199"/>
                </a:lnTo>
                <a:cubicBezTo>
                  <a:pt x="107" y="202"/>
                  <a:pt x="104" y="204"/>
                  <a:pt x="100" y="203"/>
                </a:cubicBezTo>
                <a:lnTo>
                  <a:pt x="89" y="201"/>
                </a:lnTo>
                <a:cubicBezTo>
                  <a:pt x="89" y="201"/>
                  <a:pt x="88" y="201"/>
                  <a:pt x="88" y="201"/>
                </a:cubicBezTo>
                <a:lnTo>
                  <a:pt x="80" y="198"/>
                </a:lnTo>
                <a:lnTo>
                  <a:pt x="90" y="192"/>
                </a:lnTo>
                <a:lnTo>
                  <a:pt x="88" y="202"/>
                </a:lnTo>
                <a:lnTo>
                  <a:pt x="88" y="199"/>
                </a:lnTo>
                <a:lnTo>
                  <a:pt x="90" y="212"/>
                </a:lnTo>
                <a:cubicBezTo>
                  <a:pt x="91" y="213"/>
                  <a:pt x="90" y="215"/>
                  <a:pt x="90" y="216"/>
                </a:cubicBezTo>
                <a:lnTo>
                  <a:pt x="85" y="232"/>
                </a:lnTo>
                <a:lnTo>
                  <a:pt x="80" y="249"/>
                </a:lnTo>
                <a:cubicBezTo>
                  <a:pt x="80" y="250"/>
                  <a:pt x="80" y="250"/>
                  <a:pt x="79" y="251"/>
                </a:cubicBezTo>
                <a:lnTo>
                  <a:pt x="71" y="263"/>
                </a:lnTo>
                <a:lnTo>
                  <a:pt x="59" y="278"/>
                </a:lnTo>
                <a:lnTo>
                  <a:pt x="45" y="298"/>
                </a:lnTo>
                <a:lnTo>
                  <a:pt x="30" y="319"/>
                </a:lnTo>
                <a:lnTo>
                  <a:pt x="19" y="338"/>
                </a:lnTo>
                <a:lnTo>
                  <a:pt x="20" y="336"/>
                </a:lnTo>
                <a:lnTo>
                  <a:pt x="16" y="354"/>
                </a:lnTo>
                <a:lnTo>
                  <a:pt x="16" y="351"/>
                </a:lnTo>
                <a:lnTo>
                  <a:pt x="18" y="364"/>
                </a:lnTo>
                <a:lnTo>
                  <a:pt x="22" y="379"/>
                </a:lnTo>
                <a:lnTo>
                  <a:pt x="27" y="394"/>
                </a:lnTo>
                <a:lnTo>
                  <a:pt x="31" y="404"/>
                </a:lnTo>
                <a:cubicBezTo>
                  <a:pt x="33" y="409"/>
                  <a:pt x="31" y="413"/>
                  <a:pt x="26" y="415"/>
                </a:cubicBezTo>
                <a:cubicBezTo>
                  <a:pt x="22" y="417"/>
                  <a:pt x="18" y="415"/>
                  <a:pt x="16" y="4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7">
            <a:extLst>
              <a:ext uri="{FF2B5EF4-FFF2-40B4-BE49-F238E27FC236}">
                <a16:creationId xmlns:a16="http://schemas.microsoft.com/office/drawing/2014/main" id="{9E302DE1-573D-4CA8-83A3-2AEF676ADCB5}"/>
              </a:ext>
            </a:extLst>
          </p:cNvPr>
          <p:cNvSpPr>
            <a:spLocks/>
          </p:cNvSpPr>
          <p:nvPr/>
        </p:nvSpPr>
        <p:spPr bwMode="auto">
          <a:xfrm>
            <a:off x="2653914" y="3646349"/>
            <a:ext cx="52388" cy="82550"/>
          </a:xfrm>
          <a:custGeom>
            <a:avLst/>
            <a:gdLst>
              <a:gd name="T0" fmla="*/ 81 w 97"/>
              <a:gd name="T1" fmla="*/ 139 h 145"/>
              <a:gd name="T2" fmla="*/ 79 w 97"/>
              <a:gd name="T3" fmla="*/ 132 h 145"/>
              <a:gd name="T4" fmla="*/ 78 w 97"/>
              <a:gd name="T5" fmla="*/ 127 h 145"/>
              <a:gd name="T6" fmla="*/ 79 w 97"/>
              <a:gd name="T7" fmla="*/ 131 h 145"/>
              <a:gd name="T8" fmla="*/ 72 w 97"/>
              <a:gd name="T9" fmla="*/ 123 h 145"/>
              <a:gd name="T10" fmla="*/ 71 w 97"/>
              <a:gd name="T11" fmla="*/ 119 h 145"/>
              <a:gd name="T12" fmla="*/ 70 w 97"/>
              <a:gd name="T13" fmla="*/ 112 h 145"/>
              <a:gd name="T14" fmla="*/ 73 w 97"/>
              <a:gd name="T15" fmla="*/ 117 h 145"/>
              <a:gd name="T16" fmla="*/ 68 w 97"/>
              <a:gd name="T17" fmla="*/ 114 h 145"/>
              <a:gd name="T18" fmla="*/ 66 w 97"/>
              <a:gd name="T19" fmla="*/ 112 h 145"/>
              <a:gd name="T20" fmla="*/ 52 w 97"/>
              <a:gd name="T21" fmla="*/ 93 h 145"/>
              <a:gd name="T22" fmla="*/ 53 w 97"/>
              <a:gd name="T23" fmla="*/ 94 h 145"/>
              <a:gd name="T24" fmla="*/ 35 w 97"/>
              <a:gd name="T25" fmla="*/ 78 h 145"/>
              <a:gd name="T26" fmla="*/ 33 w 97"/>
              <a:gd name="T27" fmla="*/ 76 h 145"/>
              <a:gd name="T28" fmla="*/ 27 w 97"/>
              <a:gd name="T29" fmla="*/ 62 h 145"/>
              <a:gd name="T30" fmla="*/ 29 w 97"/>
              <a:gd name="T31" fmla="*/ 64 h 145"/>
              <a:gd name="T32" fmla="*/ 14 w 97"/>
              <a:gd name="T33" fmla="*/ 49 h 145"/>
              <a:gd name="T34" fmla="*/ 12 w 97"/>
              <a:gd name="T35" fmla="*/ 47 h 145"/>
              <a:gd name="T36" fmla="*/ 5 w 97"/>
              <a:gd name="T37" fmla="*/ 31 h 145"/>
              <a:gd name="T38" fmla="*/ 5 w 97"/>
              <a:gd name="T39" fmla="*/ 29 h 145"/>
              <a:gd name="T40" fmla="*/ 1 w 97"/>
              <a:gd name="T41" fmla="*/ 10 h 145"/>
              <a:gd name="T42" fmla="*/ 7 w 97"/>
              <a:gd name="T43" fmla="*/ 1 h 145"/>
              <a:gd name="T44" fmla="*/ 16 w 97"/>
              <a:gd name="T45" fmla="*/ 7 h 145"/>
              <a:gd name="T46" fmla="*/ 20 w 97"/>
              <a:gd name="T47" fmla="*/ 26 h 145"/>
              <a:gd name="T48" fmla="*/ 20 w 97"/>
              <a:gd name="T49" fmla="*/ 24 h 145"/>
              <a:gd name="T50" fmla="*/ 27 w 97"/>
              <a:gd name="T51" fmla="*/ 40 h 145"/>
              <a:gd name="T52" fmla="*/ 25 w 97"/>
              <a:gd name="T53" fmla="*/ 38 h 145"/>
              <a:gd name="T54" fmla="*/ 40 w 97"/>
              <a:gd name="T55" fmla="*/ 53 h 145"/>
              <a:gd name="T56" fmla="*/ 42 w 97"/>
              <a:gd name="T57" fmla="*/ 55 h 145"/>
              <a:gd name="T58" fmla="*/ 48 w 97"/>
              <a:gd name="T59" fmla="*/ 69 h 145"/>
              <a:gd name="T60" fmla="*/ 46 w 97"/>
              <a:gd name="T61" fmla="*/ 66 h 145"/>
              <a:gd name="T62" fmla="*/ 64 w 97"/>
              <a:gd name="T63" fmla="*/ 82 h 145"/>
              <a:gd name="T64" fmla="*/ 65 w 97"/>
              <a:gd name="T65" fmla="*/ 84 h 145"/>
              <a:gd name="T66" fmla="*/ 79 w 97"/>
              <a:gd name="T67" fmla="*/ 103 h 145"/>
              <a:gd name="T68" fmla="*/ 77 w 97"/>
              <a:gd name="T69" fmla="*/ 101 h 145"/>
              <a:gd name="T70" fmla="*/ 82 w 97"/>
              <a:gd name="T71" fmla="*/ 104 h 145"/>
              <a:gd name="T72" fmla="*/ 85 w 97"/>
              <a:gd name="T73" fmla="*/ 109 h 145"/>
              <a:gd name="T74" fmla="*/ 86 w 97"/>
              <a:gd name="T75" fmla="*/ 116 h 145"/>
              <a:gd name="T76" fmla="*/ 84 w 97"/>
              <a:gd name="T77" fmla="*/ 112 h 145"/>
              <a:gd name="T78" fmla="*/ 91 w 97"/>
              <a:gd name="T79" fmla="*/ 120 h 145"/>
              <a:gd name="T80" fmla="*/ 93 w 97"/>
              <a:gd name="T81" fmla="*/ 124 h 145"/>
              <a:gd name="T82" fmla="*/ 94 w 97"/>
              <a:gd name="T83" fmla="*/ 127 h 145"/>
              <a:gd name="T84" fmla="*/ 96 w 97"/>
              <a:gd name="T85" fmla="*/ 134 h 145"/>
              <a:gd name="T86" fmla="*/ 91 w 97"/>
              <a:gd name="T87" fmla="*/ 144 h 145"/>
              <a:gd name="T88" fmla="*/ 81 w 97"/>
              <a:gd name="T89" fmla="*/ 13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7" h="145">
                <a:moveTo>
                  <a:pt x="81" y="139"/>
                </a:moveTo>
                <a:lnTo>
                  <a:pt x="79" y="132"/>
                </a:lnTo>
                <a:lnTo>
                  <a:pt x="78" y="127"/>
                </a:lnTo>
                <a:lnTo>
                  <a:pt x="79" y="131"/>
                </a:lnTo>
                <a:lnTo>
                  <a:pt x="72" y="123"/>
                </a:lnTo>
                <a:cubicBezTo>
                  <a:pt x="71" y="122"/>
                  <a:pt x="71" y="120"/>
                  <a:pt x="71" y="119"/>
                </a:cubicBezTo>
                <a:lnTo>
                  <a:pt x="70" y="112"/>
                </a:lnTo>
                <a:lnTo>
                  <a:pt x="73" y="117"/>
                </a:lnTo>
                <a:lnTo>
                  <a:pt x="68" y="114"/>
                </a:lnTo>
                <a:cubicBezTo>
                  <a:pt x="67" y="114"/>
                  <a:pt x="67" y="113"/>
                  <a:pt x="66" y="112"/>
                </a:cubicBezTo>
                <a:lnTo>
                  <a:pt x="52" y="93"/>
                </a:lnTo>
                <a:lnTo>
                  <a:pt x="53" y="94"/>
                </a:lnTo>
                <a:lnTo>
                  <a:pt x="35" y="78"/>
                </a:lnTo>
                <a:cubicBezTo>
                  <a:pt x="34" y="78"/>
                  <a:pt x="34" y="77"/>
                  <a:pt x="33" y="76"/>
                </a:cubicBezTo>
                <a:lnTo>
                  <a:pt x="27" y="62"/>
                </a:lnTo>
                <a:lnTo>
                  <a:pt x="29" y="64"/>
                </a:lnTo>
                <a:lnTo>
                  <a:pt x="14" y="49"/>
                </a:lnTo>
                <a:cubicBezTo>
                  <a:pt x="13" y="48"/>
                  <a:pt x="13" y="48"/>
                  <a:pt x="12" y="47"/>
                </a:cubicBezTo>
                <a:lnTo>
                  <a:pt x="5" y="31"/>
                </a:lnTo>
                <a:cubicBezTo>
                  <a:pt x="5" y="30"/>
                  <a:pt x="5" y="30"/>
                  <a:pt x="5" y="29"/>
                </a:cubicBezTo>
                <a:lnTo>
                  <a:pt x="1" y="10"/>
                </a:lnTo>
                <a:cubicBezTo>
                  <a:pt x="0" y="6"/>
                  <a:pt x="2" y="2"/>
                  <a:pt x="7" y="1"/>
                </a:cubicBezTo>
                <a:cubicBezTo>
                  <a:pt x="11" y="0"/>
                  <a:pt x="15" y="2"/>
                  <a:pt x="16" y="7"/>
                </a:cubicBezTo>
                <a:lnTo>
                  <a:pt x="20" y="26"/>
                </a:lnTo>
                <a:lnTo>
                  <a:pt x="20" y="24"/>
                </a:lnTo>
                <a:lnTo>
                  <a:pt x="27" y="40"/>
                </a:lnTo>
                <a:lnTo>
                  <a:pt x="25" y="38"/>
                </a:lnTo>
                <a:lnTo>
                  <a:pt x="40" y="53"/>
                </a:lnTo>
                <a:cubicBezTo>
                  <a:pt x="41" y="54"/>
                  <a:pt x="41" y="54"/>
                  <a:pt x="42" y="55"/>
                </a:cubicBezTo>
                <a:lnTo>
                  <a:pt x="48" y="69"/>
                </a:lnTo>
                <a:lnTo>
                  <a:pt x="46" y="66"/>
                </a:lnTo>
                <a:lnTo>
                  <a:pt x="64" y="82"/>
                </a:lnTo>
                <a:cubicBezTo>
                  <a:pt x="64" y="83"/>
                  <a:pt x="65" y="83"/>
                  <a:pt x="65" y="84"/>
                </a:cubicBezTo>
                <a:lnTo>
                  <a:pt x="79" y="103"/>
                </a:lnTo>
                <a:lnTo>
                  <a:pt x="77" y="101"/>
                </a:lnTo>
                <a:lnTo>
                  <a:pt x="82" y="104"/>
                </a:lnTo>
                <a:cubicBezTo>
                  <a:pt x="84" y="105"/>
                  <a:pt x="85" y="107"/>
                  <a:pt x="85" y="109"/>
                </a:cubicBezTo>
                <a:lnTo>
                  <a:pt x="86" y="116"/>
                </a:lnTo>
                <a:lnTo>
                  <a:pt x="84" y="112"/>
                </a:lnTo>
                <a:lnTo>
                  <a:pt x="91" y="120"/>
                </a:lnTo>
                <a:cubicBezTo>
                  <a:pt x="92" y="121"/>
                  <a:pt x="93" y="122"/>
                  <a:pt x="93" y="124"/>
                </a:cubicBezTo>
                <a:lnTo>
                  <a:pt x="94" y="127"/>
                </a:lnTo>
                <a:lnTo>
                  <a:pt x="96" y="134"/>
                </a:lnTo>
                <a:cubicBezTo>
                  <a:pt x="97" y="139"/>
                  <a:pt x="95" y="143"/>
                  <a:pt x="91" y="144"/>
                </a:cubicBezTo>
                <a:cubicBezTo>
                  <a:pt x="86" y="145"/>
                  <a:pt x="82" y="143"/>
                  <a:pt x="81" y="139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8">
            <a:extLst>
              <a:ext uri="{FF2B5EF4-FFF2-40B4-BE49-F238E27FC236}">
                <a16:creationId xmlns:a16="http://schemas.microsoft.com/office/drawing/2014/main" id="{94934EAD-14E5-43DE-9A54-C70BDE3F3905}"/>
              </a:ext>
            </a:extLst>
          </p:cNvPr>
          <p:cNvSpPr>
            <a:spLocks/>
          </p:cNvSpPr>
          <p:nvPr/>
        </p:nvSpPr>
        <p:spPr bwMode="auto">
          <a:xfrm>
            <a:off x="2706301" y="3609836"/>
            <a:ext cx="19050" cy="101600"/>
          </a:xfrm>
          <a:custGeom>
            <a:avLst/>
            <a:gdLst>
              <a:gd name="T0" fmla="*/ 17 w 34"/>
              <a:gd name="T1" fmla="*/ 171 h 178"/>
              <a:gd name="T2" fmla="*/ 8 w 34"/>
              <a:gd name="T3" fmla="*/ 149 h 178"/>
              <a:gd name="T4" fmla="*/ 7 w 34"/>
              <a:gd name="T5" fmla="*/ 146 h 178"/>
              <a:gd name="T6" fmla="*/ 9 w 34"/>
              <a:gd name="T7" fmla="*/ 122 h 178"/>
              <a:gd name="T8" fmla="*/ 10 w 34"/>
              <a:gd name="T9" fmla="*/ 102 h 178"/>
              <a:gd name="T10" fmla="*/ 11 w 34"/>
              <a:gd name="T11" fmla="*/ 66 h 178"/>
              <a:gd name="T12" fmla="*/ 12 w 34"/>
              <a:gd name="T13" fmla="*/ 68 h 178"/>
              <a:gd name="T14" fmla="*/ 9 w 34"/>
              <a:gd name="T15" fmla="*/ 53 h 178"/>
              <a:gd name="T16" fmla="*/ 10 w 34"/>
              <a:gd name="T17" fmla="*/ 56 h 178"/>
              <a:gd name="T18" fmla="*/ 2 w 34"/>
              <a:gd name="T19" fmla="*/ 45 h 178"/>
              <a:gd name="T20" fmla="*/ 1 w 34"/>
              <a:gd name="T21" fmla="*/ 40 h 178"/>
              <a:gd name="T22" fmla="*/ 3 w 34"/>
              <a:gd name="T23" fmla="*/ 23 h 178"/>
              <a:gd name="T24" fmla="*/ 3 w 34"/>
              <a:gd name="T25" fmla="*/ 21 h 178"/>
              <a:gd name="T26" fmla="*/ 5 w 34"/>
              <a:gd name="T27" fmla="*/ 15 h 178"/>
              <a:gd name="T28" fmla="*/ 4 w 34"/>
              <a:gd name="T29" fmla="*/ 17 h 178"/>
              <a:gd name="T30" fmla="*/ 4 w 34"/>
              <a:gd name="T31" fmla="*/ 14 h 178"/>
              <a:gd name="T32" fmla="*/ 4 w 34"/>
              <a:gd name="T33" fmla="*/ 8 h 178"/>
              <a:gd name="T34" fmla="*/ 12 w 34"/>
              <a:gd name="T35" fmla="*/ 0 h 178"/>
              <a:gd name="T36" fmla="*/ 20 w 34"/>
              <a:gd name="T37" fmla="*/ 8 h 178"/>
              <a:gd name="T38" fmla="*/ 20 w 34"/>
              <a:gd name="T39" fmla="*/ 14 h 178"/>
              <a:gd name="T40" fmla="*/ 20 w 34"/>
              <a:gd name="T41" fmla="*/ 17 h 178"/>
              <a:gd name="T42" fmla="*/ 20 w 34"/>
              <a:gd name="T43" fmla="*/ 20 h 178"/>
              <a:gd name="T44" fmla="*/ 18 w 34"/>
              <a:gd name="T45" fmla="*/ 26 h 178"/>
              <a:gd name="T46" fmla="*/ 18 w 34"/>
              <a:gd name="T47" fmla="*/ 24 h 178"/>
              <a:gd name="T48" fmla="*/ 16 w 34"/>
              <a:gd name="T49" fmla="*/ 41 h 178"/>
              <a:gd name="T50" fmla="*/ 15 w 34"/>
              <a:gd name="T51" fmla="*/ 36 h 178"/>
              <a:gd name="T52" fmla="*/ 23 w 34"/>
              <a:gd name="T53" fmla="*/ 47 h 178"/>
              <a:gd name="T54" fmla="*/ 24 w 34"/>
              <a:gd name="T55" fmla="*/ 50 h 178"/>
              <a:gd name="T56" fmla="*/ 27 w 34"/>
              <a:gd name="T57" fmla="*/ 65 h 178"/>
              <a:gd name="T58" fmla="*/ 27 w 34"/>
              <a:gd name="T59" fmla="*/ 67 h 178"/>
              <a:gd name="T60" fmla="*/ 26 w 34"/>
              <a:gd name="T61" fmla="*/ 103 h 178"/>
              <a:gd name="T62" fmla="*/ 25 w 34"/>
              <a:gd name="T63" fmla="*/ 123 h 178"/>
              <a:gd name="T64" fmla="*/ 23 w 34"/>
              <a:gd name="T65" fmla="*/ 147 h 178"/>
              <a:gd name="T66" fmla="*/ 23 w 34"/>
              <a:gd name="T67" fmla="*/ 143 h 178"/>
              <a:gd name="T68" fmla="*/ 32 w 34"/>
              <a:gd name="T69" fmla="*/ 165 h 178"/>
              <a:gd name="T70" fmla="*/ 27 w 34"/>
              <a:gd name="T71" fmla="*/ 176 h 178"/>
              <a:gd name="T72" fmla="*/ 17 w 34"/>
              <a:gd name="T73" fmla="*/ 171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4" h="178">
                <a:moveTo>
                  <a:pt x="17" y="171"/>
                </a:moveTo>
                <a:lnTo>
                  <a:pt x="8" y="149"/>
                </a:lnTo>
                <a:cubicBezTo>
                  <a:pt x="8" y="148"/>
                  <a:pt x="7" y="147"/>
                  <a:pt x="7" y="146"/>
                </a:cubicBezTo>
                <a:lnTo>
                  <a:pt x="9" y="122"/>
                </a:lnTo>
                <a:lnTo>
                  <a:pt x="10" y="102"/>
                </a:lnTo>
                <a:lnTo>
                  <a:pt x="11" y="66"/>
                </a:lnTo>
                <a:lnTo>
                  <a:pt x="12" y="68"/>
                </a:lnTo>
                <a:lnTo>
                  <a:pt x="9" y="53"/>
                </a:lnTo>
                <a:lnTo>
                  <a:pt x="10" y="56"/>
                </a:lnTo>
                <a:lnTo>
                  <a:pt x="2" y="45"/>
                </a:lnTo>
                <a:cubicBezTo>
                  <a:pt x="1" y="44"/>
                  <a:pt x="0" y="42"/>
                  <a:pt x="1" y="40"/>
                </a:cubicBezTo>
                <a:lnTo>
                  <a:pt x="3" y="23"/>
                </a:lnTo>
                <a:cubicBezTo>
                  <a:pt x="3" y="22"/>
                  <a:pt x="3" y="21"/>
                  <a:pt x="3" y="21"/>
                </a:cubicBezTo>
                <a:lnTo>
                  <a:pt x="5" y="15"/>
                </a:lnTo>
                <a:lnTo>
                  <a:pt x="4" y="17"/>
                </a:lnTo>
                <a:lnTo>
                  <a:pt x="4" y="14"/>
                </a:lnTo>
                <a:lnTo>
                  <a:pt x="4" y="8"/>
                </a:lnTo>
                <a:cubicBezTo>
                  <a:pt x="4" y="4"/>
                  <a:pt x="8" y="0"/>
                  <a:pt x="12" y="0"/>
                </a:cubicBezTo>
                <a:cubicBezTo>
                  <a:pt x="17" y="0"/>
                  <a:pt x="20" y="4"/>
                  <a:pt x="20" y="8"/>
                </a:cubicBezTo>
                <a:lnTo>
                  <a:pt x="20" y="14"/>
                </a:lnTo>
                <a:lnTo>
                  <a:pt x="20" y="17"/>
                </a:lnTo>
                <a:cubicBezTo>
                  <a:pt x="20" y="18"/>
                  <a:pt x="20" y="19"/>
                  <a:pt x="20" y="20"/>
                </a:cubicBezTo>
                <a:lnTo>
                  <a:pt x="18" y="26"/>
                </a:lnTo>
                <a:lnTo>
                  <a:pt x="18" y="24"/>
                </a:lnTo>
                <a:lnTo>
                  <a:pt x="16" y="41"/>
                </a:lnTo>
                <a:lnTo>
                  <a:pt x="15" y="36"/>
                </a:lnTo>
                <a:lnTo>
                  <a:pt x="23" y="47"/>
                </a:lnTo>
                <a:cubicBezTo>
                  <a:pt x="24" y="48"/>
                  <a:pt x="24" y="49"/>
                  <a:pt x="24" y="50"/>
                </a:cubicBezTo>
                <a:lnTo>
                  <a:pt x="27" y="65"/>
                </a:lnTo>
                <a:cubicBezTo>
                  <a:pt x="27" y="65"/>
                  <a:pt x="27" y="66"/>
                  <a:pt x="27" y="67"/>
                </a:cubicBezTo>
                <a:lnTo>
                  <a:pt x="26" y="103"/>
                </a:lnTo>
                <a:lnTo>
                  <a:pt x="25" y="123"/>
                </a:lnTo>
                <a:lnTo>
                  <a:pt x="23" y="147"/>
                </a:lnTo>
                <a:lnTo>
                  <a:pt x="23" y="143"/>
                </a:lnTo>
                <a:lnTo>
                  <a:pt x="32" y="165"/>
                </a:lnTo>
                <a:cubicBezTo>
                  <a:pt x="34" y="170"/>
                  <a:pt x="32" y="174"/>
                  <a:pt x="27" y="176"/>
                </a:cubicBezTo>
                <a:cubicBezTo>
                  <a:pt x="23" y="178"/>
                  <a:pt x="19" y="176"/>
                  <a:pt x="17" y="17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69">
            <a:extLst>
              <a:ext uri="{FF2B5EF4-FFF2-40B4-BE49-F238E27FC236}">
                <a16:creationId xmlns:a16="http://schemas.microsoft.com/office/drawing/2014/main" id="{1FC29DE3-EADE-4217-9264-B3419C2E5B67}"/>
              </a:ext>
            </a:extLst>
          </p:cNvPr>
          <p:cNvSpPr>
            <a:spLocks/>
          </p:cNvSpPr>
          <p:nvPr/>
        </p:nvSpPr>
        <p:spPr bwMode="auto">
          <a:xfrm>
            <a:off x="2766626" y="3554273"/>
            <a:ext cx="53975" cy="65088"/>
          </a:xfrm>
          <a:custGeom>
            <a:avLst/>
            <a:gdLst>
              <a:gd name="T0" fmla="*/ 17 w 98"/>
              <a:gd name="T1" fmla="*/ 7 h 114"/>
              <a:gd name="T2" fmla="*/ 24 w 98"/>
              <a:gd name="T3" fmla="*/ 29 h 114"/>
              <a:gd name="T4" fmla="*/ 24 w 98"/>
              <a:gd name="T5" fmla="*/ 28 h 114"/>
              <a:gd name="T6" fmla="*/ 33 w 98"/>
              <a:gd name="T7" fmla="*/ 46 h 114"/>
              <a:gd name="T8" fmla="*/ 38 w 98"/>
              <a:gd name="T9" fmla="*/ 54 h 114"/>
              <a:gd name="T10" fmla="*/ 39 w 98"/>
              <a:gd name="T11" fmla="*/ 56 h 114"/>
              <a:gd name="T12" fmla="*/ 44 w 98"/>
              <a:gd name="T13" fmla="*/ 69 h 114"/>
              <a:gd name="T14" fmla="*/ 44 w 98"/>
              <a:gd name="T15" fmla="*/ 70 h 114"/>
              <a:gd name="T16" fmla="*/ 46 w 98"/>
              <a:gd name="T17" fmla="*/ 86 h 114"/>
              <a:gd name="T18" fmla="*/ 43 w 98"/>
              <a:gd name="T19" fmla="*/ 81 h 114"/>
              <a:gd name="T20" fmla="*/ 57 w 98"/>
              <a:gd name="T21" fmla="*/ 91 h 114"/>
              <a:gd name="T22" fmla="*/ 55 w 98"/>
              <a:gd name="T23" fmla="*/ 90 h 114"/>
              <a:gd name="T24" fmla="*/ 74 w 98"/>
              <a:gd name="T25" fmla="*/ 97 h 114"/>
              <a:gd name="T26" fmla="*/ 72 w 98"/>
              <a:gd name="T27" fmla="*/ 96 h 114"/>
              <a:gd name="T28" fmla="*/ 90 w 98"/>
              <a:gd name="T29" fmla="*/ 97 h 114"/>
              <a:gd name="T30" fmla="*/ 97 w 98"/>
              <a:gd name="T31" fmla="*/ 106 h 114"/>
              <a:gd name="T32" fmla="*/ 89 w 98"/>
              <a:gd name="T33" fmla="*/ 113 h 114"/>
              <a:gd name="T34" fmla="*/ 71 w 98"/>
              <a:gd name="T35" fmla="*/ 112 h 114"/>
              <a:gd name="T36" fmla="*/ 69 w 98"/>
              <a:gd name="T37" fmla="*/ 112 h 114"/>
              <a:gd name="T38" fmla="*/ 50 w 98"/>
              <a:gd name="T39" fmla="*/ 105 h 114"/>
              <a:gd name="T40" fmla="*/ 48 w 98"/>
              <a:gd name="T41" fmla="*/ 104 h 114"/>
              <a:gd name="T42" fmla="*/ 34 w 98"/>
              <a:gd name="T43" fmla="*/ 94 h 114"/>
              <a:gd name="T44" fmla="*/ 31 w 98"/>
              <a:gd name="T45" fmla="*/ 88 h 114"/>
              <a:gd name="T46" fmla="*/ 29 w 98"/>
              <a:gd name="T47" fmla="*/ 72 h 114"/>
              <a:gd name="T48" fmla="*/ 29 w 98"/>
              <a:gd name="T49" fmla="*/ 74 h 114"/>
              <a:gd name="T50" fmla="*/ 24 w 98"/>
              <a:gd name="T51" fmla="*/ 61 h 114"/>
              <a:gd name="T52" fmla="*/ 25 w 98"/>
              <a:gd name="T53" fmla="*/ 63 h 114"/>
              <a:gd name="T54" fmla="*/ 18 w 98"/>
              <a:gd name="T55" fmla="*/ 53 h 114"/>
              <a:gd name="T56" fmla="*/ 9 w 98"/>
              <a:gd name="T57" fmla="*/ 35 h 114"/>
              <a:gd name="T58" fmla="*/ 9 w 98"/>
              <a:gd name="T59" fmla="*/ 34 h 114"/>
              <a:gd name="T60" fmla="*/ 2 w 98"/>
              <a:gd name="T61" fmla="*/ 12 h 114"/>
              <a:gd name="T62" fmla="*/ 7 w 98"/>
              <a:gd name="T63" fmla="*/ 2 h 114"/>
              <a:gd name="T64" fmla="*/ 17 w 98"/>
              <a:gd name="T65" fmla="*/ 7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8" h="114">
                <a:moveTo>
                  <a:pt x="17" y="7"/>
                </a:moveTo>
                <a:lnTo>
                  <a:pt x="24" y="29"/>
                </a:lnTo>
                <a:lnTo>
                  <a:pt x="24" y="28"/>
                </a:lnTo>
                <a:lnTo>
                  <a:pt x="33" y="46"/>
                </a:lnTo>
                <a:lnTo>
                  <a:pt x="38" y="54"/>
                </a:lnTo>
                <a:cubicBezTo>
                  <a:pt x="38" y="55"/>
                  <a:pt x="39" y="55"/>
                  <a:pt x="39" y="56"/>
                </a:cubicBezTo>
                <a:lnTo>
                  <a:pt x="44" y="69"/>
                </a:lnTo>
                <a:cubicBezTo>
                  <a:pt x="44" y="69"/>
                  <a:pt x="44" y="70"/>
                  <a:pt x="44" y="70"/>
                </a:cubicBezTo>
                <a:lnTo>
                  <a:pt x="46" y="86"/>
                </a:lnTo>
                <a:lnTo>
                  <a:pt x="43" y="81"/>
                </a:lnTo>
                <a:lnTo>
                  <a:pt x="57" y="91"/>
                </a:lnTo>
                <a:lnTo>
                  <a:pt x="55" y="90"/>
                </a:lnTo>
                <a:lnTo>
                  <a:pt x="74" y="97"/>
                </a:lnTo>
                <a:lnTo>
                  <a:pt x="72" y="96"/>
                </a:lnTo>
                <a:lnTo>
                  <a:pt x="90" y="97"/>
                </a:lnTo>
                <a:cubicBezTo>
                  <a:pt x="94" y="98"/>
                  <a:pt x="98" y="101"/>
                  <a:pt x="97" y="106"/>
                </a:cubicBezTo>
                <a:cubicBezTo>
                  <a:pt x="97" y="110"/>
                  <a:pt x="93" y="114"/>
                  <a:pt x="89" y="113"/>
                </a:cubicBezTo>
                <a:lnTo>
                  <a:pt x="71" y="112"/>
                </a:lnTo>
                <a:cubicBezTo>
                  <a:pt x="70" y="112"/>
                  <a:pt x="69" y="112"/>
                  <a:pt x="69" y="112"/>
                </a:cubicBezTo>
                <a:lnTo>
                  <a:pt x="50" y="105"/>
                </a:lnTo>
                <a:cubicBezTo>
                  <a:pt x="49" y="105"/>
                  <a:pt x="48" y="104"/>
                  <a:pt x="48" y="104"/>
                </a:cubicBezTo>
                <a:lnTo>
                  <a:pt x="34" y="94"/>
                </a:lnTo>
                <a:cubicBezTo>
                  <a:pt x="32" y="93"/>
                  <a:pt x="31" y="91"/>
                  <a:pt x="31" y="88"/>
                </a:cubicBezTo>
                <a:lnTo>
                  <a:pt x="29" y="72"/>
                </a:lnTo>
                <a:lnTo>
                  <a:pt x="29" y="74"/>
                </a:lnTo>
                <a:lnTo>
                  <a:pt x="24" y="61"/>
                </a:lnTo>
                <a:lnTo>
                  <a:pt x="25" y="63"/>
                </a:lnTo>
                <a:lnTo>
                  <a:pt x="18" y="53"/>
                </a:lnTo>
                <a:lnTo>
                  <a:pt x="9" y="35"/>
                </a:lnTo>
                <a:cubicBezTo>
                  <a:pt x="9" y="35"/>
                  <a:pt x="9" y="34"/>
                  <a:pt x="9" y="34"/>
                </a:cubicBezTo>
                <a:lnTo>
                  <a:pt x="2" y="12"/>
                </a:lnTo>
                <a:cubicBezTo>
                  <a:pt x="0" y="8"/>
                  <a:pt x="3" y="3"/>
                  <a:pt x="7" y="2"/>
                </a:cubicBezTo>
                <a:cubicBezTo>
                  <a:pt x="11" y="0"/>
                  <a:pt x="16" y="3"/>
                  <a:pt x="17" y="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70">
            <a:extLst>
              <a:ext uri="{FF2B5EF4-FFF2-40B4-BE49-F238E27FC236}">
                <a16:creationId xmlns:a16="http://schemas.microsoft.com/office/drawing/2014/main" id="{6BEE6D79-A5EE-41A2-8AE9-B9EDA01767B7}"/>
              </a:ext>
            </a:extLst>
          </p:cNvPr>
          <p:cNvSpPr>
            <a:spLocks/>
          </p:cNvSpPr>
          <p:nvPr/>
        </p:nvSpPr>
        <p:spPr bwMode="auto">
          <a:xfrm>
            <a:off x="2776151" y="3609836"/>
            <a:ext cx="19050" cy="28575"/>
          </a:xfrm>
          <a:custGeom>
            <a:avLst/>
            <a:gdLst>
              <a:gd name="T0" fmla="*/ 32 w 35"/>
              <a:gd name="T1" fmla="*/ 13 h 51"/>
              <a:gd name="T2" fmla="*/ 23 w 35"/>
              <a:gd name="T3" fmla="*/ 29 h 51"/>
              <a:gd name="T4" fmla="*/ 17 w 35"/>
              <a:gd name="T5" fmla="*/ 45 h 51"/>
              <a:gd name="T6" fmla="*/ 6 w 35"/>
              <a:gd name="T7" fmla="*/ 49 h 51"/>
              <a:gd name="T8" fmla="*/ 2 w 35"/>
              <a:gd name="T9" fmla="*/ 38 h 51"/>
              <a:gd name="T10" fmla="*/ 9 w 35"/>
              <a:gd name="T11" fmla="*/ 22 h 51"/>
              <a:gd name="T12" fmla="*/ 18 w 35"/>
              <a:gd name="T13" fmla="*/ 6 h 51"/>
              <a:gd name="T14" fmla="*/ 29 w 35"/>
              <a:gd name="T15" fmla="*/ 2 h 51"/>
              <a:gd name="T16" fmla="*/ 32 w 35"/>
              <a:gd name="T17" fmla="*/ 1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51">
                <a:moveTo>
                  <a:pt x="32" y="13"/>
                </a:moveTo>
                <a:lnTo>
                  <a:pt x="23" y="29"/>
                </a:lnTo>
                <a:lnTo>
                  <a:pt x="17" y="45"/>
                </a:lnTo>
                <a:cubicBezTo>
                  <a:pt x="15" y="49"/>
                  <a:pt x="10" y="51"/>
                  <a:pt x="6" y="49"/>
                </a:cubicBezTo>
                <a:cubicBezTo>
                  <a:pt x="2" y="47"/>
                  <a:pt x="0" y="42"/>
                  <a:pt x="2" y="38"/>
                </a:cubicBezTo>
                <a:lnTo>
                  <a:pt x="9" y="22"/>
                </a:lnTo>
                <a:lnTo>
                  <a:pt x="18" y="6"/>
                </a:lnTo>
                <a:cubicBezTo>
                  <a:pt x="21" y="2"/>
                  <a:pt x="26" y="0"/>
                  <a:pt x="29" y="2"/>
                </a:cubicBezTo>
                <a:cubicBezTo>
                  <a:pt x="33" y="5"/>
                  <a:pt x="35" y="10"/>
                  <a:pt x="32" y="1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71">
            <a:extLst>
              <a:ext uri="{FF2B5EF4-FFF2-40B4-BE49-F238E27FC236}">
                <a16:creationId xmlns:a16="http://schemas.microsoft.com/office/drawing/2014/main" id="{BA38DD41-E80A-4549-82EB-150D935C86EE}"/>
              </a:ext>
            </a:extLst>
          </p:cNvPr>
          <p:cNvSpPr>
            <a:spLocks/>
          </p:cNvSpPr>
          <p:nvPr/>
        </p:nvSpPr>
        <p:spPr bwMode="auto">
          <a:xfrm>
            <a:off x="2679314" y="3611424"/>
            <a:ext cx="36513" cy="26988"/>
          </a:xfrm>
          <a:custGeom>
            <a:avLst/>
            <a:gdLst>
              <a:gd name="T0" fmla="*/ 50 w 66"/>
              <a:gd name="T1" fmla="*/ 41 h 46"/>
              <a:gd name="T2" fmla="*/ 42 w 66"/>
              <a:gd name="T3" fmla="*/ 29 h 46"/>
              <a:gd name="T4" fmla="*/ 45 w 66"/>
              <a:gd name="T5" fmla="*/ 32 h 46"/>
              <a:gd name="T6" fmla="*/ 26 w 66"/>
              <a:gd name="T7" fmla="*/ 23 h 46"/>
              <a:gd name="T8" fmla="*/ 23 w 66"/>
              <a:gd name="T9" fmla="*/ 20 h 46"/>
              <a:gd name="T10" fmla="*/ 20 w 66"/>
              <a:gd name="T11" fmla="*/ 15 h 46"/>
              <a:gd name="T12" fmla="*/ 21 w 66"/>
              <a:gd name="T13" fmla="*/ 16 h 46"/>
              <a:gd name="T14" fmla="*/ 19 w 66"/>
              <a:gd name="T15" fmla="*/ 14 h 46"/>
              <a:gd name="T16" fmla="*/ 26 w 66"/>
              <a:gd name="T17" fmla="*/ 16 h 46"/>
              <a:gd name="T18" fmla="*/ 21 w 66"/>
              <a:gd name="T19" fmla="*/ 17 h 46"/>
              <a:gd name="T20" fmla="*/ 9 w 66"/>
              <a:gd name="T21" fmla="*/ 18 h 46"/>
              <a:gd name="T22" fmla="*/ 0 w 66"/>
              <a:gd name="T23" fmla="*/ 11 h 46"/>
              <a:gd name="T24" fmla="*/ 8 w 66"/>
              <a:gd name="T25" fmla="*/ 2 h 46"/>
              <a:gd name="T26" fmla="*/ 18 w 66"/>
              <a:gd name="T27" fmla="*/ 2 h 46"/>
              <a:gd name="T28" fmla="*/ 23 w 66"/>
              <a:gd name="T29" fmla="*/ 1 h 46"/>
              <a:gd name="T30" fmla="*/ 30 w 66"/>
              <a:gd name="T31" fmla="*/ 3 h 46"/>
              <a:gd name="T32" fmla="*/ 32 w 66"/>
              <a:gd name="T33" fmla="*/ 5 h 46"/>
              <a:gd name="T34" fmla="*/ 33 w 66"/>
              <a:gd name="T35" fmla="*/ 6 h 46"/>
              <a:gd name="T36" fmla="*/ 36 w 66"/>
              <a:gd name="T37" fmla="*/ 11 h 46"/>
              <a:gd name="T38" fmla="*/ 33 w 66"/>
              <a:gd name="T39" fmla="*/ 8 h 46"/>
              <a:gd name="T40" fmla="*/ 52 w 66"/>
              <a:gd name="T41" fmla="*/ 17 h 46"/>
              <a:gd name="T42" fmla="*/ 55 w 66"/>
              <a:gd name="T43" fmla="*/ 20 h 46"/>
              <a:gd name="T44" fmla="*/ 63 w 66"/>
              <a:gd name="T45" fmla="*/ 32 h 46"/>
              <a:gd name="T46" fmla="*/ 61 w 66"/>
              <a:gd name="T47" fmla="*/ 43 h 46"/>
              <a:gd name="T48" fmla="*/ 50 w 66"/>
              <a:gd name="T49" fmla="*/ 4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6" h="46">
                <a:moveTo>
                  <a:pt x="50" y="41"/>
                </a:moveTo>
                <a:lnTo>
                  <a:pt x="42" y="29"/>
                </a:lnTo>
                <a:lnTo>
                  <a:pt x="45" y="32"/>
                </a:lnTo>
                <a:lnTo>
                  <a:pt x="26" y="23"/>
                </a:lnTo>
                <a:cubicBezTo>
                  <a:pt x="25" y="22"/>
                  <a:pt x="23" y="21"/>
                  <a:pt x="23" y="20"/>
                </a:cubicBezTo>
                <a:lnTo>
                  <a:pt x="20" y="15"/>
                </a:lnTo>
                <a:lnTo>
                  <a:pt x="21" y="16"/>
                </a:lnTo>
                <a:lnTo>
                  <a:pt x="19" y="14"/>
                </a:lnTo>
                <a:lnTo>
                  <a:pt x="26" y="16"/>
                </a:lnTo>
                <a:lnTo>
                  <a:pt x="21" y="17"/>
                </a:lnTo>
                <a:lnTo>
                  <a:pt x="9" y="18"/>
                </a:lnTo>
                <a:cubicBezTo>
                  <a:pt x="5" y="19"/>
                  <a:pt x="1" y="16"/>
                  <a:pt x="0" y="11"/>
                </a:cubicBezTo>
                <a:cubicBezTo>
                  <a:pt x="0" y="7"/>
                  <a:pt x="3" y="3"/>
                  <a:pt x="8" y="2"/>
                </a:cubicBezTo>
                <a:lnTo>
                  <a:pt x="18" y="2"/>
                </a:lnTo>
                <a:lnTo>
                  <a:pt x="23" y="1"/>
                </a:lnTo>
                <a:cubicBezTo>
                  <a:pt x="26" y="0"/>
                  <a:pt x="28" y="1"/>
                  <a:pt x="30" y="3"/>
                </a:cubicBezTo>
                <a:lnTo>
                  <a:pt x="32" y="5"/>
                </a:lnTo>
                <a:cubicBezTo>
                  <a:pt x="33" y="5"/>
                  <a:pt x="33" y="6"/>
                  <a:pt x="33" y="6"/>
                </a:cubicBezTo>
                <a:lnTo>
                  <a:pt x="36" y="11"/>
                </a:lnTo>
                <a:lnTo>
                  <a:pt x="33" y="8"/>
                </a:lnTo>
                <a:lnTo>
                  <a:pt x="52" y="17"/>
                </a:lnTo>
                <a:cubicBezTo>
                  <a:pt x="53" y="18"/>
                  <a:pt x="54" y="19"/>
                  <a:pt x="55" y="20"/>
                </a:cubicBezTo>
                <a:lnTo>
                  <a:pt x="63" y="32"/>
                </a:lnTo>
                <a:cubicBezTo>
                  <a:pt x="66" y="36"/>
                  <a:pt x="65" y="41"/>
                  <a:pt x="61" y="43"/>
                </a:cubicBezTo>
                <a:cubicBezTo>
                  <a:pt x="57" y="46"/>
                  <a:pt x="52" y="45"/>
                  <a:pt x="50" y="4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72">
            <a:extLst>
              <a:ext uri="{FF2B5EF4-FFF2-40B4-BE49-F238E27FC236}">
                <a16:creationId xmlns:a16="http://schemas.microsoft.com/office/drawing/2014/main" id="{923B86F6-2A3D-4395-A3A7-694BAB697E79}"/>
              </a:ext>
            </a:extLst>
          </p:cNvPr>
          <p:cNvSpPr>
            <a:spLocks/>
          </p:cNvSpPr>
          <p:nvPr/>
        </p:nvSpPr>
        <p:spPr bwMode="auto">
          <a:xfrm>
            <a:off x="2828539" y="3517761"/>
            <a:ext cx="61913" cy="111125"/>
          </a:xfrm>
          <a:custGeom>
            <a:avLst/>
            <a:gdLst>
              <a:gd name="T0" fmla="*/ 25 w 114"/>
              <a:gd name="T1" fmla="*/ 14 h 195"/>
              <a:gd name="T2" fmla="*/ 18 w 114"/>
              <a:gd name="T3" fmla="*/ 25 h 195"/>
              <a:gd name="T4" fmla="*/ 19 w 114"/>
              <a:gd name="T5" fmla="*/ 23 h 195"/>
              <a:gd name="T6" fmla="*/ 16 w 114"/>
              <a:gd name="T7" fmla="*/ 31 h 195"/>
              <a:gd name="T8" fmla="*/ 16 w 114"/>
              <a:gd name="T9" fmla="*/ 28 h 195"/>
              <a:gd name="T10" fmla="*/ 18 w 114"/>
              <a:gd name="T11" fmla="*/ 61 h 195"/>
              <a:gd name="T12" fmla="*/ 18 w 114"/>
              <a:gd name="T13" fmla="*/ 59 h 195"/>
              <a:gd name="T14" fmla="*/ 24 w 114"/>
              <a:gd name="T15" fmla="*/ 76 h 195"/>
              <a:gd name="T16" fmla="*/ 23 w 114"/>
              <a:gd name="T17" fmla="*/ 73 h 195"/>
              <a:gd name="T18" fmla="*/ 34 w 114"/>
              <a:gd name="T19" fmla="*/ 86 h 195"/>
              <a:gd name="T20" fmla="*/ 39 w 114"/>
              <a:gd name="T21" fmla="*/ 92 h 195"/>
              <a:gd name="T22" fmla="*/ 37 w 114"/>
              <a:gd name="T23" fmla="*/ 91 h 195"/>
              <a:gd name="T24" fmla="*/ 41 w 114"/>
              <a:gd name="T25" fmla="*/ 94 h 195"/>
              <a:gd name="T26" fmla="*/ 44 w 114"/>
              <a:gd name="T27" fmla="*/ 98 h 195"/>
              <a:gd name="T28" fmla="*/ 47 w 114"/>
              <a:gd name="T29" fmla="*/ 108 h 195"/>
              <a:gd name="T30" fmla="*/ 43 w 114"/>
              <a:gd name="T31" fmla="*/ 103 h 195"/>
              <a:gd name="T32" fmla="*/ 49 w 114"/>
              <a:gd name="T33" fmla="*/ 106 h 195"/>
              <a:gd name="T34" fmla="*/ 52 w 114"/>
              <a:gd name="T35" fmla="*/ 109 h 195"/>
              <a:gd name="T36" fmla="*/ 58 w 114"/>
              <a:gd name="T37" fmla="*/ 119 h 195"/>
              <a:gd name="T38" fmla="*/ 61 w 114"/>
              <a:gd name="T39" fmla="*/ 123 h 195"/>
              <a:gd name="T40" fmla="*/ 60 w 114"/>
              <a:gd name="T41" fmla="*/ 122 h 195"/>
              <a:gd name="T42" fmla="*/ 66 w 114"/>
              <a:gd name="T43" fmla="*/ 128 h 195"/>
              <a:gd name="T44" fmla="*/ 69 w 114"/>
              <a:gd name="T45" fmla="*/ 131 h 195"/>
              <a:gd name="T46" fmla="*/ 68 w 114"/>
              <a:gd name="T47" fmla="*/ 130 h 195"/>
              <a:gd name="T48" fmla="*/ 87 w 114"/>
              <a:gd name="T49" fmla="*/ 143 h 195"/>
              <a:gd name="T50" fmla="*/ 89 w 114"/>
              <a:gd name="T51" fmla="*/ 145 h 195"/>
              <a:gd name="T52" fmla="*/ 98 w 114"/>
              <a:gd name="T53" fmla="*/ 160 h 195"/>
              <a:gd name="T54" fmla="*/ 107 w 114"/>
              <a:gd name="T55" fmla="*/ 172 h 195"/>
              <a:gd name="T56" fmla="*/ 108 w 114"/>
              <a:gd name="T57" fmla="*/ 173 h 195"/>
              <a:gd name="T58" fmla="*/ 112 w 114"/>
              <a:gd name="T59" fmla="*/ 182 h 195"/>
              <a:gd name="T60" fmla="*/ 108 w 114"/>
              <a:gd name="T61" fmla="*/ 193 h 195"/>
              <a:gd name="T62" fmla="*/ 97 w 114"/>
              <a:gd name="T63" fmla="*/ 189 h 195"/>
              <a:gd name="T64" fmla="*/ 93 w 114"/>
              <a:gd name="T65" fmla="*/ 180 h 195"/>
              <a:gd name="T66" fmla="*/ 94 w 114"/>
              <a:gd name="T67" fmla="*/ 181 h 195"/>
              <a:gd name="T68" fmla="*/ 85 w 114"/>
              <a:gd name="T69" fmla="*/ 169 h 195"/>
              <a:gd name="T70" fmla="*/ 76 w 114"/>
              <a:gd name="T71" fmla="*/ 154 h 195"/>
              <a:gd name="T72" fmla="*/ 78 w 114"/>
              <a:gd name="T73" fmla="*/ 156 h 195"/>
              <a:gd name="T74" fmla="*/ 59 w 114"/>
              <a:gd name="T75" fmla="*/ 143 h 195"/>
              <a:gd name="T76" fmla="*/ 58 w 114"/>
              <a:gd name="T77" fmla="*/ 142 h 195"/>
              <a:gd name="T78" fmla="*/ 55 w 114"/>
              <a:gd name="T79" fmla="*/ 139 h 195"/>
              <a:gd name="T80" fmla="*/ 49 w 114"/>
              <a:gd name="T81" fmla="*/ 133 h 195"/>
              <a:gd name="T82" fmla="*/ 48 w 114"/>
              <a:gd name="T83" fmla="*/ 132 h 195"/>
              <a:gd name="T84" fmla="*/ 45 w 114"/>
              <a:gd name="T85" fmla="*/ 128 h 195"/>
              <a:gd name="T86" fmla="*/ 39 w 114"/>
              <a:gd name="T87" fmla="*/ 118 h 195"/>
              <a:gd name="T88" fmla="*/ 42 w 114"/>
              <a:gd name="T89" fmla="*/ 121 h 195"/>
              <a:gd name="T90" fmla="*/ 36 w 114"/>
              <a:gd name="T91" fmla="*/ 118 h 195"/>
              <a:gd name="T92" fmla="*/ 32 w 114"/>
              <a:gd name="T93" fmla="*/ 113 h 195"/>
              <a:gd name="T94" fmla="*/ 29 w 114"/>
              <a:gd name="T95" fmla="*/ 103 h 195"/>
              <a:gd name="T96" fmla="*/ 32 w 114"/>
              <a:gd name="T97" fmla="*/ 107 h 195"/>
              <a:gd name="T98" fmla="*/ 28 w 114"/>
              <a:gd name="T99" fmla="*/ 104 h 195"/>
              <a:gd name="T100" fmla="*/ 26 w 114"/>
              <a:gd name="T101" fmla="*/ 103 h 195"/>
              <a:gd name="T102" fmla="*/ 21 w 114"/>
              <a:gd name="T103" fmla="*/ 97 h 195"/>
              <a:gd name="T104" fmla="*/ 10 w 114"/>
              <a:gd name="T105" fmla="*/ 84 h 195"/>
              <a:gd name="T106" fmla="*/ 9 w 114"/>
              <a:gd name="T107" fmla="*/ 81 h 195"/>
              <a:gd name="T108" fmla="*/ 3 w 114"/>
              <a:gd name="T109" fmla="*/ 64 h 195"/>
              <a:gd name="T110" fmla="*/ 2 w 114"/>
              <a:gd name="T111" fmla="*/ 62 h 195"/>
              <a:gd name="T112" fmla="*/ 0 w 114"/>
              <a:gd name="T113" fmla="*/ 29 h 195"/>
              <a:gd name="T114" fmla="*/ 1 w 114"/>
              <a:gd name="T115" fmla="*/ 26 h 195"/>
              <a:gd name="T116" fmla="*/ 4 w 114"/>
              <a:gd name="T117" fmla="*/ 18 h 195"/>
              <a:gd name="T118" fmla="*/ 5 w 114"/>
              <a:gd name="T119" fmla="*/ 16 h 195"/>
              <a:gd name="T120" fmla="*/ 12 w 114"/>
              <a:gd name="T121" fmla="*/ 5 h 195"/>
              <a:gd name="T122" fmla="*/ 23 w 114"/>
              <a:gd name="T123" fmla="*/ 3 h 195"/>
              <a:gd name="T124" fmla="*/ 25 w 114"/>
              <a:gd name="T125" fmla="*/ 14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" h="195">
                <a:moveTo>
                  <a:pt x="25" y="14"/>
                </a:moveTo>
                <a:lnTo>
                  <a:pt x="18" y="25"/>
                </a:lnTo>
                <a:lnTo>
                  <a:pt x="19" y="23"/>
                </a:lnTo>
                <a:lnTo>
                  <a:pt x="16" y="31"/>
                </a:lnTo>
                <a:lnTo>
                  <a:pt x="16" y="28"/>
                </a:lnTo>
                <a:lnTo>
                  <a:pt x="18" y="61"/>
                </a:lnTo>
                <a:lnTo>
                  <a:pt x="18" y="59"/>
                </a:lnTo>
                <a:lnTo>
                  <a:pt x="24" y="76"/>
                </a:lnTo>
                <a:lnTo>
                  <a:pt x="23" y="73"/>
                </a:lnTo>
                <a:lnTo>
                  <a:pt x="34" y="86"/>
                </a:lnTo>
                <a:lnTo>
                  <a:pt x="39" y="92"/>
                </a:lnTo>
                <a:lnTo>
                  <a:pt x="37" y="91"/>
                </a:lnTo>
                <a:lnTo>
                  <a:pt x="41" y="94"/>
                </a:lnTo>
                <a:cubicBezTo>
                  <a:pt x="43" y="95"/>
                  <a:pt x="44" y="97"/>
                  <a:pt x="44" y="98"/>
                </a:cubicBezTo>
                <a:lnTo>
                  <a:pt x="47" y="108"/>
                </a:lnTo>
                <a:lnTo>
                  <a:pt x="43" y="103"/>
                </a:lnTo>
                <a:lnTo>
                  <a:pt x="49" y="106"/>
                </a:lnTo>
                <a:cubicBezTo>
                  <a:pt x="50" y="107"/>
                  <a:pt x="52" y="108"/>
                  <a:pt x="52" y="109"/>
                </a:cubicBezTo>
                <a:lnTo>
                  <a:pt x="58" y="119"/>
                </a:lnTo>
                <a:lnTo>
                  <a:pt x="61" y="123"/>
                </a:lnTo>
                <a:lnTo>
                  <a:pt x="60" y="122"/>
                </a:lnTo>
                <a:lnTo>
                  <a:pt x="66" y="128"/>
                </a:lnTo>
                <a:lnTo>
                  <a:pt x="69" y="131"/>
                </a:lnTo>
                <a:lnTo>
                  <a:pt x="68" y="130"/>
                </a:lnTo>
                <a:lnTo>
                  <a:pt x="87" y="143"/>
                </a:lnTo>
                <a:cubicBezTo>
                  <a:pt x="88" y="144"/>
                  <a:pt x="89" y="144"/>
                  <a:pt x="89" y="145"/>
                </a:cubicBezTo>
                <a:lnTo>
                  <a:pt x="98" y="160"/>
                </a:lnTo>
                <a:lnTo>
                  <a:pt x="107" y="172"/>
                </a:lnTo>
                <a:cubicBezTo>
                  <a:pt x="107" y="172"/>
                  <a:pt x="108" y="173"/>
                  <a:pt x="108" y="173"/>
                </a:cubicBezTo>
                <a:lnTo>
                  <a:pt x="112" y="182"/>
                </a:lnTo>
                <a:cubicBezTo>
                  <a:pt x="114" y="186"/>
                  <a:pt x="112" y="191"/>
                  <a:pt x="108" y="193"/>
                </a:cubicBezTo>
                <a:cubicBezTo>
                  <a:pt x="104" y="195"/>
                  <a:pt x="99" y="193"/>
                  <a:pt x="97" y="189"/>
                </a:cubicBezTo>
                <a:lnTo>
                  <a:pt x="93" y="180"/>
                </a:lnTo>
                <a:lnTo>
                  <a:pt x="94" y="181"/>
                </a:lnTo>
                <a:lnTo>
                  <a:pt x="85" y="169"/>
                </a:lnTo>
                <a:lnTo>
                  <a:pt x="76" y="154"/>
                </a:lnTo>
                <a:lnTo>
                  <a:pt x="78" y="156"/>
                </a:lnTo>
                <a:lnTo>
                  <a:pt x="59" y="143"/>
                </a:lnTo>
                <a:cubicBezTo>
                  <a:pt x="59" y="143"/>
                  <a:pt x="58" y="142"/>
                  <a:pt x="58" y="142"/>
                </a:cubicBezTo>
                <a:lnTo>
                  <a:pt x="55" y="139"/>
                </a:lnTo>
                <a:lnTo>
                  <a:pt x="49" y="133"/>
                </a:lnTo>
                <a:cubicBezTo>
                  <a:pt x="49" y="133"/>
                  <a:pt x="48" y="133"/>
                  <a:pt x="48" y="132"/>
                </a:cubicBezTo>
                <a:lnTo>
                  <a:pt x="45" y="128"/>
                </a:lnTo>
                <a:lnTo>
                  <a:pt x="39" y="118"/>
                </a:lnTo>
                <a:lnTo>
                  <a:pt x="42" y="121"/>
                </a:lnTo>
                <a:lnTo>
                  <a:pt x="36" y="118"/>
                </a:lnTo>
                <a:cubicBezTo>
                  <a:pt x="34" y="117"/>
                  <a:pt x="32" y="115"/>
                  <a:pt x="32" y="113"/>
                </a:cubicBezTo>
                <a:lnTo>
                  <a:pt x="29" y="103"/>
                </a:lnTo>
                <a:lnTo>
                  <a:pt x="32" y="107"/>
                </a:lnTo>
                <a:lnTo>
                  <a:pt x="28" y="104"/>
                </a:lnTo>
                <a:cubicBezTo>
                  <a:pt x="27" y="104"/>
                  <a:pt x="27" y="103"/>
                  <a:pt x="26" y="103"/>
                </a:cubicBezTo>
                <a:lnTo>
                  <a:pt x="21" y="97"/>
                </a:lnTo>
                <a:lnTo>
                  <a:pt x="10" y="84"/>
                </a:lnTo>
                <a:cubicBezTo>
                  <a:pt x="10" y="83"/>
                  <a:pt x="9" y="82"/>
                  <a:pt x="9" y="81"/>
                </a:cubicBezTo>
                <a:lnTo>
                  <a:pt x="3" y="64"/>
                </a:lnTo>
                <a:cubicBezTo>
                  <a:pt x="3" y="63"/>
                  <a:pt x="3" y="63"/>
                  <a:pt x="2" y="62"/>
                </a:cubicBezTo>
                <a:lnTo>
                  <a:pt x="0" y="29"/>
                </a:lnTo>
                <a:cubicBezTo>
                  <a:pt x="0" y="28"/>
                  <a:pt x="1" y="27"/>
                  <a:pt x="1" y="26"/>
                </a:cubicBezTo>
                <a:lnTo>
                  <a:pt x="4" y="18"/>
                </a:lnTo>
                <a:cubicBezTo>
                  <a:pt x="4" y="17"/>
                  <a:pt x="4" y="17"/>
                  <a:pt x="5" y="16"/>
                </a:cubicBezTo>
                <a:lnTo>
                  <a:pt x="12" y="5"/>
                </a:lnTo>
                <a:cubicBezTo>
                  <a:pt x="14" y="1"/>
                  <a:pt x="19" y="0"/>
                  <a:pt x="23" y="3"/>
                </a:cubicBezTo>
                <a:cubicBezTo>
                  <a:pt x="26" y="5"/>
                  <a:pt x="28" y="10"/>
                  <a:pt x="25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73">
            <a:extLst>
              <a:ext uri="{FF2B5EF4-FFF2-40B4-BE49-F238E27FC236}">
                <a16:creationId xmlns:a16="http://schemas.microsoft.com/office/drawing/2014/main" id="{BEDF4355-0C9F-4027-BC76-8500732FD41E}"/>
              </a:ext>
            </a:extLst>
          </p:cNvPr>
          <p:cNvSpPr>
            <a:spLocks/>
          </p:cNvSpPr>
          <p:nvPr/>
        </p:nvSpPr>
        <p:spPr bwMode="auto">
          <a:xfrm>
            <a:off x="2819014" y="3682861"/>
            <a:ext cx="39688" cy="74613"/>
          </a:xfrm>
          <a:custGeom>
            <a:avLst/>
            <a:gdLst>
              <a:gd name="T0" fmla="*/ 17 w 72"/>
              <a:gd name="T1" fmla="*/ 7 h 131"/>
              <a:gd name="T2" fmla="*/ 20 w 72"/>
              <a:gd name="T3" fmla="*/ 16 h 131"/>
              <a:gd name="T4" fmla="*/ 17 w 72"/>
              <a:gd name="T5" fmla="*/ 12 h 131"/>
              <a:gd name="T6" fmla="*/ 24 w 72"/>
              <a:gd name="T7" fmla="*/ 17 h 131"/>
              <a:gd name="T8" fmla="*/ 26 w 72"/>
              <a:gd name="T9" fmla="*/ 18 h 131"/>
              <a:gd name="T10" fmla="*/ 31 w 72"/>
              <a:gd name="T11" fmla="*/ 24 h 131"/>
              <a:gd name="T12" fmla="*/ 29 w 72"/>
              <a:gd name="T13" fmla="*/ 23 h 131"/>
              <a:gd name="T14" fmla="*/ 34 w 72"/>
              <a:gd name="T15" fmla="*/ 26 h 131"/>
              <a:gd name="T16" fmla="*/ 49 w 72"/>
              <a:gd name="T17" fmla="*/ 35 h 131"/>
              <a:gd name="T18" fmla="*/ 64 w 72"/>
              <a:gd name="T19" fmla="*/ 44 h 131"/>
              <a:gd name="T20" fmla="*/ 67 w 72"/>
              <a:gd name="T21" fmla="*/ 50 h 131"/>
              <a:gd name="T22" fmla="*/ 69 w 72"/>
              <a:gd name="T23" fmla="*/ 67 h 131"/>
              <a:gd name="T24" fmla="*/ 72 w 72"/>
              <a:gd name="T25" fmla="*/ 86 h 131"/>
              <a:gd name="T26" fmla="*/ 72 w 72"/>
              <a:gd name="T27" fmla="*/ 88 h 131"/>
              <a:gd name="T28" fmla="*/ 71 w 72"/>
              <a:gd name="T29" fmla="*/ 108 h 131"/>
              <a:gd name="T30" fmla="*/ 70 w 72"/>
              <a:gd name="T31" fmla="*/ 112 h 131"/>
              <a:gd name="T32" fmla="*/ 61 w 72"/>
              <a:gd name="T33" fmla="*/ 126 h 131"/>
              <a:gd name="T34" fmla="*/ 50 w 72"/>
              <a:gd name="T35" fmla="*/ 128 h 131"/>
              <a:gd name="T36" fmla="*/ 48 w 72"/>
              <a:gd name="T37" fmla="*/ 117 h 131"/>
              <a:gd name="T38" fmla="*/ 57 w 72"/>
              <a:gd name="T39" fmla="*/ 103 h 131"/>
              <a:gd name="T40" fmla="*/ 55 w 72"/>
              <a:gd name="T41" fmla="*/ 107 h 131"/>
              <a:gd name="T42" fmla="*/ 56 w 72"/>
              <a:gd name="T43" fmla="*/ 87 h 131"/>
              <a:gd name="T44" fmla="*/ 57 w 72"/>
              <a:gd name="T45" fmla="*/ 89 h 131"/>
              <a:gd name="T46" fmla="*/ 54 w 72"/>
              <a:gd name="T47" fmla="*/ 68 h 131"/>
              <a:gd name="T48" fmla="*/ 52 w 72"/>
              <a:gd name="T49" fmla="*/ 51 h 131"/>
              <a:gd name="T50" fmla="*/ 55 w 72"/>
              <a:gd name="T51" fmla="*/ 57 h 131"/>
              <a:gd name="T52" fmla="*/ 40 w 72"/>
              <a:gd name="T53" fmla="*/ 48 h 131"/>
              <a:gd name="T54" fmla="*/ 25 w 72"/>
              <a:gd name="T55" fmla="*/ 39 h 131"/>
              <a:gd name="T56" fmla="*/ 20 w 72"/>
              <a:gd name="T57" fmla="*/ 36 h 131"/>
              <a:gd name="T58" fmla="*/ 18 w 72"/>
              <a:gd name="T59" fmla="*/ 35 h 131"/>
              <a:gd name="T60" fmla="*/ 13 w 72"/>
              <a:gd name="T61" fmla="*/ 29 h 131"/>
              <a:gd name="T62" fmla="*/ 15 w 72"/>
              <a:gd name="T63" fmla="*/ 30 h 131"/>
              <a:gd name="T64" fmla="*/ 8 w 72"/>
              <a:gd name="T65" fmla="*/ 25 h 131"/>
              <a:gd name="T66" fmla="*/ 5 w 72"/>
              <a:gd name="T67" fmla="*/ 21 h 131"/>
              <a:gd name="T68" fmla="*/ 2 w 72"/>
              <a:gd name="T69" fmla="*/ 12 h 131"/>
              <a:gd name="T70" fmla="*/ 7 w 72"/>
              <a:gd name="T71" fmla="*/ 2 h 131"/>
              <a:gd name="T72" fmla="*/ 17 w 72"/>
              <a:gd name="T73" fmla="*/ 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2" h="131">
                <a:moveTo>
                  <a:pt x="17" y="7"/>
                </a:moveTo>
                <a:lnTo>
                  <a:pt x="20" y="16"/>
                </a:lnTo>
                <a:lnTo>
                  <a:pt x="17" y="12"/>
                </a:lnTo>
                <a:lnTo>
                  <a:pt x="24" y="17"/>
                </a:lnTo>
                <a:cubicBezTo>
                  <a:pt x="25" y="17"/>
                  <a:pt x="25" y="18"/>
                  <a:pt x="26" y="18"/>
                </a:cubicBezTo>
                <a:lnTo>
                  <a:pt x="31" y="24"/>
                </a:lnTo>
                <a:lnTo>
                  <a:pt x="29" y="23"/>
                </a:lnTo>
                <a:lnTo>
                  <a:pt x="34" y="26"/>
                </a:lnTo>
                <a:lnTo>
                  <a:pt x="49" y="35"/>
                </a:lnTo>
                <a:lnTo>
                  <a:pt x="64" y="44"/>
                </a:lnTo>
                <a:cubicBezTo>
                  <a:pt x="66" y="45"/>
                  <a:pt x="67" y="47"/>
                  <a:pt x="67" y="50"/>
                </a:cubicBezTo>
                <a:lnTo>
                  <a:pt x="69" y="67"/>
                </a:lnTo>
                <a:lnTo>
                  <a:pt x="72" y="86"/>
                </a:lnTo>
                <a:cubicBezTo>
                  <a:pt x="72" y="87"/>
                  <a:pt x="72" y="87"/>
                  <a:pt x="72" y="88"/>
                </a:cubicBezTo>
                <a:lnTo>
                  <a:pt x="71" y="108"/>
                </a:lnTo>
                <a:cubicBezTo>
                  <a:pt x="71" y="109"/>
                  <a:pt x="71" y="111"/>
                  <a:pt x="70" y="112"/>
                </a:cubicBezTo>
                <a:lnTo>
                  <a:pt x="61" y="126"/>
                </a:lnTo>
                <a:cubicBezTo>
                  <a:pt x="59" y="130"/>
                  <a:pt x="54" y="131"/>
                  <a:pt x="50" y="128"/>
                </a:cubicBezTo>
                <a:cubicBezTo>
                  <a:pt x="46" y="126"/>
                  <a:pt x="45" y="121"/>
                  <a:pt x="48" y="117"/>
                </a:cubicBezTo>
                <a:lnTo>
                  <a:pt x="57" y="103"/>
                </a:lnTo>
                <a:lnTo>
                  <a:pt x="55" y="107"/>
                </a:lnTo>
                <a:lnTo>
                  <a:pt x="56" y="87"/>
                </a:lnTo>
                <a:lnTo>
                  <a:pt x="57" y="89"/>
                </a:lnTo>
                <a:lnTo>
                  <a:pt x="54" y="68"/>
                </a:lnTo>
                <a:lnTo>
                  <a:pt x="52" y="51"/>
                </a:lnTo>
                <a:lnTo>
                  <a:pt x="55" y="57"/>
                </a:lnTo>
                <a:lnTo>
                  <a:pt x="40" y="48"/>
                </a:lnTo>
                <a:lnTo>
                  <a:pt x="25" y="39"/>
                </a:lnTo>
                <a:lnTo>
                  <a:pt x="20" y="36"/>
                </a:lnTo>
                <a:cubicBezTo>
                  <a:pt x="20" y="36"/>
                  <a:pt x="19" y="35"/>
                  <a:pt x="18" y="35"/>
                </a:cubicBezTo>
                <a:lnTo>
                  <a:pt x="13" y="29"/>
                </a:lnTo>
                <a:lnTo>
                  <a:pt x="15" y="30"/>
                </a:lnTo>
                <a:lnTo>
                  <a:pt x="8" y="25"/>
                </a:lnTo>
                <a:cubicBezTo>
                  <a:pt x="6" y="24"/>
                  <a:pt x="5" y="23"/>
                  <a:pt x="5" y="21"/>
                </a:cubicBezTo>
                <a:lnTo>
                  <a:pt x="2" y="12"/>
                </a:lnTo>
                <a:cubicBezTo>
                  <a:pt x="0" y="8"/>
                  <a:pt x="3" y="3"/>
                  <a:pt x="7" y="2"/>
                </a:cubicBezTo>
                <a:cubicBezTo>
                  <a:pt x="11" y="0"/>
                  <a:pt x="16" y="3"/>
                  <a:pt x="17" y="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74">
            <a:extLst>
              <a:ext uri="{FF2B5EF4-FFF2-40B4-BE49-F238E27FC236}">
                <a16:creationId xmlns:a16="http://schemas.microsoft.com/office/drawing/2014/main" id="{3BCFECF3-629B-48D9-9288-9FE757F42A16}"/>
              </a:ext>
            </a:extLst>
          </p:cNvPr>
          <p:cNvSpPr>
            <a:spLocks/>
          </p:cNvSpPr>
          <p:nvPr/>
        </p:nvSpPr>
        <p:spPr bwMode="auto">
          <a:xfrm>
            <a:off x="2880926" y="3527286"/>
            <a:ext cx="123825" cy="19050"/>
          </a:xfrm>
          <a:custGeom>
            <a:avLst/>
            <a:gdLst>
              <a:gd name="T0" fmla="*/ 14 w 226"/>
              <a:gd name="T1" fmla="*/ 10 h 32"/>
              <a:gd name="T2" fmla="*/ 24 w 226"/>
              <a:gd name="T3" fmla="*/ 16 h 32"/>
              <a:gd name="T4" fmla="*/ 21 w 226"/>
              <a:gd name="T5" fmla="*/ 15 h 32"/>
              <a:gd name="T6" fmla="*/ 31 w 226"/>
              <a:gd name="T7" fmla="*/ 17 h 32"/>
              <a:gd name="T8" fmla="*/ 29 w 226"/>
              <a:gd name="T9" fmla="*/ 16 h 32"/>
              <a:gd name="T10" fmla="*/ 59 w 226"/>
              <a:gd name="T11" fmla="*/ 15 h 32"/>
              <a:gd name="T12" fmla="*/ 84 w 226"/>
              <a:gd name="T13" fmla="*/ 12 h 32"/>
              <a:gd name="T14" fmla="*/ 132 w 226"/>
              <a:gd name="T15" fmla="*/ 1 h 32"/>
              <a:gd name="T16" fmla="*/ 134 w 226"/>
              <a:gd name="T17" fmla="*/ 1 h 32"/>
              <a:gd name="T18" fmla="*/ 150 w 226"/>
              <a:gd name="T19" fmla="*/ 3 h 32"/>
              <a:gd name="T20" fmla="*/ 161 w 226"/>
              <a:gd name="T21" fmla="*/ 3 h 32"/>
              <a:gd name="T22" fmla="*/ 185 w 226"/>
              <a:gd name="T23" fmla="*/ 9 h 32"/>
              <a:gd name="T24" fmla="*/ 183 w 226"/>
              <a:gd name="T25" fmla="*/ 8 h 32"/>
              <a:gd name="T26" fmla="*/ 206 w 226"/>
              <a:gd name="T27" fmla="*/ 8 h 32"/>
              <a:gd name="T28" fmla="*/ 215 w 226"/>
              <a:gd name="T29" fmla="*/ 10 h 32"/>
              <a:gd name="T30" fmla="*/ 212 w 226"/>
              <a:gd name="T31" fmla="*/ 10 h 32"/>
              <a:gd name="T32" fmla="*/ 215 w 226"/>
              <a:gd name="T33" fmla="*/ 9 h 32"/>
              <a:gd name="T34" fmla="*/ 225 w 226"/>
              <a:gd name="T35" fmla="*/ 14 h 32"/>
              <a:gd name="T36" fmla="*/ 220 w 226"/>
              <a:gd name="T37" fmla="*/ 24 h 32"/>
              <a:gd name="T38" fmla="*/ 217 w 226"/>
              <a:gd name="T39" fmla="*/ 25 h 32"/>
              <a:gd name="T40" fmla="*/ 213 w 226"/>
              <a:gd name="T41" fmla="*/ 25 h 32"/>
              <a:gd name="T42" fmla="*/ 206 w 226"/>
              <a:gd name="T43" fmla="*/ 24 h 32"/>
              <a:gd name="T44" fmla="*/ 183 w 226"/>
              <a:gd name="T45" fmla="*/ 24 h 32"/>
              <a:gd name="T46" fmla="*/ 182 w 226"/>
              <a:gd name="T47" fmla="*/ 24 h 32"/>
              <a:gd name="T48" fmla="*/ 160 w 226"/>
              <a:gd name="T49" fmla="*/ 19 h 32"/>
              <a:gd name="T50" fmla="*/ 148 w 226"/>
              <a:gd name="T51" fmla="*/ 18 h 32"/>
              <a:gd name="T52" fmla="*/ 132 w 226"/>
              <a:gd name="T53" fmla="*/ 16 h 32"/>
              <a:gd name="T54" fmla="*/ 135 w 226"/>
              <a:gd name="T55" fmla="*/ 16 h 32"/>
              <a:gd name="T56" fmla="*/ 87 w 226"/>
              <a:gd name="T57" fmla="*/ 27 h 32"/>
              <a:gd name="T58" fmla="*/ 60 w 226"/>
              <a:gd name="T59" fmla="*/ 31 h 32"/>
              <a:gd name="T60" fmla="*/ 30 w 226"/>
              <a:gd name="T61" fmla="*/ 32 h 32"/>
              <a:gd name="T62" fmla="*/ 28 w 226"/>
              <a:gd name="T63" fmla="*/ 32 h 32"/>
              <a:gd name="T64" fmla="*/ 18 w 226"/>
              <a:gd name="T65" fmla="*/ 30 h 32"/>
              <a:gd name="T66" fmla="*/ 15 w 226"/>
              <a:gd name="T67" fmla="*/ 29 h 32"/>
              <a:gd name="T68" fmla="*/ 5 w 226"/>
              <a:gd name="T69" fmla="*/ 23 h 32"/>
              <a:gd name="T70" fmla="*/ 3 w 226"/>
              <a:gd name="T71" fmla="*/ 12 h 32"/>
              <a:gd name="T72" fmla="*/ 14 w 226"/>
              <a:gd name="T73" fmla="*/ 1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6" h="32">
                <a:moveTo>
                  <a:pt x="14" y="10"/>
                </a:moveTo>
                <a:lnTo>
                  <a:pt x="24" y="16"/>
                </a:lnTo>
                <a:lnTo>
                  <a:pt x="21" y="15"/>
                </a:lnTo>
                <a:lnTo>
                  <a:pt x="31" y="17"/>
                </a:lnTo>
                <a:lnTo>
                  <a:pt x="29" y="16"/>
                </a:lnTo>
                <a:lnTo>
                  <a:pt x="59" y="15"/>
                </a:lnTo>
                <a:lnTo>
                  <a:pt x="84" y="12"/>
                </a:lnTo>
                <a:lnTo>
                  <a:pt x="132" y="1"/>
                </a:lnTo>
                <a:cubicBezTo>
                  <a:pt x="133" y="0"/>
                  <a:pt x="134" y="0"/>
                  <a:pt x="134" y="1"/>
                </a:cubicBezTo>
                <a:lnTo>
                  <a:pt x="150" y="3"/>
                </a:lnTo>
                <a:lnTo>
                  <a:pt x="161" y="3"/>
                </a:lnTo>
                <a:lnTo>
                  <a:pt x="185" y="9"/>
                </a:lnTo>
                <a:lnTo>
                  <a:pt x="183" y="8"/>
                </a:lnTo>
                <a:lnTo>
                  <a:pt x="206" y="8"/>
                </a:lnTo>
                <a:lnTo>
                  <a:pt x="215" y="10"/>
                </a:lnTo>
                <a:lnTo>
                  <a:pt x="212" y="10"/>
                </a:lnTo>
                <a:lnTo>
                  <a:pt x="215" y="9"/>
                </a:lnTo>
                <a:cubicBezTo>
                  <a:pt x="219" y="7"/>
                  <a:pt x="224" y="10"/>
                  <a:pt x="225" y="14"/>
                </a:cubicBezTo>
                <a:cubicBezTo>
                  <a:pt x="226" y="18"/>
                  <a:pt x="224" y="23"/>
                  <a:pt x="220" y="24"/>
                </a:cubicBezTo>
                <a:lnTo>
                  <a:pt x="217" y="25"/>
                </a:lnTo>
                <a:cubicBezTo>
                  <a:pt x="216" y="25"/>
                  <a:pt x="215" y="26"/>
                  <a:pt x="213" y="25"/>
                </a:cubicBezTo>
                <a:lnTo>
                  <a:pt x="206" y="24"/>
                </a:lnTo>
                <a:lnTo>
                  <a:pt x="183" y="24"/>
                </a:lnTo>
                <a:cubicBezTo>
                  <a:pt x="183" y="24"/>
                  <a:pt x="182" y="24"/>
                  <a:pt x="182" y="24"/>
                </a:cubicBezTo>
                <a:lnTo>
                  <a:pt x="160" y="19"/>
                </a:lnTo>
                <a:lnTo>
                  <a:pt x="148" y="18"/>
                </a:lnTo>
                <a:lnTo>
                  <a:pt x="132" y="16"/>
                </a:lnTo>
                <a:lnTo>
                  <a:pt x="135" y="16"/>
                </a:lnTo>
                <a:lnTo>
                  <a:pt x="87" y="27"/>
                </a:lnTo>
                <a:lnTo>
                  <a:pt x="60" y="31"/>
                </a:lnTo>
                <a:lnTo>
                  <a:pt x="30" y="32"/>
                </a:lnTo>
                <a:cubicBezTo>
                  <a:pt x="29" y="32"/>
                  <a:pt x="29" y="32"/>
                  <a:pt x="28" y="32"/>
                </a:cubicBezTo>
                <a:lnTo>
                  <a:pt x="18" y="30"/>
                </a:lnTo>
                <a:cubicBezTo>
                  <a:pt x="17" y="30"/>
                  <a:pt x="16" y="30"/>
                  <a:pt x="15" y="29"/>
                </a:cubicBezTo>
                <a:lnTo>
                  <a:pt x="5" y="23"/>
                </a:lnTo>
                <a:cubicBezTo>
                  <a:pt x="2" y="21"/>
                  <a:pt x="0" y="16"/>
                  <a:pt x="3" y="12"/>
                </a:cubicBezTo>
                <a:cubicBezTo>
                  <a:pt x="5" y="9"/>
                  <a:pt x="10" y="7"/>
                  <a:pt x="14" y="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75">
            <a:extLst>
              <a:ext uri="{FF2B5EF4-FFF2-40B4-BE49-F238E27FC236}">
                <a16:creationId xmlns:a16="http://schemas.microsoft.com/office/drawing/2014/main" id="{285AF7A9-B208-4620-A813-585E1DDA901F}"/>
              </a:ext>
            </a:extLst>
          </p:cNvPr>
          <p:cNvSpPr>
            <a:spLocks/>
          </p:cNvSpPr>
          <p:nvPr/>
        </p:nvSpPr>
        <p:spPr bwMode="auto">
          <a:xfrm>
            <a:off x="2880926" y="3536811"/>
            <a:ext cx="44450" cy="28575"/>
          </a:xfrm>
          <a:custGeom>
            <a:avLst/>
            <a:gdLst>
              <a:gd name="T0" fmla="*/ 5 w 82"/>
              <a:gd name="T1" fmla="*/ 34 h 50"/>
              <a:gd name="T2" fmla="*/ 17 w 82"/>
              <a:gd name="T3" fmla="*/ 25 h 50"/>
              <a:gd name="T4" fmla="*/ 31 w 82"/>
              <a:gd name="T5" fmla="*/ 13 h 50"/>
              <a:gd name="T6" fmla="*/ 32 w 82"/>
              <a:gd name="T7" fmla="*/ 13 h 50"/>
              <a:gd name="T8" fmla="*/ 39 w 82"/>
              <a:gd name="T9" fmla="*/ 9 h 50"/>
              <a:gd name="T10" fmla="*/ 42 w 82"/>
              <a:gd name="T11" fmla="*/ 8 h 50"/>
              <a:gd name="T12" fmla="*/ 54 w 82"/>
              <a:gd name="T13" fmla="*/ 5 h 50"/>
              <a:gd name="T14" fmla="*/ 64 w 82"/>
              <a:gd name="T15" fmla="*/ 2 h 50"/>
              <a:gd name="T16" fmla="*/ 72 w 82"/>
              <a:gd name="T17" fmla="*/ 1 h 50"/>
              <a:gd name="T18" fmla="*/ 81 w 82"/>
              <a:gd name="T19" fmla="*/ 7 h 50"/>
              <a:gd name="T20" fmla="*/ 75 w 82"/>
              <a:gd name="T21" fmla="*/ 16 h 50"/>
              <a:gd name="T22" fmla="*/ 69 w 82"/>
              <a:gd name="T23" fmla="*/ 17 h 50"/>
              <a:gd name="T24" fmla="*/ 57 w 82"/>
              <a:gd name="T25" fmla="*/ 20 h 50"/>
              <a:gd name="T26" fmla="*/ 45 w 82"/>
              <a:gd name="T27" fmla="*/ 23 h 50"/>
              <a:gd name="T28" fmla="*/ 47 w 82"/>
              <a:gd name="T29" fmla="*/ 22 h 50"/>
              <a:gd name="T30" fmla="*/ 40 w 82"/>
              <a:gd name="T31" fmla="*/ 26 h 50"/>
              <a:gd name="T32" fmla="*/ 41 w 82"/>
              <a:gd name="T33" fmla="*/ 26 h 50"/>
              <a:gd name="T34" fmla="*/ 26 w 82"/>
              <a:gd name="T35" fmla="*/ 38 h 50"/>
              <a:gd name="T36" fmla="*/ 14 w 82"/>
              <a:gd name="T37" fmla="*/ 47 h 50"/>
              <a:gd name="T38" fmla="*/ 3 w 82"/>
              <a:gd name="T39" fmla="*/ 45 h 50"/>
              <a:gd name="T40" fmla="*/ 5 w 82"/>
              <a:gd name="T41" fmla="*/ 3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2" h="50">
                <a:moveTo>
                  <a:pt x="5" y="34"/>
                </a:moveTo>
                <a:lnTo>
                  <a:pt x="17" y="25"/>
                </a:lnTo>
                <a:lnTo>
                  <a:pt x="31" y="13"/>
                </a:lnTo>
                <a:cubicBezTo>
                  <a:pt x="32" y="13"/>
                  <a:pt x="32" y="13"/>
                  <a:pt x="32" y="13"/>
                </a:cubicBezTo>
                <a:lnTo>
                  <a:pt x="39" y="9"/>
                </a:lnTo>
                <a:cubicBezTo>
                  <a:pt x="40" y="8"/>
                  <a:pt x="41" y="8"/>
                  <a:pt x="42" y="8"/>
                </a:cubicBezTo>
                <a:lnTo>
                  <a:pt x="54" y="5"/>
                </a:lnTo>
                <a:lnTo>
                  <a:pt x="64" y="2"/>
                </a:lnTo>
                <a:lnTo>
                  <a:pt x="72" y="1"/>
                </a:lnTo>
                <a:cubicBezTo>
                  <a:pt x="77" y="0"/>
                  <a:pt x="81" y="3"/>
                  <a:pt x="81" y="7"/>
                </a:cubicBezTo>
                <a:cubicBezTo>
                  <a:pt x="82" y="12"/>
                  <a:pt x="79" y="16"/>
                  <a:pt x="75" y="16"/>
                </a:cubicBezTo>
                <a:lnTo>
                  <a:pt x="69" y="17"/>
                </a:lnTo>
                <a:lnTo>
                  <a:pt x="57" y="20"/>
                </a:lnTo>
                <a:lnTo>
                  <a:pt x="45" y="23"/>
                </a:lnTo>
                <a:lnTo>
                  <a:pt x="47" y="22"/>
                </a:lnTo>
                <a:lnTo>
                  <a:pt x="40" y="26"/>
                </a:lnTo>
                <a:lnTo>
                  <a:pt x="41" y="26"/>
                </a:lnTo>
                <a:lnTo>
                  <a:pt x="26" y="38"/>
                </a:lnTo>
                <a:lnTo>
                  <a:pt x="14" y="47"/>
                </a:lnTo>
                <a:cubicBezTo>
                  <a:pt x="11" y="50"/>
                  <a:pt x="6" y="49"/>
                  <a:pt x="3" y="45"/>
                </a:cubicBezTo>
                <a:cubicBezTo>
                  <a:pt x="0" y="42"/>
                  <a:pt x="1" y="37"/>
                  <a:pt x="5" y="3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6">
            <a:extLst>
              <a:ext uri="{FF2B5EF4-FFF2-40B4-BE49-F238E27FC236}">
                <a16:creationId xmlns:a16="http://schemas.microsoft.com/office/drawing/2014/main" id="{FAF88E05-4D75-4A87-9BB2-21465B6384D8}"/>
              </a:ext>
            </a:extLst>
          </p:cNvPr>
          <p:cNvSpPr>
            <a:spLocks/>
          </p:cNvSpPr>
          <p:nvPr/>
        </p:nvSpPr>
        <p:spPr bwMode="auto">
          <a:xfrm>
            <a:off x="3047614" y="3463786"/>
            <a:ext cx="19050" cy="82550"/>
          </a:xfrm>
          <a:custGeom>
            <a:avLst/>
            <a:gdLst>
              <a:gd name="T0" fmla="*/ 24 w 34"/>
              <a:gd name="T1" fmla="*/ 10 h 146"/>
              <a:gd name="T2" fmla="*/ 19 w 34"/>
              <a:gd name="T3" fmla="*/ 33 h 146"/>
              <a:gd name="T4" fmla="*/ 18 w 34"/>
              <a:gd name="T5" fmla="*/ 37 h 146"/>
              <a:gd name="T6" fmla="*/ 18 w 34"/>
              <a:gd name="T7" fmla="*/ 39 h 146"/>
              <a:gd name="T8" fmla="*/ 16 w 34"/>
              <a:gd name="T9" fmla="*/ 43 h 146"/>
              <a:gd name="T10" fmla="*/ 16 w 34"/>
              <a:gd name="T11" fmla="*/ 39 h 146"/>
              <a:gd name="T12" fmla="*/ 16 w 34"/>
              <a:gd name="T13" fmla="*/ 52 h 146"/>
              <a:gd name="T14" fmla="*/ 17 w 34"/>
              <a:gd name="T15" fmla="*/ 75 h 146"/>
              <a:gd name="T16" fmla="*/ 19 w 34"/>
              <a:gd name="T17" fmla="*/ 100 h 146"/>
              <a:gd name="T18" fmla="*/ 19 w 34"/>
              <a:gd name="T19" fmla="*/ 98 h 146"/>
              <a:gd name="T20" fmla="*/ 24 w 34"/>
              <a:gd name="T21" fmla="*/ 112 h 146"/>
              <a:gd name="T22" fmla="*/ 27 w 34"/>
              <a:gd name="T23" fmla="*/ 121 h 146"/>
              <a:gd name="T24" fmla="*/ 27 w 34"/>
              <a:gd name="T25" fmla="*/ 123 h 146"/>
              <a:gd name="T26" fmla="*/ 27 w 34"/>
              <a:gd name="T27" fmla="*/ 128 h 146"/>
              <a:gd name="T28" fmla="*/ 26 w 34"/>
              <a:gd name="T29" fmla="*/ 124 h 146"/>
              <a:gd name="T30" fmla="*/ 31 w 34"/>
              <a:gd name="T31" fmla="*/ 132 h 146"/>
              <a:gd name="T32" fmla="*/ 29 w 34"/>
              <a:gd name="T33" fmla="*/ 143 h 146"/>
              <a:gd name="T34" fmla="*/ 18 w 34"/>
              <a:gd name="T35" fmla="*/ 141 h 146"/>
              <a:gd name="T36" fmla="*/ 13 w 34"/>
              <a:gd name="T37" fmla="*/ 133 h 146"/>
              <a:gd name="T38" fmla="*/ 11 w 34"/>
              <a:gd name="T39" fmla="*/ 128 h 146"/>
              <a:gd name="T40" fmla="*/ 11 w 34"/>
              <a:gd name="T41" fmla="*/ 123 h 146"/>
              <a:gd name="T42" fmla="*/ 12 w 34"/>
              <a:gd name="T43" fmla="*/ 126 h 146"/>
              <a:gd name="T44" fmla="*/ 9 w 34"/>
              <a:gd name="T45" fmla="*/ 117 h 146"/>
              <a:gd name="T46" fmla="*/ 4 w 34"/>
              <a:gd name="T47" fmla="*/ 103 h 146"/>
              <a:gd name="T48" fmla="*/ 3 w 34"/>
              <a:gd name="T49" fmla="*/ 101 h 146"/>
              <a:gd name="T50" fmla="*/ 1 w 34"/>
              <a:gd name="T51" fmla="*/ 76 h 146"/>
              <a:gd name="T52" fmla="*/ 0 w 34"/>
              <a:gd name="T53" fmla="*/ 52 h 146"/>
              <a:gd name="T54" fmla="*/ 0 w 34"/>
              <a:gd name="T55" fmla="*/ 39 h 146"/>
              <a:gd name="T56" fmla="*/ 1 w 34"/>
              <a:gd name="T57" fmla="*/ 36 h 146"/>
              <a:gd name="T58" fmla="*/ 3 w 34"/>
              <a:gd name="T59" fmla="*/ 32 h 146"/>
              <a:gd name="T60" fmla="*/ 3 w 34"/>
              <a:gd name="T61" fmla="*/ 34 h 146"/>
              <a:gd name="T62" fmla="*/ 4 w 34"/>
              <a:gd name="T63" fmla="*/ 30 h 146"/>
              <a:gd name="T64" fmla="*/ 9 w 34"/>
              <a:gd name="T65" fmla="*/ 7 h 146"/>
              <a:gd name="T66" fmla="*/ 18 w 34"/>
              <a:gd name="T67" fmla="*/ 1 h 146"/>
              <a:gd name="T68" fmla="*/ 24 w 34"/>
              <a:gd name="T69" fmla="*/ 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" h="146">
                <a:moveTo>
                  <a:pt x="24" y="10"/>
                </a:moveTo>
                <a:lnTo>
                  <a:pt x="19" y="33"/>
                </a:lnTo>
                <a:lnTo>
                  <a:pt x="18" y="37"/>
                </a:lnTo>
                <a:cubicBezTo>
                  <a:pt x="18" y="38"/>
                  <a:pt x="18" y="39"/>
                  <a:pt x="18" y="39"/>
                </a:cubicBezTo>
                <a:lnTo>
                  <a:pt x="16" y="43"/>
                </a:lnTo>
                <a:lnTo>
                  <a:pt x="16" y="39"/>
                </a:lnTo>
                <a:lnTo>
                  <a:pt x="16" y="52"/>
                </a:lnTo>
                <a:lnTo>
                  <a:pt x="17" y="75"/>
                </a:lnTo>
                <a:lnTo>
                  <a:pt x="19" y="100"/>
                </a:lnTo>
                <a:lnTo>
                  <a:pt x="19" y="98"/>
                </a:lnTo>
                <a:lnTo>
                  <a:pt x="24" y="112"/>
                </a:lnTo>
                <a:lnTo>
                  <a:pt x="27" y="121"/>
                </a:lnTo>
                <a:cubicBezTo>
                  <a:pt x="27" y="122"/>
                  <a:pt x="27" y="123"/>
                  <a:pt x="27" y="123"/>
                </a:cubicBezTo>
                <a:lnTo>
                  <a:pt x="27" y="128"/>
                </a:lnTo>
                <a:lnTo>
                  <a:pt x="26" y="124"/>
                </a:lnTo>
                <a:lnTo>
                  <a:pt x="31" y="132"/>
                </a:lnTo>
                <a:cubicBezTo>
                  <a:pt x="34" y="136"/>
                  <a:pt x="32" y="141"/>
                  <a:pt x="29" y="143"/>
                </a:cubicBezTo>
                <a:cubicBezTo>
                  <a:pt x="25" y="146"/>
                  <a:pt x="20" y="144"/>
                  <a:pt x="18" y="141"/>
                </a:cubicBezTo>
                <a:lnTo>
                  <a:pt x="13" y="133"/>
                </a:lnTo>
                <a:cubicBezTo>
                  <a:pt x="12" y="131"/>
                  <a:pt x="11" y="130"/>
                  <a:pt x="11" y="128"/>
                </a:cubicBezTo>
                <a:lnTo>
                  <a:pt x="11" y="123"/>
                </a:lnTo>
                <a:lnTo>
                  <a:pt x="12" y="126"/>
                </a:lnTo>
                <a:lnTo>
                  <a:pt x="9" y="117"/>
                </a:lnTo>
                <a:lnTo>
                  <a:pt x="4" y="103"/>
                </a:lnTo>
                <a:cubicBezTo>
                  <a:pt x="4" y="102"/>
                  <a:pt x="4" y="102"/>
                  <a:pt x="3" y="101"/>
                </a:cubicBezTo>
                <a:lnTo>
                  <a:pt x="1" y="76"/>
                </a:lnTo>
                <a:lnTo>
                  <a:pt x="0" y="52"/>
                </a:lnTo>
                <a:lnTo>
                  <a:pt x="0" y="39"/>
                </a:lnTo>
                <a:cubicBezTo>
                  <a:pt x="0" y="38"/>
                  <a:pt x="1" y="37"/>
                  <a:pt x="1" y="36"/>
                </a:cubicBezTo>
                <a:lnTo>
                  <a:pt x="3" y="32"/>
                </a:lnTo>
                <a:lnTo>
                  <a:pt x="3" y="34"/>
                </a:lnTo>
                <a:lnTo>
                  <a:pt x="4" y="30"/>
                </a:lnTo>
                <a:lnTo>
                  <a:pt x="9" y="7"/>
                </a:lnTo>
                <a:cubicBezTo>
                  <a:pt x="10" y="2"/>
                  <a:pt x="14" y="0"/>
                  <a:pt x="18" y="1"/>
                </a:cubicBezTo>
                <a:cubicBezTo>
                  <a:pt x="22" y="2"/>
                  <a:pt x="25" y="6"/>
                  <a:pt x="24" y="1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77">
            <a:extLst>
              <a:ext uri="{FF2B5EF4-FFF2-40B4-BE49-F238E27FC236}">
                <a16:creationId xmlns:a16="http://schemas.microsoft.com/office/drawing/2014/main" id="{C0CBE995-305F-4292-BD87-B09D629E6F7A}"/>
              </a:ext>
            </a:extLst>
          </p:cNvPr>
          <p:cNvSpPr>
            <a:spLocks/>
          </p:cNvSpPr>
          <p:nvPr/>
        </p:nvSpPr>
        <p:spPr bwMode="auto">
          <a:xfrm>
            <a:off x="3134927" y="3454261"/>
            <a:ext cx="44450" cy="65088"/>
          </a:xfrm>
          <a:custGeom>
            <a:avLst/>
            <a:gdLst>
              <a:gd name="T0" fmla="*/ 17 w 83"/>
              <a:gd name="T1" fmla="*/ 6 h 115"/>
              <a:gd name="T2" fmla="*/ 25 w 83"/>
              <a:gd name="T3" fmla="*/ 26 h 115"/>
              <a:gd name="T4" fmla="*/ 32 w 83"/>
              <a:gd name="T5" fmla="*/ 46 h 115"/>
              <a:gd name="T6" fmla="*/ 32 w 83"/>
              <a:gd name="T7" fmla="*/ 49 h 115"/>
              <a:gd name="T8" fmla="*/ 31 w 83"/>
              <a:gd name="T9" fmla="*/ 59 h 115"/>
              <a:gd name="T10" fmla="*/ 30 w 83"/>
              <a:gd name="T11" fmla="*/ 54 h 115"/>
              <a:gd name="T12" fmla="*/ 36 w 83"/>
              <a:gd name="T13" fmla="*/ 63 h 115"/>
              <a:gd name="T14" fmla="*/ 29 w 83"/>
              <a:gd name="T15" fmla="*/ 59 h 115"/>
              <a:gd name="T16" fmla="*/ 32 w 83"/>
              <a:gd name="T17" fmla="*/ 59 h 115"/>
              <a:gd name="T18" fmla="*/ 39 w 83"/>
              <a:gd name="T19" fmla="*/ 59 h 115"/>
              <a:gd name="T20" fmla="*/ 42 w 83"/>
              <a:gd name="T21" fmla="*/ 60 h 115"/>
              <a:gd name="T22" fmla="*/ 45 w 83"/>
              <a:gd name="T23" fmla="*/ 61 h 115"/>
              <a:gd name="T24" fmla="*/ 46 w 83"/>
              <a:gd name="T25" fmla="*/ 62 h 115"/>
              <a:gd name="T26" fmla="*/ 53 w 83"/>
              <a:gd name="T27" fmla="*/ 66 h 115"/>
              <a:gd name="T28" fmla="*/ 55 w 83"/>
              <a:gd name="T29" fmla="*/ 67 h 115"/>
              <a:gd name="T30" fmla="*/ 71 w 83"/>
              <a:gd name="T31" fmla="*/ 82 h 115"/>
              <a:gd name="T32" fmla="*/ 73 w 83"/>
              <a:gd name="T33" fmla="*/ 84 h 115"/>
              <a:gd name="T34" fmla="*/ 81 w 83"/>
              <a:gd name="T35" fmla="*/ 102 h 115"/>
              <a:gd name="T36" fmla="*/ 77 w 83"/>
              <a:gd name="T37" fmla="*/ 113 h 115"/>
              <a:gd name="T38" fmla="*/ 66 w 83"/>
              <a:gd name="T39" fmla="*/ 109 h 115"/>
              <a:gd name="T40" fmla="*/ 58 w 83"/>
              <a:gd name="T41" fmla="*/ 91 h 115"/>
              <a:gd name="T42" fmla="*/ 60 w 83"/>
              <a:gd name="T43" fmla="*/ 93 h 115"/>
              <a:gd name="T44" fmla="*/ 44 w 83"/>
              <a:gd name="T45" fmla="*/ 78 h 115"/>
              <a:gd name="T46" fmla="*/ 45 w 83"/>
              <a:gd name="T47" fmla="*/ 79 h 115"/>
              <a:gd name="T48" fmla="*/ 38 w 83"/>
              <a:gd name="T49" fmla="*/ 75 h 115"/>
              <a:gd name="T50" fmla="*/ 40 w 83"/>
              <a:gd name="T51" fmla="*/ 76 h 115"/>
              <a:gd name="T52" fmla="*/ 37 w 83"/>
              <a:gd name="T53" fmla="*/ 75 h 115"/>
              <a:gd name="T54" fmla="*/ 39 w 83"/>
              <a:gd name="T55" fmla="*/ 75 h 115"/>
              <a:gd name="T56" fmla="*/ 32 w 83"/>
              <a:gd name="T57" fmla="*/ 75 h 115"/>
              <a:gd name="T58" fmla="*/ 29 w 83"/>
              <a:gd name="T59" fmla="*/ 75 h 115"/>
              <a:gd name="T60" fmla="*/ 23 w 83"/>
              <a:gd name="T61" fmla="*/ 72 h 115"/>
              <a:gd name="T62" fmla="*/ 17 w 83"/>
              <a:gd name="T63" fmla="*/ 63 h 115"/>
              <a:gd name="T64" fmla="*/ 15 w 83"/>
              <a:gd name="T65" fmla="*/ 58 h 115"/>
              <a:gd name="T66" fmla="*/ 16 w 83"/>
              <a:gd name="T67" fmla="*/ 48 h 115"/>
              <a:gd name="T68" fmla="*/ 17 w 83"/>
              <a:gd name="T69" fmla="*/ 51 h 115"/>
              <a:gd name="T70" fmla="*/ 10 w 83"/>
              <a:gd name="T71" fmla="*/ 32 h 115"/>
              <a:gd name="T72" fmla="*/ 2 w 83"/>
              <a:gd name="T73" fmla="*/ 12 h 115"/>
              <a:gd name="T74" fmla="*/ 6 w 83"/>
              <a:gd name="T75" fmla="*/ 2 h 115"/>
              <a:gd name="T76" fmla="*/ 17 w 83"/>
              <a:gd name="T77" fmla="*/ 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3" h="115">
                <a:moveTo>
                  <a:pt x="17" y="6"/>
                </a:moveTo>
                <a:lnTo>
                  <a:pt x="25" y="26"/>
                </a:lnTo>
                <a:lnTo>
                  <a:pt x="32" y="46"/>
                </a:lnTo>
                <a:cubicBezTo>
                  <a:pt x="32" y="47"/>
                  <a:pt x="33" y="48"/>
                  <a:pt x="32" y="49"/>
                </a:cubicBezTo>
                <a:lnTo>
                  <a:pt x="31" y="59"/>
                </a:lnTo>
                <a:lnTo>
                  <a:pt x="30" y="54"/>
                </a:lnTo>
                <a:lnTo>
                  <a:pt x="36" y="63"/>
                </a:lnTo>
                <a:lnTo>
                  <a:pt x="29" y="59"/>
                </a:lnTo>
                <a:lnTo>
                  <a:pt x="32" y="59"/>
                </a:lnTo>
                <a:lnTo>
                  <a:pt x="39" y="59"/>
                </a:lnTo>
                <a:cubicBezTo>
                  <a:pt x="40" y="59"/>
                  <a:pt x="41" y="60"/>
                  <a:pt x="42" y="60"/>
                </a:cubicBezTo>
                <a:lnTo>
                  <a:pt x="45" y="61"/>
                </a:lnTo>
                <a:cubicBezTo>
                  <a:pt x="45" y="61"/>
                  <a:pt x="46" y="61"/>
                  <a:pt x="46" y="62"/>
                </a:cubicBezTo>
                <a:lnTo>
                  <a:pt x="53" y="66"/>
                </a:lnTo>
                <a:cubicBezTo>
                  <a:pt x="54" y="66"/>
                  <a:pt x="54" y="66"/>
                  <a:pt x="55" y="67"/>
                </a:cubicBezTo>
                <a:lnTo>
                  <a:pt x="71" y="82"/>
                </a:lnTo>
                <a:cubicBezTo>
                  <a:pt x="72" y="82"/>
                  <a:pt x="72" y="83"/>
                  <a:pt x="73" y="84"/>
                </a:cubicBezTo>
                <a:lnTo>
                  <a:pt x="81" y="102"/>
                </a:lnTo>
                <a:cubicBezTo>
                  <a:pt x="83" y="106"/>
                  <a:pt x="81" y="111"/>
                  <a:pt x="77" y="113"/>
                </a:cubicBezTo>
                <a:cubicBezTo>
                  <a:pt x="73" y="115"/>
                  <a:pt x="68" y="113"/>
                  <a:pt x="66" y="109"/>
                </a:cubicBezTo>
                <a:lnTo>
                  <a:pt x="58" y="91"/>
                </a:lnTo>
                <a:lnTo>
                  <a:pt x="60" y="93"/>
                </a:lnTo>
                <a:lnTo>
                  <a:pt x="44" y="78"/>
                </a:lnTo>
                <a:lnTo>
                  <a:pt x="45" y="79"/>
                </a:lnTo>
                <a:lnTo>
                  <a:pt x="38" y="75"/>
                </a:lnTo>
                <a:lnTo>
                  <a:pt x="40" y="76"/>
                </a:lnTo>
                <a:lnTo>
                  <a:pt x="37" y="75"/>
                </a:lnTo>
                <a:lnTo>
                  <a:pt x="39" y="75"/>
                </a:lnTo>
                <a:lnTo>
                  <a:pt x="32" y="75"/>
                </a:lnTo>
                <a:lnTo>
                  <a:pt x="29" y="75"/>
                </a:lnTo>
                <a:cubicBezTo>
                  <a:pt x="27" y="75"/>
                  <a:pt x="24" y="74"/>
                  <a:pt x="23" y="72"/>
                </a:cubicBezTo>
                <a:lnTo>
                  <a:pt x="17" y="63"/>
                </a:lnTo>
                <a:cubicBezTo>
                  <a:pt x="16" y="61"/>
                  <a:pt x="15" y="60"/>
                  <a:pt x="15" y="58"/>
                </a:cubicBezTo>
                <a:lnTo>
                  <a:pt x="16" y="48"/>
                </a:lnTo>
                <a:lnTo>
                  <a:pt x="17" y="51"/>
                </a:lnTo>
                <a:lnTo>
                  <a:pt x="10" y="32"/>
                </a:lnTo>
                <a:lnTo>
                  <a:pt x="2" y="12"/>
                </a:lnTo>
                <a:cubicBezTo>
                  <a:pt x="0" y="8"/>
                  <a:pt x="2" y="4"/>
                  <a:pt x="6" y="2"/>
                </a:cubicBezTo>
                <a:cubicBezTo>
                  <a:pt x="11" y="0"/>
                  <a:pt x="15" y="2"/>
                  <a:pt x="17" y="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8">
            <a:extLst>
              <a:ext uri="{FF2B5EF4-FFF2-40B4-BE49-F238E27FC236}">
                <a16:creationId xmlns:a16="http://schemas.microsoft.com/office/drawing/2014/main" id="{21DE4073-BE71-4E9C-9A20-574C44094E7E}"/>
              </a:ext>
            </a:extLst>
          </p:cNvPr>
          <p:cNvSpPr>
            <a:spLocks/>
          </p:cNvSpPr>
          <p:nvPr/>
        </p:nvSpPr>
        <p:spPr bwMode="auto">
          <a:xfrm>
            <a:off x="3196839" y="3454261"/>
            <a:ext cx="52388" cy="84138"/>
          </a:xfrm>
          <a:custGeom>
            <a:avLst/>
            <a:gdLst>
              <a:gd name="T0" fmla="*/ 10 w 97"/>
              <a:gd name="T1" fmla="*/ 1 h 146"/>
              <a:gd name="T2" fmla="*/ 17 w 97"/>
              <a:gd name="T3" fmla="*/ 2 h 146"/>
              <a:gd name="T4" fmla="*/ 21 w 97"/>
              <a:gd name="T5" fmla="*/ 4 h 146"/>
              <a:gd name="T6" fmla="*/ 23 w 97"/>
              <a:gd name="T7" fmla="*/ 6 h 146"/>
              <a:gd name="T8" fmla="*/ 24 w 97"/>
              <a:gd name="T9" fmla="*/ 7 h 146"/>
              <a:gd name="T10" fmla="*/ 26 w 97"/>
              <a:gd name="T11" fmla="*/ 10 h 146"/>
              <a:gd name="T12" fmla="*/ 25 w 97"/>
              <a:gd name="T13" fmla="*/ 9 h 146"/>
              <a:gd name="T14" fmla="*/ 29 w 97"/>
              <a:gd name="T15" fmla="*/ 13 h 146"/>
              <a:gd name="T16" fmla="*/ 30 w 97"/>
              <a:gd name="T17" fmla="*/ 14 h 146"/>
              <a:gd name="T18" fmla="*/ 35 w 97"/>
              <a:gd name="T19" fmla="*/ 21 h 146"/>
              <a:gd name="T20" fmla="*/ 36 w 97"/>
              <a:gd name="T21" fmla="*/ 22 h 146"/>
              <a:gd name="T22" fmla="*/ 38 w 97"/>
              <a:gd name="T23" fmla="*/ 26 h 146"/>
              <a:gd name="T24" fmla="*/ 36 w 97"/>
              <a:gd name="T25" fmla="*/ 24 h 146"/>
              <a:gd name="T26" fmla="*/ 43 w 97"/>
              <a:gd name="T27" fmla="*/ 31 h 146"/>
              <a:gd name="T28" fmla="*/ 45 w 97"/>
              <a:gd name="T29" fmla="*/ 35 h 146"/>
              <a:gd name="T30" fmla="*/ 49 w 97"/>
              <a:gd name="T31" fmla="*/ 53 h 146"/>
              <a:gd name="T32" fmla="*/ 54 w 97"/>
              <a:gd name="T33" fmla="*/ 66 h 146"/>
              <a:gd name="T34" fmla="*/ 52 w 97"/>
              <a:gd name="T35" fmla="*/ 62 h 146"/>
              <a:gd name="T36" fmla="*/ 66 w 97"/>
              <a:gd name="T37" fmla="*/ 74 h 146"/>
              <a:gd name="T38" fmla="*/ 79 w 97"/>
              <a:gd name="T39" fmla="*/ 85 h 146"/>
              <a:gd name="T40" fmla="*/ 82 w 97"/>
              <a:gd name="T41" fmla="*/ 89 h 146"/>
              <a:gd name="T42" fmla="*/ 96 w 97"/>
              <a:gd name="T43" fmla="*/ 125 h 146"/>
              <a:gd name="T44" fmla="*/ 96 w 97"/>
              <a:gd name="T45" fmla="*/ 131 h 146"/>
              <a:gd name="T46" fmla="*/ 92 w 97"/>
              <a:gd name="T47" fmla="*/ 140 h 146"/>
              <a:gd name="T48" fmla="*/ 81 w 97"/>
              <a:gd name="T49" fmla="*/ 144 h 146"/>
              <a:gd name="T50" fmla="*/ 77 w 97"/>
              <a:gd name="T51" fmla="*/ 133 h 146"/>
              <a:gd name="T52" fmla="*/ 81 w 97"/>
              <a:gd name="T53" fmla="*/ 124 h 146"/>
              <a:gd name="T54" fmla="*/ 81 w 97"/>
              <a:gd name="T55" fmla="*/ 130 h 146"/>
              <a:gd name="T56" fmla="*/ 67 w 97"/>
              <a:gd name="T57" fmla="*/ 94 h 146"/>
              <a:gd name="T58" fmla="*/ 70 w 97"/>
              <a:gd name="T59" fmla="*/ 98 h 146"/>
              <a:gd name="T60" fmla="*/ 55 w 97"/>
              <a:gd name="T61" fmla="*/ 87 h 146"/>
              <a:gd name="T62" fmla="*/ 41 w 97"/>
              <a:gd name="T63" fmla="*/ 75 h 146"/>
              <a:gd name="T64" fmla="*/ 39 w 97"/>
              <a:gd name="T65" fmla="*/ 71 h 146"/>
              <a:gd name="T66" fmla="*/ 34 w 97"/>
              <a:gd name="T67" fmla="*/ 56 h 146"/>
              <a:gd name="T68" fmla="*/ 30 w 97"/>
              <a:gd name="T69" fmla="*/ 38 h 146"/>
              <a:gd name="T70" fmla="*/ 32 w 97"/>
              <a:gd name="T71" fmla="*/ 42 h 146"/>
              <a:gd name="T72" fmla="*/ 25 w 97"/>
              <a:gd name="T73" fmla="*/ 35 h 146"/>
              <a:gd name="T74" fmla="*/ 23 w 97"/>
              <a:gd name="T75" fmla="*/ 33 h 146"/>
              <a:gd name="T76" fmla="*/ 21 w 97"/>
              <a:gd name="T77" fmla="*/ 29 h 146"/>
              <a:gd name="T78" fmla="*/ 22 w 97"/>
              <a:gd name="T79" fmla="*/ 30 h 146"/>
              <a:gd name="T80" fmla="*/ 17 w 97"/>
              <a:gd name="T81" fmla="*/ 23 h 146"/>
              <a:gd name="T82" fmla="*/ 18 w 97"/>
              <a:gd name="T83" fmla="*/ 24 h 146"/>
              <a:gd name="T84" fmla="*/ 14 w 97"/>
              <a:gd name="T85" fmla="*/ 20 h 146"/>
              <a:gd name="T86" fmla="*/ 13 w 97"/>
              <a:gd name="T87" fmla="*/ 19 h 146"/>
              <a:gd name="T88" fmla="*/ 11 w 97"/>
              <a:gd name="T89" fmla="*/ 16 h 146"/>
              <a:gd name="T90" fmla="*/ 12 w 97"/>
              <a:gd name="T91" fmla="*/ 17 h 146"/>
              <a:gd name="T92" fmla="*/ 10 w 97"/>
              <a:gd name="T93" fmla="*/ 15 h 146"/>
              <a:gd name="T94" fmla="*/ 14 w 97"/>
              <a:gd name="T95" fmla="*/ 17 h 146"/>
              <a:gd name="T96" fmla="*/ 7 w 97"/>
              <a:gd name="T97" fmla="*/ 16 h 146"/>
              <a:gd name="T98" fmla="*/ 1 w 97"/>
              <a:gd name="T99" fmla="*/ 7 h 146"/>
              <a:gd name="T100" fmla="*/ 10 w 97"/>
              <a:gd name="T101" fmla="*/ 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7" h="146">
                <a:moveTo>
                  <a:pt x="10" y="1"/>
                </a:moveTo>
                <a:lnTo>
                  <a:pt x="17" y="2"/>
                </a:lnTo>
                <a:cubicBezTo>
                  <a:pt x="18" y="2"/>
                  <a:pt x="20" y="3"/>
                  <a:pt x="21" y="4"/>
                </a:cubicBezTo>
                <a:lnTo>
                  <a:pt x="23" y="6"/>
                </a:lnTo>
                <a:cubicBezTo>
                  <a:pt x="24" y="6"/>
                  <a:pt x="24" y="7"/>
                  <a:pt x="24" y="7"/>
                </a:cubicBezTo>
                <a:lnTo>
                  <a:pt x="26" y="10"/>
                </a:lnTo>
                <a:lnTo>
                  <a:pt x="25" y="9"/>
                </a:lnTo>
                <a:lnTo>
                  <a:pt x="29" y="13"/>
                </a:lnTo>
                <a:cubicBezTo>
                  <a:pt x="29" y="13"/>
                  <a:pt x="30" y="13"/>
                  <a:pt x="30" y="14"/>
                </a:cubicBezTo>
                <a:lnTo>
                  <a:pt x="35" y="21"/>
                </a:lnTo>
                <a:cubicBezTo>
                  <a:pt x="35" y="21"/>
                  <a:pt x="35" y="22"/>
                  <a:pt x="36" y="22"/>
                </a:cubicBezTo>
                <a:lnTo>
                  <a:pt x="38" y="26"/>
                </a:lnTo>
                <a:lnTo>
                  <a:pt x="36" y="24"/>
                </a:lnTo>
                <a:lnTo>
                  <a:pt x="43" y="31"/>
                </a:lnTo>
                <a:cubicBezTo>
                  <a:pt x="44" y="32"/>
                  <a:pt x="45" y="33"/>
                  <a:pt x="45" y="35"/>
                </a:cubicBezTo>
                <a:lnTo>
                  <a:pt x="49" y="53"/>
                </a:lnTo>
                <a:lnTo>
                  <a:pt x="54" y="66"/>
                </a:lnTo>
                <a:lnTo>
                  <a:pt x="52" y="62"/>
                </a:lnTo>
                <a:lnTo>
                  <a:pt x="66" y="74"/>
                </a:lnTo>
                <a:lnTo>
                  <a:pt x="79" y="85"/>
                </a:lnTo>
                <a:cubicBezTo>
                  <a:pt x="81" y="86"/>
                  <a:pt x="81" y="87"/>
                  <a:pt x="82" y="89"/>
                </a:cubicBezTo>
                <a:lnTo>
                  <a:pt x="96" y="125"/>
                </a:lnTo>
                <a:cubicBezTo>
                  <a:pt x="97" y="127"/>
                  <a:pt x="97" y="129"/>
                  <a:pt x="96" y="131"/>
                </a:cubicBezTo>
                <a:lnTo>
                  <a:pt x="92" y="140"/>
                </a:lnTo>
                <a:cubicBezTo>
                  <a:pt x="90" y="144"/>
                  <a:pt x="85" y="146"/>
                  <a:pt x="81" y="144"/>
                </a:cubicBezTo>
                <a:cubicBezTo>
                  <a:pt x="77" y="142"/>
                  <a:pt x="75" y="137"/>
                  <a:pt x="77" y="133"/>
                </a:cubicBezTo>
                <a:lnTo>
                  <a:pt x="81" y="124"/>
                </a:lnTo>
                <a:lnTo>
                  <a:pt x="81" y="130"/>
                </a:lnTo>
                <a:lnTo>
                  <a:pt x="67" y="94"/>
                </a:lnTo>
                <a:lnTo>
                  <a:pt x="70" y="98"/>
                </a:lnTo>
                <a:lnTo>
                  <a:pt x="55" y="87"/>
                </a:lnTo>
                <a:lnTo>
                  <a:pt x="41" y="75"/>
                </a:lnTo>
                <a:cubicBezTo>
                  <a:pt x="40" y="74"/>
                  <a:pt x="39" y="72"/>
                  <a:pt x="39" y="71"/>
                </a:cubicBezTo>
                <a:lnTo>
                  <a:pt x="34" y="56"/>
                </a:lnTo>
                <a:lnTo>
                  <a:pt x="30" y="38"/>
                </a:lnTo>
                <a:lnTo>
                  <a:pt x="32" y="42"/>
                </a:lnTo>
                <a:lnTo>
                  <a:pt x="25" y="35"/>
                </a:lnTo>
                <a:cubicBezTo>
                  <a:pt x="24" y="35"/>
                  <a:pt x="24" y="34"/>
                  <a:pt x="23" y="33"/>
                </a:cubicBezTo>
                <a:lnTo>
                  <a:pt x="21" y="29"/>
                </a:lnTo>
                <a:lnTo>
                  <a:pt x="22" y="30"/>
                </a:lnTo>
                <a:lnTo>
                  <a:pt x="17" y="23"/>
                </a:lnTo>
                <a:lnTo>
                  <a:pt x="18" y="24"/>
                </a:lnTo>
                <a:lnTo>
                  <a:pt x="14" y="20"/>
                </a:lnTo>
                <a:cubicBezTo>
                  <a:pt x="13" y="20"/>
                  <a:pt x="13" y="19"/>
                  <a:pt x="13" y="19"/>
                </a:cubicBezTo>
                <a:lnTo>
                  <a:pt x="11" y="16"/>
                </a:lnTo>
                <a:lnTo>
                  <a:pt x="12" y="17"/>
                </a:lnTo>
                <a:lnTo>
                  <a:pt x="10" y="15"/>
                </a:lnTo>
                <a:lnTo>
                  <a:pt x="14" y="17"/>
                </a:lnTo>
                <a:lnTo>
                  <a:pt x="7" y="16"/>
                </a:lnTo>
                <a:cubicBezTo>
                  <a:pt x="3" y="16"/>
                  <a:pt x="0" y="12"/>
                  <a:pt x="1" y="7"/>
                </a:cubicBezTo>
                <a:cubicBezTo>
                  <a:pt x="1" y="3"/>
                  <a:pt x="5" y="0"/>
                  <a:pt x="10" y="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79">
            <a:extLst>
              <a:ext uri="{FF2B5EF4-FFF2-40B4-BE49-F238E27FC236}">
                <a16:creationId xmlns:a16="http://schemas.microsoft.com/office/drawing/2014/main" id="{E0C3132F-0DBD-48FC-9930-5B769F1A44FB}"/>
              </a:ext>
            </a:extLst>
          </p:cNvPr>
          <p:cNvSpPr>
            <a:spLocks/>
          </p:cNvSpPr>
          <p:nvPr/>
        </p:nvSpPr>
        <p:spPr bwMode="auto">
          <a:xfrm>
            <a:off x="3274627" y="3454261"/>
            <a:ext cx="36513" cy="84138"/>
          </a:xfrm>
          <a:custGeom>
            <a:avLst/>
            <a:gdLst>
              <a:gd name="T0" fmla="*/ 16 w 66"/>
              <a:gd name="T1" fmla="*/ 8 h 146"/>
              <a:gd name="T2" fmla="*/ 18 w 66"/>
              <a:gd name="T3" fmla="*/ 36 h 146"/>
              <a:gd name="T4" fmla="*/ 18 w 66"/>
              <a:gd name="T5" fmla="*/ 33 h 146"/>
              <a:gd name="T6" fmla="*/ 28 w 66"/>
              <a:gd name="T7" fmla="*/ 57 h 146"/>
              <a:gd name="T8" fmla="*/ 27 w 66"/>
              <a:gd name="T9" fmla="*/ 56 h 146"/>
              <a:gd name="T10" fmla="*/ 37 w 66"/>
              <a:gd name="T11" fmla="*/ 71 h 146"/>
              <a:gd name="T12" fmla="*/ 47 w 66"/>
              <a:gd name="T13" fmla="*/ 86 h 146"/>
              <a:gd name="T14" fmla="*/ 48 w 66"/>
              <a:gd name="T15" fmla="*/ 88 h 146"/>
              <a:gd name="T16" fmla="*/ 56 w 66"/>
              <a:gd name="T17" fmla="*/ 113 h 146"/>
              <a:gd name="T18" fmla="*/ 60 w 66"/>
              <a:gd name="T19" fmla="*/ 125 h 146"/>
              <a:gd name="T20" fmla="*/ 64 w 66"/>
              <a:gd name="T21" fmla="*/ 133 h 146"/>
              <a:gd name="T22" fmla="*/ 60 w 66"/>
              <a:gd name="T23" fmla="*/ 144 h 146"/>
              <a:gd name="T24" fmla="*/ 49 w 66"/>
              <a:gd name="T25" fmla="*/ 140 h 146"/>
              <a:gd name="T26" fmla="*/ 45 w 66"/>
              <a:gd name="T27" fmla="*/ 130 h 146"/>
              <a:gd name="T28" fmla="*/ 41 w 66"/>
              <a:gd name="T29" fmla="*/ 118 h 146"/>
              <a:gd name="T30" fmla="*/ 33 w 66"/>
              <a:gd name="T31" fmla="*/ 93 h 146"/>
              <a:gd name="T32" fmla="*/ 34 w 66"/>
              <a:gd name="T33" fmla="*/ 95 h 146"/>
              <a:gd name="T34" fmla="*/ 24 w 66"/>
              <a:gd name="T35" fmla="*/ 80 h 146"/>
              <a:gd name="T36" fmla="*/ 14 w 66"/>
              <a:gd name="T37" fmla="*/ 65 h 146"/>
              <a:gd name="T38" fmla="*/ 13 w 66"/>
              <a:gd name="T39" fmla="*/ 64 h 146"/>
              <a:gd name="T40" fmla="*/ 3 w 66"/>
              <a:gd name="T41" fmla="*/ 40 h 146"/>
              <a:gd name="T42" fmla="*/ 2 w 66"/>
              <a:gd name="T43" fmla="*/ 37 h 146"/>
              <a:gd name="T44" fmla="*/ 0 w 66"/>
              <a:gd name="T45" fmla="*/ 9 h 146"/>
              <a:gd name="T46" fmla="*/ 8 w 66"/>
              <a:gd name="T47" fmla="*/ 0 h 146"/>
              <a:gd name="T48" fmla="*/ 16 w 66"/>
              <a:gd name="T4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6" h="146">
                <a:moveTo>
                  <a:pt x="16" y="8"/>
                </a:moveTo>
                <a:lnTo>
                  <a:pt x="18" y="36"/>
                </a:lnTo>
                <a:lnTo>
                  <a:pt x="18" y="33"/>
                </a:lnTo>
                <a:lnTo>
                  <a:pt x="28" y="57"/>
                </a:lnTo>
                <a:lnTo>
                  <a:pt x="27" y="56"/>
                </a:lnTo>
                <a:lnTo>
                  <a:pt x="37" y="71"/>
                </a:lnTo>
                <a:lnTo>
                  <a:pt x="47" y="86"/>
                </a:lnTo>
                <a:cubicBezTo>
                  <a:pt x="48" y="87"/>
                  <a:pt x="48" y="87"/>
                  <a:pt x="48" y="88"/>
                </a:cubicBezTo>
                <a:lnTo>
                  <a:pt x="56" y="113"/>
                </a:lnTo>
                <a:lnTo>
                  <a:pt x="60" y="125"/>
                </a:lnTo>
                <a:lnTo>
                  <a:pt x="64" y="133"/>
                </a:lnTo>
                <a:cubicBezTo>
                  <a:pt x="66" y="137"/>
                  <a:pt x="64" y="142"/>
                  <a:pt x="60" y="144"/>
                </a:cubicBezTo>
                <a:cubicBezTo>
                  <a:pt x="56" y="146"/>
                  <a:pt x="51" y="144"/>
                  <a:pt x="49" y="140"/>
                </a:cubicBezTo>
                <a:lnTo>
                  <a:pt x="45" y="130"/>
                </a:lnTo>
                <a:lnTo>
                  <a:pt x="41" y="118"/>
                </a:lnTo>
                <a:lnTo>
                  <a:pt x="33" y="93"/>
                </a:lnTo>
                <a:lnTo>
                  <a:pt x="34" y="95"/>
                </a:lnTo>
                <a:lnTo>
                  <a:pt x="24" y="80"/>
                </a:lnTo>
                <a:lnTo>
                  <a:pt x="14" y="65"/>
                </a:lnTo>
                <a:cubicBezTo>
                  <a:pt x="14" y="64"/>
                  <a:pt x="13" y="64"/>
                  <a:pt x="13" y="64"/>
                </a:cubicBezTo>
                <a:lnTo>
                  <a:pt x="3" y="40"/>
                </a:lnTo>
                <a:cubicBezTo>
                  <a:pt x="3" y="39"/>
                  <a:pt x="3" y="38"/>
                  <a:pt x="2" y="37"/>
                </a:cubicBezTo>
                <a:lnTo>
                  <a:pt x="0" y="9"/>
                </a:lnTo>
                <a:cubicBezTo>
                  <a:pt x="0" y="5"/>
                  <a:pt x="3" y="1"/>
                  <a:pt x="8" y="0"/>
                </a:cubicBezTo>
                <a:cubicBezTo>
                  <a:pt x="12" y="0"/>
                  <a:pt x="16" y="3"/>
                  <a:pt x="16" y="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80">
            <a:extLst>
              <a:ext uri="{FF2B5EF4-FFF2-40B4-BE49-F238E27FC236}">
                <a16:creationId xmlns:a16="http://schemas.microsoft.com/office/drawing/2014/main" id="{B88E7E0B-D18D-4BB4-8BE3-4FD4EC8D869D}"/>
              </a:ext>
            </a:extLst>
          </p:cNvPr>
          <p:cNvSpPr>
            <a:spLocks/>
          </p:cNvSpPr>
          <p:nvPr/>
        </p:nvSpPr>
        <p:spPr bwMode="auto">
          <a:xfrm>
            <a:off x="3336539" y="3454261"/>
            <a:ext cx="26988" cy="65088"/>
          </a:xfrm>
          <a:custGeom>
            <a:avLst/>
            <a:gdLst>
              <a:gd name="T0" fmla="*/ 16 w 50"/>
              <a:gd name="T1" fmla="*/ 8 h 114"/>
              <a:gd name="T2" fmla="*/ 17 w 50"/>
              <a:gd name="T3" fmla="*/ 25 h 114"/>
              <a:gd name="T4" fmla="*/ 17 w 50"/>
              <a:gd name="T5" fmla="*/ 22 h 114"/>
              <a:gd name="T6" fmla="*/ 24 w 50"/>
              <a:gd name="T7" fmla="*/ 36 h 114"/>
              <a:gd name="T8" fmla="*/ 24 w 50"/>
              <a:gd name="T9" fmla="*/ 41 h 114"/>
              <a:gd name="T10" fmla="*/ 23 w 50"/>
              <a:gd name="T11" fmla="*/ 48 h 114"/>
              <a:gd name="T12" fmla="*/ 22 w 50"/>
              <a:gd name="T13" fmla="*/ 60 h 114"/>
              <a:gd name="T14" fmla="*/ 21 w 50"/>
              <a:gd name="T15" fmla="*/ 72 h 114"/>
              <a:gd name="T16" fmla="*/ 20 w 50"/>
              <a:gd name="T17" fmla="*/ 80 h 114"/>
              <a:gd name="T18" fmla="*/ 16 w 50"/>
              <a:gd name="T19" fmla="*/ 71 h 114"/>
              <a:gd name="T20" fmla="*/ 29 w 50"/>
              <a:gd name="T21" fmla="*/ 77 h 114"/>
              <a:gd name="T22" fmla="*/ 36 w 50"/>
              <a:gd name="T23" fmla="*/ 80 h 114"/>
              <a:gd name="T24" fmla="*/ 41 w 50"/>
              <a:gd name="T25" fmla="*/ 84 h 114"/>
              <a:gd name="T26" fmla="*/ 45 w 50"/>
              <a:gd name="T27" fmla="*/ 94 h 114"/>
              <a:gd name="T28" fmla="*/ 48 w 50"/>
              <a:gd name="T29" fmla="*/ 101 h 114"/>
              <a:gd name="T30" fmla="*/ 44 w 50"/>
              <a:gd name="T31" fmla="*/ 112 h 114"/>
              <a:gd name="T32" fmla="*/ 33 w 50"/>
              <a:gd name="T33" fmla="*/ 108 h 114"/>
              <a:gd name="T34" fmla="*/ 30 w 50"/>
              <a:gd name="T35" fmla="*/ 100 h 114"/>
              <a:gd name="T36" fmla="*/ 26 w 50"/>
              <a:gd name="T37" fmla="*/ 90 h 114"/>
              <a:gd name="T38" fmla="*/ 31 w 50"/>
              <a:gd name="T39" fmla="*/ 95 h 114"/>
              <a:gd name="T40" fmla="*/ 22 w 50"/>
              <a:gd name="T41" fmla="*/ 92 h 114"/>
              <a:gd name="T42" fmla="*/ 9 w 50"/>
              <a:gd name="T43" fmla="*/ 86 h 114"/>
              <a:gd name="T44" fmla="*/ 5 w 50"/>
              <a:gd name="T45" fmla="*/ 77 h 114"/>
              <a:gd name="T46" fmla="*/ 5 w 50"/>
              <a:gd name="T47" fmla="*/ 71 h 114"/>
              <a:gd name="T48" fmla="*/ 6 w 50"/>
              <a:gd name="T49" fmla="*/ 59 h 114"/>
              <a:gd name="T50" fmla="*/ 8 w 50"/>
              <a:gd name="T51" fmla="*/ 45 h 114"/>
              <a:gd name="T52" fmla="*/ 9 w 50"/>
              <a:gd name="T53" fmla="*/ 38 h 114"/>
              <a:gd name="T54" fmla="*/ 9 w 50"/>
              <a:gd name="T55" fmla="*/ 43 h 114"/>
              <a:gd name="T56" fmla="*/ 2 w 50"/>
              <a:gd name="T57" fmla="*/ 29 h 114"/>
              <a:gd name="T58" fmla="*/ 1 w 50"/>
              <a:gd name="T59" fmla="*/ 26 h 114"/>
              <a:gd name="T60" fmla="*/ 0 w 50"/>
              <a:gd name="T61" fmla="*/ 9 h 114"/>
              <a:gd name="T62" fmla="*/ 8 w 50"/>
              <a:gd name="T63" fmla="*/ 0 h 114"/>
              <a:gd name="T64" fmla="*/ 16 w 50"/>
              <a:gd name="T65" fmla="*/ 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0" h="114">
                <a:moveTo>
                  <a:pt x="16" y="8"/>
                </a:moveTo>
                <a:lnTo>
                  <a:pt x="17" y="25"/>
                </a:lnTo>
                <a:lnTo>
                  <a:pt x="17" y="22"/>
                </a:lnTo>
                <a:lnTo>
                  <a:pt x="24" y="36"/>
                </a:lnTo>
                <a:cubicBezTo>
                  <a:pt x="24" y="37"/>
                  <a:pt x="25" y="39"/>
                  <a:pt x="24" y="41"/>
                </a:cubicBezTo>
                <a:lnTo>
                  <a:pt x="23" y="48"/>
                </a:lnTo>
                <a:lnTo>
                  <a:pt x="22" y="60"/>
                </a:lnTo>
                <a:lnTo>
                  <a:pt x="21" y="72"/>
                </a:lnTo>
                <a:lnTo>
                  <a:pt x="20" y="80"/>
                </a:lnTo>
                <a:lnTo>
                  <a:pt x="16" y="71"/>
                </a:lnTo>
                <a:lnTo>
                  <a:pt x="29" y="77"/>
                </a:lnTo>
                <a:lnTo>
                  <a:pt x="36" y="80"/>
                </a:lnTo>
                <a:cubicBezTo>
                  <a:pt x="38" y="81"/>
                  <a:pt x="40" y="82"/>
                  <a:pt x="41" y="84"/>
                </a:cubicBezTo>
                <a:lnTo>
                  <a:pt x="45" y="94"/>
                </a:lnTo>
                <a:lnTo>
                  <a:pt x="48" y="101"/>
                </a:lnTo>
                <a:cubicBezTo>
                  <a:pt x="50" y="105"/>
                  <a:pt x="48" y="110"/>
                  <a:pt x="44" y="112"/>
                </a:cubicBezTo>
                <a:cubicBezTo>
                  <a:pt x="40" y="114"/>
                  <a:pt x="35" y="112"/>
                  <a:pt x="33" y="108"/>
                </a:cubicBezTo>
                <a:lnTo>
                  <a:pt x="30" y="100"/>
                </a:lnTo>
                <a:lnTo>
                  <a:pt x="26" y="90"/>
                </a:lnTo>
                <a:lnTo>
                  <a:pt x="31" y="95"/>
                </a:lnTo>
                <a:lnTo>
                  <a:pt x="22" y="92"/>
                </a:lnTo>
                <a:lnTo>
                  <a:pt x="9" y="86"/>
                </a:lnTo>
                <a:cubicBezTo>
                  <a:pt x="6" y="84"/>
                  <a:pt x="4" y="81"/>
                  <a:pt x="5" y="77"/>
                </a:cubicBezTo>
                <a:lnTo>
                  <a:pt x="5" y="71"/>
                </a:lnTo>
                <a:lnTo>
                  <a:pt x="6" y="59"/>
                </a:lnTo>
                <a:lnTo>
                  <a:pt x="8" y="45"/>
                </a:lnTo>
                <a:lnTo>
                  <a:pt x="9" y="38"/>
                </a:lnTo>
                <a:lnTo>
                  <a:pt x="9" y="43"/>
                </a:lnTo>
                <a:lnTo>
                  <a:pt x="2" y="29"/>
                </a:lnTo>
                <a:cubicBezTo>
                  <a:pt x="2" y="28"/>
                  <a:pt x="2" y="27"/>
                  <a:pt x="1" y="26"/>
                </a:cubicBezTo>
                <a:lnTo>
                  <a:pt x="0" y="9"/>
                </a:lnTo>
                <a:cubicBezTo>
                  <a:pt x="0" y="5"/>
                  <a:pt x="4" y="1"/>
                  <a:pt x="8" y="0"/>
                </a:cubicBezTo>
                <a:cubicBezTo>
                  <a:pt x="12" y="0"/>
                  <a:pt x="16" y="4"/>
                  <a:pt x="16" y="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81">
            <a:extLst>
              <a:ext uri="{FF2B5EF4-FFF2-40B4-BE49-F238E27FC236}">
                <a16:creationId xmlns:a16="http://schemas.microsoft.com/office/drawing/2014/main" id="{773800A2-DBB7-496A-BF02-8C04F33FF3E1}"/>
              </a:ext>
            </a:extLst>
          </p:cNvPr>
          <p:cNvSpPr>
            <a:spLocks/>
          </p:cNvSpPr>
          <p:nvPr/>
        </p:nvSpPr>
        <p:spPr bwMode="auto">
          <a:xfrm>
            <a:off x="3387339" y="3490773"/>
            <a:ext cx="14288" cy="46038"/>
          </a:xfrm>
          <a:custGeom>
            <a:avLst/>
            <a:gdLst>
              <a:gd name="T0" fmla="*/ 2 w 25"/>
              <a:gd name="T1" fmla="*/ 71 h 82"/>
              <a:gd name="T2" fmla="*/ 7 w 25"/>
              <a:gd name="T3" fmla="*/ 56 h 82"/>
              <a:gd name="T4" fmla="*/ 7 w 25"/>
              <a:gd name="T5" fmla="*/ 57 h 82"/>
              <a:gd name="T6" fmla="*/ 10 w 25"/>
              <a:gd name="T7" fmla="*/ 37 h 82"/>
              <a:gd name="T8" fmla="*/ 9 w 25"/>
              <a:gd name="T9" fmla="*/ 38 h 82"/>
              <a:gd name="T10" fmla="*/ 9 w 25"/>
              <a:gd name="T11" fmla="*/ 19 h 82"/>
              <a:gd name="T12" fmla="*/ 11 w 25"/>
              <a:gd name="T13" fmla="*/ 24 h 82"/>
              <a:gd name="T14" fmla="*/ 3 w 25"/>
              <a:gd name="T15" fmla="*/ 14 h 82"/>
              <a:gd name="T16" fmla="*/ 4 w 25"/>
              <a:gd name="T17" fmla="*/ 3 h 82"/>
              <a:gd name="T18" fmla="*/ 16 w 25"/>
              <a:gd name="T19" fmla="*/ 4 h 82"/>
              <a:gd name="T20" fmla="*/ 24 w 25"/>
              <a:gd name="T21" fmla="*/ 14 h 82"/>
              <a:gd name="T22" fmla="*/ 25 w 25"/>
              <a:gd name="T23" fmla="*/ 19 h 82"/>
              <a:gd name="T24" fmla="*/ 25 w 25"/>
              <a:gd name="T25" fmla="*/ 38 h 82"/>
              <a:gd name="T26" fmla="*/ 25 w 25"/>
              <a:gd name="T27" fmla="*/ 40 h 82"/>
              <a:gd name="T28" fmla="*/ 22 w 25"/>
              <a:gd name="T29" fmla="*/ 60 h 82"/>
              <a:gd name="T30" fmla="*/ 22 w 25"/>
              <a:gd name="T31" fmla="*/ 61 h 82"/>
              <a:gd name="T32" fmla="*/ 17 w 25"/>
              <a:gd name="T33" fmla="*/ 76 h 82"/>
              <a:gd name="T34" fmla="*/ 7 w 25"/>
              <a:gd name="T35" fmla="*/ 81 h 82"/>
              <a:gd name="T36" fmla="*/ 2 w 25"/>
              <a:gd name="T37" fmla="*/ 7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" h="82">
                <a:moveTo>
                  <a:pt x="2" y="71"/>
                </a:moveTo>
                <a:lnTo>
                  <a:pt x="7" y="56"/>
                </a:lnTo>
                <a:lnTo>
                  <a:pt x="7" y="57"/>
                </a:lnTo>
                <a:lnTo>
                  <a:pt x="10" y="37"/>
                </a:lnTo>
                <a:lnTo>
                  <a:pt x="9" y="38"/>
                </a:lnTo>
                <a:lnTo>
                  <a:pt x="9" y="19"/>
                </a:lnTo>
                <a:lnTo>
                  <a:pt x="11" y="24"/>
                </a:lnTo>
                <a:lnTo>
                  <a:pt x="3" y="14"/>
                </a:lnTo>
                <a:cubicBezTo>
                  <a:pt x="0" y="11"/>
                  <a:pt x="1" y="6"/>
                  <a:pt x="4" y="3"/>
                </a:cubicBezTo>
                <a:cubicBezTo>
                  <a:pt x="8" y="0"/>
                  <a:pt x="13" y="1"/>
                  <a:pt x="16" y="4"/>
                </a:cubicBezTo>
                <a:lnTo>
                  <a:pt x="24" y="14"/>
                </a:lnTo>
                <a:cubicBezTo>
                  <a:pt x="25" y="16"/>
                  <a:pt x="25" y="18"/>
                  <a:pt x="25" y="19"/>
                </a:cubicBezTo>
                <a:lnTo>
                  <a:pt x="25" y="38"/>
                </a:lnTo>
                <a:cubicBezTo>
                  <a:pt x="25" y="39"/>
                  <a:pt x="25" y="39"/>
                  <a:pt x="25" y="40"/>
                </a:cubicBezTo>
                <a:lnTo>
                  <a:pt x="22" y="60"/>
                </a:lnTo>
                <a:cubicBezTo>
                  <a:pt x="22" y="60"/>
                  <a:pt x="22" y="61"/>
                  <a:pt x="22" y="61"/>
                </a:cubicBezTo>
                <a:lnTo>
                  <a:pt x="17" y="76"/>
                </a:lnTo>
                <a:cubicBezTo>
                  <a:pt x="16" y="80"/>
                  <a:pt x="11" y="82"/>
                  <a:pt x="7" y="81"/>
                </a:cubicBezTo>
                <a:cubicBezTo>
                  <a:pt x="3" y="80"/>
                  <a:pt x="0" y="75"/>
                  <a:pt x="2" y="7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2">
            <a:extLst>
              <a:ext uri="{FF2B5EF4-FFF2-40B4-BE49-F238E27FC236}">
                <a16:creationId xmlns:a16="http://schemas.microsoft.com/office/drawing/2014/main" id="{2475886B-AA9D-424B-B41D-743CF3C6E440}"/>
              </a:ext>
            </a:extLst>
          </p:cNvPr>
          <p:cNvSpPr>
            <a:spLocks/>
          </p:cNvSpPr>
          <p:nvPr/>
        </p:nvSpPr>
        <p:spPr bwMode="auto">
          <a:xfrm>
            <a:off x="3387339" y="3498711"/>
            <a:ext cx="38100" cy="30163"/>
          </a:xfrm>
          <a:custGeom>
            <a:avLst/>
            <a:gdLst>
              <a:gd name="T0" fmla="*/ 15 w 67"/>
              <a:gd name="T1" fmla="*/ 3 h 51"/>
              <a:gd name="T2" fmla="*/ 34 w 67"/>
              <a:gd name="T3" fmla="*/ 19 h 51"/>
              <a:gd name="T4" fmla="*/ 32 w 67"/>
              <a:gd name="T5" fmla="*/ 18 h 51"/>
              <a:gd name="T6" fmla="*/ 55 w 67"/>
              <a:gd name="T7" fmla="*/ 29 h 51"/>
              <a:gd name="T8" fmla="*/ 61 w 67"/>
              <a:gd name="T9" fmla="*/ 33 h 51"/>
              <a:gd name="T10" fmla="*/ 64 w 67"/>
              <a:gd name="T11" fmla="*/ 36 h 51"/>
              <a:gd name="T12" fmla="*/ 65 w 67"/>
              <a:gd name="T13" fmla="*/ 38 h 51"/>
              <a:gd name="T14" fmla="*/ 61 w 67"/>
              <a:gd name="T15" fmla="*/ 49 h 51"/>
              <a:gd name="T16" fmla="*/ 50 w 67"/>
              <a:gd name="T17" fmla="*/ 45 h 51"/>
              <a:gd name="T18" fmla="*/ 49 w 67"/>
              <a:gd name="T19" fmla="*/ 43 h 51"/>
              <a:gd name="T20" fmla="*/ 52 w 67"/>
              <a:gd name="T21" fmla="*/ 46 h 51"/>
              <a:gd name="T22" fmla="*/ 48 w 67"/>
              <a:gd name="T23" fmla="*/ 44 h 51"/>
              <a:gd name="T24" fmla="*/ 25 w 67"/>
              <a:gd name="T25" fmla="*/ 33 h 51"/>
              <a:gd name="T26" fmla="*/ 23 w 67"/>
              <a:gd name="T27" fmla="*/ 32 h 51"/>
              <a:gd name="T28" fmla="*/ 4 w 67"/>
              <a:gd name="T29" fmla="*/ 16 h 51"/>
              <a:gd name="T30" fmla="*/ 3 w 67"/>
              <a:gd name="T31" fmla="*/ 4 h 51"/>
              <a:gd name="T32" fmla="*/ 15 w 67"/>
              <a:gd name="T33" fmla="*/ 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" h="51">
                <a:moveTo>
                  <a:pt x="15" y="3"/>
                </a:moveTo>
                <a:lnTo>
                  <a:pt x="34" y="19"/>
                </a:lnTo>
                <a:lnTo>
                  <a:pt x="32" y="18"/>
                </a:lnTo>
                <a:lnTo>
                  <a:pt x="55" y="29"/>
                </a:lnTo>
                <a:lnTo>
                  <a:pt x="61" y="33"/>
                </a:lnTo>
                <a:cubicBezTo>
                  <a:pt x="62" y="33"/>
                  <a:pt x="63" y="35"/>
                  <a:pt x="64" y="36"/>
                </a:cubicBezTo>
                <a:lnTo>
                  <a:pt x="65" y="38"/>
                </a:lnTo>
                <a:cubicBezTo>
                  <a:pt x="67" y="42"/>
                  <a:pt x="65" y="47"/>
                  <a:pt x="61" y="49"/>
                </a:cubicBezTo>
                <a:cubicBezTo>
                  <a:pt x="57" y="51"/>
                  <a:pt x="52" y="49"/>
                  <a:pt x="50" y="45"/>
                </a:cubicBezTo>
                <a:lnTo>
                  <a:pt x="49" y="43"/>
                </a:lnTo>
                <a:lnTo>
                  <a:pt x="52" y="46"/>
                </a:lnTo>
                <a:lnTo>
                  <a:pt x="48" y="44"/>
                </a:lnTo>
                <a:lnTo>
                  <a:pt x="25" y="33"/>
                </a:lnTo>
                <a:cubicBezTo>
                  <a:pt x="24" y="32"/>
                  <a:pt x="24" y="32"/>
                  <a:pt x="23" y="32"/>
                </a:cubicBezTo>
                <a:lnTo>
                  <a:pt x="4" y="16"/>
                </a:lnTo>
                <a:cubicBezTo>
                  <a:pt x="1" y="13"/>
                  <a:pt x="0" y="8"/>
                  <a:pt x="3" y="4"/>
                </a:cubicBezTo>
                <a:cubicBezTo>
                  <a:pt x="6" y="1"/>
                  <a:pt x="11" y="0"/>
                  <a:pt x="15" y="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3">
            <a:extLst>
              <a:ext uri="{FF2B5EF4-FFF2-40B4-BE49-F238E27FC236}">
                <a16:creationId xmlns:a16="http://schemas.microsoft.com/office/drawing/2014/main" id="{AD6A5845-5471-418C-8E94-84027A388F66}"/>
              </a:ext>
            </a:extLst>
          </p:cNvPr>
          <p:cNvSpPr>
            <a:spLocks/>
          </p:cNvSpPr>
          <p:nvPr/>
        </p:nvSpPr>
        <p:spPr bwMode="auto">
          <a:xfrm>
            <a:off x="2968239" y="3663811"/>
            <a:ext cx="26988" cy="84138"/>
          </a:xfrm>
          <a:custGeom>
            <a:avLst/>
            <a:gdLst>
              <a:gd name="T0" fmla="*/ 48 w 51"/>
              <a:gd name="T1" fmla="*/ 14 h 146"/>
              <a:gd name="T2" fmla="*/ 43 w 51"/>
              <a:gd name="T3" fmla="*/ 21 h 146"/>
              <a:gd name="T4" fmla="*/ 42 w 51"/>
              <a:gd name="T5" fmla="*/ 22 h 146"/>
              <a:gd name="T6" fmla="*/ 34 w 51"/>
              <a:gd name="T7" fmla="*/ 29 h 146"/>
              <a:gd name="T8" fmla="*/ 36 w 51"/>
              <a:gd name="T9" fmla="*/ 26 h 146"/>
              <a:gd name="T10" fmla="*/ 32 w 51"/>
              <a:gd name="T11" fmla="*/ 40 h 146"/>
              <a:gd name="T12" fmla="*/ 32 w 51"/>
              <a:gd name="T13" fmla="*/ 36 h 146"/>
              <a:gd name="T14" fmla="*/ 36 w 51"/>
              <a:gd name="T15" fmla="*/ 53 h 146"/>
              <a:gd name="T16" fmla="*/ 40 w 51"/>
              <a:gd name="T17" fmla="*/ 75 h 146"/>
              <a:gd name="T18" fmla="*/ 40 w 51"/>
              <a:gd name="T19" fmla="*/ 73 h 146"/>
              <a:gd name="T20" fmla="*/ 43 w 51"/>
              <a:gd name="T21" fmla="*/ 79 h 146"/>
              <a:gd name="T22" fmla="*/ 44 w 51"/>
              <a:gd name="T23" fmla="*/ 81 h 146"/>
              <a:gd name="T24" fmla="*/ 45 w 51"/>
              <a:gd name="T25" fmla="*/ 86 h 146"/>
              <a:gd name="T26" fmla="*/ 43 w 51"/>
              <a:gd name="T27" fmla="*/ 111 h 146"/>
              <a:gd name="T28" fmla="*/ 42 w 51"/>
              <a:gd name="T29" fmla="*/ 114 h 146"/>
              <a:gd name="T30" fmla="*/ 36 w 51"/>
              <a:gd name="T31" fmla="*/ 125 h 146"/>
              <a:gd name="T32" fmla="*/ 34 w 51"/>
              <a:gd name="T33" fmla="*/ 128 h 146"/>
              <a:gd name="T34" fmla="*/ 24 w 51"/>
              <a:gd name="T35" fmla="*/ 136 h 146"/>
              <a:gd name="T36" fmla="*/ 19 w 51"/>
              <a:gd name="T37" fmla="*/ 140 h 146"/>
              <a:gd name="T38" fmla="*/ 14 w 51"/>
              <a:gd name="T39" fmla="*/ 144 h 146"/>
              <a:gd name="T40" fmla="*/ 3 w 51"/>
              <a:gd name="T41" fmla="*/ 142 h 146"/>
              <a:gd name="T42" fmla="*/ 4 w 51"/>
              <a:gd name="T43" fmla="*/ 131 h 146"/>
              <a:gd name="T44" fmla="*/ 9 w 51"/>
              <a:gd name="T45" fmla="*/ 127 h 146"/>
              <a:gd name="T46" fmla="*/ 14 w 51"/>
              <a:gd name="T47" fmla="*/ 123 h 146"/>
              <a:gd name="T48" fmla="*/ 24 w 51"/>
              <a:gd name="T49" fmla="*/ 115 h 146"/>
              <a:gd name="T50" fmla="*/ 22 w 51"/>
              <a:gd name="T51" fmla="*/ 118 h 146"/>
              <a:gd name="T52" fmla="*/ 28 w 51"/>
              <a:gd name="T53" fmla="*/ 107 h 146"/>
              <a:gd name="T54" fmla="*/ 27 w 51"/>
              <a:gd name="T55" fmla="*/ 110 h 146"/>
              <a:gd name="T56" fmla="*/ 29 w 51"/>
              <a:gd name="T57" fmla="*/ 85 h 146"/>
              <a:gd name="T58" fmla="*/ 31 w 51"/>
              <a:gd name="T59" fmla="*/ 90 h 146"/>
              <a:gd name="T60" fmla="*/ 28 w 51"/>
              <a:gd name="T61" fmla="*/ 86 h 146"/>
              <a:gd name="T62" fmla="*/ 25 w 51"/>
              <a:gd name="T63" fmla="*/ 80 h 146"/>
              <a:gd name="T64" fmla="*/ 25 w 51"/>
              <a:gd name="T65" fmla="*/ 78 h 146"/>
              <a:gd name="T66" fmla="*/ 21 w 51"/>
              <a:gd name="T67" fmla="*/ 56 h 146"/>
              <a:gd name="T68" fmla="*/ 17 w 51"/>
              <a:gd name="T69" fmla="*/ 39 h 146"/>
              <a:gd name="T70" fmla="*/ 17 w 51"/>
              <a:gd name="T71" fmla="*/ 35 h 146"/>
              <a:gd name="T72" fmla="*/ 21 w 51"/>
              <a:gd name="T73" fmla="*/ 21 h 146"/>
              <a:gd name="T74" fmla="*/ 23 w 51"/>
              <a:gd name="T75" fmla="*/ 17 h 146"/>
              <a:gd name="T76" fmla="*/ 31 w 51"/>
              <a:gd name="T77" fmla="*/ 10 h 146"/>
              <a:gd name="T78" fmla="*/ 30 w 51"/>
              <a:gd name="T79" fmla="*/ 12 h 146"/>
              <a:gd name="T80" fmla="*/ 35 w 51"/>
              <a:gd name="T81" fmla="*/ 5 h 146"/>
              <a:gd name="T82" fmla="*/ 46 w 51"/>
              <a:gd name="T83" fmla="*/ 3 h 146"/>
              <a:gd name="T84" fmla="*/ 48 w 51"/>
              <a:gd name="T85" fmla="*/ 1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1" h="146">
                <a:moveTo>
                  <a:pt x="48" y="14"/>
                </a:moveTo>
                <a:lnTo>
                  <a:pt x="43" y="21"/>
                </a:lnTo>
                <a:cubicBezTo>
                  <a:pt x="43" y="22"/>
                  <a:pt x="42" y="22"/>
                  <a:pt x="42" y="22"/>
                </a:cubicBezTo>
                <a:lnTo>
                  <a:pt x="34" y="29"/>
                </a:lnTo>
                <a:lnTo>
                  <a:pt x="36" y="26"/>
                </a:lnTo>
                <a:lnTo>
                  <a:pt x="32" y="40"/>
                </a:lnTo>
                <a:lnTo>
                  <a:pt x="32" y="36"/>
                </a:lnTo>
                <a:lnTo>
                  <a:pt x="36" y="53"/>
                </a:lnTo>
                <a:lnTo>
                  <a:pt x="40" y="75"/>
                </a:lnTo>
                <a:lnTo>
                  <a:pt x="40" y="73"/>
                </a:lnTo>
                <a:lnTo>
                  <a:pt x="43" y="79"/>
                </a:lnTo>
                <a:lnTo>
                  <a:pt x="44" y="81"/>
                </a:lnTo>
                <a:cubicBezTo>
                  <a:pt x="45" y="83"/>
                  <a:pt x="46" y="84"/>
                  <a:pt x="45" y="86"/>
                </a:cubicBezTo>
                <a:lnTo>
                  <a:pt x="43" y="111"/>
                </a:lnTo>
                <a:cubicBezTo>
                  <a:pt x="43" y="112"/>
                  <a:pt x="43" y="113"/>
                  <a:pt x="42" y="114"/>
                </a:cubicBezTo>
                <a:lnTo>
                  <a:pt x="36" y="125"/>
                </a:lnTo>
                <a:cubicBezTo>
                  <a:pt x="36" y="126"/>
                  <a:pt x="35" y="127"/>
                  <a:pt x="34" y="128"/>
                </a:cubicBezTo>
                <a:lnTo>
                  <a:pt x="24" y="136"/>
                </a:lnTo>
                <a:lnTo>
                  <a:pt x="19" y="140"/>
                </a:lnTo>
                <a:lnTo>
                  <a:pt x="14" y="144"/>
                </a:lnTo>
                <a:cubicBezTo>
                  <a:pt x="11" y="146"/>
                  <a:pt x="6" y="146"/>
                  <a:pt x="3" y="142"/>
                </a:cubicBezTo>
                <a:cubicBezTo>
                  <a:pt x="0" y="139"/>
                  <a:pt x="1" y="134"/>
                  <a:pt x="4" y="131"/>
                </a:cubicBezTo>
                <a:lnTo>
                  <a:pt x="9" y="127"/>
                </a:lnTo>
                <a:lnTo>
                  <a:pt x="14" y="123"/>
                </a:lnTo>
                <a:lnTo>
                  <a:pt x="24" y="115"/>
                </a:lnTo>
                <a:lnTo>
                  <a:pt x="22" y="118"/>
                </a:lnTo>
                <a:lnTo>
                  <a:pt x="28" y="107"/>
                </a:lnTo>
                <a:lnTo>
                  <a:pt x="27" y="110"/>
                </a:lnTo>
                <a:lnTo>
                  <a:pt x="29" y="85"/>
                </a:lnTo>
                <a:lnTo>
                  <a:pt x="31" y="90"/>
                </a:lnTo>
                <a:lnTo>
                  <a:pt x="28" y="86"/>
                </a:lnTo>
                <a:lnTo>
                  <a:pt x="25" y="80"/>
                </a:lnTo>
                <a:cubicBezTo>
                  <a:pt x="25" y="79"/>
                  <a:pt x="25" y="79"/>
                  <a:pt x="25" y="78"/>
                </a:cubicBezTo>
                <a:lnTo>
                  <a:pt x="21" y="56"/>
                </a:lnTo>
                <a:lnTo>
                  <a:pt x="17" y="39"/>
                </a:lnTo>
                <a:cubicBezTo>
                  <a:pt x="16" y="38"/>
                  <a:pt x="16" y="37"/>
                  <a:pt x="17" y="35"/>
                </a:cubicBezTo>
                <a:lnTo>
                  <a:pt x="21" y="21"/>
                </a:lnTo>
                <a:cubicBezTo>
                  <a:pt x="21" y="20"/>
                  <a:pt x="22" y="18"/>
                  <a:pt x="23" y="17"/>
                </a:cubicBezTo>
                <a:lnTo>
                  <a:pt x="31" y="10"/>
                </a:lnTo>
                <a:lnTo>
                  <a:pt x="30" y="12"/>
                </a:lnTo>
                <a:lnTo>
                  <a:pt x="35" y="5"/>
                </a:lnTo>
                <a:cubicBezTo>
                  <a:pt x="38" y="1"/>
                  <a:pt x="43" y="0"/>
                  <a:pt x="46" y="3"/>
                </a:cubicBezTo>
                <a:cubicBezTo>
                  <a:pt x="50" y="6"/>
                  <a:pt x="51" y="11"/>
                  <a:pt x="48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4">
            <a:extLst>
              <a:ext uri="{FF2B5EF4-FFF2-40B4-BE49-F238E27FC236}">
                <a16:creationId xmlns:a16="http://schemas.microsoft.com/office/drawing/2014/main" id="{35910958-F86B-43B2-9D9E-614B148F0163}"/>
              </a:ext>
            </a:extLst>
          </p:cNvPr>
          <p:cNvSpPr>
            <a:spLocks/>
          </p:cNvSpPr>
          <p:nvPr/>
        </p:nvSpPr>
        <p:spPr bwMode="auto">
          <a:xfrm>
            <a:off x="2985701" y="3673336"/>
            <a:ext cx="166688" cy="46038"/>
          </a:xfrm>
          <a:custGeom>
            <a:avLst/>
            <a:gdLst>
              <a:gd name="T0" fmla="*/ 21 w 305"/>
              <a:gd name="T1" fmla="*/ 60 h 81"/>
              <a:gd name="T2" fmla="*/ 24 w 305"/>
              <a:gd name="T3" fmla="*/ 65 h 81"/>
              <a:gd name="T4" fmla="*/ 23 w 305"/>
              <a:gd name="T5" fmla="*/ 63 h 81"/>
              <a:gd name="T6" fmla="*/ 23 w 305"/>
              <a:gd name="T7" fmla="*/ 65 h 81"/>
              <a:gd name="T8" fmla="*/ 57 w 305"/>
              <a:gd name="T9" fmla="*/ 61 h 81"/>
              <a:gd name="T10" fmla="*/ 89 w 305"/>
              <a:gd name="T11" fmla="*/ 47 h 81"/>
              <a:gd name="T12" fmla="*/ 121 w 305"/>
              <a:gd name="T13" fmla="*/ 34 h 81"/>
              <a:gd name="T14" fmla="*/ 129 w 305"/>
              <a:gd name="T15" fmla="*/ 28 h 81"/>
              <a:gd name="T16" fmla="*/ 142 w 305"/>
              <a:gd name="T17" fmla="*/ 20 h 81"/>
              <a:gd name="T18" fmla="*/ 172 w 305"/>
              <a:gd name="T19" fmla="*/ 10 h 81"/>
              <a:gd name="T20" fmla="*/ 175 w 305"/>
              <a:gd name="T21" fmla="*/ 10 h 81"/>
              <a:gd name="T22" fmla="*/ 190 w 305"/>
              <a:gd name="T23" fmla="*/ 1 h 81"/>
              <a:gd name="T24" fmla="*/ 226 w 305"/>
              <a:gd name="T25" fmla="*/ 0 h 81"/>
              <a:gd name="T26" fmla="*/ 241 w 305"/>
              <a:gd name="T27" fmla="*/ 2 h 81"/>
              <a:gd name="T28" fmla="*/ 265 w 305"/>
              <a:gd name="T29" fmla="*/ 9 h 81"/>
              <a:gd name="T30" fmla="*/ 281 w 305"/>
              <a:gd name="T31" fmla="*/ 17 h 81"/>
              <a:gd name="T32" fmla="*/ 299 w 305"/>
              <a:gd name="T33" fmla="*/ 40 h 81"/>
              <a:gd name="T34" fmla="*/ 304 w 305"/>
              <a:gd name="T35" fmla="*/ 63 h 81"/>
              <a:gd name="T36" fmla="*/ 289 w 305"/>
              <a:gd name="T37" fmla="*/ 66 h 81"/>
              <a:gd name="T38" fmla="*/ 286 w 305"/>
              <a:gd name="T39" fmla="*/ 49 h 81"/>
              <a:gd name="T40" fmla="*/ 274 w 305"/>
              <a:gd name="T41" fmla="*/ 32 h 81"/>
              <a:gd name="T42" fmla="*/ 260 w 305"/>
              <a:gd name="T43" fmla="*/ 24 h 81"/>
              <a:gd name="T44" fmla="*/ 238 w 305"/>
              <a:gd name="T45" fmla="*/ 17 h 81"/>
              <a:gd name="T46" fmla="*/ 226 w 305"/>
              <a:gd name="T47" fmla="*/ 16 h 81"/>
              <a:gd name="T48" fmla="*/ 191 w 305"/>
              <a:gd name="T49" fmla="*/ 17 h 81"/>
              <a:gd name="T50" fmla="*/ 184 w 305"/>
              <a:gd name="T51" fmla="*/ 23 h 81"/>
              <a:gd name="T52" fmla="*/ 177 w 305"/>
              <a:gd name="T53" fmla="*/ 25 h 81"/>
              <a:gd name="T54" fmla="*/ 147 w 305"/>
              <a:gd name="T55" fmla="*/ 35 h 81"/>
              <a:gd name="T56" fmla="*/ 138 w 305"/>
              <a:gd name="T57" fmla="*/ 41 h 81"/>
              <a:gd name="T58" fmla="*/ 132 w 305"/>
              <a:gd name="T59" fmla="*/ 47 h 81"/>
              <a:gd name="T60" fmla="*/ 95 w 305"/>
              <a:gd name="T61" fmla="*/ 62 h 81"/>
              <a:gd name="T62" fmla="*/ 58 w 305"/>
              <a:gd name="T63" fmla="*/ 76 h 81"/>
              <a:gd name="T64" fmla="*/ 24 w 305"/>
              <a:gd name="T65" fmla="*/ 80 h 81"/>
              <a:gd name="T66" fmla="*/ 16 w 305"/>
              <a:gd name="T67" fmla="*/ 78 h 81"/>
              <a:gd name="T68" fmla="*/ 11 w 305"/>
              <a:gd name="T69" fmla="*/ 74 h 81"/>
              <a:gd name="T70" fmla="*/ 10 w 305"/>
              <a:gd name="T71" fmla="*/ 73 h 81"/>
              <a:gd name="T72" fmla="*/ 2 w 305"/>
              <a:gd name="T73" fmla="*/ 5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5" h="81">
                <a:moveTo>
                  <a:pt x="14" y="54"/>
                </a:moveTo>
                <a:lnTo>
                  <a:pt x="21" y="60"/>
                </a:lnTo>
                <a:cubicBezTo>
                  <a:pt x="21" y="61"/>
                  <a:pt x="22" y="61"/>
                  <a:pt x="22" y="62"/>
                </a:cubicBezTo>
                <a:lnTo>
                  <a:pt x="24" y="65"/>
                </a:lnTo>
                <a:lnTo>
                  <a:pt x="21" y="62"/>
                </a:lnTo>
                <a:lnTo>
                  <a:pt x="23" y="63"/>
                </a:lnTo>
                <a:lnTo>
                  <a:pt x="27" y="65"/>
                </a:lnTo>
                <a:lnTo>
                  <a:pt x="23" y="65"/>
                </a:lnTo>
                <a:lnTo>
                  <a:pt x="40" y="63"/>
                </a:lnTo>
                <a:lnTo>
                  <a:pt x="57" y="61"/>
                </a:lnTo>
                <a:lnTo>
                  <a:pt x="54" y="61"/>
                </a:lnTo>
                <a:lnTo>
                  <a:pt x="89" y="47"/>
                </a:lnTo>
                <a:lnTo>
                  <a:pt x="123" y="33"/>
                </a:lnTo>
                <a:lnTo>
                  <a:pt x="121" y="34"/>
                </a:lnTo>
                <a:lnTo>
                  <a:pt x="128" y="28"/>
                </a:lnTo>
                <a:cubicBezTo>
                  <a:pt x="129" y="28"/>
                  <a:pt x="129" y="28"/>
                  <a:pt x="129" y="28"/>
                </a:cubicBezTo>
                <a:lnTo>
                  <a:pt x="140" y="21"/>
                </a:lnTo>
                <a:cubicBezTo>
                  <a:pt x="141" y="20"/>
                  <a:pt x="141" y="20"/>
                  <a:pt x="142" y="20"/>
                </a:cubicBezTo>
                <a:lnTo>
                  <a:pt x="163" y="13"/>
                </a:lnTo>
                <a:lnTo>
                  <a:pt x="172" y="10"/>
                </a:lnTo>
                <a:lnTo>
                  <a:pt x="178" y="9"/>
                </a:lnTo>
                <a:lnTo>
                  <a:pt x="175" y="10"/>
                </a:lnTo>
                <a:lnTo>
                  <a:pt x="186" y="3"/>
                </a:lnTo>
                <a:cubicBezTo>
                  <a:pt x="187" y="2"/>
                  <a:pt x="189" y="2"/>
                  <a:pt x="190" y="1"/>
                </a:cubicBezTo>
                <a:lnTo>
                  <a:pt x="204" y="0"/>
                </a:lnTo>
                <a:lnTo>
                  <a:pt x="226" y="0"/>
                </a:lnTo>
                <a:lnTo>
                  <a:pt x="240" y="1"/>
                </a:lnTo>
                <a:cubicBezTo>
                  <a:pt x="240" y="2"/>
                  <a:pt x="241" y="2"/>
                  <a:pt x="241" y="2"/>
                </a:cubicBezTo>
                <a:lnTo>
                  <a:pt x="250" y="4"/>
                </a:lnTo>
                <a:lnTo>
                  <a:pt x="265" y="9"/>
                </a:lnTo>
                <a:cubicBezTo>
                  <a:pt x="266" y="9"/>
                  <a:pt x="266" y="9"/>
                  <a:pt x="266" y="9"/>
                </a:cubicBezTo>
                <a:lnTo>
                  <a:pt x="281" y="17"/>
                </a:lnTo>
                <a:cubicBezTo>
                  <a:pt x="282" y="18"/>
                  <a:pt x="283" y="19"/>
                  <a:pt x="284" y="20"/>
                </a:cubicBezTo>
                <a:lnTo>
                  <a:pt x="299" y="40"/>
                </a:lnTo>
                <a:cubicBezTo>
                  <a:pt x="300" y="41"/>
                  <a:pt x="300" y="42"/>
                  <a:pt x="300" y="43"/>
                </a:cubicBezTo>
                <a:lnTo>
                  <a:pt x="304" y="63"/>
                </a:lnTo>
                <a:cubicBezTo>
                  <a:pt x="305" y="67"/>
                  <a:pt x="302" y="71"/>
                  <a:pt x="298" y="72"/>
                </a:cubicBezTo>
                <a:cubicBezTo>
                  <a:pt x="294" y="73"/>
                  <a:pt x="289" y="70"/>
                  <a:pt x="289" y="66"/>
                </a:cubicBezTo>
                <a:lnTo>
                  <a:pt x="285" y="46"/>
                </a:lnTo>
                <a:lnTo>
                  <a:pt x="286" y="49"/>
                </a:lnTo>
                <a:lnTo>
                  <a:pt x="271" y="29"/>
                </a:lnTo>
                <a:lnTo>
                  <a:pt x="274" y="32"/>
                </a:lnTo>
                <a:lnTo>
                  <a:pt x="259" y="24"/>
                </a:lnTo>
                <a:lnTo>
                  <a:pt x="260" y="24"/>
                </a:lnTo>
                <a:lnTo>
                  <a:pt x="247" y="19"/>
                </a:lnTo>
                <a:lnTo>
                  <a:pt x="238" y="17"/>
                </a:lnTo>
                <a:lnTo>
                  <a:pt x="239" y="17"/>
                </a:lnTo>
                <a:lnTo>
                  <a:pt x="226" y="16"/>
                </a:lnTo>
                <a:lnTo>
                  <a:pt x="205" y="16"/>
                </a:lnTo>
                <a:lnTo>
                  <a:pt x="191" y="17"/>
                </a:lnTo>
                <a:lnTo>
                  <a:pt x="195" y="16"/>
                </a:lnTo>
                <a:lnTo>
                  <a:pt x="184" y="23"/>
                </a:lnTo>
                <a:cubicBezTo>
                  <a:pt x="183" y="24"/>
                  <a:pt x="182" y="24"/>
                  <a:pt x="181" y="24"/>
                </a:cubicBezTo>
                <a:lnTo>
                  <a:pt x="177" y="25"/>
                </a:lnTo>
                <a:lnTo>
                  <a:pt x="168" y="28"/>
                </a:lnTo>
                <a:lnTo>
                  <a:pt x="147" y="35"/>
                </a:lnTo>
                <a:lnTo>
                  <a:pt x="149" y="34"/>
                </a:lnTo>
                <a:lnTo>
                  <a:pt x="138" y="41"/>
                </a:lnTo>
                <a:lnTo>
                  <a:pt x="139" y="41"/>
                </a:lnTo>
                <a:lnTo>
                  <a:pt x="132" y="47"/>
                </a:lnTo>
                <a:cubicBezTo>
                  <a:pt x="131" y="47"/>
                  <a:pt x="130" y="48"/>
                  <a:pt x="130" y="48"/>
                </a:cubicBezTo>
                <a:lnTo>
                  <a:pt x="95" y="62"/>
                </a:lnTo>
                <a:lnTo>
                  <a:pt x="60" y="76"/>
                </a:lnTo>
                <a:cubicBezTo>
                  <a:pt x="60" y="76"/>
                  <a:pt x="59" y="76"/>
                  <a:pt x="58" y="76"/>
                </a:cubicBezTo>
                <a:lnTo>
                  <a:pt x="41" y="78"/>
                </a:lnTo>
                <a:lnTo>
                  <a:pt x="24" y="80"/>
                </a:lnTo>
                <a:cubicBezTo>
                  <a:pt x="23" y="81"/>
                  <a:pt x="21" y="80"/>
                  <a:pt x="20" y="80"/>
                </a:cubicBezTo>
                <a:lnTo>
                  <a:pt x="16" y="78"/>
                </a:lnTo>
                <a:lnTo>
                  <a:pt x="14" y="77"/>
                </a:lnTo>
                <a:cubicBezTo>
                  <a:pt x="13" y="76"/>
                  <a:pt x="12" y="75"/>
                  <a:pt x="11" y="74"/>
                </a:cubicBezTo>
                <a:lnTo>
                  <a:pt x="9" y="71"/>
                </a:lnTo>
                <a:lnTo>
                  <a:pt x="10" y="73"/>
                </a:lnTo>
                <a:lnTo>
                  <a:pt x="3" y="67"/>
                </a:lnTo>
                <a:cubicBezTo>
                  <a:pt x="0" y="64"/>
                  <a:pt x="0" y="59"/>
                  <a:pt x="2" y="55"/>
                </a:cubicBezTo>
                <a:cubicBezTo>
                  <a:pt x="5" y="52"/>
                  <a:pt x="10" y="52"/>
                  <a:pt x="14" y="5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85">
            <a:extLst>
              <a:ext uri="{FF2B5EF4-FFF2-40B4-BE49-F238E27FC236}">
                <a16:creationId xmlns:a16="http://schemas.microsoft.com/office/drawing/2014/main" id="{B707D3EC-2C00-423C-BC4A-E422299C3033}"/>
              </a:ext>
            </a:extLst>
          </p:cNvPr>
          <p:cNvSpPr>
            <a:spLocks/>
          </p:cNvSpPr>
          <p:nvPr/>
        </p:nvSpPr>
        <p:spPr bwMode="auto">
          <a:xfrm>
            <a:off x="3257164" y="3573323"/>
            <a:ext cx="23813" cy="74613"/>
          </a:xfrm>
          <a:custGeom>
            <a:avLst/>
            <a:gdLst>
              <a:gd name="T0" fmla="*/ 3 w 45"/>
              <a:gd name="T1" fmla="*/ 117 h 131"/>
              <a:gd name="T2" fmla="*/ 17 w 45"/>
              <a:gd name="T3" fmla="*/ 99 h 131"/>
              <a:gd name="T4" fmla="*/ 24 w 45"/>
              <a:gd name="T5" fmla="*/ 89 h 131"/>
              <a:gd name="T6" fmla="*/ 23 w 45"/>
              <a:gd name="T7" fmla="*/ 90 h 131"/>
              <a:gd name="T8" fmla="*/ 30 w 45"/>
              <a:gd name="T9" fmla="*/ 76 h 131"/>
              <a:gd name="T10" fmla="*/ 29 w 45"/>
              <a:gd name="T11" fmla="*/ 79 h 131"/>
              <a:gd name="T12" fmla="*/ 29 w 45"/>
              <a:gd name="T13" fmla="*/ 54 h 131"/>
              <a:gd name="T14" fmla="*/ 30 w 45"/>
              <a:gd name="T15" fmla="*/ 56 h 131"/>
              <a:gd name="T16" fmla="*/ 28 w 45"/>
              <a:gd name="T17" fmla="*/ 42 h 131"/>
              <a:gd name="T18" fmla="*/ 29 w 45"/>
              <a:gd name="T19" fmla="*/ 45 h 131"/>
              <a:gd name="T20" fmla="*/ 22 w 45"/>
              <a:gd name="T21" fmla="*/ 33 h 131"/>
              <a:gd name="T22" fmla="*/ 12 w 45"/>
              <a:gd name="T23" fmla="*/ 13 h 131"/>
              <a:gd name="T24" fmla="*/ 16 w 45"/>
              <a:gd name="T25" fmla="*/ 2 h 131"/>
              <a:gd name="T26" fmla="*/ 27 w 45"/>
              <a:gd name="T27" fmla="*/ 6 h 131"/>
              <a:gd name="T28" fmla="*/ 35 w 45"/>
              <a:gd name="T29" fmla="*/ 24 h 131"/>
              <a:gd name="T30" fmla="*/ 42 w 45"/>
              <a:gd name="T31" fmla="*/ 36 h 131"/>
              <a:gd name="T32" fmla="*/ 43 w 45"/>
              <a:gd name="T33" fmla="*/ 39 h 131"/>
              <a:gd name="T34" fmla="*/ 45 w 45"/>
              <a:gd name="T35" fmla="*/ 53 h 131"/>
              <a:gd name="T36" fmla="*/ 45 w 45"/>
              <a:gd name="T37" fmla="*/ 54 h 131"/>
              <a:gd name="T38" fmla="*/ 45 w 45"/>
              <a:gd name="T39" fmla="*/ 79 h 131"/>
              <a:gd name="T40" fmla="*/ 45 w 45"/>
              <a:gd name="T41" fmla="*/ 83 h 131"/>
              <a:gd name="T42" fmla="*/ 38 w 45"/>
              <a:gd name="T43" fmla="*/ 97 h 131"/>
              <a:gd name="T44" fmla="*/ 37 w 45"/>
              <a:gd name="T45" fmla="*/ 98 h 131"/>
              <a:gd name="T46" fmla="*/ 30 w 45"/>
              <a:gd name="T47" fmla="*/ 108 h 131"/>
              <a:gd name="T48" fmla="*/ 16 w 45"/>
              <a:gd name="T49" fmla="*/ 126 h 131"/>
              <a:gd name="T50" fmla="*/ 5 w 45"/>
              <a:gd name="T51" fmla="*/ 128 h 131"/>
              <a:gd name="T52" fmla="*/ 3 w 45"/>
              <a:gd name="T53" fmla="*/ 1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5" h="131">
                <a:moveTo>
                  <a:pt x="3" y="117"/>
                </a:moveTo>
                <a:lnTo>
                  <a:pt x="17" y="99"/>
                </a:lnTo>
                <a:lnTo>
                  <a:pt x="24" y="89"/>
                </a:lnTo>
                <a:lnTo>
                  <a:pt x="23" y="90"/>
                </a:lnTo>
                <a:lnTo>
                  <a:pt x="30" y="76"/>
                </a:lnTo>
                <a:lnTo>
                  <a:pt x="29" y="79"/>
                </a:lnTo>
                <a:lnTo>
                  <a:pt x="29" y="54"/>
                </a:lnTo>
                <a:lnTo>
                  <a:pt x="30" y="56"/>
                </a:lnTo>
                <a:lnTo>
                  <a:pt x="28" y="42"/>
                </a:lnTo>
                <a:lnTo>
                  <a:pt x="29" y="45"/>
                </a:lnTo>
                <a:lnTo>
                  <a:pt x="22" y="33"/>
                </a:lnTo>
                <a:lnTo>
                  <a:pt x="12" y="13"/>
                </a:lnTo>
                <a:cubicBezTo>
                  <a:pt x="10" y="9"/>
                  <a:pt x="12" y="4"/>
                  <a:pt x="16" y="2"/>
                </a:cubicBezTo>
                <a:cubicBezTo>
                  <a:pt x="20" y="0"/>
                  <a:pt x="25" y="2"/>
                  <a:pt x="27" y="6"/>
                </a:cubicBezTo>
                <a:lnTo>
                  <a:pt x="35" y="24"/>
                </a:lnTo>
                <a:lnTo>
                  <a:pt x="42" y="36"/>
                </a:lnTo>
                <a:cubicBezTo>
                  <a:pt x="43" y="37"/>
                  <a:pt x="43" y="38"/>
                  <a:pt x="43" y="39"/>
                </a:cubicBezTo>
                <a:lnTo>
                  <a:pt x="45" y="53"/>
                </a:lnTo>
                <a:cubicBezTo>
                  <a:pt x="45" y="54"/>
                  <a:pt x="45" y="54"/>
                  <a:pt x="45" y="54"/>
                </a:cubicBezTo>
                <a:lnTo>
                  <a:pt x="45" y="79"/>
                </a:lnTo>
                <a:cubicBezTo>
                  <a:pt x="45" y="81"/>
                  <a:pt x="45" y="82"/>
                  <a:pt x="45" y="83"/>
                </a:cubicBezTo>
                <a:lnTo>
                  <a:pt x="38" y="97"/>
                </a:lnTo>
                <a:cubicBezTo>
                  <a:pt x="37" y="97"/>
                  <a:pt x="37" y="98"/>
                  <a:pt x="37" y="98"/>
                </a:cubicBezTo>
                <a:lnTo>
                  <a:pt x="30" y="108"/>
                </a:lnTo>
                <a:lnTo>
                  <a:pt x="16" y="126"/>
                </a:lnTo>
                <a:cubicBezTo>
                  <a:pt x="13" y="130"/>
                  <a:pt x="8" y="131"/>
                  <a:pt x="5" y="128"/>
                </a:cubicBezTo>
                <a:cubicBezTo>
                  <a:pt x="1" y="125"/>
                  <a:pt x="0" y="120"/>
                  <a:pt x="3" y="11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86">
            <a:extLst>
              <a:ext uri="{FF2B5EF4-FFF2-40B4-BE49-F238E27FC236}">
                <a16:creationId xmlns:a16="http://schemas.microsoft.com/office/drawing/2014/main" id="{7BDC274E-9BE2-43D5-9833-F9FA825CD797}"/>
              </a:ext>
            </a:extLst>
          </p:cNvPr>
          <p:cNvSpPr>
            <a:spLocks/>
          </p:cNvSpPr>
          <p:nvPr/>
        </p:nvSpPr>
        <p:spPr bwMode="auto">
          <a:xfrm>
            <a:off x="3142864" y="3590786"/>
            <a:ext cx="36513" cy="28575"/>
          </a:xfrm>
          <a:custGeom>
            <a:avLst/>
            <a:gdLst>
              <a:gd name="T0" fmla="*/ 6 w 67"/>
              <a:gd name="T1" fmla="*/ 34 h 51"/>
              <a:gd name="T2" fmla="*/ 15 w 67"/>
              <a:gd name="T3" fmla="*/ 30 h 51"/>
              <a:gd name="T4" fmla="*/ 14 w 67"/>
              <a:gd name="T5" fmla="*/ 31 h 51"/>
              <a:gd name="T6" fmla="*/ 20 w 67"/>
              <a:gd name="T7" fmla="*/ 27 h 51"/>
              <a:gd name="T8" fmla="*/ 18 w 67"/>
              <a:gd name="T9" fmla="*/ 29 h 51"/>
              <a:gd name="T10" fmla="*/ 24 w 67"/>
              <a:gd name="T11" fmla="*/ 20 h 51"/>
              <a:gd name="T12" fmla="*/ 27 w 67"/>
              <a:gd name="T13" fmla="*/ 17 h 51"/>
              <a:gd name="T14" fmla="*/ 40 w 67"/>
              <a:gd name="T15" fmla="*/ 10 h 51"/>
              <a:gd name="T16" fmla="*/ 49 w 67"/>
              <a:gd name="T17" fmla="*/ 5 h 51"/>
              <a:gd name="T18" fmla="*/ 53 w 67"/>
              <a:gd name="T19" fmla="*/ 3 h 51"/>
              <a:gd name="T20" fmla="*/ 64 w 67"/>
              <a:gd name="T21" fmla="*/ 5 h 51"/>
              <a:gd name="T22" fmla="*/ 62 w 67"/>
              <a:gd name="T23" fmla="*/ 16 h 51"/>
              <a:gd name="T24" fmla="*/ 56 w 67"/>
              <a:gd name="T25" fmla="*/ 19 h 51"/>
              <a:gd name="T26" fmla="*/ 47 w 67"/>
              <a:gd name="T27" fmla="*/ 25 h 51"/>
              <a:gd name="T28" fmla="*/ 34 w 67"/>
              <a:gd name="T29" fmla="*/ 32 h 51"/>
              <a:gd name="T30" fmla="*/ 37 w 67"/>
              <a:gd name="T31" fmla="*/ 29 h 51"/>
              <a:gd name="T32" fmla="*/ 31 w 67"/>
              <a:gd name="T33" fmla="*/ 38 h 51"/>
              <a:gd name="T34" fmla="*/ 29 w 67"/>
              <a:gd name="T35" fmla="*/ 40 h 51"/>
              <a:gd name="T36" fmla="*/ 23 w 67"/>
              <a:gd name="T37" fmla="*/ 44 h 51"/>
              <a:gd name="T38" fmla="*/ 22 w 67"/>
              <a:gd name="T39" fmla="*/ 45 h 51"/>
              <a:gd name="T40" fmla="*/ 13 w 67"/>
              <a:gd name="T41" fmla="*/ 49 h 51"/>
              <a:gd name="T42" fmla="*/ 2 w 67"/>
              <a:gd name="T43" fmla="*/ 45 h 51"/>
              <a:gd name="T44" fmla="*/ 6 w 67"/>
              <a:gd name="T45" fmla="*/ 3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7" h="51">
                <a:moveTo>
                  <a:pt x="6" y="34"/>
                </a:moveTo>
                <a:lnTo>
                  <a:pt x="15" y="30"/>
                </a:lnTo>
                <a:lnTo>
                  <a:pt x="14" y="31"/>
                </a:lnTo>
                <a:lnTo>
                  <a:pt x="20" y="27"/>
                </a:lnTo>
                <a:lnTo>
                  <a:pt x="18" y="29"/>
                </a:lnTo>
                <a:lnTo>
                  <a:pt x="24" y="20"/>
                </a:lnTo>
                <a:cubicBezTo>
                  <a:pt x="25" y="19"/>
                  <a:pt x="26" y="18"/>
                  <a:pt x="27" y="17"/>
                </a:cubicBezTo>
                <a:lnTo>
                  <a:pt x="40" y="10"/>
                </a:lnTo>
                <a:lnTo>
                  <a:pt x="49" y="5"/>
                </a:lnTo>
                <a:lnTo>
                  <a:pt x="53" y="3"/>
                </a:lnTo>
                <a:cubicBezTo>
                  <a:pt x="57" y="0"/>
                  <a:pt x="62" y="2"/>
                  <a:pt x="64" y="5"/>
                </a:cubicBezTo>
                <a:cubicBezTo>
                  <a:pt x="67" y="9"/>
                  <a:pt x="65" y="14"/>
                  <a:pt x="62" y="16"/>
                </a:cubicBezTo>
                <a:lnTo>
                  <a:pt x="56" y="19"/>
                </a:lnTo>
                <a:lnTo>
                  <a:pt x="47" y="25"/>
                </a:lnTo>
                <a:lnTo>
                  <a:pt x="34" y="32"/>
                </a:lnTo>
                <a:lnTo>
                  <a:pt x="37" y="29"/>
                </a:lnTo>
                <a:lnTo>
                  <a:pt x="31" y="38"/>
                </a:lnTo>
                <a:cubicBezTo>
                  <a:pt x="31" y="39"/>
                  <a:pt x="30" y="40"/>
                  <a:pt x="29" y="40"/>
                </a:cubicBezTo>
                <a:lnTo>
                  <a:pt x="23" y="44"/>
                </a:lnTo>
                <a:cubicBezTo>
                  <a:pt x="23" y="44"/>
                  <a:pt x="22" y="45"/>
                  <a:pt x="22" y="45"/>
                </a:cubicBezTo>
                <a:lnTo>
                  <a:pt x="13" y="49"/>
                </a:lnTo>
                <a:cubicBezTo>
                  <a:pt x="9" y="51"/>
                  <a:pt x="4" y="49"/>
                  <a:pt x="2" y="45"/>
                </a:cubicBezTo>
                <a:cubicBezTo>
                  <a:pt x="0" y="41"/>
                  <a:pt x="2" y="36"/>
                  <a:pt x="6" y="3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87">
            <a:extLst>
              <a:ext uri="{FF2B5EF4-FFF2-40B4-BE49-F238E27FC236}">
                <a16:creationId xmlns:a16="http://schemas.microsoft.com/office/drawing/2014/main" id="{AFBA91E4-7D5B-41AB-846A-95367C415CAA}"/>
              </a:ext>
            </a:extLst>
          </p:cNvPr>
          <p:cNvSpPr>
            <a:spLocks/>
          </p:cNvSpPr>
          <p:nvPr/>
        </p:nvSpPr>
        <p:spPr bwMode="auto">
          <a:xfrm>
            <a:off x="2872989" y="3692386"/>
            <a:ext cx="52388" cy="14288"/>
          </a:xfrm>
          <a:custGeom>
            <a:avLst/>
            <a:gdLst>
              <a:gd name="T0" fmla="*/ 89 w 97"/>
              <a:gd name="T1" fmla="*/ 16 h 25"/>
              <a:gd name="T2" fmla="*/ 65 w 97"/>
              <a:gd name="T3" fmla="*/ 18 h 25"/>
              <a:gd name="T4" fmla="*/ 54 w 97"/>
              <a:gd name="T5" fmla="*/ 18 h 25"/>
              <a:gd name="T6" fmla="*/ 48 w 97"/>
              <a:gd name="T7" fmla="*/ 18 h 25"/>
              <a:gd name="T8" fmla="*/ 50 w 97"/>
              <a:gd name="T9" fmla="*/ 18 h 25"/>
              <a:gd name="T10" fmla="*/ 40 w 97"/>
              <a:gd name="T11" fmla="*/ 20 h 25"/>
              <a:gd name="T12" fmla="*/ 43 w 97"/>
              <a:gd name="T13" fmla="*/ 19 h 25"/>
              <a:gd name="T14" fmla="*/ 36 w 97"/>
              <a:gd name="T15" fmla="*/ 24 h 25"/>
              <a:gd name="T16" fmla="*/ 31 w 97"/>
              <a:gd name="T17" fmla="*/ 25 h 25"/>
              <a:gd name="T18" fmla="*/ 25 w 97"/>
              <a:gd name="T19" fmla="*/ 25 h 25"/>
              <a:gd name="T20" fmla="*/ 23 w 97"/>
              <a:gd name="T21" fmla="*/ 25 h 25"/>
              <a:gd name="T22" fmla="*/ 6 w 97"/>
              <a:gd name="T23" fmla="*/ 20 h 25"/>
              <a:gd name="T24" fmla="*/ 1 w 97"/>
              <a:gd name="T25" fmla="*/ 10 h 25"/>
              <a:gd name="T26" fmla="*/ 11 w 97"/>
              <a:gd name="T27" fmla="*/ 5 h 25"/>
              <a:gd name="T28" fmla="*/ 28 w 97"/>
              <a:gd name="T29" fmla="*/ 10 h 25"/>
              <a:gd name="T30" fmla="*/ 25 w 97"/>
              <a:gd name="T31" fmla="*/ 9 h 25"/>
              <a:gd name="T32" fmla="*/ 31 w 97"/>
              <a:gd name="T33" fmla="*/ 9 h 25"/>
              <a:gd name="T34" fmla="*/ 27 w 97"/>
              <a:gd name="T35" fmla="*/ 11 h 25"/>
              <a:gd name="T36" fmla="*/ 34 w 97"/>
              <a:gd name="T37" fmla="*/ 6 h 25"/>
              <a:gd name="T38" fmla="*/ 37 w 97"/>
              <a:gd name="T39" fmla="*/ 5 h 25"/>
              <a:gd name="T40" fmla="*/ 47 w 97"/>
              <a:gd name="T41" fmla="*/ 3 h 25"/>
              <a:gd name="T42" fmla="*/ 48 w 97"/>
              <a:gd name="T43" fmla="*/ 2 h 25"/>
              <a:gd name="T44" fmla="*/ 54 w 97"/>
              <a:gd name="T45" fmla="*/ 2 h 25"/>
              <a:gd name="T46" fmla="*/ 64 w 97"/>
              <a:gd name="T47" fmla="*/ 2 h 25"/>
              <a:gd name="T48" fmla="*/ 88 w 97"/>
              <a:gd name="T49" fmla="*/ 0 h 25"/>
              <a:gd name="T50" fmla="*/ 96 w 97"/>
              <a:gd name="T51" fmla="*/ 8 h 25"/>
              <a:gd name="T52" fmla="*/ 89 w 97"/>
              <a:gd name="T53" fmla="*/ 16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7" h="25">
                <a:moveTo>
                  <a:pt x="89" y="16"/>
                </a:moveTo>
                <a:lnTo>
                  <a:pt x="65" y="18"/>
                </a:lnTo>
                <a:lnTo>
                  <a:pt x="54" y="18"/>
                </a:lnTo>
                <a:lnTo>
                  <a:pt x="48" y="18"/>
                </a:lnTo>
                <a:lnTo>
                  <a:pt x="50" y="18"/>
                </a:lnTo>
                <a:lnTo>
                  <a:pt x="40" y="20"/>
                </a:lnTo>
                <a:lnTo>
                  <a:pt x="43" y="19"/>
                </a:lnTo>
                <a:lnTo>
                  <a:pt x="36" y="24"/>
                </a:lnTo>
                <a:cubicBezTo>
                  <a:pt x="35" y="25"/>
                  <a:pt x="33" y="25"/>
                  <a:pt x="31" y="25"/>
                </a:cubicBezTo>
                <a:lnTo>
                  <a:pt x="25" y="25"/>
                </a:lnTo>
                <a:cubicBezTo>
                  <a:pt x="25" y="25"/>
                  <a:pt x="24" y="25"/>
                  <a:pt x="23" y="25"/>
                </a:cubicBezTo>
                <a:lnTo>
                  <a:pt x="6" y="20"/>
                </a:lnTo>
                <a:cubicBezTo>
                  <a:pt x="2" y="19"/>
                  <a:pt x="0" y="14"/>
                  <a:pt x="1" y="10"/>
                </a:cubicBezTo>
                <a:cubicBezTo>
                  <a:pt x="2" y="6"/>
                  <a:pt x="6" y="4"/>
                  <a:pt x="11" y="5"/>
                </a:cubicBezTo>
                <a:lnTo>
                  <a:pt x="28" y="10"/>
                </a:lnTo>
                <a:lnTo>
                  <a:pt x="25" y="9"/>
                </a:lnTo>
                <a:lnTo>
                  <a:pt x="31" y="9"/>
                </a:lnTo>
                <a:lnTo>
                  <a:pt x="27" y="11"/>
                </a:lnTo>
                <a:lnTo>
                  <a:pt x="34" y="6"/>
                </a:lnTo>
                <a:cubicBezTo>
                  <a:pt x="35" y="5"/>
                  <a:pt x="36" y="5"/>
                  <a:pt x="37" y="5"/>
                </a:cubicBezTo>
                <a:lnTo>
                  <a:pt x="47" y="3"/>
                </a:lnTo>
                <a:cubicBezTo>
                  <a:pt x="47" y="3"/>
                  <a:pt x="48" y="2"/>
                  <a:pt x="48" y="2"/>
                </a:cubicBezTo>
                <a:lnTo>
                  <a:pt x="54" y="2"/>
                </a:lnTo>
                <a:lnTo>
                  <a:pt x="64" y="2"/>
                </a:lnTo>
                <a:lnTo>
                  <a:pt x="88" y="0"/>
                </a:lnTo>
                <a:cubicBezTo>
                  <a:pt x="92" y="0"/>
                  <a:pt x="96" y="3"/>
                  <a:pt x="96" y="8"/>
                </a:cubicBezTo>
                <a:cubicBezTo>
                  <a:pt x="97" y="12"/>
                  <a:pt x="94" y="16"/>
                  <a:pt x="89" y="1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88">
            <a:extLst>
              <a:ext uri="{FF2B5EF4-FFF2-40B4-BE49-F238E27FC236}">
                <a16:creationId xmlns:a16="http://schemas.microsoft.com/office/drawing/2014/main" id="{B01694B6-520D-47E3-9F6D-B6F335CD7013}"/>
              </a:ext>
            </a:extLst>
          </p:cNvPr>
          <p:cNvSpPr>
            <a:spLocks/>
          </p:cNvSpPr>
          <p:nvPr/>
        </p:nvSpPr>
        <p:spPr bwMode="auto">
          <a:xfrm>
            <a:off x="2880926" y="3690799"/>
            <a:ext cx="26988" cy="38100"/>
          </a:xfrm>
          <a:custGeom>
            <a:avLst/>
            <a:gdLst>
              <a:gd name="T0" fmla="*/ 47 w 50"/>
              <a:gd name="T1" fmla="*/ 14 h 66"/>
              <a:gd name="T2" fmla="*/ 39 w 50"/>
              <a:gd name="T3" fmla="*/ 26 h 66"/>
              <a:gd name="T4" fmla="*/ 37 w 50"/>
              <a:gd name="T5" fmla="*/ 28 h 66"/>
              <a:gd name="T6" fmla="*/ 24 w 50"/>
              <a:gd name="T7" fmla="*/ 36 h 66"/>
              <a:gd name="T8" fmla="*/ 27 w 50"/>
              <a:gd name="T9" fmla="*/ 32 h 66"/>
              <a:gd name="T10" fmla="*/ 25 w 50"/>
              <a:gd name="T11" fmla="*/ 39 h 66"/>
              <a:gd name="T12" fmla="*/ 22 w 50"/>
              <a:gd name="T13" fmla="*/ 47 h 66"/>
              <a:gd name="T14" fmla="*/ 16 w 50"/>
              <a:gd name="T15" fmla="*/ 56 h 66"/>
              <a:gd name="T16" fmla="*/ 17 w 50"/>
              <a:gd name="T17" fmla="*/ 54 h 66"/>
              <a:gd name="T18" fmla="*/ 16 w 50"/>
              <a:gd name="T19" fmla="*/ 59 h 66"/>
              <a:gd name="T20" fmla="*/ 7 w 50"/>
              <a:gd name="T21" fmla="*/ 65 h 66"/>
              <a:gd name="T22" fmla="*/ 1 w 50"/>
              <a:gd name="T23" fmla="*/ 56 h 66"/>
              <a:gd name="T24" fmla="*/ 2 w 50"/>
              <a:gd name="T25" fmla="*/ 51 h 66"/>
              <a:gd name="T26" fmla="*/ 2 w 50"/>
              <a:gd name="T27" fmla="*/ 49 h 66"/>
              <a:gd name="T28" fmla="*/ 7 w 50"/>
              <a:gd name="T29" fmla="*/ 40 h 66"/>
              <a:gd name="T30" fmla="*/ 10 w 50"/>
              <a:gd name="T31" fmla="*/ 34 h 66"/>
              <a:gd name="T32" fmla="*/ 12 w 50"/>
              <a:gd name="T33" fmla="*/ 27 h 66"/>
              <a:gd name="T34" fmla="*/ 15 w 50"/>
              <a:gd name="T35" fmla="*/ 23 h 66"/>
              <a:gd name="T36" fmla="*/ 28 w 50"/>
              <a:gd name="T37" fmla="*/ 15 h 66"/>
              <a:gd name="T38" fmla="*/ 26 w 50"/>
              <a:gd name="T39" fmla="*/ 17 h 66"/>
              <a:gd name="T40" fmla="*/ 34 w 50"/>
              <a:gd name="T41" fmla="*/ 5 h 66"/>
              <a:gd name="T42" fmla="*/ 45 w 50"/>
              <a:gd name="T43" fmla="*/ 3 h 66"/>
              <a:gd name="T44" fmla="*/ 47 w 50"/>
              <a:gd name="T45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66">
                <a:moveTo>
                  <a:pt x="47" y="14"/>
                </a:moveTo>
                <a:lnTo>
                  <a:pt x="39" y="26"/>
                </a:lnTo>
                <a:cubicBezTo>
                  <a:pt x="38" y="27"/>
                  <a:pt x="38" y="28"/>
                  <a:pt x="37" y="28"/>
                </a:cubicBezTo>
                <a:lnTo>
                  <a:pt x="24" y="36"/>
                </a:lnTo>
                <a:lnTo>
                  <a:pt x="27" y="32"/>
                </a:lnTo>
                <a:lnTo>
                  <a:pt x="25" y="39"/>
                </a:lnTo>
                <a:lnTo>
                  <a:pt x="22" y="47"/>
                </a:lnTo>
                <a:lnTo>
                  <a:pt x="16" y="56"/>
                </a:lnTo>
                <a:lnTo>
                  <a:pt x="17" y="54"/>
                </a:lnTo>
                <a:lnTo>
                  <a:pt x="16" y="59"/>
                </a:lnTo>
                <a:cubicBezTo>
                  <a:pt x="15" y="63"/>
                  <a:pt x="11" y="66"/>
                  <a:pt x="7" y="65"/>
                </a:cubicBezTo>
                <a:cubicBezTo>
                  <a:pt x="3" y="64"/>
                  <a:pt x="0" y="60"/>
                  <a:pt x="1" y="56"/>
                </a:cubicBezTo>
                <a:lnTo>
                  <a:pt x="2" y="51"/>
                </a:lnTo>
                <a:cubicBezTo>
                  <a:pt x="2" y="50"/>
                  <a:pt x="2" y="49"/>
                  <a:pt x="2" y="49"/>
                </a:cubicBezTo>
                <a:lnTo>
                  <a:pt x="7" y="40"/>
                </a:lnTo>
                <a:lnTo>
                  <a:pt x="10" y="34"/>
                </a:lnTo>
                <a:lnTo>
                  <a:pt x="12" y="27"/>
                </a:lnTo>
                <a:cubicBezTo>
                  <a:pt x="12" y="25"/>
                  <a:pt x="14" y="24"/>
                  <a:pt x="15" y="23"/>
                </a:cubicBezTo>
                <a:lnTo>
                  <a:pt x="28" y="15"/>
                </a:lnTo>
                <a:lnTo>
                  <a:pt x="26" y="17"/>
                </a:lnTo>
                <a:lnTo>
                  <a:pt x="34" y="5"/>
                </a:lnTo>
                <a:cubicBezTo>
                  <a:pt x="36" y="1"/>
                  <a:pt x="41" y="0"/>
                  <a:pt x="45" y="3"/>
                </a:cubicBezTo>
                <a:cubicBezTo>
                  <a:pt x="49" y="5"/>
                  <a:pt x="50" y="10"/>
                  <a:pt x="47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89">
            <a:extLst>
              <a:ext uri="{FF2B5EF4-FFF2-40B4-BE49-F238E27FC236}">
                <a16:creationId xmlns:a16="http://schemas.microsoft.com/office/drawing/2014/main" id="{023FC2CA-9662-4F88-82E3-8D4DA2C51DDD}"/>
              </a:ext>
            </a:extLst>
          </p:cNvPr>
          <p:cNvSpPr>
            <a:spLocks/>
          </p:cNvSpPr>
          <p:nvPr/>
        </p:nvSpPr>
        <p:spPr bwMode="auto">
          <a:xfrm>
            <a:off x="3179377" y="3700324"/>
            <a:ext cx="25400" cy="92075"/>
          </a:xfrm>
          <a:custGeom>
            <a:avLst/>
            <a:gdLst>
              <a:gd name="T0" fmla="*/ 10 w 49"/>
              <a:gd name="T1" fmla="*/ 154 h 162"/>
              <a:gd name="T2" fmla="*/ 9 w 49"/>
              <a:gd name="T3" fmla="*/ 143 h 162"/>
              <a:gd name="T4" fmla="*/ 10 w 49"/>
              <a:gd name="T5" fmla="*/ 145 h 162"/>
              <a:gd name="T6" fmla="*/ 6 w 49"/>
              <a:gd name="T7" fmla="*/ 133 h 162"/>
              <a:gd name="T8" fmla="*/ 6 w 49"/>
              <a:gd name="T9" fmla="*/ 134 h 162"/>
              <a:gd name="T10" fmla="*/ 2 w 49"/>
              <a:gd name="T11" fmla="*/ 126 h 162"/>
              <a:gd name="T12" fmla="*/ 2 w 49"/>
              <a:gd name="T13" fmla="*/ 124 h 162"/>
              <a:gd name="T14" fmla="*/ 1 w 49"/>
              <a:gd name="T15" fmla="*/ 118 h 162"/>
              <a:gd name="T16" fmla="*/ 0 w 49"/>
              <a:gd name="T17" fmla="*/ 116 h 162"/>
              <a:gd name="T18" fmla="*/ 0 w 49"/>
              <a:gd name="T19" fmla="*/ 92 h 162"/>
              <a:gd name="T20" fmla="*/ 1 w 49"/>
              <a:gd name="T21" fmla="*/ 91 h 162"/>
              <a:gd name="T22" fmla="*/ 5 w 49"/>
              <a:gd name="T23" fmla="*/ 63 h 162"/>
              <a:gd name="T24" fmla="*/ 5 w 49"/>
              <a:gd name="T25" fmla="*/ 62 h 162"/>
              <a:gd name="T26" fmla="*/ 13 w 49"/>
              <a:gd name="T27" fmla="*/ 36 h 162"/>
              <a:gd name="T28" fmla="*/ 14 w 49"/>
              <a:gd name="T29" fmla="*/ 33 h 162"/>
              <a:gd name="T30" fmla="*/ 30 w 49"/>
              <a:gd name="T31" fmla="*/ 14 h 162"/>
              <a:gd name="T32" fmla="*/ 29 w 49"/>
              <a:gd name="T33" fmla="*/ 19 h 162"/>
              <a:gd name="T34" fmla="*/ 30 w 49"/>
              <a:gd name="T35" fmla="*/ 10 h 162"/>
              <a:gd name="T36" fmla="*/ 35 w 49"/>
              <a:gd name="T37" fmla="*/ 3 h 162"/>
              <a:gd name="T38" fmla="*/ 38 w 49"/>
              <a:gd name="T39" fmla="*/ 2 h 162"/>
              <a:gd name="T40" fmla="*/ 48 w 49"/>
              <a:gd name="T41" fmla="*/ 7 h 162"/>
              <a:gd name="T42" fmla="*/ 43 w 49"/>
              <a:gd name="T43" fmla="*/ 17 h 162"/>
              <a:gd name="T44" fmla="*/ 40 w 49"/>
              <a:gd name="T45" fmla="*/ 18 h 162"/>
              <a:gd name="T46" fmla="*/ 45 w 49"/>
              <a:gd name="T47" fmla="*/ 11 h 162"/>
              <a:gd name="T48" fmla="*/ 44 w 49"/>
              <a:gd name="T49" fmla="*/ 20 h 162"/>
              <a:gd name="T50" fmla="*/ 43 w 49"/>
              <a:gd name="T51" fmla="*/ 25 h 162"/>
              <a:gd name="T52" fmla="*/ 27 w 49"/>
              <a:gd name="T53" fmla="*/ 44 h 162"/>
              <a:gd name="T54" fmla="*/ 28 w 49"/>
              <a:gd name="T55" fmla="*/ 41 h 162"/>
              <a:gd name="T56" fmla="*/ 20 w 49"/>
              <a:gd name="T57" fmla="*/ 67 h 162"/>
              <a:gd name="T58" fmla="*/ 20 w 49"/>
              <a:gd name="T59" fmla="*/ 66 h 162"/>
              <a:gd name="T60" fmla="*/ 16 w 49"/>
              <a:gd name="T61" fmla="*/ 94 h 162"/>
              <a:gd name="T62" fmla="*/ 16 w 49"/>
              <a:gd name="T63" fmla="*/ 92 h 162"/>
              <a:gd name="T64" fmla="*/ 16 w 49"/>
              <a:gd name="T65" fmla="*/ 116 h 162"/>
              <a:gd name="T66" fmla="*/ 16 w 49"/>
              <a:gd name="T67" fmla="*/ 115 h 162"/>
              <a:gd name="T68" fmla="*/ 17 w 49"/>
              <a:gd name="T69" fmla="*/ 121 h 162"/>
              <a:gd name="T70" fmla="*/ 17 w 49"/>
              <a:gd name="T71" fmla="*/ 119 h 162"/>
              <a:gd name="T72" fmla="*/ 21 w 49"/>
              <a:gd name="T73" fmla="*/ 127 h 162"/>
              <a:gd name="T74" fmla="*/ 21 w 49"/>
              <a:gd name="T75" fmla="*/ 128 h 162"/>
              <a:gd name="T76" fmla="*/ 25 w 49"/>
              <a:gd name="T77" fmla="*/ 140 h 162"/>
              <a:gd name="T78" fmla="*/ 25 w 49"/>
              <a:gd name="T79" fmla="*/ 142 h 162"/>
              <a:gd name="T80" fmla="*/ 26 w 49"/>
              <a:gd name="T81" fmla="*/ 153 h 162"/>
              <a:gd name="T82" fmla="*/ 19 w 49"/>
              <a:gd name="T83" fmla="*/ 161 h 162"/>
              <a:gd name="T84" fmla="*/ 10 w 49"/>
              <a:gd name="T85" fmla="*/ 154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" h="162">
                <a:moveTo>
                  <a:pt x="10" y="154"/>
                </a:moveTo>
                <a:lnTo>
                  <a:pt x="9" y="143"/>
                </a:lnTo>
                <a:lnTo>
                  <a:pt x="10" y="145"/>
                </a:lnTo>
                <a:lnTo>
                  <a:pt x="6" y="133"/>
                </a:lnTo>
                <a:lnTo>
                  <a:pt x="6" y="134"/>
                </a:lnTo>
                <a:lnTo>
                  <a:pt x="2" y="126"/>
                </a:lnTo>
                <a:cubicBezTo>
                  <a:pt x="2" y="125"/>
                  <a:pt x="2" y="125"/>
                  <a:pt x="2" y="124"/>
                </a:cubicBezTo>
                <a:lnTo>
                  <a:pt x="1" y="118"/>
                </a:lnTo>
                <a:cubicBezTo>
                  <a:pt x="0" y="117"/>
                  <a:pt x="0" y="117"/>
                  <a:pt x="0" y="116"/>
                </a:cubicBezTo>
                <a:lnTo>
                  <a:pt x="0" y="92"/>
                </a:lnTo>
                <a:cubicBezTo>
                  <a:pt x="0" y="92"/>
                  <a:pt x="0" y="92"/>
                  <a:pt x="1" y="91"/>
                </a:cubicBezTo>
                <a:lnTo>
                  <a:pt x="5" y="63"/>
                </a:lnTo>
                <a:cubicBezTo>
                  <a:pt x="5" y="63"/>
                  <a:pt x="5" y="63"/>
                  <a:pt x="5" y="62"/>
                </a:cubicBezTo>
                <a:lnTo>
                  <a:pt x="13" y="36"/>
                </a:lnTo>
                <a:cubicBezTo>
                  <a:pt x="13" y="35"/>
                  <a:pt x="14" y="34"/>
                  <a:pt x="14" y="33"/>
                </a:cubicBezTo>
                <a:lnTo>
                  <a:pt x="30" y="14"/>
                </a:lnTo>
                <a:lnTo>
                  <a:pt x="29" y="19"/>
                </a:lnTo>
                <a:lnTo>
                  <a:pt x="30" y="10"/>
                </a:lnTo>
                <a:cubicBezTo>
                  <a:pt x="30" y="6"/>
                  <a:pt x="32" y="4"/>
                  <a:pt x="35" y="3"/>
                </a:cubicBezTo>
                <a:lnTo>
                  <a:pt x="38" y="2"/>
                </a:lnTo>
                <a:cubicBezTo>
                  <a:pt x="42" y="0"/>
                  <a:pt x="47" y="3"/>
                  <a:pt x="48" y="7"/>
                </a:cubicBezTo>
                <a:cubicBezTo>
                  <a:pt x="49" y="11"/>
                  <a:pt x="47" y="16"/>
                  <a:pt x="43" y="17"/>
                </a:cubicBezTo>
                <a:lnTo>
                  <a:pt x="40" y="18"/>
                </a:lnTo>
                <a:lnTo>
                  <a:pt x="45" y="11"/>
                </a:lnTo>
                <a:lnTo>
                  <a:pt x="44" y="20"/>
                </a:lnTo>
                <a:cubicBezTo>
                  <a:pt x="44" y="22"/>
                  <a:pt x="44" y="23"/>
                  <a:pt x="43" y="25"/>
                </a:cubicBezTo>
                <a:lnTo>
                  <a:pt x="27" y="44"/>
                </a:lnTo>
                <a:lnTo>
                  <a:pt x="28" y="41"/>
                </a:lnTo>
                <a:lnTo>
                  <a:pt x="20" y="67"/>
                </a:lnTo>
                <a:lnTo>
                  <a:pt x="20" y="66"/>
                </a:lnTo>
                <a:lnTo>
                  <a:pt x="16" y="94"/>
                </a:lnTo>
                <a:lnTo>
                  <a:pt x="16" y="92"/>
                </a:lnTo>
                <a:lnTo>
                  <a:pt x="16" y="116"/>
                </a:lnTo>
                <a:lnTo>
                  <a:pt x="16" y="115"/>
                </a:lnTo>
                <a:lnTo>
                  <a:pt x="17" y="121"/>
                </a:lnTo>
                <a:lnTo>
                  <a:pt x="17" y="119"/>
                </a:lnTo>
                <a:lnTo>
                  <a:pt x="21" y="127"/>
                </a:lnTo>
                <a:cubicBezTo>
                  <a:pt x="21" y="127"/>
                  <a:pt x="21" y="128"/>
                  <a:pt x="21" y="128"/>
                </a:cubicBezTo>
                <a:lnTo>
                  <a:pt x="25" y="140"/>
                </a:lnTo>
                <a:cubicBezTo>
                  <a:pt x="25" y="141"/>
                  <a:pt x="25" y="141"/>
                  <a:pt x="25" y="142"/>
                </a:cubicBezTo>
                <a:lnTo>
                  <a:pt x="26" y="153"/>
                </a:lnTo>
                <a:cubicBezTo>
                  <a:pt x="27" y="157"/>
                  <a:pt x="24" y="161"/>
                  <a:pt x="19" y="161"/>
                </a:cubicBezTo>
                <a:cubicBezTo>
                  <a:pt x="15" y="162"/>
                  <a:pt x="11" y="159"/>
                  <a:pt x="10" y="15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90">
            <a:extLst>
              <a:ext uri="{FF2B5EF4-FFF2-40B4-BE49-F238E27FC236}">
                <a16:creationId xmlns:a16="http://schemas.microsoft.com/office/drawing/2014/main" id="{EAE7A717-CF49-41F3-9DA9-D2B4412DA4FC}"/>
              </a:ext>
            </a:extLst>
          </p:cNvPr>
          <p:cNvSpPr>
            <a:spLocks/>
          </p:cNvSpPr>
          <p:nvPr/>
        </p:nvSpPr>
        <p:spPr bwMode="auto">
          <a:xfrm>
            <a:off x="3260339" y="3663811"/>
            <a:ext cx="23813" cy="92075"/>
          </a:xfrm>
          <a:custGeom>
            <a:avLst/>
            <a:gdLst>
              <a:gd name="T0" fmla="*/ 43 w 45"/>
              <a:gd name="T1" fmla="*/ 13 h 162"/>
              <a:gd name="T2" fmla="*/ 36 w 45"/>
              <a:gd name="T3" fmla="*/ 28 h 162"/>
              <a:gd name="T4" fmla="*/ 34 w 45"/>
              <a:gd name="T5" fmla="*/ 30 h 162"/>
              <a:gd name="T6" fmla="*/ 23 w 45"/>
              <a:gd name="T7" fmla="*/ 41 h 162"/>
              <a:gd name="T8" fmla="*/ 25 w 45"/>
              <a:gd name="T9" fmla="*/ 38 h 162"/>
              <a:gd name="T10" fmla="*/ 23 w 45"/>
              <a:gd name="T11" fmla="*/ 44 h 162"/>
              <a:gd name="T12" fmla="*/ 22 w 45"/>
              <a:gd name="T13" fmla="*/ 46 h 162"/>
              <a:gd name="T14" fmla="*/ 20 w 45"/>
              <a:gd name="T15" fmla="*/ 49 h 162"/>
              <a:gd name="T16" fmla="*/ 18 w 45"/>
              <a:gd name="T17" fmla="*/ 52 h 162"/>
              <a:gd name="T18" fmla="*/ 19 w 45"/>
              <a:gd name="T19" fmla="*/ 50 h 162"/>
              <a:gd name="T20" fmla="*/ 16 w 45"/>
              <a:gd name="T21" fmla="*/ 59 h 162"/>
              <a:gd name="T22" fmla="*/ 16 w 45"/>
              <a:gd name="T23" fmla="*/ 56 h 162"/>
              <a:gd name="T24" fmla="*/ 16 w 45"/>
              <a:gd name="T25" fmla="*/ 60 h 162"/>
              <a:gd name="T26" fmla="*/ 17 w 45"/>
              <a:gd name="T27" fmla="*/ 105 h 162"/>
              <a:gd name="T28" fmla="*/ 21 w 45"/>
              <a:gd name="T29" fmla="*/ 153 h 162"/>
              <a:gd name="T30" fmla="*/ 14 w 45"/>
              <a:gd name="T31" fmla="*/ 161 h 162"/>
              <a:gd name="T32" fmla="*/ 5 w 45"/>
              <a:gd name="T33" fmla="*/ 154 h 162"/>
              <a:gd name="T34" fmla="*/ 1 w 45"/>
              <a:gd name="T35" fmla="*/ 106 h 162"/>
              <a:gd name="T36" fmla="*/ 0 w 45"/>
              <a:gd name="T37" fmla="*/ 60 h 162"/>
              <a:gd name="T38" fmla="*/ 0 w 45"/>
              <a:gd name="T39" fmla="*/ 56 h 162"/>
              <a:gd name="T40" fmla="*/ 1 w 45"/>
              <a:gd name="T41" fmla="*/ 54 h 162"/>
              <a:gd name="T42" fmla="*/ 4 w 45"/>
              <a:gd name="T43" fmla="*/ 45 h 162"/>
              <a:gd name="T44" fmla="*/ 5 w 45"/>
              <a:gd name="T45" fmla="*/ 43 h 162"/>
              <a:gd name="T46" fmla="*/ 7 w 45"/>
              <a:gd name="T47" fmla="*/ 40 h 162"/>
              <a:gd name="T48" fmla="*/ 9 w 45"/>
              <a:gd name="T49" fmla="*/ 37 h 162"/>
              <a:gd name="T50" fmla="*/ 8 w 45"/>
              <a:gd name="T51" fmla="*/ 39 h 162"/>
              <a:gd name="T52" fmla="*/ 10 w 45"/>
              <a:gd name="T53" fmla="*/ 33 h 162"/>
              <a:gd name="T54" fmla="*/ 12 w 45"/>
              <a:gd name="T55" fmla="*/ 30 h 162"/>
              <a:gd name="T56" fmla="*/ 23 w 45"/>
              <a:gd name="T57" fmla="*/ 19 h 162"/>
              <a:gd name="T58" fmla="*/ 21 w 45"/>
              <a:gd name="T59" fmla="*/ 21 h 162"/>
              <a:gd name="T60" fmla="*/ 28 w 45"/>
              <a:gd name="T61" fmla="*/ 6 h 162"/>
              <a:gd name="T62" fmla="*/ 39 w 45"/>
              <a:gd name="T63" fmla="*/ 2 h 162"/>
              <a:gd name="T64" fmla="*/ 43 w 45"/>
              <a:gd name="T65" fmla="*/ 13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162">
                <a:moveTo>
                  <a:pt x="43" y="13"/>
                </a:moveTo>
                <a:lnTo>
                  <a:pt x="36" y="28"/>
                </a:lnTo>
                <a:cubicBezTo>
                  <a:pt x="35" y="29"/>
                  <a:pt x="35" y="29"/>
                  <a:pt x="34" y="30"/>
                </a:cubicBezTo>
                <a:lnTo>
                  <a:pt x="23" y="41"/>
                </a:lnTo>
                <a:lnTo>
                  <a:pt x="25" y="38"/>
                </a:lnTo>
                <a:lnTo>
                  <a:pt x="23" y="44"/>
                </a:lnTo>
                <a:cubicBezTo>
                  <a:pt x="23" y="45"/>
                  <a:pt x="23" y="45"/>
                  <a:pt x="22" y="46"/>
                </a:cubicBezTo>
                <a:lnTo>
                  <a:pt x="20" y="49"/>
                </a:lnTo>
                <a:lnTo>
                  <a:pt x="18" y="52"/>
                </a:lnTo>
                <a:lnTo>
                  <a:pt x="19" y="50"/>
                </a:lnTo>
                <a:lnTo>
                  <a:pt x="16" y="59"/>
                </a:lnTo>
                <a:lnTo>
                  <a:pt x="16" y="56"/>
                </a:lnTo>
                <a:lnTo>
                  <a:pt x="16" y="60"/>
                </a:lnTo>
                <a:lnTo>
                  <a:pt x="17" y="105"/>
                </a:lnTo>
                <a:lnTo>
                  <a:pt x="21" y="153"/>
                </a:lnTo>
                <a:cubicBezTo>
                  <a:pt x="22" y="157"/>
                  <a:pt x="19" y="161"/>
                  <a:pt x="14" y="161"/>
                </a:cubicBezTo>
                <a:cubicBezTo>
                  <a:pt x="10" y="162"/>
                  <a:pt x="6" y="159"/>
                  <a:pt x="5" y="154"/>
                </a:cubicBezTo>
                <a:lnTo>
                  <a:pt x="1" y="106"/>
                </a:lnTo>
                <a:lnTo>
                  <a:pt x="0" y="60"/>
                </a:lnTo>
                <a:lnTo>
                  <a:pt x="0" y="56"/>
                </a:lnTo>
                <a:cubicBezTo>
                  <a:pt x="0" y="56"/>
                  <a:pt x="1" y="55"/>
                  <a:pt x="1" y="54"/>
                </a:cubicBezTo>
                <a:lnTo>
                  <a:pt x="4" y="45"/>
                </a:lnTo>
                <a:cubicBezTo>
                  <a:pt x="4" y="44"/>
                  <a:pt x="4" y="44"/>
                  <a:pt x="5" y="43"/>
                </a:cubicBezTo>
                <a:lnTo>
                  <a:pt x="7" y="40"/>
                </a:lnTo>
                <a:lnTo>
                  <a:pt x="9" y="37"/>
                </a:lnTo>
                <a:lnTo>
                  <a:pt x="8" y="39"/>
                </a:lnTo>
                <a:lnTo>
                  <a:pt x="10" y="33"/>
                </a:lnTo>
                <a:cubicBezTo>
                  <a:pt x="10" y="32"/>
                  <a:pt x="11" y="31"/>
                  <a:pt x="12" y="30"/>
                </a:cubicBezTo>
                <a:lnTo>
                  <a:pt x="23" y="19"/>
                </a:lnTo>
                <a:lnTo>
                  <a:pt x="21" y="21"/>
                </a:lnTo>
                <a:lnTo>
                  <a:pt x="28" y="6"/>
                </a:lnTo>
                <a:cubicBezTo>
                  <a:pt x="30" y="2"/>
                  <a:pt x="35" y="0"/>
                  <a:pt x="39" y="2"/>
                </a:cubicBezTo>
                <a:cubicBezTo>
                  <a:pt x="43" y="4"/>
                  <a:pt x="45" y="9"/>
                  <a:pt x="43" y="13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91">
            <a:extLst>
              <a:ext uri="{FF2B5EF4-FFF2-40B4-BE49-F238E27FC236}">
                <a16:creationId xmlns:a16="http://schemas.microsoft.com/office/drawing/2014/main" id="{FE9BD464-6E94-472A-ADE4-A8F83468AA2B}"/>
              </a:ext>
            </a:extLst>
          </p:cNvPr>
          <p:cNvSpPr>
            <a:spLocks/>
          </p:cNvSpPr>
          <p:nvPr/>
        </p:nvSpPr>
        <p:spPr bwMode="auto">
          <a:xfrm>
            <a:off x="3334952" y="3590786"/>
            <a:ext cx="63500" cy="84138"/>
          </a:xfrm>
          <a:custGeom>
            <a:avLst/>
            <a:gdLst>
              <a:gd name="T0" fmla="*/ 2 w 114"/>
              <a:gd name="T1" fmla="*/ 134 h 147"/>
              <a:gd name="T2" fmla="*/ 28 w 114"/>
              <a:gd name="T3" fmla="*/ 75 h 147"/>
              <a:gd name="T4" fmla="*/ 29 w 114"/>
              <a:gd name="T5" fmla="*/ 74 h 147"/>
              <a:gd name="T6" fmla="*/ 44 w 114"/>
              <a:gd name="T7" fmla="*/ 55 h 147"/>
              <a:gd name="T8" fmla="*/ 45 w 114"/>
              <a:gd name="T9" fmla="*/ 53 h 147"/>
              <a:gd name="T10" fmla="*/ 50 w 114"/>
              <a:gd name="T11" fmla="*/ 49 h 147"/>
              <a:gd name="T12" fmla="*/ 54 w 114"/>
              <a:gd name="T13" fmla="*/ 48 h 147"/>
              <a:gd name="T14" fmla="*/ 59 w 114"/>
              <a:gd name="T15" fmla="*/ 47 h 147"/>
              <a:gd name="T16" fmla="*/ 52 w 114"/>
              <a:gd name="T17" fmla="*/ 54 h 147"/>
              <a:gd name="T18" fmla="*/ 52 w 114"/>
              <a:gd name="T19" fmla="*/ 50 h 147"/>
              <a:gd name="T20" fmla="*/ 52 w 114"/>
              <a:gd name="T21" fmla="*/ 49 h 147"/>
              <a:gd name="T22" fmla="*/ 53 w 114"/>
              <a:gd name="T23" fmla="*/ 46 h 147"/>
              <a:gd name="T24" fmla="*/ 56 w 114"/>
              <a:gd name="T25" fmla="*/ 39 h 147"/>
              <a:gd name="T26" fmla="*/ 57 w 114"/>
              <a:gd name="T27" fmla="*/ 38 h 147"/>
              <a:gd name="T28" fmla="*/ 59 w 114"/>
              <a:gd name="T29" fmla="*/ 35 h 147"/>
              <a:gd name="T30" fmla="*/ 67 w 114"/>
              <a:gd name="T31" fmla="*/ 25 h 147"/>
              <a:gd name="T32" fmla="*/ 70 w 114"/>
              <a:gd name="T33" fmla="*/ 23 h 147"/>
              <a:gd name="T34" fmla="*/ 82 w 114"/>
              <a:gd name="T35" fmla="*/ 17 h 147"/>
              <a:gd name="T36" fmla="*/ 78 w 114"/>
              <a:gd name="T37" fmla="*/ 21 h 147"/>
              <a:gd name="T38" fmla="*/ 81 w 114"/>
              <a:gd name="T39" fmla="*/ 14 h 147"/>
              <a:gd name="T40" fmla="*/ 84 w 114"/>
              <a:gd name="T41" fmla="*/ 11 h 147"/>
              <a:gd name="T42" fmla="*/ 91 w 114"/>
              <a:gd name="T43" fmla="*/ 7 h 147"/>
              <a:gd name="T44" fmla="*/ 99 w 114"/>
              <a:gd name="T45" fmla="*/ 3 h 147"/>
              <a:gd name="T46" fmla="*/ 103 w 114"/>
              <a:gd name="T47" fmla="*/ 2 h 147"/>
              <a:gd name="T48" fmla="*/ 113 w 114"/>
              <a:gd name="T49" fmla="*/ 7 h 147"/>
              <a:gd name="T50" fmla="*/ 108 w 114"/>
              <a:gd name="T51" fmla="*/ 17 h 147"/>
              <a:gd name="T52" fmla="*/ 106 w 114"/>
              <a:gd name="T53" fmla="*/ 18 h 147"/>
              <a:gd name="T54" fmla="*/ 99 w 114"/>
              <a:gd name="T55" fmla="*/ 20 h 147"/>
              <a:gd name="T56" fmla="*/ 92 w 114"/>
              <a:gd name="T57" fmla="*/ 24 h 147"/>
              <a:gd name="T58" fmla="*/ 96 w 114"/>
              <a:gd name="T59" fmla="*/ 21 h 147"/>
              <a:gd name="T60" fmla="*/ 93 w 114"/>
              <a:gd name="T61" fmla="*/ 28 h 147"/>
              <a:gd name="T62" fmla="*/ 89 w 114"/>
              <a:gd name="T63" fmla="*/ 32 h 147"/>
              <a:gd name="T64" fmla="*/ 77 w 114"/>
              <a:gd name="T65" fmla="*/ 38 h 147"/>
              <a:gd name="T66" fmla="*/ 79 w 114"/>
              <a:gd name="T67" fmla="*/ 36 h 147"/>
              <a:gd name="T68" fmla="*/ 72 w 114"/>
              <a:gd name="T69" fmla="*/ 44 h 147"/>
              <a:gd name="T70" fmla="*/ 70 w 114"/>
              <a:gd name="T71" fmla="*/ 47 h 147"/>
              <a:gd name="T72" fmla="*/ 71 w 114"/>
              <a:gd name="T73" fmla="*/ 46 h 147"/>
              <a:gd name="T74" fmla="*/ 68 w 114"/>
              <a:gd name="T75" fmla="*/ 53 h 147"/>
              <a:gd name="T76" fmla="*/ 68 w 114"/>
              <a:gd name="T77" fmla="*/ 49 h 147"/>
              <a:gd name="T78" fmla="*/ 68 w 114"/>
              <a:gd name="T79" fmla="*/ 50 h 147"/>
              <a:gd name="T80" fmla="*/ 68 w 114"/>
              <a:gd name="T81" fmla="*/ 54 h 147"/>
              <a:gd name="T82" fmla="*/ 62 w 114"/>
              <a:gd name="T83" fmla="*/ 62 h 147"/>
              <a:gd name="T84" fmla="*/ 57 w 114"/>
              <a:gd name="T85" fmla="*/ 63 h 147"/>
              <a:gd name="T86" fmla="*/ 60 w 114"/>
              <a:gd name="T87" fmla="*/ 62 h 147"/>
              <a:gd name="T88" fmla="*/ 55 w 114"/>
              <a:gd name="T89" fmla="*/ 66 h 147"/>
              <a:gd name="T90" fmla="*/ 57 w 114"/>
              <a:gd name="T91" fmla="*/ 64 h 147"/>
              <a:gd name="T92" fmla="*/ 42 w 114"/>
              <a:gd name="T93" fmla="*/ 83 h 147"/>
              <a:gd name="T94" fmla="*/ 43 w 114"/>
              <a:gd name="T95" fmla="*/ 82 h 147"/>
              <a:gd name="T96" fmla="*/ 17 w 114"/>
              <a:gd name="T97" fmla="*/ 141 h 147"/>
              <a:gd name="T98" fmla="*/ 6 w 114"/>
              <a:gd name="T99" fmla="*/ 145 h 147"/>
              <a:gd name="T100" fmla="*/ 2 w 114"/>
              <a:gd name="T101" fmla="*/ 13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4" h="147">
                <a:moveTo>
                  <a:pt x="2" y="134"/>
                </a:moveTo>
                <a:lnTo>
                  <a:pt x="28" y="75"/>
                </a:lnTo>
                <a:cubicBezTo>
                  <a:pt x="28" y="75"/>
                  <a:pt x="29" y="74"/>
                  <a:pt x="29" y="74"/>
                </a:cubicBezTo>
                <a:lnTo>
                  <a:pt x="44" y="55"/>
                </a:lnTo>
                <a:cubicBezTo>
                  <a:pt x="45" y="54"/>
                  <a:pt x="45" y="54"/>
                  <a:pt x="45" y="53"/>
                </a:cubicBezTo>
                <a:lnTo>
                  <a:pt x="50" y="49"/>
                </a:lnTo>
                <a:cubicBezTo>
                  <a:pt x="51" y="48"/>
                  <a:pt x="53" y="48"/>
                  <a:pt x="54" y="48"/>
                </a:cubicBezTo>
                <a:lnTo>
                  <a:pt x="59" y="47"/>
                </a:lnTo>
                <a:lnTo>
                  <a:pt x="52" y="54"/>
                </a:lnTo>
                <a:lnTo>
                  <a:pt x="52" y="50"/>
                </a:lnTo>
                <a:lnTo>
                  <a:pt x="52" y="49"/>
                </a:lnTo>
                <a:cubicBezTo>
                  <a:pt x="52" y="48"/>
                  <a:pt x="53" y="47"/>
                  <a:pt x="53" y="46"/>
                </a:cubicBezTo>
                <a:lnTo>
                  <a:pt x="56" y="39"/>
                </a:lnTo>
                <a:cubicBezTo>
                  <a:pt x="56" y="39"/>
                  <a:pt x="57" y="38"/>
                  <a:pt x="57" y="38"/>
                </a:cubicBezTo>
                <a:lnTo>
                  <a:pt x="59" y="35"/>
                </a:lnTo>
                <a:lnTo>
                  <a:pt x="67" y="25"/>
                </a:lnTo>
                <a:cubicBezTo>
                  <a:pt x="68" y="24"/>
                  <a:pt x="69" y="24"/>
                  <a:pt x="70" y="23"/>
                </a:cubicBezTo>
                <a:lnTo>
                  <a:pt x="82" y="17"/>
                </a:lnTo>
                <a:lnTo>
                  <a:pt x="78" y="21"/>
                </a:lnTo>
                <a:lnTo>
                  <a:pt x="81" y="14"/>
                </a:lnTo>
                <a:cubicBezTo>
                  <a:pt x="82" y="13"/>
                  <a:pt x="83" y="11"/>
                  <a:pt x="84" y="11"/>
                </a:cubicBezTo>
                <a:lnTo>
                  <a:pt x="91" y="7"/>
                </a:lnTo>
                <a:lnTo>
                  <a:pt x="99" y="3"/>
                </a:lnTo>
                <a:lnTo>
                  <a:pt x="103" y="2"/>
                </a:lnTo>
                <a:cubicBezTo>
                  <a:pt x="107" y="0"/>
                  <a:pt x="112" y="3"/>
                  <a:pt x="113" y="7"/>
                </a:cubicBezTo>
                <a:cubicBezTo>
                  <a:pt x="114" y="11"/>
                  <a:pt x="112" y="16"/>
                  <a:pt x="108" y="17"/>
                </a:cubicBezTo>
                <a:lnTo>
                  <a:pt x="106" y="18"/>
                </a:lnTo>
                <a:lnTo>
                  <a:pt x="99" y="20"/>
                </a:lnTo>
                <a:lnTo>
                  <a:pt x="92" y="24"/>
                </a:lnTo>
                <a:lnTo>
                  <a:pt x="96" y="21"/>
                </a:lnTo>
                <a:lnTo>
                  <a:pt x="93" y="28"/>
                </a:lnTo>
                <a:cubicBezTo>
                  <a:pt x="92" y="29"/>
                  <a:pt x="91" y="31"/>
                  <a:pt x="89" y="32"/>
                </a:cubicBezTo>
                <a:lnTo>
                  <a:pt x="77" y="38"/>
                </a:lnTo>
                <a:lnTo>
                  <a:pt x="79" y="36"/>
                </a:lnTo>
                <a:lnTo>
                  <a:pt x="72" y="44"/>
                </a:lnTo>
                <a:lnTo>
                  <a:pt x="70" y="47"/>
                </a:lnTo>
                <a:lnTo>
                  <a:pt x="71" y="46"/>
                </a:lnTo>
                <a:lnTo>
                  <a:pt x="68" y="53"/>
                </a:lnTo>
                <a:lnTo>
                  <a:pt x="68" y="49"/>
                </a:lnTo>
                <a:lnTo>
                  <a:pt x="68" y="50"/>
                </a:lnTo>
                <a:lnTo>
                  <a:pt x="68" y="54"/>
                </a:lnTo>
                <a:cubicBezTo>
                  <a:pt x="68" y="58"/>
                  <a:pt x="66" y="62"/>
                  <a:pt x="62" y="62"/>
                </a:cubicBezTo>
                <a:lnTo>
                  <a:pt x="57" y="63"/>
                </a:lnTo>
                <a:lnTo>
                  <a:pt x="60" y="62"/>
                </a:lnTo>
                <a:lnTo>
                  <a:pt x="55" y="66"/>
                </a:lnTo>
                <a:lnTo>
                  <a:pt x="57" y="64"/>
                </a:lnTo>
                <a:lnTo>
                  <a:pt x="42" y="83"/>
                </a:lnTo>
                <a:lnTo>
                  <a:pt x="43" y="82"/>
                </a:lnTo>
                <a:lnTo>
                  <a:pt x="17" y="141"/>
                </a:lnTo>
                <a:cubicBezTo>
                  <a:pt x="15" y="145"/>
                  <a:pt x="10" y="147"/>
                  <a:pt x="6" y="145"/>
                </a:cubicBezTo>
                <a:cubicBezTo>
                  <a:pt x="2" y="143"/>
                  <a:pt x="0" y="138"/>
                  <a:pt x="2" y="13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92">
            <a:extLst>
              <a:ext uri="{FF2B5EF4-FFF2-40B4-BE49-F238E27FC236}">
                <a16:creationId xmlns:a16="http://schemas.microsoft.com/office/drawing/2014/main" id="{CE297C3E-5DDD-4D4E-B857-6F5D4AB0B942}"/>
              </a:ext>
            </a:extLst>
          </p:cNvPr>
          <p:cNvSpPr>
            <a:spLocks/>
          </p:cNvSpPr>
          <p:nvPr/>
        </p:nvSpPr>
        <p:spPr bwMode="auto">
          <a:xfrm>
            <a:off x="3334952" y="3663811"/>
            <a:ext cx="23813" cy="74613"/>
          </a:xfrm>
          <a:custGeom>
            <a:avLst/>
            <a:gdLst>
              <a:gd name="T0" fmla="*/ 16 w 41"/>
              <a:gd name="T1" fmla="*/ 5 h 130"/>
              <a:gd name="T2" fmla="*/ 22 w 41"/>
              <a:gd name="T3" fmla="*/ 13 h 130"/>
              <a:gd name="T4" fmla="*/ 24 w 41"/>
              <a:gd name="T5" fmla="*/ 16 h 130"/>
              <a:gd name="T6" fmla="*/ 25 w 41"/>
              <a:gd name="T7" fmla="*/ 18 h 130"/>
              <a:gd name="T8" fmla="*/ 28 w 41"/>
              <a:gd name="T9" fmla="*/ 26 h 130"/>
              <a:gd name="T10" fmla="*/ 33 w 41"/>
              <a:gd name="T11" fmla="*/ 35 h 130"/>
              <a:gd name="T12" fmla="*/ 38 w 41"/>
              <a:gd name="T13" fmla="*/ 43 h 130"/>
              <a:gd name="T14" fmla="*/ 39 w 41"/>
              <a:gd name="T15" fmla="*/ 47 h 130"/>
              <a:gd name="T16" fmla="*/ 40 w 41"/>
              <a:gd name="T17" fmla="*/ 65 h 130"/>
              <a:gd name="T18" fmla="*/ 41 w 41"/>
              <a:gd name="T19" fmla="*/ 87 h 130"/>
              <a:gd name="T20" fmla="*/ 41 w 41"/>
              <a:gd name="T21" fmla="*/ 89 h 130"/>
              <a:gd name="T22" fmla="*/ 36 w 41"/>
              <a:gd name="T23" fmla="*/ 110 h 130"/>
              <a:gd name="T24" fmla="*/ 34 w 41"/>
              <a:gd name="T25" fmla="*/ 114 h 130"/>
              <a:gd name="T26" fmla="*/ 21 w 41"/>
              <a:gd name="T27" fmla="*/ 127 h 130"/>
              <a:gd name="T28" fmla="*/ 10 w 41"/>
              <a:gd name="T29" fmla="*/ 127 h 130"/>
              <a:gd name="T30" fmla="*/ 10 w 41"/>
              <a:gd name="T31" fmla="*/ 116 h 130"/>
              <a:gd name="T32" fmla="*/ 23 w 41"/>
              <a:gd name="T33" fmla="*/ 103 h 130"/>
              <a:gd name="T34" fmla="*/ 21 w 41"/>
              <a:gd name="T35" fmla="*/ 107 h 130"/>
              <a:gd name="T36" fmla="*/ 26 w 41"/>
              <a:gd name="T37" fmla="*/ 86 h 130"/>
              <a:gd name="T38" fmla="*/ 25 w 41"/>
              <a:gd name="T39" fmla="*/ 88 h 130"/>
              <a:gd name="T40" fmla="*/ 24 w 41"/>
              <a:gd name="T41" fmla="*/ 66 h 130"/>
              <a:gd name="T42" fmla="*/ 23 w 41"/>
              <a:gd name="T43" fmla="*/ 48 h 130"/>
              <a:gd name="T44" fmla="*/ 25 w 41"/>
              <a:gd name="T45" fmla="*/ 52 h 130"/>
              <a:gd name="T46" fmla="*/ 18 w 41"/>
              <a:gd name="T47" fmla="*/ 42 h 130"/>
              <a:gd name="T48" fmla="*/ 13 w 41"/>
              <a:gd name="T49" fmla="*/ 31 h 130"/>
              <a:gd name="T50" fmla="*/ 10 w 41"/>
              <a:gd name="T51" fmla="*/ 23 h 130"/>
              <a:gd name="T52" fmla="*/ 11 w 41"/>
              <a:gd name="T53" fmla="*/ 25 h 130"/>
              <a:gd name="T54" fmla="*/ 9 w 41"/>
              <a:gd name="T55" fmla="*/ 22 h 130"/>
              <a:gd name="T56" fmla="*/ 3 w 41"/>
              <a:gd name="T57" fmla="*/ 14 h 130"/>
              <a:gd name="T58" fmla="*/ 5 w 41"/>
              <a:gd name="T59" fmla="*/ 3 h 130"/>
              <a:gd name="T60" fmla="*/ 16 w 41"/>
              <a:gd name="T61" fmla="*/ 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130">
                <a:moveTo>
                  <a:pt x="16" y="5"/>
                </a:moveTo>
                <a:lnTo>
                  <a:pt x="22" y="13"/>
                </a:lnTo>
                <a:lnTo>
                  <a:pt x="24" y="16"/>
                </a:lnTo>
                <a:cubicBezTo>
                  <a:pt x="24" y="17"/>
                  <a:pt x="25" y="17"/>
                  <a:pt x="25" y="18"/>
                </a:cubicBezTo>
                <a:lnTo>
                  <a:pt x="28" y="26"/>
                </a:lnTo>
                <a:lnTo>
                  <a:pt x="33" y="35"/>
                </a:lnTo>
                <a:lnTo>
                  <a:pt x="38" y="43"/>
                </a:lnTo>
                <a:cubicBezTo>
                  <a:pt x="39" y="44"/>
                  <a:pt x="39" y="46"/>
                  <a:pt x="39" y="47"/>
                </a:cubicBezTo>
                <a:lnTo>
                  <a:pt x="40" y="65"/>
                </a:lnTo>
                <a:lnTo>
                  <a:pt x="41" y="87"/>
                </a:lnTo>
                <a:cubicBezTo>
                  <a:pt x="41" y="88"/>
                  <a:pt x="41" y="89"/>
                  <a:pt x="41" y="89"/>
                </a:cubicBezTo>
                <a:lnTo>
                  <a:pt x="36" y="110"/>
                </a:lnTo>
                <a:cubicBezTo>
                  <a:pt x="36" y="112"/>
                  <a:pt x="35" y="113"/>
                  <a:pt x="34" y="114"/>
                </a:cubicBezTo>
                <a:lnTo>
                  <a:pt x="21" y="127"/>
                </a:lnTo>
                <a:cubicBezTo>
                  <a:pt x="18" y="130"/>
                  <a:pt x="13" y="130"/>
                  <a:pt x="10" y="127"/>
                </a:cubicBezTo>
                <a:cubicBezTo>
                  <a:pt x="7" y="124"/>
                  <a:pt x="7" y="119"/>
                  <a:pt x="10" y="116"/>
                </a:cubicBezTo>
                <a:lnTo>
                  <a:pt x="23" y="103"/>
                </a:lnTo>
                <a:lnTo>
                  <a:pt x="21" y="107"/>
                </a:lnTo>
                <a:lnTo>
                  <a:pt x="26" y="86"/>
                </a:lnTo>
                <a:lnTo>
                  <a:pt x="25" y="88"/>
                </a:lnTo>
                <a:lnTo>
                  <a:pt x="24" y="66"/>
                </a:lnTo>
                <a:lnTo>
                  <a:pt x="23" y="48"/>
                </a:lnTo>
                <a:lnTo>
                  <a:pt x="25" y="52"/>
                </a:lnTo>
                <a:lnTo>
                  <a:pt x="18" y="42"/>
                </a:lnTo>
                <a:lnTo>
                  <a:pt x="13" y="31"/>
                </a:lnTo>
                <a:lnTo>
                  <a:pt x="10" y="23"/>
                </a:lnTo>
                <a:lnTo>
                  <a:pt x="11" y="25"/>
                </a:lnTo>
                <a:lnTo>
                  <a:pt x="9" y="22"/>
                </a:lnTo>
                <a:lnTo>
                  <a:pt x="3" y="14"/>
                </a:lnTo>
                <a:cubicBezTo>
                  <a:pt x="0" y="11"/>
                  <a:pt x="1" y="6"/>
                  <a:pt x="5" y="3"/>
                </a:cubicBezTo>
                <a:cubicBezTo>
                  <a:pt x="8" y="0"/>
                  <a:pt x="13" y="1"/>
                  <a:pt x="16" y="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93">
            <a:extLst>
              <a:ext uri="{FF2B5EF4-FFF2-40B4-BE49-F238E27FC236}">
                <a16:creationId xmlns:a16="http://schemas.microsoft.com/office/drawing/2014/main" id="{6AE9518A-7ED6-4D1D-A294-EB853CE278D7}"/>
              </a:ext>
            </a:extLst>
          </p:cNvPr>
          <p:cNvSpPr>
            <a:spLocks/>
          </p:cNvSpPr>
          <p:nvPr/>
        </p:nvSpPr>
        <p:spPr bwMode="auto">
          <a:xfrm>
            <a:off x="3344477" y="3709849"/>
            <a:ext cx="19050" cy="28575"/>
          </a:xfrm>
          <a:custGeom>
            <a:avLst/>
            <a:gdLst>
              <a:gd name="T0" fmla="*/ 16 w 34"/>
              <a:gd name="T1" fmla="*/ 8 h 50"/>
              <a:gd name="T2" fmla="*/ 16 w 34"/>
              <a:gd name="T3" fmla="*/ 24 h 50"/>
              <a:gd name="T4" fmla="*/ 8 w 34"/>
              <a:gd name="T5" fmla="*/ 16 h 50"/>
              <a:gd name="T6" fmla="*/ 16 w 34"/>
              <a:gd name="T7" fmla="*/ 16 h 50"/>
              <a:gd name="T8" fmla="*/ 24 w 34"/>
              <a:gd name="T9" fmla="*/ 21 h 50"/>
              <a:gd name="T10" fmla="*/ 32 w 34"/>
              <a:gd name="T11" fmla="*/ 37 h 50"/>
              <a:gd name="T12" fmla="*/ 28 w 34"/>
              <a:gd name="T13" fmla="*/ 48 h 50"/>
              <a:gd name="T14" fmla="*/ 17 w 34"/>
              <a:gd name="T15" fmla="*/ 44 h 50"/>
              <a:gd name="T16" fmla="*/ 9 w 34"/>
              <a:gd name="T17" fmla="*/ 28 h 50"/>
              <a:gd name="T18" fmla="*/ 16 w 34"/>
              <a:gd name="T19" fmla="*/ 32 h 50"/>
              <a:gd name="T20" fmla="*/ 8 w 34"/>
              <a:gd name="T21" fmla="*/ 32 h 50"/>
              <a:gd name="T22" fmla="*/ 0 w 34"/>
              <a:gd name="T23" fmla="*/ 24 h 50"/>
              <a:gd name="T24" fmla="*/ 0 w 34"/>
              <a:gd name="T25" fmla="*/ 8 h 50"/>
              <a:gd name="T26" fmla="*/ 8 w 34"/>
              <a:gd name="T27" fmla="*/ 0 h 50"/>
              <a:gd name="T28" fmla="*/ 16 w 34"/>
              <a:gd name="T2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0">
                <a:moveTo>
                  <a:pt x="16" y="8"/>
                </a:moveTo>
                <a:lnTo>
                  <a:pt x="16" y="24"/>
                </a:lnTo>
                <a:lnTo>
                  <a:pt x="8" y="16"/>
                </a:lnTo>
                <a:lnTo>
                  <a:pt x="16" y="16"/>
                </a:lnTo>
                <a:cubicBezTo>
                  <a:pt x="19" y="16"/>
                  <a:pt x="22" y="18"/>
                  <a:pt x="24" y="21"/>
                </a:cubicBezTo>
                <a:lnTo>
                  <a:pt x="32" y="37"/>
                </a:lnTo>
                <a:cubicBezTo>
                  <a:pt x="34" y="41"/>
                  <a:pt x="32" y="46"/>
                  <a:pt x="28" y="48"/>
                </a:cubicBezTo>
                <a:cubicBezTo>
                  <a:pt x="24" y="50"/>
                  <a:pt x="19" y="48"/>
                  <a:pt x="17" y="44"/>
                </a:cubicBezTo>
                <a:lnTo>
                  <a:pt x="9" y="28"/>
                </a:lnTo>
                <a:lnTo>
                  <a:pt x="16" y="32"/>
                </a:lnTo>
                <a:lnTo>
                  <a:pt x="8" y="32"/>
                </a:lnTo>
                <a:cubicBezTo>
                  <a:pt x="4" y="32"/>
                  <a:pt x="0" y="29"/>
                  <a:pt x="0" y="24"/>
                </a:cubicBezTo>
                <a:lnTo>
                  <a:pt x="0" y="8"/>
                </a:lnTo>
                <a:cubicBezTo>
                  <a:pt x="0" y="4"/>
                  <a:pt x="4" y="0"/>
                  <a:pt x="8" y="0"/>
                </a:cubicBezTo>
                <a:cubicBezTo>
                  <a:pt x="13" y="0"/>
                  <a:pt x="16" y="4"/>
                  <a:pt x="16" y="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94">
            <a:extLst>
              <a:ext uri="{FF2B5EF4-FFF2-40B4-BE49-F238E27FC236}">
                <a16:creationId xmlns:a16="http://schemas.microsoft.com/office/drawing/2014/main" id="{EDE9E54D-D162-4236-9472-AAEE2FD4BD67}"/>
              </a:ext>
            </a:extLst>
          </p:cNvPr>
          <p:cNvSpPr>
            <a:spLocks/>
          </p:cNvSpPr>
          <p:nvPr/>
        </p:nvSpPr>
        <p:spPr bwMode="auto">
          <a:xfrm>
            <a:off x="3309552" y="3736836"/>
            <a:ext cx="41275" cy="92075"/>
          </a:xfrm>
          <a:custGeom>
            <a:avLst/>
            <a:gdLst>
              <a:gd name="T0" fmla="*/ 17 w 75"/>
              <a:gd name="T1" fmla="*/ 6 h 162"/>
              <a:gd name="T2" fmla="*/ 29 w 75"/>
              <a:gd name="T3" fmla="*/ 34 h 162"/>
              <a:gd name="T4" fmla="*/ 28 w 75"/>
              <a:gd name="T5" fmla="*/ 33 h 162"/>
              <a:gd name="T6" fmla="*/ 37 w 75"/>
              <a:gd name="T7" fmla="*/ 45 h 162"/>
              <a:gd name="T8" fmla="*/ 35 w 75"/>
              <a:gd name="T9" fmla="*/ 43 h 162"/>
              <a:gd name="T10" fmla="*/ 46 w 75"/>
              <a:gd name="T11" fmla="*/ 50 h 162"/>
              <a:gd name="T12" fmla="*/ 49 w 75"/>
              <a:gd name="T13" fmla="*/ 53 h 162"/>
              <a:gd name="T14" fmla="*/ 58 w 75"/>
              <a:gd name="T15" fmla="*/ 73 h 162"/>
              <a:gd name="T16" fmla="*/ 57 w 75"/>
              <a:gd name="T17" fmla="*/ 71 h 162"/>
              <a:gd name="T18" fmla="*/ 70 w 75"/>
              <a:gd name="T19" fmla="*/ 87 h 162"/>
              <a:gd name="T20" fmla="*/ 71 w 75"/>
              <a:gd name="T21" fmla="*/ 91 h 162"/>
              <a:gd name="T22" fmla="*/ 74 w 75"/>
              <a:gd name="T23" fmla="*/ 106 h 162"/>
              <a:gd name="T24" fmla="*/ 74 w 75"/>
              <a:gd name="T25" fmla="*/ 108 h 162"/>
              <a:gd name="T26" fmla="*/ 72 w 75"/>
              <a:gd name="T27" fmla="*/ 124 h 162"/>
              <a:gd name="T28" fmla="*/ 65 w 75"/>
              <a:gd name="T29" fmla="*/ 155 h 162"/>
              <a:gd name="T30" fmla="*/ 56 w 75"/>
              <a:gd name="T31" fmla="*/ 161 h 162"/>
              <a:gd name="T32" fmla="*/ 50 w 75"/>
              <a:gd name="T33" fmla="*/ 152 h 162"/>
              <a:gd name="T34" fmla="*/ 57 w 75"/>
              <a:gd name="T35" fmla="*/ 122 h 162"/>
              <a:gd name="T36" fmla="*/ 59 w 75"/>
              <a:gd name="T37" fmla="*/ 106 h 162"/>
              <a:gd name="T38" fmla="*/ 59 w 75"/>
              <a:gd name="T39" fmla="*/ 109 h 162"/>
              <a:gd name="T40" fmla="*/ 56 w 75"/>
              <a:gd name="T41" fmla="*/ 94 h 162"/>
              <a:gd name="T42" fmla="*/ 57 w 75"/>
              <a:gd name="T43" fmla="*/ 98 h 162"/>
              <a:gd name="T44" fmla="*/ 44 w 75"/>
              <a:gd name="T45" fmla="*/ 82 h 162"/>
              <a:gd name="T46" fmla="*/ 43 w 75"/>
              <a:gd name="T47" fmla="*/ 80 h 162"/>
              <a:gd name="T48" fmla="*/ 34 w 75"/>
              <a:gd name="T49" fmla="*/ 60 h 162"/>
              <a:gd name="T50" fmla="*/ 37 w 75"/>
              <a:gd name="T51" fmla="*/ 63 h 162"/>
              <a:gd name="T52" fmla="*/ 26 w 75"/>
              <a:gd name="T53" fmla="*/ 56 h 162"/>
              <a:gd name="T54" fmla="*/ 24 w 75"/>
              <a:gd name="T55" fmla="*/ 54 h 162"/>
              <a:gd name="T56" fmla="*/ 15 w 75"/>
              <a:gd name="T57" fmla="*/ 42 h 162"/>
              <a:gd name="T58" fmla="*/ 14 w 75"/>
              <a:gd name="T59" fmla="*/ 41 h 162"/>
              <a:gd name="T60" fmla="*/ 2 w 75"/>
              <a:gd name="T61" fmla="*/ 13 h 162"/>
              <a:gd name="T62" fmla="*/ 6 w 75"/>
              <a:gd name="T63" fmla="*/ 2 h 162"/>
              <a:gd name="T64" fmla="*/ 17 w 75"/>
              <a:gd name="T65" fmla="*/ 6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5" h="162">
                <a:moveTo>
                  <a:pt x="17" y="6"/>
                </a:moveTo>
                <a:lnTo>
                  <a:pt x="29" y="34"/>
                </a:lnTo>
                <a:lnTo>
                  <a:pt x="28" y="33"/>
                </a:lnTo>
                <a:lnTo>
                  <a:pt x="37" y="45"/>
                </a:lnTo>
                <a:lnTo>
                  <a:pt x="35" y="43"/>
                </a:lnTo>
                <a:lnTo>
                  <a:pt x="46" y="50"/>
                </a:lnTo>
                <a:cubicBezTo>
                  <a:pt x="47" y="51"/>
                  <a:pt x="48" y="52"/>
                  <a:pt x="49" y="53"/>
                </a:cubicBezTo>
                <a:lnTo>
                  <a:pt x="58" y="73"/>
                </a:lnTo>
                <a:lnTo>
                  <a:pt x="57" y="71"/>
                </a:lnTo>
                <a:lnTo>
                  <a:pt x="70" y="87"/>
                </a:lnTo>
                <a:cubicBezTo>
                  <a:pt x="71" y="88"/>
                  <a:pt x="71" y="90"/>
                  <a:pt x="71" y="91"/>
                </a:cubicBezTo>
                <a:lnTo>
                  <a:pt x="74" y="106"/>
                </a:lnTo>
                <a:cubicBezTo>
                  <a:pt x="74" y="107"/>
                  <a:pt x="75" y="108"/>
                  <a:pt x="74" y="108"/>
                </a:cubicBezTo>
                <a:lnTo>
                  <a:pt x="72" y="124"/>
                </a:lnTo>
                <a:lnTo>
                  <a:pt x="65" y="155"/>
                </a:lnTo>
                <a:cubicBezTo>
                  <a:pt x="64" y="160"/>
                  <a:pt x="60" y="162"/>
                  <a:pt x="56" y="161"/>
                </a:cubicBezTo>
                <a:cubicBezTo>
                  <a:pt x="51" y="160"/>
                  <a:pt x="49" y="156"/>
                  <a:pt x="50" y="152"/>
                </a:cubicBezTo>
                <a:lnTo>
                  <a:pt x="57" y="122"/>
                </a:lnTo>
                <a:lnTo>
                  <a:pt x="59" y="106"/>
                </a:lnTo>
                <a:lnTo>
                  <a:pt x="59" y="109"/>
                </a:lnTo>
                <a:lnTo>
                  <a:pt x="56" y="94"/>
                </a:lnTo>
                <a:lnTo>
                  <a:pt x="57" y="98"/>
                </a:lnTo>
                <a:lnTo>
                  <a:pt x="44" y="82"/>
                </a:lnTo>
                <a:cubicBezTo>
                  <a:pt x="44" y="81"/>
                  <a:pt x="43" y="80"/>
                  <a:pt x="43" y="80"/>
                </a:cubicBezTo>
                <a:lnTo>
                  <a:pt x="34" y="60"/>
                </a:lnTo>
                <a:lnTo>
                  <a:pt x="37" y="63"/>
                </a:lnTo>
                <a:lnTo>
                  <a:pt x="26" y="56"/>
                </a:lnTo>
                <a:cubicBezTo>
                  <a:pt x="25" y="56"/>
                  <a:pt x="25" y="55"/>
                  <a:pt x="24" y="54"/>
                </a:cubicBezTo>
                <a:lnTo>
                  <a:pt x="15" y="42"/>
                </a:lnTo>
                <a:cubicBezTo>
                  <a:pt x="15" y="42"/>
                  <a:pt x="14" y="41"/>
                  <a:pt x="14" y="41"/>
                </a:cubicBezTo>
                <a:lnTo>
                  <a:pt x="2" y="13"/>
                </a:lnTo>
                <a:cubicBezTo>
                  <a:pt x="0" y="9"/>
                  <a:pt x="2" y="4"/>
                  <a:pt x="6" y="2"/>
                </a:cubicBezTo>
                <a:cubicBezTo>
                  <a:pt x="10" y="0"/>
                  <a:pt x="15" y="2"/>
                  <a:pt x="17" y="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95">
            <a:extLst>
              <a:ext uri="{FF2B5EF4-FFF2-40B4-BE49-F238E27FC236}">
                <a16:creationId xmlns:a16="http://schemas.microsoft.com/office/drawing/2014/main" id="{0A42CDCC-D028-45D1-96B2-173A6FA8018B}"/>
              </a:ext>
            </a:extLst>
          </p:cNvPr>
          <p:cNvSpPr>
            <a:spLocks/>
          </p:cNvSpPr>
          <p:nvPr/>
        </p:nvSpPr>
        <p:spPr bwMode="auto">
          <a:xfrm>
            <a:off x="3336539" y="3779699"/>
            <a:ext cx="114300" cy="31750"/>
          </a:xfrm>
          <a:custGeom>
            <a:avLst/>
            <a:gdLst>
              <a:gd name="T0" fmla="*/ 11 w 210"/>
              <a:gd name="T1" fmla="*/ 31 h 57"/>
              <a:gd name="T2" fmla="*/ 22 w 210"/>
              <a:gd name="T3" fmla="*/ 34 h 57"/>
              <a:gd name="T4" fmla="*/ 35 w 210"/>
              <a:gd name="T5" fmla="*/ 36 h 57"/>
              <a:gd name="T6" fmla="*/ 32 w 210"/>
              <a:gd name="T7" fmla="*/ 36 h 57"/>
              <a:gd name="T8" fmla="*/ 52 w 210"/>
              <a:gd name="T9" fmla="*/ 33 h 57"/>
              <a:gd name="T10" fmla="*/ 51 w 210"/>
              <a:gd name="T11" fmla="*/ 33 h 57"/>
              <a:gd name="T12" fmla="*/ 70 w 210"/>
              <a:gd name="T13" fmla="*/ 26 h 57"/>
              <a:gd name="T14" fmla="*/ 68 w 210"/>
              <a:gd name="T15" fmla="*/ 27 h 57"/>
              <a:gd name="T16" fmla="*/ 76 w 210"/>
              <a:gd name="T17" fmla="*/ 22 h 57"/>
              <a:gd name="T18" fmla="*/ 81 w 210"/>
              <a:gd name="T19" fmla="*/ 19 h 57"/>
              <a:gd name="T20" fmla="*/ 90 w 210"/>
              <a:gd name="T21" fmla="*/ 16 h 57"/>
              <a:gd name="T22" fmla="*/ 101 w 210"/>
              <a:gd name="T23" fmla="*/ 10 h 57"/>
              <a:gd name="T24" fmla="*/ 110 w 210"/>
              <a:gd name="T25" fmla="*/ 7 h 57"/>
              <a:gd name="T26" fmla="*/ 121 w 210"/>
              <a:gd name="T27" fmla="*/ 1 h 57"/>
              <a:gd name="T28" fmla="*/ 125 w 210"/>
              <a:gd name="T29" fmla="*/ 0 h 57"/>
              <a:gd name="T30" fmla="*/ 138 w 210"/>
              <a:gd name="T31" fmla="*/ 1 h 57"/>
              <a:gd name="T32" fmla="*/ 140 w 210"/>
              <a:gd name="T33" fmla="*/ 2 h 57"/>
              <a:gd name="T34" fmla="*/ 169 w 210"/>
              <a:gd name="T35" fmla="*/ 12 h 57"/>
              <a:gd name="T36" fmla="*/ 185 w 210"/>
              <a:gd name="T37" fmla="*/ 19 h 57"/>
              <a:gd name="T38" fmla="*/ 186 w 210"/>
              <a:gd name="T39" fmla="*/ 20 h 57"/>
              <a:gd name="T40" fmla="*/ 201 w 210"/>
              <a:gd name="T41" fmla="*/ 32 h 57"/>
              <a:gd name="T42" fmla="*/ 204 w 210"/>
              <a:gd name="T43" fmla="*/ 35 h 57"/>
              <a:gd name="T44" fmla="*/ 208 w 210"/>
              <a:gd name="T45" fmla="*/ 44 h 57"/>
              <a:gd name="T46" fmla="*/ 204 w 210"/>
              <a:gd name="T47" fmla="*/ 55 h 57"/>
              <a:gd name="T48" fmla="*/ 193 w 210"/>
              <a:gd name="T49" fmla="*/ 51 h 57"/>
              <a:gd name="T50" fmla="*/ 189 w 210"/>
              <a:gd name="T51" fmla="*/ 42 h 57"/>
              <a:gd name="T52" fmla="*/ 191 w 210"/>
              <a:gd name="T53" fmla="*/ 45 h 57"/>
              <a:gd name="T54" fmla="*/ 176 w 210"/>
              <a:gd name="T55" fmla="*/ 33 h 57"/>
              <a:gd name="T56" fmla="*/ 178 w 210"/>
              <a:gd name="T57" fmla="*/ 34 h 57"/>
              <a:gd name="T58" fmla="*/ 164 w 210"/>
              <a:gd name="T59" fmla="*/ 27 h 57"/>
              <a:gd name="T60" fmla="*/ 135 w 210"/>
              <a:gd name="T61" fmla="*/ 17 h 57"/>
              <a:gd name="T62" fmla="*/ 137 w 210"/>
              <a:gd name="T63" fmla="*/ 17 h 57"/>
              <a:gd name="T64" fmla="*/ 124 w 210"/>
              <a:gd name="T65" fmla="*/ 16 h 57"/>
              <a:gd name="T66" fmla="*/ 128 w 210"/>
              <a:gd name="T67" fmla="*/ 16 h 57"/>
              <a:gd name="T68" fmla="*/ 115 w 210"/>
              <a:gd name="T69" fmla="*/ 22 h 57"/>
              <a:gd name="T70" fmla="*/ 108 w 210"/>
              <a:gd name="T71" fmla="*/ 25 h 57"/>
              <a:gd name="T72" fmla="*/ 95 w 210"/>
              <a:gd name="T73" fmla="*/ 31 h 57"/>
              <a:gd name="T74" fmla="*/ 88 w 210"/>
              <a:gd name="T75" fmla="*/ 34 h 57"/>
              <a:gd name="T76" fmla="*/ 85 w 210"/>
              <a:gd name="T77" fmla="*/ 35 h 57"/>
              <a:gd name="T78" fmla="*/ 77 w 210"/>
              <a:gd name="T79" fmla="*/ 40 h 57"/>
              <a:gd name="T80" fmla="*/ 75 w 210"/>
              <a:gd name="T81" fmla="*/ 41 h 57"/>
              <a:gd name="T82" fmla="*/ 56 w 210"/>
              <a:gd name="T83" fmla="*/ 48 h 57"/>
              <a:gd name="T84" fmla="*/ 55 w 210"/>
              <a:gd name="T85" fmla="*/ 48 h 57"/>
              <a:gd name="T86" fmla="*/ 35 w 210"/>
              <a:gd name="T87" fmla="*/ 51 h 57"/>
              <a:gd name="T88" fmla="*/ 32 w 210"/>
              <a:gd name="T89" fmla="*/ 51 h 57"/>
              <a:gd name="T90" fmla="*/ 17 w 210"/>
              <a:gd name="T91" fmla="*/ 49 h 57"/>
              <a:gd name="T92" fmla="*/ 6 w 210"/>
              <a:gd name="T93" fmla="*/ 46 h 57"/>
              <a:gd name="T94" fmla="*/ 1 w 210"/>
              <a:gd name="T95" fmla="*/ 36 h 57"/>
              <a:gd name="T96" fmla="*/ 11 w 210"/>
              <a:gd name="T97" fmla="*/ 3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0" h="57">
                <a:moveTo>
                  <a:pt x="11" y="31"/>
                </a:moveTo>
                <a:lnTo>
                  <a:pt x="22" y="34"/>
                </a:lnTo>
                <a:lnTo>
                  <a:pt x="35" y="36"/>
                </a:lnTo>
                <a:lnTo>
                  <a:pt x="32" y="36"/>
                </a:lnTo>
                <a:lnTo>
                  <a:pt x="52" y="33"/>
                </a:lnTo>
                <a:lnTo>
                  <a:pt x="51" y="33"/>
                </a:lnTo>
                <a:lnTo>
                  <a:pt x="70" y="26"/>
                </a:lnTo>
                <a:lnTo>
                  <a:pt x="68" y="27"/>
                </a:lnTo>
                <a:lnTo>
                  <a:pt x="76" y="22"/>
                </a:lnTo>
                <a:lnTo>
                  <a:pt x="81" y="19"/>
                </a:lnTo>
                <a:lnTo>
                  <a:pt x="90" y="16"/>
                </a:lnTo>
                <a:lnTo>
                  <a:pt x="101" y="10"/>
                </a:lnTo>
                <a:lnTo>
                  <a:pt x="110" y="7"/>
                </a:lnTo>
                <a:lnTo>
                  <a:pt x="121" y="1"/>
                </a:lnTo>
                <a:cubicBezTo>
                  <a:pt x="122" y="1"/>
                  <a:pt x="124" y="0"/>
                  <a:pt x="125" y="0"/>
                </a:cubicBezTo>
                <a:lnTo>
                  <a:pt x="138" y="1"/>
                </a:lnTo>
                <a:cubicBezTo>
                  <a:pt x="139" y="2"/>
                  <a:pt x="139" y="2"/>
                  <a:pt x="140" y="2"/>
                </a:cubicBezTo>
                <a:lnTo>
                  <a:pt x="169" y="12"/>
                </a:lnTo>
                <a:lnTo>
                  <a:pt x="185" y="19"/>
                </a:lnTo>
                <a:cubicBezTo>
                  <a:pt x="185" y="19"/>
                  <a:pt x="186" y="20"/>
                  <a:pt x="186" y="20"/>
                </a:cubicBezTo>
                <a:lnTo>
                  <a:pt x="201" y="32"/>
                </a:lnTo>
                <a:cubicBezTo>
                  <a:pt x="202" y="33"/>
                  <a:pt x="203" y="34"/>
                  <a:pt x="204" y="35"/>
                </a:cubicBezTo>
                <a:lnTo>
                  <a:pt x="208" y="44"/>
                </a:lnTo>
                <a:cubicBezTo>
                  <a:pt x="210" y="48"/>
                  <a:pt x="208" y="53"/>
                  <a:pt x="204" y="55"/>
                </a:cubicBezTo>
                <a:cubicBezTo>
                  <a:pt x="200" y="57"/>
                  <a:pt x="195" y="55"/>
                  <a:pt x="193" y="51"/>
                </a:cubicBezTo>
                <a:lnTo>
                  <a:pt x="189" y="42"/>
                </a:lnTo>
                <a:lnTo>
                  <a:pt x="191" y="45"/>
                </a:lnTo>
                <a:lnTo>
                  <a:pt x="176" y="33"/>
                </a:lnTo>
                <a:lnTo>
                  <a:pt x="178" y="34"/>
                </a:lnTo>
                <a:lnTo>
                  <a:pt x="164" y="27"/>
                </a:lnTo>
                <a:lnTo>
                  <a:pt x="135" y="17"/>
                </a:lnTo>
                <a:lnTo>
                  <a:pt x="137" y="17"/>
                </a:lnTo>
                <a:lnTo>
                  <a:pt x="124" y="16"/>
                </a:lnTo>
                <a:lnTo>
                  <a:pt x="128" y="16"/>
                </a:lnTo>
                <a:lnTo>
                  <a:pt x="115" y="22"/>
                </a:lnTo>
                <a:lnTo>
                  <a:pt x="108" y="25"/>
                </a:lnTo>
                <a:lnTo>
                  <a:pt x="95" y="31"/>
                </a:lnTo>
                <a:lnTo>
                  <a:pt x="88" y="34"/>
                </a:lnTo>
                <a:lnTo>
                  <a:pt x="85" y="35"/>
                </a:lnTo>
                <a:lnTo>
                  <a:pt x="77" y="40"/>
                </a:lnTo>
                <a:cubicBezTo>
                  <a:pt x="76" y="41"/>
                  <a:pt x="76" y="41"/>
                  <a:pt x="75" y="41"/>
                </a:cubicBezTo>
                <a:lnTo>
                  <a:pt x="56" y="48"/>
                </a:lnTo>
                <a:cubicBezTo>
                  <a:pt x="56" y="48"/>
                  <a:pt x="55" y="48"/>
                  <a:pt x="55" y="48"/>
                </a:cubicBezTo>
                <a:lnTo>
                  <a:pt x="35" y="51"/>
                </a:lnTo>
                <a:cubicBezTo>
                  <a:pt x="34" y="52"/>
                  <a:pt x="33" y="52"/>
                  <a:pt x="32" y="51"/>
                </a:cubicBezTo>
                <a:lnTo>
                  <a:pt x="17" y="49"/>
                </a:lnTo>
                <a:lnTo>
                  <a:pt x="6" y="46"/>
                </a:lnTo>
                <a:cubicBezTo>
                  <a:pt x="2" y="45"/>
                  <a:pt x="0" y="41"/>
                  <a:pt x="1" y="36"/>
                </a:cubicBezTo>
                <a:cubicBezTo>
                  <a:pt x="2" y="32"/>
                  <a:pt x="6" y="30"/>
                  <a:pt x="11" y="3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96">
            <a:extLst>
              <a:ext uri="{FF2B5EF4-FFF2-40B4-BE49-F238E27FC236}">
                <a16:creationId xmlns:a16="http://schemas.microsoft.com/office/drawing/2014/main" id="{57B3AB1D-191F-44B1-9026-38AEB813B67D}"/>
              </a:ext>
            </a:extLst>
          </p:cNvPr>
          <p:cNvSpPr>
            <a:spLocks/>
          </p:cNvSpPr>
          <p:nvPr/>
        </p:nvSpPr>
        <p:spPr bwMode="auto">
          <a:xfrm>
            <a:off x="3414327" y="3517761"/>
            <a:ext cx="61913" cy="174625"/>
          </a:xfrm>
          <a:custGeom>
            <a:avLst/>
            <a:gdLst>
              <a:gd name="T0" fmla="*/ 6 w 114"/>
              <a:gd name="T1" fmla="*/ 290 h 307"/>
              <a:gd name="T2" fmla="*/ 21 w 114"/>
              <a:gd name="T3" fmla="*/ 284 h 307"/>
              <a:gd name="T4" fmla="*/ 23 w 114"/>
              <a:gd name="T5" fmla="*/ 284 h 307"/>
              <a:gd name="T6" fmla="*/ 37 w 114"/>
              <a:gd name="T7" fmla="*/ 281 h 307"/>
              <a:gd name="T8" fmla="*/ 32 w 114"/>
              <a:gd name="T9" fmla="*/ 284 h 307"/>
              <a:gd name="T10" fmla="*/ 47 w 114"/>
              <a:gd name="T11" fmla="*/ 261 h 307"/>
              <a:gd name="T12" fmla="*/ 46 w 114"/>
              <a:gd name="T13" fmla="*/ 264 h 307"/>
              <a:gd name="T14" fmla="*/ 48 w 114"/>
              <a:gd name="T15" fmla="*/ 255 h 307"/>
              <a:gd name="T16" fmla="*/ 48 w 114"/>
              <a:gd name="T17" fmla="*/ 253 h 307"/>
              <a:gd name="T18" fmla="*/ 50 w 114"/>
              <a:gd name="T19" fmla="*/ 248 h 307"/>
              <a:gd name="T20" fmla="*/ 49 w 114"/>
              <a:gd name="T21" fmla="*/ 251 h 307"/>
              <a:gd name="T22" fmla="*/ 53 w 114"/>
              <a:gd name="T23" fmla="*/ 193 h 307"/>
              <a:gd name="T24" fmla="*/ 65 w 114"/>
              <a:gd name="T25" fmla="*/ 134 h 307"/>
              <a:gd name="T26" fmla="*/ 65 w 114"/>
              <a:gd name="T27" fmla="*/ 137 h 307"/>
              <a:gd name="T28" fmla="*/ 62 w 114"/>
              <a:gd name="T29" fmla="*/ 114 h 307"/>
              <a:gd name="T30" fmla="*/ 62 w 114"/>
              <a:gd name="T31" fmla="*/ 115 h 307"/>
              <a:gd name="T32" fmla="*/ 55 w 114"/>
              <a:gd name="T33" fmla="*/ 91 h 307"/>
              <a:gd name="T34" fmla="*/ 55 w 114"/>
              <a:gd name="T35" fmla="*/ 87 h 307"/>
              <a:gd name="T36" fmla="*/ 65 w 114"/>
              <a:gd name="T37" fmla="*/ 47 h 307"/>
              <a:gd name="T38" fmla="*/ 66 w 114"/>
              <a:gd name="T39" fmla="*/ 44 h 307"/>
              <a:gd name="T40" fmla="*/ 75 w 114"/>
              <a:gd name="T41" fmla="*/ 29 h 307"/>
              <a:gd name="T42" fmla="*/ 76 w 114"/>
              <a:gd name="T43" fmla="*/ 28 h 307"/>
              <a:gd name="T44" fmla="*/ 91 w 114"/>
              <a:gd name="T45" fmla="*/ 14 h 307"/>
              <a:gd name="T46" fmla="*/ 96 w 114"/>
              <a:gd name="T47" fmla="*/ 9 h 307"/>
              <a:gd name="T48" fmla="*/ 99 w 114"/>
              <a:gd name="T49" fmla="*/ 4 h 307"/>
              <a:gd name="T50" fmla="*/ 110 w 114"/>
              <a:gd name="T51" fmla="*/ 3 h 307"/>
              <a:gd name="T52" fmla="*/ 112 w 114"/>
              <a:gd name="T53" fmla="*/ 14 h 307"/>
              <a:gd name="T54" fmla="*/ 107 w 114"/>
              <a:gd name="T55" fmla="*/ 20 h 307"/>
              <a:gd name="T56" fmla="*/ 102 w 114"/>
              <a:gd name="T57" fmla="*/ 25 h 307"/>
              <a:gd name="T58" fmla="*/ 87 w 114"/>
              <a:gd name="T59" fmla="*/ 39 h 307"/>
              <a:gd name="T60" fmla="*/ 88 w 114"/>
              <a:gd name="T61" fmla="*/ 38 h 307"/>
              <a:gd name="T62" fmla="*/ 79 w 114"/>
              <a:gd name="T63" fmla="*/ 53 h 307"/>
              <a:gd name="T64" fmla="*/ 80 w 114"/>
              <a:gd name="T65" fmla="*/ 50 h 307"/>
              <a:gd name="T66" fmla="*/ 70 w 114"/>
              <a:gd name="T67" fmla="*/ 90 h 307"/>
              <a:gd name="T68" fmla="*/ 70 w 114"/>
              <a:gd name="T69" fmla="*/ 86 h 307"/>
              <a:gd name="T70" fmla="*/ 77 w 114"/>
              <a:gd name="T71" fmla="*/ 110 h 307"/>
              <a:gd name="T72" fmla="*/ 77 w 114"/>
              <a:gd name="T73" fmla="*/ 111 h 307"/>
              <a:gd name="T74" fmla="*/ 80 w 114"/>
              <a:gd name="T75" fmla="*/ 134 h 307"/>
              <a:gd name="T76" fmla="*/ 80 w 114"/>
              <a:gd name="T77" fmla="*/ 137 h 307"/>
              <a:gd name="T78" fmla="*/ 69 w 114"/>
              <a:gd name="T79" fmla="*/ 194 h 307"/>
              <a:gd name="T80" fmla="*/ 65 w 114"/>
              <a:gd name="T81" fmla="*/ 252 h 307"/>
              <a:gd name="T82" fmla="*/ 65 w 114"/>
              <a:gd name="T83" fmla="*/ 254 h 307"/>
              <a:gd name="T84" fmla="*/ 63 w 114"/>
              <a:gd name="T85" fmla="*/ 259 h 307"/>
              <a:gd name="T86" fmla="*/ 63 w 114"/>
              <a:gd name="T87" fmla="*/ 258 h 307"/>
              <a:gd name="T88" fmla="*/ 61 w 114"/>
              <a:gd name="T89" fmla="*/ 267 h 307"/>
              <a:gd name="T90" fmla="*/ 60 w 114"/>
              <a:gd name="T91" fmla="*/ 270 h 307"/>
              <a:gd name="T92" fmla="*/ 45 w 114"/>
              <a:gd name="T93" fmla="*/ 293 h 307"/>
              <a:gd name="T94" fmla="*/ 40 w 114"/>
              <a:gd name="T95" fmla="*/ 296 h 307"/>
              <a:gd name="T96" fmla="*/ 26 w 114"/>
              <a:gd name="T97" fmla="*/ 299 h 307"/>
              <a:gd name="T98" fmla="*/ 27 w 114"/>
              <a:gd name="T99" fmla="*/ 299 h 307"/>
              <a:gd name="T100" fmla="*/ 12 w 114"/>
              <a:gd name="T101" fmla="*/ 305 h 307"/>
              <a:gd name="T102" fmla="*/ 2 w 114"/>
              <a:gd name="T103" fmla="*/ 300 h 307"/>
              <a:gd name="T104" fmla="*/ 6 w 114"/>
              <a:gd name="T105" fmla="*/ 29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4" h="307">
                <a:moveTo>
                  <a:pt x="6" y="290"/>
                </a:moveTo>
                <a:lnTo>
                  <a:pt x="21" y="284"/>
                </a:lnTo>
                <a:cubicBezTo>
                  <a:pt x="22" y="284"/>
                  <a:pt x="22" y="284"/>
                  <a:pt x="23" y="284"/>
                </a:cubicBezTo>
                <a:lnTo>
                  <a:pt x="37" y="281"/>
                </a:lnTo>
                <a:lnTo>
                  <a:pt x="32" y="284"/>
                </a:lnTo>
                <a:lnTo>
                  <a:pt x="47" y="261"/>
                </a:lnTo>
                <a:lnTo>
                  <a:pt x="46" y="264"/>
                </a:lnTo>
                <a:lnTo>
                  <a:pt x="48" y="255"/>
                </a:lnTo>
                <a:cubicBezTo>
                  <a:pt x="48" y="254"/>
                  <a:pt x="48" y="254"/>
                  <a:pt x="48" y="253"/>
                </a:cubicBezTo>
                <a:lnTo>
                  <a:pt x="50" y="248"/>
                </a:lnTo>
                <a:lnTo>
                  <a:pt x="49" y="251"/>
                </a:lnTo>
                <a:lnTo>
                  <a:pt x="53" y="193"/>
                </a:lnTo>
                <a:lnTo>
                  <a:pt x="65" y="134"/>
                </a:lnTo>
                <a:lnTo>
                  <a:pt x="65" y="137"/>
                </a:lnTo>
                <a:lnTo>
                  <a:pt x="62" y="114"/>
                </a:lnTo>
                <a:lnTo>
                  <a:pt x="62" y="115"/>
                </a:lnTo>
                <a:lnTo>
                  <a:pt x="55" y="91"/>
                </a:lnTo>
                <a:cubicBezTo>
                  <a:pt x="54" y="89"/>
                  <a:pt x="54" y="88"/>
                  <a:pt x="55" y="87"/>
                </a:cubicBezTo>
                <a:lnTo>
                  <a:pt x="65" y="47"/>
                </a:lnTo>
                <a:cubicBezTo>
                  <a:pt x="65" y="46"/>
                  <a:pt x="65" y="45"/>
                  <a:pt x="66" y="44"/>
                </a:cubicBezTo>
                <a:lnTo>
                  <a:pt x="75" y="29"/>
                </a:lnTo>
                <a:cubicBezTo>
                  <a:pt x="75" y="29"/>
                  <a:pt x="75" y="28"/>
                  <a:pt x="76" y="28"/>
                </a:cubicBezTo>
                <a:lnTo>
                  <a:pt x="91" y="14"/>
                </a:lnTo>
                <a:lnTo>
                  <a:pt x="96" y="9"/>
                </a:lnTo>
                <a:lnTo>
                  <a:pt x="99" y="4"/>
                </a:lnTo>
                <a:cubicBezTo>
                  <a:pt x="102" y="1"/>
                  <a:pt x="107" y="0"/>
                  <a:pt x="110" y="3"/>
                </a:cubicBezTo>
                <a:cubicBezTo>
                  <a:pt x="114" y="6"/>
                  <a:pt x="114" y="11"/>
                  <a:pt x="112" y="14"/>
                </a:cubicBezTo>
                <a:lnTo>
                  <a:pt x="107" y="20"/>
                </a:lnTo>
                <a:lnTo>
                  <a:pt x="102" y="25"/>
                </a:lnTo>
                <a:lnTo>
                  <a:pt x="87" y="39"/>
                </a:lnTo>
                <a:lnTo>
                  <a:pt x="88" y="38"/>
                </a:lnTo>
                <a:lnTo>
                  <a:pt x="79" y="53"/>
                </a:lnTo>
                <a:lnTo>
                  <a:pt x="80" y="50"/>
                </a:lnTo>
                <a:lnTo>
                  <a:pt x="70" y="90"/>
                </a:lnTo>
                <a:lnTo>
                  <a:pt x="70" y="86"/>
                </a:lnTo>
                <a:lnTo>
                  <a:pt x="77" y="110"/>
                </a:lnTo>
                <a:cubicBezTo>
                  <a:pt x="77" y="111"/>
                  <a:pt x="77" y="111"/>
                  <a:pt x="77" y="111"/>
                </a:cubicBezTo>
                <a:lnTo>
                  <a:pt x="80" y="134"/>
                </a:lnTo>
                <a:cubicBezTo>
                  <a:pt x="81" y="135"/>
                  <a:pt x="80" y="136"/>
                  <a:pt x="80" y="137"/>
                </a:cubicBezTo>
                <a:lnTo>
                  <a:pt x="69" y="194"/>
                </a:lnTo>
                <a:lnTo>
                  <a:pt x="65" y="252"/>
                </a:lnTo>
                <a:cubicBezTo>
                  <a:pt x="65" y="253"/>
                  <a:pt x="65" y="254"/>
                  <a:pt x="65" y="254"/>
                </a:cubicBezTo>
                <a:lnTo>
                  <a:pt x="63" y="259"/>
                </a:lnTo>
                <a:lnTo>
                  <a:pt x="63" y="258"/>
                </a:lnTo>
                <a:lnTo>
                  <a:pt x="61" y="267"/>
                </a:lnTo>
                <a:cubicBezTo>
                  <a:pt x="61" y="268"/>
                  <a:pt x="61" y="269"/>
                  <a:pt x="60" y="270"/>
                </a:cubicBezTo>
                <a:lnTo>
                  <a:pt x="45" y="293"/>
                </a:lnTo>
                <a:cubicBezTo>
                  <a:pt x="44" y="295"/>
                  <a:pt x="42" y="296"/>
                  <a:pt x="40" y="296"/>
                </a:cubicBezTo>
                <a:lnTo>
                  <a:pt x="26" y="299"/>
                </a:lnTo>
                <a:lnTo>
                  <a:pt x="27" y="299"/>
                </a:lnTo>
                <a:lnTo>
                  <a:pt x="12" y="305"/>
                </a:lnTo>
                <a:cubicBezTo>
                  <a:pt x="8" y="307"/>
                  <a:pt x="4" y="305"/>
                  <a:pt x="2" y="300"/>
                </a:cubicBezTo>
                <a:cubicBezTo>
                  <a:pt x="0" y="296"/>
                  <a:pt x="2" y="292"/>
                  <a:pt x="6" y="29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97">
            <a:extLst>
              <a:ext uri="{FF2B5EF4-FFF2-40B4-BE49-F238E27FC236}">
                <a16:creationId xmlns:a16="http://schemas.microsoft.com/office/drawing/2014/main" id="{95F592B5-6D61-4DAB-829F-8C807E81E749}"/>
              </a:ext>
            </a:extLst>
          </p:cNvPr>
          <p:cNvSpPr>
            <a:spLocks/>
          </p:cNvSpPr>
          <p:nvPr/>
        </p:nvSpPr>
        <p:spPr bwMode="auto">
          <a:xfrm>
            <a:off x="3466714" y="3563798"/>
            <a:ext cx="31750" cy="92075"/>
          </a:xfrm>
          <a:custGeom>
            <a:avLst/>
            <a:gdLst>
              <a:gd name="T0" fmla="*/ 55 w 58"/>
              <a:gd name="T1" fmla="*/ 14 h 163"/>
              <a:gd name="T2" fmla="*/ 46 w 58"/>
              <a:gd name="T3" fmla="*/ 26 h 163"/>
              <a:gd name="T4" fmla="*/ 46 w 58"/>
              <a:gd name="T5" fmla="*/ 25 h 163"/>
              <a:gd name="T6" fmla="*/ 40 w 58"/>
              <a:gd name="T7" fmla="*/ 36 h 163"/>
              <a:gd name="T8" fmla="*/ 41 w 58"/>
              <a:gd name="T9" fmla="*/ 33 h 163"/>
              <a:gd name="T10" fmla="*/ 38 w 58"/>
              <a:gd name="T11" fmla="*/ 66 h 163"/>
              <a:gd name="T12" fmla="*/ 38 w 58"/>
              <a:gd name="T13" fmla="*/ 65 h 163"/>
              <a:gd name="T14" fmla="*/ 42 w 58"/>
              <a:gd name="T15" fmla="*/ 99 h 163"/>
              <a:gd name="T16" fmla="*/ 42 w 58"/>
              <a:gd name="T17" fmla="*/ 100 h 163"/>
              <a:gd name="T18" fmla="*/ 39 w 58"/>
              <a:gd name="T19" fmla="*/ 131 h 163"/>
              <a:gd name="T20" fmla="*/ 38 w 58"/>
              <a:gd name="T21" fmla="*/ 135 h 163"/>
              <a:gd name="T22" fmla="*/ 30 w 58"/>
              <a:gd name="T23" fmla="*/ 148 h 163"/>
              <a:gd name="T24" fmla="*/ 28 w 58"/>
              <a:gd name="T25" fmla="*/ 150 h 163"/>
              <a:gd name="T26" fmla="*/ 14 w 58"/>
              <a:gd name="T27" fmla="*/ 160 h 163"/>
              <a:gd name="T28" fmla="*/ 3 w 58"/>
              <a:gd name="T29" fmla="*/ 158 h 163"/>
              <a:gd name="T30" fmla="*/ 5 w 58"/>
              <a:gd name="T31" fmla="*/ 147 h 163"/>
              <a:gd name="T32" fmla="*/ 19 w 58"/>
              <a:gd name="T33" fmla="*/ 137 h 163"/>
              <a:gd name="T34" fmla="*/ 17 w 58"/>
              <a:gd name="T35" fmla="*/ 139 h 163"/>
              <a:gd name="T36" fmla="*/ 25 w 58"/>
              <a:gd name="T37" fmla="*/ 126 h 163"/>
              <a:gd name="T38" fmla="*/ 23 w 58"/>
              <a:gd name="T39" fmla="*/ 130 h 163"/>
              <a:gd name="T40" fmla="*/ 26 w 58"/>
              <a:gd name="T41" fmla="*/ 99 h 163"/>
              <a:gd name="T42" fmla="*/ 27 w 58"/>
              <a:gd name="T43" fmla="*/ 100 h 163"/>
              <a:gd name="T44" fmla="*/ 23 w 58"/>
              <a:gd name="T45" fmla="*/ 66 h 163"/>
              <a:gd name="T46" fmla="*/ 22 w 58"/>
              <a:gd name="T47" fmla="*/ 65 h 163"/>
              <a:gd name="T48" fmla="*/ 25 w 58"/>
              <a:gd name="T49" fmla="*/ 32 h 163"/>
              <a:gd name="T50" fmla="*/ 26 w 58"/>
              <a:gd name="T51" fmla="*/ 29 h 163"/>
              <a:gd name="T52" fmla="*/ 32 w 58"/>
              <a:gd name="T53" fmla="*/ 18 h 163"/>
              <a:gd name="T54" fmla="*/ 33 w 58"/>
              <a:gd name="T55" fmla="*/ 17 h 163"/>
              <a:gd name="T56" fmla="*/ 42 w 58"/>
              <a:gd name="T57" fmla="*/ 5 h 163"/>
              <a:gd name="T58" fmla="*/ 53 w 58"/>
              <a:gd name="T59" fmla="*/ 3 h 163"/>
              <a:gd name="T60" fmla="*/ 55 w 58"/>
              <a:gd name="T61" fmla="*/ 14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8" h="163">
                <a:moveTo>
                  <a:pt x="55" y="14"/>
                </a:moveTo>
                <a:lnTo>
                  <a:pt x="46" y="26"/>
                </a:lnTo>
                <a:lnTo>
                  <a:pt x="46" y="25"/>
                </a:lnTo>
                <a:lnTo>
                  <a:pt x="40" y="36"/>
                </a:lnTo>
                <a:lnTo>
                  <a:pt x="41" y="33"/>
                </a:lnTo>
                <a:lnTo>
                  <a:pt x="38" y="66"/>
                </a:lnTo>
                <a:lnTo>
                  <a:pt x="38" y="65"/>
                </a:lnTo>
                <a:lnTo>
                  <a:pt x="42" y="99"/>
                </a:lnTo>
                <a:cubicBezTo>
                  <a:pt x="42" y="99"/>
                  <a:pt x="42" y="100"/>
                  <a:pt x="42" y="100"/>
                </a:cubicBezTo>
                <a:lnTo>
                  <a:pt x="39" y="131"/>
                </a:lnTo>
                <a:cubicBezTo>
                  <a:pt x="39" y="132"/>
                  <a:pt x="39" y="134"/>
                  <a:pt x="38" y="135"/>
                </a:cubicBezTo>
                <a:lnTo>
                  <a:pt x="30" y="148"/>
                </a:lnTo>
                <a:cubicBezTo>
                  <a:pt x="30" y="149"/>
                  <a:pt x="29" y="149"/>
                  <a:pt x="28" y="150"/>
                </a:cubicBezTo>
                <a:lnTo>
                  <a:pt x="14" y="160"/>
                </a:lnTo>
                <a:cubicBezTo>
                  <a:pt x="11" y="163"/>
                  <a:pt x="6" y="162"/>
                  <a:pt x="3" y="158"/>
                </a:cubicBezTo>
                <a:cubicBezTo>
                  <a:pt x="0" y="155"/>
                  <a:pt x="1" y="150"/>
                  <a:pt x="5" y="147"/>
                </a:cubicBezTo>
                <a:lnTo>
                  <a:pt x="19" y="137"/>
                </a:lnTo>
                <a:lnTo>
                  <a:pt x="17" y="139"/>
                </a:lnTo>
                <a:lnTo>
                  <a:pt x="25" y="126"/>
                </a:lnTo>
                <a:lnTo>
                  <a:pt x="23" y="130"/>
                </a:lnTo>
                <a:lnTo>
                  <a:pt x="26" y="99"/>
                </a:lnTo>
                <a:lnTo>
                  <a:pt x="27" y="100"/>
                </a:lnTo>
                <a:lnTo>
                  <a:pt x="23" y="66"/>
                </a:lnTo>
                <a:cubicBezTo>
                  <a:pt x="22" y="66"/>
                  <a:pt x="22" y="65"/>
                  <a:pt x="22" y="65"/>
                </a:cubicBezTo>
                <a:lnTo>
                  <a:pt x="25" y="32"/>
                </a:lnTo>
                <a:cubicBezTo>
                  <a:pt x="26" y="31"/>
                  <a:pt x="26" y="30"/>
                  <a:pt x="26" y="29"/>
                </a:cubicBezTo>
                <a:lnTo>
                  <a:pt x="32" y="18"/>
                </a:lnTo>
                <a:cubicBezTo>
                  <a:pt x="33" y="17"/>
                  <a:pt x="33" y="17"/>
                  <a:pt x="33" y="17"/>
                </a:cubicBezTo>
                <a:lnTo>
                  <a:pt x="42" y="5"/>
                </a:lnTo>
                <a:cubicBezTo>
                  <a:pt x="45" y="1"/>
                  <a:pt x="50" y="0"/>
                  <a:pt x="53" y="3"/>
                </a:cubicBezTo>
                <a:cubicBezTo>
                  <a:pt x="57" y="6"/>
                  <a:pt x="58" y="11"/>
                  <a:pt x="55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98">
            <a:extLst>
              <a:ext uri="{FF2B5EF4-FFF2-40B4-BE49-F238E27FC236}">
                <a16:creationId xmlns:a16="http://schemas.microsoft.com/office/drawing/2014/main" id="{99DCD473-0D18-40A4-862A-9AA5F83FBAB7}"/>
              </a:ext>
            </a:extLst>
          </p:cNvPr>
          <p:cNvSpPr>
            <a:spLocks/>
          </p:cNvSpPr>
          <p:nvPr/>
        </p:nvSpPr>
        <p:spPr bwMode="auto">
          <a:xfrm>
            <a:off x="3511164" y="3517761"/>
            <a:ext cx="42863" cy="92075"/>
          </a:xfrm>
          <a:custGeom>
            <a:avLst/>
            <a:gdLst>
              <a:gd name="T0" fmla="*/ 76 w 79"/>
              <a:gd name="T1" fmla="*/ 8 h 160"/>
              <a:gd name="T2" fmla="*/ 78 w 79"/>
              <a:gd name="T3" fmla="*/ 30 h 160"/>
              <a:gd name="T4" fmla="*/ 78 w 79"/>
              <a:gd name="T5" fmla="*/ 33 h 160"/>
              <a:gd name="T6" fmla="*/ 75 w 79"/>
              <a:gd name="T7" fmla="*/ 44 h 160"/>
              <a:gd name="T8" fmla="*/ 73 w 79"/>
              <a:gd name="T9" fmla="*/ 47 h 160"/>
              <a:gd name="T10" fmla="*/ 66 w 79"/>
              <a:gd name="T11" fmla="*/ 54 h 160"/>
              <a:gd name="T12" fmla="*/ 68 w 79"/>
              <a:gd name="T13" fmla="*/ 52 h 160"/>
              <a:gd name="T14" fmla="*/ 60 w 79"/>
              <a:gd name="T15" fmla="*/ 67 h 160"/>
              <a:gd name="T16" fmla="*/ 60 w 79"/>
              <a:gd name="T17" fmla="*/ 66 h 160"/>
              <a:gd name="T18" fmla="*/ 55 w 79"/>
              <a:gd name="T19" fmla="*/ 81 h 160"/>
              <a:gd name="T20" fmla="*/ 54 w 79"/>
              <a:gd name="T21" fmla="*/ 83 h 160"/>
              <a:gd name="T22" fmla="*/ 48 w 79"/>
              <a:gd name="T23" fmla="*/ 92 h 160"/>
              <a:gd name="T24" fmla="*/ 47 w 79"/>
              <a:gd name="T25" fmla="*/ 94 h 160"/>
              <a:gd name="T26" fmla="*/ 40 w 79"/>
              <a:gd name="T27" fmla="*/ 100 h 160"/>
              <a:gd name="T28" fmla="*/ 41 w 79"/>
              <a:gd name="T29" fmla="*/ 98 h 160"/>
              <a:gd name="T30" fmla="*/ 34 w 79"/>
              <a:gd name="T31" fmla="*/ 108 h 160"/>
              <a:gd name="T32" fmla="*/ 33 w 79"/>
              <a:gd name="T33" fmla="*/ 109 h 160"/>
              <a:gd name="T34" fmla="*/ 23 w 79"/>
              <a:gd name="T35" fmla="*/ 119 h 160"/>
              <a:gd name="T36" fmla="*/ 25 w 79"/>
              <a:gd name="T37" fmla="*/ 117 h 160"/>
              <a:gd name="T38" fmla="*/ 20 w 79"/>
              <a:gd name="T39" fmla="*/ 127 h 160"/>
              <a:gd name="T40" fmla="*/ 17 w 79"/>
              <a:gd name="T41" fmla="*/ 133 h 160"/>
              <a:gd name="T42" fmla="*/ 17 w 79"/>
              <a:gd name="T43" fmla="*/ 131 h 160"/>
              <a:gd name="T44" fmla="*/ 16 w 79"/>
              <a:gd name="T45" fmla="*/ 138 h 160"/>
              <a:gd name="T46" fmla="*/ 16 w 79"/>
              <a:gd name="T47" fmla="*/ 136 h 160"/>
              <a:gd name="T48" fmla="*/ 16 w 79"/>
              <a:gd name="T49" fmla="*/ 152 h 160"/>
              <a:gd name="T50" fmla="*/ 8 w 79"/>
              <a:gd name="T51" fmla="*/ 160 h 160"/>
              <a:gd name="T52" fmla="*/ 0 w 79"/>
              <a:gd name="T53" fmla="*/ 152 h 160"/>
              <a:gd name="T54" fmla="*/ 0 w 79"/>
              <a:gd name="T55" fmla="*/ 136 h 160"/>
              <a:gd name="T56" fmla="*/ 1 w 79"/>
              <a:gd name="T57" fmla="*/ 135 h 160"/>
              <a:gd name="T58" fmla="*/ 2 w 79"/>
              <a:gd name="T59" fmla="*/ 128 h 160"/>
              <a:gd name="T60" fmla="*/ 2 w 79"/>
              <a:gd name="T61" fmla="*/ 126 h 160"/>
              <a:gd name="T62" fmla="*/ 5 w 79"/>
              <a:gd name="T63" fmla="*/ 120 h 160"/>
              <a:gd name="T64" fmla="*/ 10 w 79"/>
              <a:gd name="T65" fmla="*/ 110 h 160"/>
              <a:gd name="T66" fmla="*/ 12 w 79"/>
              <a:gd name="T67" fmla="*/ 108 h 160"/>
              <a:gd name="T68" fmla="*/ 22 w 79"/>
              <a:gd name="T69" fmla="*/ 98 h 160"/>
              <a:gd name="T70" fmla="*/ 21 w 79"/>
              <a:gd name="T71" fmla="*/ 99 h 160"/>
              <a:gd name="T72" fmla="*/ 28 w 79"/>
              <a:gd name="T73" fmla="*/ 89 h 160"/>
              <a:gd name="T74" fmla="*/ 29 w 79"/>
              <a:gd name="T75" fmla="*/ 87 h 160"/>
              <a:gd name="T76" fmla="*/ 36 w 79"/>
              <a:gd name="T77" fmla="*/ 81 h 160"/>
              <a:gd name="T78" fmla="*/ 35 w 79"/>
              <a:gd name="T79" fmla="*/ 83 h 160"/>
              <a:gd name="T80" fmla="*/ 41 w 79"/>
              <a:gd name="T81" fmla="*/ 74 h 160"/>
              <a:gd name="T82" fmla="*/ 40 w 79"/>
              <a:gd name="T83" fmla="*/ 76 h 160"/>
              <a:gd name="T84" fmla="*/ 45 w 79"/>
              <a:gd name="T85" fmla="*/ 61 h 160"/>
              <a:gd name="T86" fmla="*/ 45 w 79"/>
              <a:gd name="T87" fmla="*/ 60 h 160"/>
              <a:gd name="T88" fmla="*/ 53 w 79"/>
              <a:gd name="T89" fmla="*/ 45 h 160"/>
              <a:gd name="T90" fmla="*/ 55 w 79"/>
              <a:gd name="T91" fmla="*/ 43 h 160"/>
              <a:gd name="T92" fmla="*/ 62 w 79"/>
              <a:gd name="T93" fmla="*/ 36 h 160"/>
              <a:gd name="T94" fmla="*/ 60 w 79"/>
              <a:gd name="T95" fmla="*/ 39 h 160"/>
              <a:gd name="T96" fmla="*/ 63 w 79"/>
              <a:gd name="T97" fmla="*/ 28 h 160"/>
              <a:gd name="T98" fmla="*/ 62 w 79"/>
              <a:gd name="T99" fmla="*/ 31 h 160"/>
              <a:gd name="T100" fmla="*/ 60 w 79"/>
              <a:gd name="T101" fmla="*/ 9 h 160"/>
              <a:gd name="T102" fmla="*/ 68 w 79"/>
              <a:gd name="T103" fmla="*/ 0 h 160"/>
              <a:gd name="T104" fmla="*/ 76 w 79"/>
              <a:gd name="T105" fmla="*/ 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9" h="160">
                <a:moveTo>
                  <a:pt x="76" y="8"/>
                </a:moveTo>
                <a:lnTo>
                  <a:pt x="78" y="30"/>
                </a:lnTo>
                <a:cubicBezTo>
                  <a:pt x="79" y="31"/>
                  <a:pt x="78" y="32"/>
                  <a:pt x="78" y="33"/>
                </a:cubicBezTo>
                <a:lnTo>
                  <a:pt x="75" y="44"/>
                </a:lnTo>
                <a:cubicBezTo>
                  <a:pt x="75" y="45"/>
                  <a:pt x="74" y="46"/>
                  <a:pt x="73" y="47"/>
                </a:cubicBezTo>
                <a:lnTo>
                  <a:pt x="66" y="54"/>
                </a:lnTo>
                <a:lnTo>
                  <a:pt x="68" y="52"/>
                </a:lnTo>
                <a:lnTo>
                  <a:pt x="60" y="67"/>
                </a:lnTo>
                <a:lnTo>
                  <a:pt x="60" y="66"/>
                </a:lnTo>
                <a:lnTo>
                  <a:pt x="55" y="81"/>
                </a:lnTo>
                <a:cubicBezTo>
                  <a:pt x="55" y="82"/>
                  <a:pt x="55" y="82"/>
                  <a:pt x="54" y="83"/>
                </a:cubicBezTo>
                <a:lnTo>
                  <a:pt x="48" y="92"/>
                </a:lnTo>
                <a:cubicBezTo>
                  <a:pt x="48" y="93"/>
                  <a:pt x="47" y="93"/>
                  <a:pt x="47" y="94"/>
                </a:cubicBezTo>
                <a:lnTo>
                  <a:pt x="40" y="100"/>
                </a:lnTo>
                <a:lnTo>
                  <a:pt x="41" y="98"/>
                </a:lnTo>
                <a:lnTo>
                  <a:pt x="34" y="108"/>
                </a:lnTo>
                <a:cubicBezTo>
                  <a:pt x="34" y="108"/>
                  <a:pt x="33" y="109"/>
                  <a:pt x="33" y="109"/>
                </a:cubicBezTo>
                <a:lnTo>
                  <a:pt x="23" y="119"/>
                </a:lnTo>
                <a:lnTo>
                  <a:pt x="25" y="117"/>
                </a:lnTo>
                <a:lnTo>
                  <a:pt x="20" y="127"/>
                </a:lnTo>
                <a:lnTo>
                  <a:pt x="17" y="133"/>
                </a:lnTo>
                <a:lnTo>
                  <a:pt x="17" y="131"/>
                </a:lnTo>
                <a:lnTo>
                  <a:pt x="16" y="138"/>
                </a:lnTo>
                <a:lnTo>
                  <a:pt x="16" y="136"/>
                </a:lnTo>
                <a:lnTo>
                  <a:pt x="16" y="152"/>
                </a:lnTo>
                <a:cubicBezTo>
                  <a:pt x="16" y="157"/>
                  <a:pt x="13" y="160"/>
                  <a:pt x="8" y="160"/>
                </a:cubicBezTo>
                <a:cubicBezTo>
                  <a:pt x="4" y="160"/>
                  <a:pt x="0" y="157"/>
                  <a:pt x="0" y="152"/>
                </a:cubicBezTo>
                <a:lnTo>
                  <a:pt x="0" y="136"/>
                </a:lnTo>
                <a:cubicBezTo>
                  <a:pt x="0" y="136"/>
                  <a:pt x="0" y="136"/>
                  <a:pt x="1" y="135"/>
                </a:cubicBezTo>
                <a:lnTo>
                  <a:pt x="2" y="128"/>
                </a:lnTo>
                <a:cubicBezTo>
                  <a:pt x="2" y="127"/>
                  <a:pt x="2" y="127"/>
                  <a:pt x="2" y="126"/>
                </a:cubicBezTo>
                <a:lnTo>
                  <a:pt x="5" y="120"/>
                </a:lnTo>
                <a:lnTo>
                  <a:pt x="10" y="110"/>
                </a:lnTo>
                <a:cubicBezTo>
                  <a:pt x="11" y="109"/>
                  <a:pt x="11" y="108"/>
                  <a:pt x="12" y="108"/>
                </a:cubicBezTo>
                <a:lnTo>
                  <a:pt x="22" y="98"/>
                </a:lnTo>
                <a:lnTo>
                  <a:pt x="21" y="99"/>
                </a:lnTo>
                <a:lnTo>
                  <a:pt x="28" y="89"/>
                </a:lnTo>
                <a:cubicBezTo>
                  <a:pt x="28" y="88"/>
                  <a:pt x="29" y="88"/>
                  <a:pt x="29" y="87"/>
                </a:cubicBezTo>
                <a:lnTo>
                  <a:pt x="36" y="81"/>
                </a:lnTo>
                <a:lnTo>
                  <a:pt x="35" y="83"/>
                </a:lnTo>
                <a:lnTo>
                  <a:pt x="41" y="74"/>
                </a:lnTo>
                <a:lnTo>
                  <a:pt x="40" y="76"/>
                </a:lnTo>
                <a:lnTo>
                  <a:pt x="45" y="61"/>
                </a:lnTo>
                <a:cubicBezTo>
                  <a:pt x="45" y="61"/>
                  <a:pt x="45" y="60"/>
                  <a:pt x="45" y="60"/>
                </a:cubicBezTo>
                <a:lnTo>
                  <a:pt x="53" y="45"/>
                </a:lnTo>
                <a:cubicBezTo>
                  <a:pt x="54" y="44"/>
                  <a:pt x="54" y="43"/>
                  <a:pt x="55" y="43"/>
                </a:cubicBezTo>
                <a:lnTo>
                  <a:pt x="62" y="36"/>
                </a:lnTo>
                <a:lnTo>
                  <a:pt x="60" y="39"/>
                </a:lnTo>
                <a:lnTo>
                  <a:pt x="63" y="28"/>
                </a:lnTo>
                <a:lnTo>
                  <a:pt x="62" y="31"/>
                </a:lnTo>
                <a:lnTo>
                  <a:pt x="60" y="9"/>
                </a:lnTo>
                <a:cubicBezTo>
                  <a:pt x="60" y="5"/>
                  <a:pt x="63" y="1"/>
                  <a:pt x="68" y="0"/>
                </a:cubicBezTo>
                <a:cubicBezTo>
                  <a:pt x="72" y="0"/>
                  <a:pt x="76" y="3"/>
                  <a:pt x="76" y="8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99">
            <a:extLst>
              <a:ext uri="{FF2B5EF4-FFF2-40B4-BE49-F238E27FC236}">
                <a16:creationId xmlns:a16="http://schemas.microsoft.com/office/drawing/2014/main" id="{ACA997A4-7D18-451C-815B-A14D1C6E06CE}"/>
              </a:ext>
            </a:extLst>
          </p:cNvPr>
          <p:cNvSpPr>
            <a:spLocks/>
          </p:cNvSpPr>
          <p:nvPr/>
        </p:nvSpPr>
        <p:spPr bwMode="auto">
          <a:xfrm>
            <a:off x="3466714" y="3609836"/>
            <a:ext cx="166688" cy="92075"/>
          </a:xfrm>
          <a:custGeom>
            <a:avLst/>
            <a:gdLst>
              <a:gd name="T0" fmla="*/ 26 w 304"/>
              <a:gd name="T1" fmla="*/ 139 h 161"/>
              <a:gd name="T2" fmla="*/ 42 w 304"/>
              <a:gd name="T3" fmla="*/ 134 h 161"/>
              <a:gd name="T4" fmla="*/ 64 w 304"/>
              <a:gd name="T5" fmla="*/ 113 h 161"/>
              <a:gd name="T6" fmla="*/ 81 w 304"/>
              <a:gd name="T7" fmla="*/ 102 h 161"/>
              <a:gd name="T8" fmla="*/ 91 w 304"/>
              <a:gd name="T9" fmla="*/ 99 h 161"/>
              <a:gd name="T10" fmla="*/ 98 w 304"/>
              <a:gd name="T11" fmla="*/ 82 h 161"/>
              <a:gd name="T12" fmla="*/ 112 w 304"/>
              <a:gd name="T13" fmla="*/ 74 h 161"/>
              <a:gd name="T14" fmla="*/ 124 w 304"/>
              <a:gd name="T15" fmla="*/ 55 h 161"/>
              <a:gd name="T16" fmla="*/ 137 w 304"/>
              <a:gd name="T17" fmla="*/ 42 h 161"/>
              <a:gd name="T18" fmla="*/ 148 w 304"/>
              <a:gd name="T19" fmla="*/ 28 h 161"/>
              <a:gd name="T20" fmla="*/ 187 w 304"/>
              <a:gd name="T21" fmla="*/ 9 h 161"/>
              <a:gd name="T22" fmla="*/ 215 w 304"/>
              <a:gd name="T23" fmla="*/ 1 h 161"/>
              <a:gd name="T24" fmla="*/ 249 w 304"/>
              <a:gd name="T25" fmla="*/ 6 h 161"/>
              <a:gd name="T26" fmla="*/ 280 w 304"/>
              <a:gd name="T27" fmla="*/ 11 h 161"/>
              <a:gd name="T28" fmla="*/ 287 w 304"/>
              <a:gd name="T29" fmla="*/ 14 h 161"/>
              <a:gd name="T30" fmla="*/ 304 w 304"/>
              <a:gd name="T31" fmla="*/ 22 h 161"/>
              <a:gd name="T32" fmla="*/ 287 w 304"/>
              <a:gd name="T33" fmla="*/ 30 h 161"/>
              <a:gd name="T34" fmla="*/ 274 w 304"/>
              <a:gd name="T35" fmla="*/ 26 h 161"/>
              <a:gd name="T36" fmla="*/ 246 w 304"/>
              <a:gd name="T37" fmla="*/ 21 h 161"/>
              <a:gd name="T38" fmla="*/ 220 w 304"/>
              <a:gd name="T39" fmla="*/ 16 h 161"/>
              <a:gd name="T40" fmla="*/ 194 w 304"/>
              <a:gd name="T41" fmla="*/ 24 h 161"/>
              <a:gd name="T42" fmla="*/ 155 w 304"/>
              <a:gd name="T43" fmla="*/ 43 h 161"/>
              <a:gd name="T44" fmla="*/ 150 w 304"/>
              <a:gd name="T45" fmla="*/ 51 h 161"/>
              <a:gd name="T46" fmla="*/ 135 w 304"/>
              <a:gd name="T47" fmla="*/ 66 h 161"/>
              <a:gd name="T48" fmla="*/ 125 w 304"/>
              <a:gd name="T49" fmla="*/ 83 h 161"/>
              <a:gd name="T50" fmla="*/ 107 w 304"/>
              <a:gd name="T51" fmla="*/ 95 h 161"/>
              <a:gd name="T52" fmla="*/ 106 w 304"/>
              <a:gd name="T53" fmla="*/ 104 h 161"/>
              <a:gd name="T54" fmla="*/ 90 w 304"/>
              <a:gd name="T55" fmla="*/ 115 h 161"/>
              <a:gd name="T56" fmla="*/ 75 w 304"/>
              <a:gd name="T57" fmla="*/ 124 h 161"/>
              <a:gd name="T58" fmla="*/ 54 w 304"/>
              <a:gd name="T59" fmla="*/ 145 h 161"/>
              <a:gd name="T60" fmla="*/ 31 w 304"/>
              <a:gd name="T61" fmla="*/ 154 h 161"/>
              <a:gd name="T62" fmla="*/ 1 w 304"/>
              <a:gd name="T63" fmla="*/ 15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4" h="161">
                <a:moveTo>
                  <a:pt x="6" y="145"/>
                </a:moveTo>
                <a:lnTo>
                  <a:pt x="26" y="139"/>
                </a:lnTo>
                <a:lnTo>
                  <a:pt x="46" y="132"/>
                </a:lnTo>
                <a:lnTo>
                  <a:pt x="42" y="134"/>
                </a:lnTo>
                <a:lnTo>
                  <a:pt x="50" y="125"/>
                </a:lnTo>
                <a:lnTo>
                  <a:pt x="64" y="113"/>
                </a:lnTo>
                <a:cubicBezTo>
                  <a:pt x="64" y="112"/>
                  <a:pt x="65" y="112"/>
                  <a:pt x="65" y="112"/>
                </a:cubicBezTo>
                <a:lnTo>
                  <a:pt x="81" y="102"/>
                </a:lnTo>
                <a:lnTo>
                  <a:pt x="95" y="94"/>
                </a:lnTo>
                <a:lnTo>
                  <a:pt x="91" y="99"/>
                </a:lnTo>
                <a:lnTo>
                  <a:pt x="95" y="86"/>
                </a:lnTo>
                <a:cubicBezTo>
                  <a:pt x="95" y="84"/>
                  <a:pt x="97" y="83"/>
                  <a:pt x="98" y="82"/>
                </a:cubicBezTo>
                <a:lnTo>
                  <a:pt x="114" y="72"/>
                </a:lnTo>
                <a:lnTo>
                  <a:pt x="112" y="74"/>
                </a:lnTo>
                <a:lnTo>
                  <a:pt x="123" y="56"/>
                </a:lnTo>
                <a:cubicBezTo>
                  <a:pt x="123" y="56"/>
                  <a:pt x="123" y="55"/>
                  <a:pt x="124" y="55"/>
                </a:cubicBezTo>
                <a:lnTo>
                  <a:pt x="138" y="41"/>
                </a:lnTo>
                <a:lnTo>
                  <a:pt x="137" y="42"/>
                </a:lnTo>
                <a:lnTo>
                  <a:pt x="145" y="31"/>
                </a:lnTo>
                <a:cubicBezTo>
                  <a:pt x="146" y="30"/>
                  <a:pt x="147" y="29"/>
                  <a:pt x="148" y="28"/>
                </a:cubicBezTo>
                <a:lnTo>
                  <a:pt x="164" y="20"/>
                </a:lnTo>
                <a:lnTo>
                  <a:pt x="187" y="9"/>
                </a:lnTo>
                <a:cubicBezTo>
                  <a:pt x="187" y="9"/>
                  <a:pt x="188" y="9"/>
                  <a:pt x="188" y="9"/>
                </a:cubicBezTo>
                <a:lnTo>
                  <a:pt x="215" y="1"/>
                </a:lnTo>
                <a:cubicBezTo>
                  <a:pt x="216" y="0"/>
                  <a:pt x="218" y="0"/>
                  <a:pt x="219" y="1"/>
                </a:cubicBezTo>
                <a:lnTo>
                  <a:pt x="249" y="6"/>
                </a:lnTo>
                <a:lnTo>
                  <a:pt x="279" y="11"/>
                </a:lnTo>
                <a:cubicBezTo>
                  <a:pt x="279" y="11"/>
                  <a:pt x="280" y="11"/>
                  <a:pt x="280" y="11"/>
                </a:cubicBezTo>
                <a:lnTo>
                  <a:pt x="290" y="15"/>
                </a:lnTo>
                <a:lnTo>
                  <a:pt x="287" y="14"/>
                </a:lnTo>
                <a:lnTo>
                  <a:pt x="296" y="14"/>
                </a:lnTo>
                <a:cubicBezTo>
                  <a:pt x="301" y="14"/>
                  <a:pt x="304" y="18"/>
                  <a:pt x="304" y="22"/>
                </a:cubicBezTo>
                <a:cubicBezTo>
                  <a:pt x="304" y="27"/>
                  <a:pt x="301" y="30"/>
                  <a:pt x="296" y="30"/>
                </a:cubicBezTo>
                <a:lnTo>
                  <a:pt x="287" y="30"/>
                </a:lnTo>
                <a:cubicBezTo>
                  <a:pt x="286" y="30"/>
                  <a:pt x="285" y="30"/>
                  <a:pt x="284" y="30"/>
                </a:cubicBezTo>
                <a:lnTo>
                  <a:pt x="274" y="26"/>
                </a:lnTo>
                <a:lnTo>
                  <a:pt x="276" y="26"/>
                </a:lnTo>
                <a:lnTo>
                  <a:pt x="246" y="21"/>
                </a:lnTo>
                <a:lnTo>
                  <a:pt x="216" y="16"/>
                </a:lnTo>
                <a:lnTo>
                  <a:pt x="220" y="16"/>
                </a:lnTo>
                <a:lnTo>
                  <a:pt x="193" y="24"/>
                </a:lnTo>
                <a:lnTo>
                  <a:pt x="194" y="24"/>
                </a:lnTo>
                <a:lnTo>
                  <a:pt x="171" y="35"/>
                </a:lnTo>
                <a:lnTo>
                  <a:pt x="155" y="43"/>
                </a:lnTo>
                <a:lnTo>
                  <a:pt x="158" y="40"/>
                </a:lnTo>
                <a:lnTo>
                  <a:pt x="150" y="51"/>
                </a:lnTo>
                <a:cubicBezTo>
                  <a:pt x="150" y="52"/>
                  <a:pt x="149" y="52"/>
                  <a:pt x="149" y="52"/>
                </a:cubicBezTo>
                <a:lnTo>
                  <a:pt x="135" y="66"/>
                </a:lnTo>
                <a:lnTo>
                  <a:pt x="136" y="65"/>
                </a:lnTo>
                <a:lnTo>
                  <a:pt x="125" y="83"/>
                </a:lnTo>
                <a:cubicBezTo>
                  <a:pt x="125" y="84"/>
                  <a:pt x="124" y="85"/>
                  <a:pt x="123" y="85"/>
                </a:cubicBezTo>
                <a:lnTo>
                  <a:pt x="107" y="95"/>
                </a:lnTo>
                <a:lnTo>
                  <a:pt x="110" y="91"/>
                </a:lnTo>
                <a:lnTo>
                  <a:pt x="106" y="104"/>
                </a:lnTo>
                <a:cubicBezTo>
                  <a:pt x="106" y="106"/>
                  <a:pt x="104" y="108"/>
                  <a:pt x="102" y="109"/>
                </a:cubicBezTo>
                <a:lnTo>
                  <a:pt x="90" y="115"/>
                </a:lnTo>
                <a:lnTo>
                  <a:pt x="74" y="125"/>
                </a:lnTo>
                <a:lnTo>
                  <a:pt x="75" y="124"/>
                </a:lnTo>
                <a:lnTo>
                  <a:pt x="62" y="136"/>
                </a:lnTo>
                <a:lnTo>
                  <a:pt x="54" y="145"/>
                </a:lnTo>
                <a:cubicBezTo>
                  <a:pt x="54" y="146"/>
                  <a:pt x="52" y="147"/>
                  <a:pt x="51" y="147"/>
                </a:cubicBezTo>
                <a:lnTo>
                  <a:pt x="31" y="154"/>
                </a:lnTo>
                <a:lnTo>
                  <a:pt x="11" y="160"/>
                </a:lnTo>
                <a:cubicBezTo>
                  <a:pt x="7" y="161"/>
                  <a:pt x="2" y="159"/>
                  <a:pt x="1" y="155"/>
                </a:cubicBezTo>
                <a:cubicBezTo>
                  <a:pt x="0" y="151"/>
                  <a:pt x="2" y="146"/>
                  <a:pt x="6" y="145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100">
            <a:extLst>
              <a:ext uri="{FF2B5EF4-FFF2-40B4-BE49-F238E27FC236}">
                <a16:creationId xmlns:a16="http://schemas.microsoft.com/office/drawing/2014/main" id="{24AFAA8F-94D0-4B9B-8710-BEEEA0C20FF7}"/>
              </a:ext>
            </a:extLst>
          </p:cNvPr>
          <p:cNvSpPr>
            <a:spLocks/>
          </p:cNvSpPr>
          <p:nvPr/>
        </p:nvSpPr>
        <p:spPr bwMode="auto">
          <a:xfrm>
            <a:off x="3625465" y="3600311"/>
            <a:ext cx="17463" cy="46038"/>
          </a:xfrm>
          <a:custGeom>
            <a:avLst/>
            <a:gdLst>
              <a:gd name="T0" fmla="*/ 17 w 33"/>
              <a:gd name="T1" fmla="*/ 76 h 82"/>
              <a:gd name="T2" fmla="*/ 11 w 33"/>
              <a:gd name="T3" fmla="*/ 58 h 82"/>
              <a:gd name="T4" fmla="*/ 11 w 33"/>
              <a:gd name="T5" fmla="*/ 59 h 82"/>
              <a:gd name="T6" fmla="*/ 1 w 33"/>
              <a:gd name="T7" fmla="*/ 40 h 82"/>
              <a:gd name="T8" fmla="*/ 1 w 33"/>
              <a:gd name="T9" fmla="*/ 33 h 82"/>
              <a:gd name="T10" fmla="*/ 7 w 33"/>
              <a:gd name="T11" fmla="*/ 18 h 82"/>
              <a:gd name="T12" fmla="*/ 13 w 33"/>
              <a:gd name="T13" fmla="*/ 6 h 82"/>
              <a:gd name="T14" fmla="*/ 24 w 33"/>
              <a:gd name="T15" fmla="*/ 2 h 82"/>
              <a:gd name="T16" fmla="*/ 28 w 33"/>
              <a:gd name="T17" fmla="*/ 13 h 82"/>
              <a:gd name="T18" fmla="*/ 28 w 33"/>
              <a:gd name="T19" fmla="*/ 13 h 82"/>
              <a:gd name="T20" fmla="*/ 22 w 33"/>
              <a:gd name="T21" fmla="*/ 24 h 82"/>
              <a:gd name="T22" fmla="*/ 16 w 33"/>
              <a:gd name="T23" fmla="*/ 39 h 82"/>
              <a:gd name="T24" fmla="*/ 16 w 33"/>
              <a:gd name="T25" fmla="*/ 33 h 82"/>
              <a:gd name="T26" fmla="*/ 26 w 33"/>
              <a:gd name="T27" fmla="*/ 52 h 82"/>
              <a:gd name="T28" fmla="*/ 26 w 33"/>
              <a:gd name="T29" fmla="*/ 53 h 82"/>
              <a:gd name="T30" fmla="*/ 32 w 33"/>
              <a:gd name="T31" fmla="*/ 71 h 82"/>
              <a:gd name="T32" fmla="*/ 27 w 33"/>
              <a:gd name="T33" fmla="*/ 81 h 82"/>
              <a:gd name="T34" fmla="*/ 17 w 33"/>
              <a:gd name="T35" fmla="*/ 7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" h="82">
                <a:moveTo>
                  <a:pt x="17" y="76"/>
                </a:moveTo>
                <a:lnTo>
                  <a:pt x="11" y="58"/>
                </a:lnTo>
                <a:lnTo>
                  <a:pt x="11" y="59"/>
                </a:lnTo>
                <a:lnTo>
                  <a:pt x="1" y="40"/>
                </a:lnTo>
                <a:cubicBezTo>
                  <a:pt x="0" y="38"/>
                  <a:pt x="0" y="36"/>
                  <a:pt x="1" y="33"/>
                </a:cubicBezTo>
                <a:lnTo>
                  <a:pt x="7" y="18"/>
                </a:lnTo>
                <a:lnTo>
                  <a:pt x="13" y="6"/>
                </a:lnTo>
                <a:cubicBezTo>
                  <a:pt x="15" y="2"/>
                  <a:pt x="20" y="0"/>
                  <a:pt x="24" y="2"/>
                </a:cubicBezTo>
                <a:cubicBezTo>
                  <a:pt x="28" y="4"/>
                  <a:pt x="30" y="9"/>
                  <a:pt x="28" y="13"/>
                </a:cubicBezTo>
                <a:lnTo>
                  <a:pt x="28" y="13"/>
                </a:lnTo>
                <a:lnTo>
                  <a:pt x="22" y="24"/>
                </a:lnTo>
                <a:lnTo>
                  <a:pt x="16" y="39"/>
                </a:lnTo>
                <a:lnTo>
                  <a:pt x="16" y="33"/>
                </a:lnTo>
                <a:lnTo>
                  <a:pt x="26" y="52"/>
                </a:lnTo>
                <a:cubicBezTo>
                  <a:pt x="26" y="52"/>
                  <a:pt x="26" y="53"/>
                  <a:pt x="26" y="53"/>
                </a:cubicBezTo>
                <a:lnTo>
                  <a:pt x="32" y="71"/>
                </a:lnTo>
                <a:cubicBezTo>
                  <a:pt x="33" y="75"/>
                  <a:pt x="31" y="80"/>
                  <a:pt x="27" y="81"/>
                </a:cubicBezTo>
                <a:cubicBezTo>
                  <a:pt x="23" y="82"/>
                  <a:pt x="18" y="80"/>
                  <a:pt x="17" y="7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101">
            <a:extLst>
              <a:ext uri="{FF2B5EF4-FFF2-40B4-BE49-F238E27FC236}">
                <a16:creationId xmlns:a16="http://schemas.microsoft.com/office/drawing/2014/main" id="{066593A5-E4EF-4080-B0FE-5D4B225F142F}"/>
              </a:ext>
            </a:extLst>
          </p:cNvPr>
          <p:cNvSpPr>
            <a:spLocks/>
          </p:cNvSpPr>
          <p:nvPr/>
        </p:nvSpPr>
        <p:spPr bwMode="auto">
          <a:xfrm>
            <a:off x="3530214" y="3673336"/>
            <a:ext cx="122238" cy="180975"/>
          </a:xfrm>
          <a:custGeom>
            <a:avLst/>
            <a:gdLst>
              <a:gd name="T0" fmla="*/ 51 w 221"/>
              <a:gd name="T1" fmla="*/ 28 h 317"/>
              <a:gd name="T2" fmla="*/ 41 w 221"/>
              <a:gd name="T3" fmla="*/ 43 h 317"/>
              <a:gd name="T4" fmla="*/ 41 w 221"/>
              <a:gd name="T5" fmla="*/ 55 h 317"/>
              <a:gd name="T6" fmla="*/ 31 w 221"/>
              <a:gd name="T7" fmla="*/ 71 h 317"/>
              <a:gd name="T8" fmla="*/ 30 w 221"/>
              <a:gd name="T9" fmla="*/ 82 h 317"/>
              <a:gd name="T10" fmla="*/ 25 w 221"/>
              <a:gd name="T11" fmla="*/ 109 h 317"/>
              <a:gd name="T12" fmla="*/ 16 w 221"/>
              <a:gd name="T13" fmla="*/ 145 h 317"/>
              <a:gd name="T14" fmla="*/ 17 w 221"/>
              <a:gd name="T15" fmla="*/ 159 h 317"/>
              <a:gd name="T16" fmla="*/ 18 w 221"/>
              <a:gd name="T17" fmla="*/ 176 h 317"/>
              <a:gd name="T18" fmla="*/ 21 w 221"/>
              <a:gd name="T19" fmla="*/ 191 h 317"/>
              <a:gd name="T20" fmla="*/ 21 w 221"/>
              <a:gd name="T21" fmla="*/ 208 h 317"/>
              <a:gd name="T22" fmla="*/ 17 w 221"/>
              <a:gd name="T23" fmla="*/ 220 h 317"/>
              <a:gd name="T24" fmla="*/ 19 w 221"/>
              <a:gd name="T25" fmla="*/ 243 h 317"/>
              <a:gd name="T26" fmla="*/ 25 w 221"/>
              <a:gd name="T27" fmla="*/ 252 h 317"/>
              <a:gd name="T28" fmla="*/ 41 w 221"/>
              <a:gd name="T29" fmla="*/ 263 h 317"/>
              <a:gd name="T30" fmla="*/ 46 w 221"/>
              <a:gd name="T31" fmla="*/ 271 h 317"/>
              <a:gd name="T32" fmla="*/ 56 w 221"/>
              <a:gd name="T33" fmla="*/ 277 h 317"/>
              <a:gd name="T34" fmla="*/ 89 w 221"/>
              <a:gd name="T35" fmla="*/ 289 h 317"/>
              <a:gd name="T36" fmla="*/ 103 w 221"/>
              <a:gd name="T37" fmla="*/ 298 h 317"/>
              <a:gd name="T38" fmla="*/ 126 w 221"/>
              <a:gd name="T39" fmla="*/ 301 h 317"/>
              <a:gd name="T40" fmla="*/ 168 w 221"/>
              <a:gd name="T41" fmla="*/ 301 h 317"/>
              <a:gd name="T42" fmla="*/ 181 w 221"/>
              <a:gd name="T43" fmla="*/ 300 h 317"/>
              <a:gd name="T44" fmla="*/ 199 w 221"/>
              <a:gd name="T45" fmla="*/ 294 h 317"/>
              <a:gd name="T46" fmla="*/ 211 w 221"/>
              <a:gd name="T47" fmla="*/ 292 h 317"/>
              <a:gd name="T48" fmla="*/ 214 w 221"/>
              <a:gd name="T49" fmla="*/ 307 h 317"/>
              <a:gd name="T50" fmla="*/ 204 w 221"/>
              <a:gd name="T51" fmla="*/ 309 h 317"/>
              <a:gd name="T52" fmla="*/ 186 w 221"/>
              <a:gd name="T53" fmla="*/ 315 h 317"/>
              <a:gd name="T54" fmla="*/ 168 w 221"/>
              <a:gd name="T55" fmla="*/ 317 h 317"/>
              <a:gd name="T56" fmla="*/ 126 w 221"/>
              <a:gd name="T57" fmla="*/ 317 h 317"/>
              <a:gd name="T58" fmla="*/ 100 w 221"/>
              <a:gd name="T59" fmla="*/ 313 h 317"/>
              <a:gd name="T60" fmla="*/ 80 w 221"/>
              <a:gd name="T61" fmla="*/ 302 h 317"/>
              <a:gd name="T62" fmla="*/ 51 w 221"/>
              <a:gd name="T63" fmla="*/ 292 h 317"/>
              <a:gd name="T64" fmla="*/ 37 w 221"/>
              <a:gd name="T65" fmla="*/ 284 h 317"/>
              <a:gd name="T66" fmla="*/ 28 w 221"/>
              <a:gd name="T67" fmla="*/ 272 h 317"/>
              <a:gd name="T68" fmla="*/ 16 w 221"/>
              <a:gd name="T69" fmla="*/ 265 h 317"/>
              <a:gd name="T70" fmla="*/ 6 w 221"/>
              <a:gd name="T71" fmla="*/ 252 h 317"/>
              <a:gd name="T72" fmla="*/ 2 w 221"/>
              <a:gd name="T73" fmla="*/ 221 h 317"/>
              <a:gd name="T74" fmla="*/ 6 w 221"/>
              <a:gd name="T75" fmla="*/ 203 h 317"/>
              <a:gd name="T76" fmla="*/ 5 w 221"/>
              <a:gd name="T77" fmla="*/ 191 h 317"/>
              <a:gd name="T78" fmla="*/ 3 w 221"/>
              <a:gd name="T79" fmla="*/ 179 h 317"/>
              <a:gd name="T80" fmla="*/ 1 w 221"/>
              <a:gd name="T81" fmla="*/ 160 h 317"/>
              <a:gd name="T82" fmla="*/ 1 w 221"/>
              <a:gd name="T83" fmla="*/ 142 h 317"/>
              <a:gd name="T84" fmla="*/ 10 w 221"/>
              <a:gd name="T85" fmla="*/ 106 h 317"/>
              <a:gd name="T86" fmla="*/ 15 w 221"/>
              <a:gd name="T87" fmla="*/ 79 h 317"/>
              <a:gd name="T88" fmla="*/ 18 w 221"/>
              <a:gd name="T89" fmla="*/ 62 h 317"/>
              <a:gd name="T90" fmla="*/ 25 w 221"/>
              <a:gd name="T91" fmla="*/ 54 h 317"/>
              <a:gd name="T92" fmla="*/ 28 w 221"/>
              <a:gd name="T93" fmla="*/ 34 h 317"/>
              <a:gd name="T94" fmla="*/ 36 w 221"/>
              <a:gd name="T95" fmla="*/ 23 h 317"/>
              <a:gd name="T96" fmla="*/ 52 w 221"/>
              <a:gd name="T97" fmla="*/ 2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1" h="317">
                <a:moveTo>
                  <a:pt x="57" y="12"/>
                </a:moveTo>
                <a:lnTo>
                  <a:pt x="51" y="28"/>
                </a:lnTo>
                <a:cubicBezTo>
                  <a:pt x="51" y="29"/>
                  <a:pt x="50" y="29"/>
                  <a:pt x="50" y="30"/>
                </a:cubicBezTo>
                <a:lnTo>
                  <a:pt x="41" y="43"/>
                </a:lnTo>
                <a:lnTo>
                  <a:pt x="42" y="39"/>
                </a:lnTo>
                <a:lnTo>
                  <a:pt x="41" y="55"/>
                </a:lnTo>
                <a:cubicBezTo>
                  <a:pt x="41" y="57"/>
                  <a:pt x="41" y="58"/>
                  <a:pt x="40" y="59"/>
                </a:cubicBezTo>
                <a:lnTo>
                  <a:pt x="31" y="71"/>
                </a:lnTo>
                <a:lnTo>
                  <a:pt x="32" y="68"/>
                </a:lnTo>
                <a:lnTo>
                  <a:pt x="30" y="82"/>
                </a:lnTo>
                <a:lnTo>
                  <a:pt x="27" y="96"/>
                </a:lnTo>
                <a:lnTo>
                  <a:pt x="25" y="109"/>
                </a:lnTo>
                <a:lnTo>
                  <a:pt x="20" y="128"/>
                </a:lnTo>
                <a:lnTo>
                  <a:pt x="16" y="145"/>
                </a:lnTo>
                <a:lnTo>
                  <a:pt x="16" y="143"/>
                </a:lnTo>
                <a:lnTo>
                  <a:pt x="17" y="159"/>
                </a:lnTo>
                <a:lnTo>
                  <a:pt x="18" y="177"/>
                </a:lnTo>
                <a:lnTo>
                  <a:pt x="18" y="176"/>
                </a:lnTo>
                <a:lnTo>
                  <a:pt x="21" y="190"/>
                </a:lnTo>
                <a:cubicBezTo>
                  <a:pt x="21" y="190"/>
                  <a:pt x="21" y="191"/>
                  <a:pt x="21" y="191"/>
                </a:cubicBezTo>
                <a:lnTo>
                  <a:pt x="21" y="205"/>
                </a:lnTo>
                <a:cubicBezTo>
                  <a:pt x="21" y="206"/>
                  <a:pt x="21" y="207"/>
                  <a:pt x="21" y="208"/>
                </a:cubicBezTo>
                <a:lnTo>
                  <a:pt x="17" y="223"/>
                </a:lnTo>
                <a:lnTo>
                  <a:pt x="17" y="220"/>
                </a:lnTo>
                <a:lnTo>
                  <a:pt x="20" y="247"/>
                </a:lnTo>
                <a:lnTo>
                  <a:pt x="19" y="243"/>
                </a:lnTo>
                <a:lnTo>
                  <a:pt x="27" y="254"/>
                </a:lnTo>
                <a:lnTo>
                  <a:pt x="25" y="252"/>
                </a:lnTo>
                <a:lnTo>
                  <a:pt x="39" y="261"/>
                </a:lnTo>
                <a:cubicBezTo>
                  <a:pt x="40" y="261"/>
                  <a:pt x="40" y="262"/>
                  <a:pt x="41" y="263"/>
                </a:cubicBezTo>
                <a:lnTo>
                  <a:pt x="48" y="273"/>
                </a:lnTo>
                <a:lnTo>
                  <a:pt x="46" y="271"/>
                </a:lnTo>
                <a:lnTo>
                  <a:pt x="58" y="278"/>
                </a:lnTo>
                <a:lnTo>
                  <a:pt x="56" y="277"/>
                </a:lnTo>
                <a:lnTo>
                  <a:pt x="87" y="288"/>
                </a:lnTo>
                <a:cubicBezTo>
                  <a:pt x="88" y="288"/>
                  <a:pt x="88" y="288"/>
                  <a:pt x="89" y="289"/>
                </a:cubicBezTo>
                <a:lnTo>
                  <a:pt x="106" y="299"/>
                </a:lnTo>
                <a:lnTo>
                  <a:pt x="103" y="298"/>
                </a:lnTo>
                <a:lnTo>
                  <a:pt x="128" y="302"/>
                </a:lnTo>
                <a:lnTo>
                  <a:pt x="126" y="301"/>
                </a:lnTo>
                <a:lnTo>
                  <a:pt x="151" y="301"/>
                </a:lnTo>
                <a:lnTo>
                  <a:pt x="168" y="301"/>
                </a:lnTo>
                <a:lnTo>
                  <a:pt x="182" y="300"/>
                </a:lnTo>
                <a:lnTo>
                  <a:pt x="181" y="300"/>
                </a:lnTo>
                <a:lnTo>
                  <a:pt x="190" y="297"/>
                </a:lnTo>
                <a:lnTo>
                  <a:pt x="199" y="294"/>
                </a:lnTo>
                <a:cubicBezTo>
                  <a:pt x="199" y="294"/>
                  <a:pt x="200" y="294"/>
                  <a:pt x="200" y="294"/>
                </a:cubicBezTo>
                <a:lnTo>
                  <a:pt x="211" y="292"/>
                </a:lnTo>
                <a:cubicBezTo>
                  <a:pt x="215" y="291"/>
                  <a:pt x="220" y="294"/>
                  <a:pt x="220" y="298"/>
                </a:cubicBezTo>
                <a:cubicBezTo>
                  <a:pt x="221" y="302"/>
                  <a:pt x="218" y="307"/>
                  <a:pt x="214" y="307"/>
                </a:cubicBezTo>
                <a:lnTo>
                  <a:pt x="203" y="309"/>
                </a:lnTo>
                <a:lnTo>
                  <a:pt x="204" y="309"/>
                </a:lnTo>
                <a:lnTo>
                  <a:pt x="195" y="312"/>
                </a:lnTo>
                <a:lnTo>
                  <a:pt x="186" y="315"/>
                </a:lnTo>
                <a:cubicBezTo>
                  <a:pt x="186" y="315"/>
                  <a:pt x="185" y="315"/>
                  <a:pt x="185" y="315"/>
                </a:cubicBezTo>
                <a:lnTo>
                  <a:pt x="168" y="317"/>
                </a:lnTo>
                <a:lnTo>
                  <a:pt x="151" y="317"/>
                </a:lnTo>
                <a:lnTo>
                  <a:pt x="126" y="317"/>
                </a:lnTo>
                <a:cubicBezTo>
                  <a:pt x="126" y="317"/>
                  <a:pt x="126" y="317"/>
                  <a:pt x="125" y="317"/>
                </a:cubicBezTo>
                <a:lnTo>
                  <a:pt x="100" y="313"/>
                </a:lnTo>
                <a:cubicBezTo>
                  <a:pt x="99" y="313"/>
                  <a:pt x="98" y="313"/>
                  <a:pt x="97" y="312"/>
                </a:cubicBezTo>
                <a:lnTo>
                  <a:pt x="80" y="302"/>
                </a:lnTo>
                <a:lnTo>
                  <a:pt x="82" y="303"/>
                </a:lnTo>
                <a:lnTo>
                  <a:pt x="51" y="292"/>
                </a:lnTo>
                <a:cubicBezTo>
                  <a:pt x="50" y="292"/>
                  <a:pt x="50" y="292"/>
                  <a:pt x="49" y="291"/>
                </a:cubicBezTo>
                <a:lnTo>
                  <a:pt x="37" y="284"/>
                </a:lnTo>
                <a:cubicBezTo>
                  <a:pt x="36" y="284"/>
                  <a:pt x="36" y="283"/>
                  <a:pt x="35" y="282"/>
                </a:cubicBezTo>
                <a:lnTo>
                  <a:pt x="28" y="272"/>
                </a:lnTo>
                <a:lnTo>
                  <a:pt x="30" y="274"/>
                </a:lnTo>
                <a:lnTo>
                  <a:pt x="16" y="265"/>
                </a:lnTo>
                <a:cubicBezTo>
                  <a:pt x="15" y="265"/>
                  <a:pt x="15" y="264"/>
                  <a:pt x="14" y="263"/>
                </a:cubicBezTo>
                <a:lnTo>
                  <a:pt x="6" y="252"/>
                </a:lnTo>
                <a:cubicBezTo>
                  <a:pt x="5" y="251"/>
                  <a:pt x="5" y="250"/>
                  <a:pt x="5" y="248"/>
                </a:cubicBezTo>
                <a:lnTo>
                  <a:pt x="2" y="221"/>
                </a:lnTo>
                <a:cubicBezTo>
                  <a:pt x="1" y="220"/>
                  <a:pt x="1" y="219"/>
                  <a:pt x="2" y="218"/>
                </a:cubicBezTo>
                <a:lnTo>
                  <a:pt x="6" y="203"/>
                </a:lnTo>
                <a:lnTo>
                  <a:pt x="5" y="205"/>
                </a:lnTo>
                <a:lnTo>
                  <a:pt x="5" y="191"/>
                </a:lnTo>
                <a:lnTo>
                  <a:pt x="6" y="193"/>
                </a:lnTo>
                <a:lnTo>
                  <a:pt x="3" y="179"/>
                </a:lnTo>
                <a:cubicBezTo>
                  <a:pt x="3" y="179"/>
                  <a:pt x="2" y="178"/>
                  <a:pt x="2" y="178"/>
                </a:cubicBezTo>
                <a:lnTo>
                  <a:pt x="1" y="160"/>
                </a:lnTo>
                <a:lnTo>
                  <a:pt x="0" y="144"/>
                </a:lnTo>
                <a:cubicBezTo>
                  <a:pt x="0" y="143"/>
                  <a:pt x="0" y="142"/>
                  <a:pt x="1" y="142"/>
                </a:cubicBezTo>
                <a:lnTo>
                  <a:pt x="5" y="123"/>
                </a:lnTo>
                <a:lnTo>
                  <a:pt x="10" y="106"/>
                </a:lnTo>
                <a:lnTo>
                  <a:pt x="12" y="93"/>
                </a:lnTo>
                <a:lnTo>
                  <a:pt x="15" y="79"/>
                </a:lnTo>
                <a:lnTo>
                  <a:pt x="17" y="65"/>
                </a:lnTo>
                <a:cubicBezTo>
                  <a:pt x="17" y="64"/>
                  <a:pt x="17" y="63"/>
                  <a:pt x="18" y="62"/>
                </a:cubicBezTo>
                <a:lnTo>
                  <a:pt x="27" y="50"/>
                </a:lnTo>
                <a:lnTo>
                  <a:pt x="25" y="54"/>
                </a:lnTo>
                <a:lnTo>
                  <a:pt x="26" y="38"/>
                </a:lnTo>
                <a:cubicBezTo>
                  <a:pt x="27" y="37"/>
                  <a:pt x="27" y="35"/>
                  <a:pt x="28" y="34"/>
                </a:cubicBezTo>
                <a:lnTo>
                  <a:pt x="37" y="21"/>
                </a:lnTo>
                <a:lnTo>
                  <a:pt x="36" y="23"/>
                </a:lnTo>
                <a:lnTo>
                  <a:pt x="42" y="7"/>
                </a:lnTo>
                <a:cubicBezTo>
                  <a:pt x="44" y="3"/>
                  <a:pt x="48" y="0"/>
                  <a:pt x="52" y="2"/>
                </a:cubicBezTo>
                <a:cubicBezTo>
                  <a:pt x="56" y="4"/>
                  <a:pt x="59" y="8"/>
                  <a:pt x="57" y="12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102">
            <a:extLst>
              <a:ext uri="{FF2B5EF4-FFF2-40B4-BE49-F238E27FC236}">
                <a16:creationId xmlns:a16="http://schemas.microsoft.com/office/drawing/2014/main" id="{EF658BB4-21BB-4C30-B828-DC00DE13832D}"/>
              </a:ext>
            </a:extLst>
          </p:cNvPr>
          <p:cNvSpPr>
            <a:spLocks/>
          </p:cNvSpPr>
          <p:nvPr/>
        </p:nvSpPr>
        <p:spPr bwMode="auto">
          <a:xfrm>
            <a:off x="3466714" y="3792399"/>
            <a:ext cx="79375" cy="55563"/>
          </a:xfrm>
          <a:custGeom>
            <a:avLst/>
            <a:gdLst>
              <a:gd name="T0" fmla="*/ 8 w 145"/>
              <a:gd name="T1" fmla="*/ 80 h 97"/>
              <a:gd name="T2" fmla="*/ 38 w 145"/>
              <a:gd name="T3" fmla="*/ 77 h 97"/>
              <a:gd name="T4" fmla="*/ 36 w 145"/>
              <a:gd name="T5" fmla="*/ 78 h 97"/>
              <a:gd name="T6" fmla="*/ 63 w 145"/>
              <a:gd name="T7" fmla="*/ 71 h 97"/>
              <a:gd name="T8" fmla="*/ 84 w 145"/>
              <a:gd name="T9" fmla="*/ 63 h 97"/>
              <a:gd name="T10" fmla="*/ 82 w 145"/>
              <a:gd name="T11" fmla="*/ 64 h 97"/>
              <a:gd name="T12" fmla="*/ 95 w 145"/>
              <a:gd name="T13" fmla="*/ 56 h 97"/>
              <a:gd name="T14" fmla="*/ 94 w 145"/>
              <a:gd name="T15" fmla="*/ 57 h 97"/>
              <a:gd name="T16" fmla="*/ 106 w 145"/>
              <a:gd name="T17" fmla="*/ 44 h 97"/>
              <a:gd name="T18" fmla="*/ 117 w 145"/>
              <a:gd name="T19" fmla="*/ 34 h 97"/>
              <a:gd name="T20" fmla="*/ 114 w 145"/>
              <a:gd name="T21" fmla="*/ 40 h 97"/>
              <a:gd name="T22" fmla="*/ 114 w 145"/>
              <a:gd name="T23" fmla="*/ 36 h 97"/>
              <a:gd name="T24" fmla="*/ 114 w 145"/>
              <a:gd name="T25" fmla="*/ 35 h 97"/>
              <a:gd name="T26" fmla="*/ 119 w 145"/>
              <a:gd name="T27" fmla="*/ 28 h 97"/>
              <a:gd name="T28" fmla="*/ 124 w 145"/>
              <a:gd name="T29" fmla="*/ 26 h 97"/>
              <a:gd name="T30" fmla="*/ 123 w 145"/>
              <a:gd name="T31" fmla="*/ 27 h 97"/>
              <a:gd name="T32" fmla="*/ 128 w 145"/>
              <a:gd name="T33" fmla="*/ 24 h 97"/>
              <a:gd name="T34" fmla="*/ 125 w 145"/>
              <a:gd name="T35" fmla="*/ 27 h 97"/>
              <a:gd name="T36" fmla="*/ 127 w 145"/>
              <a:gd name="T37" fmla="*/ 22 h 97"/>
              <a:gd name="T38" fmla="*/ 129 w 145"/>
              <a:gd name="T39" fmla="*/ 17 h 97"/>
              <a:gd name="T40" fmla="*/ 132 w 145"/>
              <a:gd name="T41" fmla="*/ 26 h 97"/>
              <a:gd name="T42" fmla="*/ 127 w 145"/>
              <a:gd name="T43" fmla="*/ 23 h 97"/>
              <a:gd name="T44" fmla="*/ 124 w 145"/>
              <a:gd name="T45" fmla="*/ 15 h 97"/>
              <a:gd name="T46" fmla="*/ 125 w 145"/>
              <a:gd name="T47" fmla="*/ 7 h 97"/>
              <a:gd name="T48" fmla="*/ 133 w 145"/>
              <a:gd name="T49" fmla="*/ 1 h 97"/>
              <a:gd name="T50" fmla="*/ 140 w 145"/>
              <a:gd name="T51" fmla="*/ 9 h 97"/>
              <a:gd name="T52" fmla="*/ 139 w 145"/>
              <a:gd name="T53" fmla="*/ 17 h 97"/>
              <a:gd name="T54" fmla="*/ 136 w 145"/>
              <a:gd name="T55" fmla="*/ 10 h 97"/>
              <a:gd name="T56" fmla="*/ 141 w 145"/>
              <a:gd name="T57" fmla="*/ 13 h 97"/>
              <a:gd name="T58" fmla="*/ 144 w 145"/>
              <a:gd name="T59" fmla="*/ 22 h 97"/>
              <a:gd name="T60" fmla="*/ 142 w 145"/>
              <a:gd name="T61" fmla="*/ 28 h 97"/>
              <a:gd name="T62" fmla="*/ 140 w 145"/>
              <a:gd name="T63" fmla="*/ 33 h 97"/>
              <a:gd name="T64" fmla="*/ 137 w 145"/>
              <a:gd name="T65" fmla="*/ 37 h 97"/>
              <a:gd name="T66" fmla="*/ 132 w 145"/>
              <a:gd name="T67" fmla="*/ 40 h 97"/>
              <a:gd name="T68" fmla="*/ 130 w 145"/>
              <a:gd name="T69" fmla="*/ 41 h 97"/>
              <a:gd name="T70" fmla="*/ 125 w 145"/>
              <a:gd name="T71" fmla="*/ 43 h 97"/>
              <a:gd name="T72" fmla="*/ 130 w 145"/>
              <a:gd name="T73" fmla="*/ 35 h 97"/>
              <a:gd name="T74" fmla="*/ 130 w 145"/>
              <a:gd name="T75" fmla="*/ 36 h 97"/>
              <a:gd name="T76" fmla="*/ 130 w 145"/>
              <a:gd name="T77" fmla="*/ 40 h 97"/>
              <a:gd name="T78" fmla="*/ 128 w 145"/>
              <a:gd name="T79" fmla="*/ 47 h 97"/>
              <a:gd name="T80" fmla="*/ 117 w 145"/>
              <a:gd name="T81" fmla="*/ 55 h 97"/>
              <a:gd name="T82" fmla="*/ 105 w 145"/>
              <a:gd name="T83" fmla="*/ 68 h 97"/>
              <a:gd name="T84" fmla="*/ 104 w 145"/>
              <a:gd name="T85" fmla="*/ 69 h 97"/>
              <a:gd name="T86" fmla="*/ 91 w 145"/>
              <a:gd name="T87" fmla="*/ 77 h 97"/>
              <a:gd name="T88" fmla="*/ 89 w 145"/>
              <a:gd name="T89" fmla="*/ 78 h 97"/>
              <a:gd name="T90" fmla="*/ 67 w 145"/>
              <a:gd name="T91" fmla="*/ 86 h 97"/>
              <a:gd name="T92" fmla="*/ 40 w 145"/>
              <a:gd name="T93" fmla="*/ 93 h 97"/>
              <a:gd name="T94" fmla="*/ 39 w 145"/>
              <a:gd name="T95" fmla="*/ 93 h 97"/>
              <a:gd name="T96" fmla="*/ 9 w 145"/>
              <a:gd name="T97" fmla="*/ 96 h 97"/>
              <a:gd name="T98" fmla="*/ 0 w 145"/>
              <a:gd name="T99" fmla="*/ 89 h 97"/>
              <a:gd name="T100" fmla="*/ 8 w 145"/>
              <a:gd name="T101" fmla="*/ 8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5" h="97">
                <a:moveTo>
                  <a:pt x="8" y="80"/>
                </a:moveTo>
                <a:lnTo>
                  <a:pt x="38" y="77"/>
                </a:lnTo>
                <a:lnTo>
                  <a:pt x="36" y="78"/>
                </a:lnTo>
                <a:lnTo>
                  <a:pt x="63" y="71"/>
                </a:lnTo>
                <a:lnTo>
                  <a:pt x="84" y="63"/>
                </a:lnTo>
                <a:lnTo>
                  <a:pt x="82" y="64"/>
                </a:lnTo>
                <a:lnTo>
                  <a:pt x="95" y="56"/>
                </a:lnTo>
                <a:lnTo>
                  <a:pt x="94" y="57"/>
                </a:lnTo>
                <a:lnTo>
                  <a:pt x="106" y="44"/>
                </a:lnTo>
                <a:lnTo>
                  <a:pt x="117" y="34"/>
                </a:lnTo>
                <a:lnTo>
                  <a:pt x="114" y="40"/>
                </a:lnTo>
                <a:lnTo>
                  <a:pt x="114" y="36"/>
                </a:lnTo>
                <a:lnTo>
                  <a:pt x="114" y="35"/>
                </a:lnTo>
                <a:cubicBezTo>
                  <a:pt x="114" y="32"/>
                  <a:pt x="116" y="29"/>
                  <a:pt x="119" y="28"/>
                </a:cubicBezTo>
                <a:lnTo>
                  <a:pt x="124" y="26"/>
                </a:lnTo>
                <a:lnTo>
                  <a:pt x="123" y="27"/>
                </a:lnTo>
                <a:lnTo>
                  <a:pt x="128" y="24"/>
                </a:lnTo>
                <a:lnTo>
                  <a:pt x="125" y="27"/>
                </a:lnTo>
                <a:lnTo>
                  <a:pt x="127" y="22"/>
                </a:lnTo>
                <a:lnTo>
                  <a:pt x="129" y="17"/>
                </a:lnTo>
                <a:lnTo>
                  <a:pt x="132" y="26"/>
                </a:lnTo>
                <a:lnTo>
                  <a:pt x="127" y="23"/>
                </a:lnTo>
                <a:cubicBezTo>
                  <a:pt x="125" y="22"/>
                  <a:pt x="123" y="19"/>
                  <a:pt x="124" y="15"/>
                </a:cubicBezTo>
                <a:lnTo>
                  <a:pt x="125" y="7"/>
                </a:lnTo>
                <a:cubicBezTo>
                  <a:pt x="125" y="3"/>
                  <a:pt x="129" y="0"/>
                  <a:pt x="133" y="1"/>
                </a:cubicBezTo>
                <a:cubicBezTo>
                  <a:pt x="138" y="1"/>
                  <a:pt x="141" y="5"/>
                  <a:pt x="140" y="9"/>
                </a:cubicBezTo>
                <a:lnTo>
                  <a:pt x="139" y="17"/>
                </a:lnTo>
                <a:lnTo>
                  <a:pt x="136" y="10"/>
                </a:lnTo>
                <a:lnTo>
                  <a:pt x="141" y="13"/>
                </a:lnTo>
                <a:cubicBezTo>
                  <a:pt x="144" y="15"/>
                  <a:pt x="145" y="18"/>
                  <a:pt x="144" y="22"/>
                </a:cubicBezTo>
                <a:lnTo>
                  <a:pt x="142" y="28"/>
                </a:lnTo>
                <a:lnTo>
                  <a:pt x="140" y="33"/>
                </a:lnTo>
                <a:cubicBezTo>
                  <a:pt x="139" y="35"/>
                  <a:pt x="138" y="36"/>
                  <a:pt x="137" y="37"/>
                </a:cubicBezTo>
                <a:lnTo>
                  <a:pt x="132" y="40"/>
                </a:lnTo>
                <a:cubicBezTo>
                  <a:pt x="131" y="41"/>
                  <a:pt x="131" y="41"/>
                  <a:pt x="130" y="41"/>
                </a:cubicBezTo>
                <a:lnTo>
                  <a:pt x="125" y="43"/>
                </a:lnTo>
                <a:lnTo>
                  <a:pt x="130" y="35"/>
                </a:lnTo>
                <a:lnTo>
                  <a:pt x="130" y="36"/>
                </a:lnTo>
                <a:lnTo>
                  <a:pt x="130" y="40"/>
                </a:lnTo>
                <a:cubicBezTo>
                  <a:pt x="130" y="43"/>
                  <a:pt x="129" y="45"/>
                  <a:pt x="128" y="47"/>
                </a:cubicBezTo>
                <a:lnTo>
                  <a:pt x="117" y="55"/>
                </a:lnTo>
                <a:lnTo>
                  <a:pt x="105" y="68"/>
                </a:lnTo>
                <a:cubicBezTo>
                  <a:pt x="105" y="68"/>
                  <a:pt x="104" y="69"/>
                  <a:pt x="104" y="69"/>
                </a:cubicBezTo>
                <a:lnTo>
                  <a:pt x="91" y="77"/>
                </a:lnTo>
                <a:cubicBezTo>
                  <a:pt x="90" y="78"/>
                  <a:pt x="90" y="78"/>
                  <a:pt x="89" y="78"/>
                </a:cubicBezTo>
                <a:lnTo>
                  <a:pt x="67" y="86"/>
                </a:lnTo>
                <a:lnTo>
                  <a:pt x="40" y="93"/>
                </a:lnTo>
                <a:cubicBezTo>
                  <a:pt x="40" y="93"/>
                  <a:pt x="40" y="93"/>
                  <a:pt x="39" y="93"/>
                </a:cubicBezTo>
                <a:lnTo>
                  <a:pt x="9" y="96"/>
                </a:lnTo>
                <a:cubicBezTo>
                  <a:pt x="5" y="97"/>
                  <a:pt x="1" y="94"/>
                  <a:pt x="0" y="89"/>
                </a:cubicBezTo>
                <a:cubicBezTo>
                  <a:pt x="0" y="85"/>
                  <a:pt x="3" y="81"/>
                  <a:pt x="8" y="80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103">
            <a:extLst>
              <a:ext uri="{FF2B5EF4-FFF2-40B4-BE49-F238E27FC236}">
                <a16:creationId xmlns:a16="http://schemas.microsoft.com/office/drawing/2014/main" id="{59A2791B-49C1-4F77-BD5A-46AA0964EF55}"/>
              </a:ext>
            </a:extLst>
          </p:cNvPr>
          <p:cNvSpPr>
            <a:spLocks/>
          </p:cNvSpPr>
          <p:nvPr/>
        </p:nvSpPr>
        <p:spPr bwMode="auto">
          <a:xfrm>
            <a:off x="3511164" y="3828911"/>
            <a:ext cx="52388" cy="157163"/>
          </a:xfrm>
          <a:custGeom>
            <a:avLst/>
            <a:gdLst>
              <a:gd name="T0" fmla="*/ 97 w 98"/>
              <a:gd name="T1" fmla="*/ 11 h 274"/>
              <a:gd name="T2" fmla="*/ 93 w 98"/>
              <a:gd name="T3" fmla="*/ 26 h 274"/>
              <a:gd name="T4" fmla="*/ 93 w 98"/>
              <a:gd name="T5" fmla="*/ 23 h 274"/>
              <a:gd name="T6" fmla="*/ 93 w 98"/>
              <a:gd name="T7" fmla="*/ 38 h 274"/>
              <a:gd name="T8" fmla="*/ 97 w 98"/>
              <a:gd name="T9" fmla="*/ 67 h 274"/>
              <a:gd name="T10" fmla="*/ 97 w 98"/>
              <a:gd name="T11" fmla="*/ 81 h 274"/>
              <a:gd name="T12" fmla="*/ 96 w 98"/>
              <a:gd name="T13" fmla="*/ 99 h 274"/>
              <a:gd name="T14" fmla="*/ 93 w 98"/>
              <a:gd name="T15" fmla="*/ 116 h 274"/>
              <a:gd name="T16" fmla="*/ 93 w 98"/>
              <a:gd name="T17" fmla="*/ 118 h 274"/>
              <a:gd name="T18" fmla="*/ 87 w 98"/>
              <a:gd name="T19" fmla="*/ 131 h 274"/>
              <a:gd name="T20" fmla="*/ 77 w 98"/>
              <a:gd name="T21" fmla="*/ 151 h 274"/>
              <a:gd name="T22" fmla="*/ 66 w 98"/>
              <a:gd name="T23" fmla="*/ 169 h 274"/>
              <a:gd name="T24" fmla="*/ 66 w 98"/>
              <a:gd name="T25" fmla="*/ 169 h 274"/>
              <a:gd name="T26" fmla="*/ 54 w 98"/>
              <a:gd name="T27" fmla="*/ 184 h 274"/>
              <a:gd name="T28" fmla="*/ 46 w 98"/>
              <a:gd name="T29" fmla="*/ 196 h 274"/>
              <a:gd name="T30" fmla="*/ 39 w 98"/>
              <a:gd name="T31" fmla="*/ 208 h 274"/>
              <a:gd name="T32" fmla="*/ 40 w 98"/>
              <a:gd name="T33" fmla="*/ 206 h 274"/>
              <a:gd name="T34" fmla="*/ 37 w 98"/>
              <a:gd name="T35" fmla="*/ 217 h 274"/>
              <a:gd name="T36" fmla="*/ 36 w 98"/>
              <a:gd name="T37" fmla="*/ 219 h 274"/>
              <a:gd name="T38" fmla="*/ 32 w 98"/>
              <a:gd name="T39" fmla="*/ 225 h 274"/>
              <a:gd name="T40" fmla="*/ 33 w 98"/>
              <a:gd name="T41" fmla="*/ 223 h 274"/>
              <a:gd name="T42" fmla="*/ 32 w 98"/>
              <a:gd name="T43" fmla="*/ 226 h 274"/>
              <a:gd name="T44" fmla="*/ 25 w 98"/>
              <a:gd name="T45" fmla="*/ 247 h 274"/>
              <a:gd name="T46" fmla="*/ 17 w 98"/>
              <a:gd name="T47" fmla="*/ 267 h 274"/>
              <a:gd name="T48" fmla="*/ 6 w 98"/>
              <a:gd name="T49" fmla="*/ 272 h 274"/>
              <a:gd name="T50" fmla="*/ 2 w 98"/>
              <a:gd name="T51" fmla="*/ 261 h 274"/>
              <a:gd name="T52" fmla="*/ 10 w 98"/>
              <a:gd name="T53" fmla="*/ 242 h 274"/>
              <a:gd name="T54" fmla="*/ 17 w 98"/>
              <a:gd name="T55" fmla="*/ 221 h 274"/>
              <a:gd name="T56" fmla="*/ 18 w 98"/>
              <a:gd name="T57" fmla="*/ 218 h 274"/>
              <a:gd name="T58" fmla="*/ 19 w 98"/>
              <a:gd name="T59" fmla="*/ 216 h 274"/>
              <a:gd name="T60" fmla="*/ 23 w 98"/>
              <a:gd name="T61" fmla="*/ 210 h 274"/>
              <a:gd name="T62" fmla="*/ 22 w 98"/>
              <a:gd name="T63" fmla="*/ 212 h 274"/>
              <a:gd name="T64" fmla="*/ 25 w 98"/>
              <a:gd name="T65" fmla="*/ 201 h 274"/>
              <a:gd name="T66" fmla="*/ 26 w 98"/>
              <a:gd name="T67" fmla="*/ 199 h 274"/>
              <a:gd name="T68" fmla="*/ 33 w 98"/>
              <a:gd name="T69" fmla="*/ 187 h 274"/>
              <a:gd name="T70" fmla="*/ 41 w 98"/>
              <a:gd name="T71" fmla="*/ 174 h 274"/>
              <a:gd name="T72" fmla="*/ 53 w 98"/>
              <a:gd name="T73" fmla="*/ 159 h 274"/>
              <a:gd name="T74" fmla="*/ 53 w 98"/>
              <a:gd name="T75" fmla="*/ 160 h 274"/>
              <a:gd name="T76" fmla="*/ 62 w 98"/>
              <a:gd name="T77" fmla="*/ 144 h 274"/>
              <a:gd name="T78" fmla="*/ 72 w 98"/>
              <a:gd name="T79" fmla="*/ 124 h 274"/>
              <a:gd name="T80" fmla="*/ 78 w 98"/>
              <a:gd name="T81" fmla="*/ 111 h 274"/>
              <a:gd name="T82" fmla="*/ 78 w 98"/>
              <a:gd name="T83" fmla="*/ 113 h 274"/>
              <a:gd name="T84" fmla="*/ 80 w 98"/>
              <a:gd name="T85" fmla="*/ 98 h 274"/>
              <a:gd name="T86" fmla="*/ 81 w 98"/>
              <a:gd name="T87" fmla="*/ 81 h 274"/>
              <a:gd name="T88" fmla="*/ 82 w 98"/>
              <a:gd name="T89" fmla="*/ 70 h 274"/>
              <a:gd name="T90" fmla="*/ 77 w 98"/>
              <a:gd name="T91" fmla="*/ 38 h 274"/>
              <a:gd name="T92" fmla="*/ 77 w 98"/>
              <a:gd name="T93" fmla="*/ 23 h 274"/>
              <a:gd name="T94" fmla="*/ 78 w 98"/>
              <a:gd name="T95" fmla="*/ 21 h 274"/>
              <a:gd name="T96" fmla="*/ 82 w 98"/>
              <a:gd name="T97" fmla="*/ 6 h 274"/>
              <a:gd name="T98" fmla="*/ 92 w 98"/>
              <a:gd name="T99" fmla="*/ 1 h 274"/>
              <a:gd name="T100" fmla="*/ 97 w 98"/>
              <a:gd name="T101" fmla="*/ 11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8" h="274">
                <a:moveTo>
                  <a:pt x="97" y="11"/>
                </a:moveTo>
                <a:lnTo>
                  <a:pt x="93" y="26"/>
                </a:lnTo>
                <a:lnTo>
                  <a:pt x="93" y="23"/>
                </a:lnTo>
                <a:lnTo>
                  <a:pt x="93" y="38"/>
                </a:lnTo>
                <a:lnTo>
                  <a:pt x="97" y="67"/>
                </a:lnTo>
                <a:lnTo>
                  <a:pt x="97" y="81"/>
                </a:lnTo>
                <a:lnTo>
                  <a:pt x="96" y="99"/>
                </a:lnTo>
                <a:lnTo>
                  <a:pt x="93" y="116"/>
                </a:lnTo>
                <a:cubicBezTo>
                  <a:pt x="93" y="117"/>
                  <a:pt x="93" y="117"/>
                  <a:pt x="93" y="118"/>
                </a:cubicBezTo>
                <a:lnTo>
                  <a:pt x="87" y="131"/>
                </a:lnTo>
                <a:lnTo>
                  <a:pt x="77" y="151"/>
                </a:lnTo>
                <a:lnTo>
                  <a:pt x="66" y="169"/>
                </a:lnTo>
                <a:cubicBezTo>
                  <a:pt x="66" y="169"/>
                  <a:pt x="66" y="169"/>
                  <a:pt x="66" y="169"/>
                </a:cubicBezTo>
                <a:lnTo>
                  <a:pt x="54" y="184"/>
                </a:lnTo>
                <a:lnTo>
                  <a:pt x="46" y="196"/>
                </a:lnTo>
                <a:lnTo>
                  <a:pt x="39" y="208"/>
                </a:lnTo>
                <a:lnTo>
                  <a:pt x="40" y="206"/>
                </a:lnTo>
                <a:lnTo>
                  <a:pt x="37" y="217"/>
                </a:lnTo>
                <a:cubicBezTo>
                  <a:pt x="37" y="217"/>
                  <a:pt x="37" y="218"/>
                  <a:pt x="36" y="219"/>
                </a:cubicBezTo>
                <a:lnTo>
                  <a:pt x="32" y="225"/>
                </a:lnTo>
                <a:lnTo>
                  <a:pt x="33" y="223"/>
                </a:lnTo>
                <a:lnTo>
                  <a:pt x="32" y="226"/>
                </a:lnTo>
                <a:lnTo>
                  <a:pt x="25" y="247"/>
                </a:lnTo>
                <a:lnTo>
                  <a:pt x="17" y="267"/>
                </a:lnTo>
                <a:cubicBezTo>
                  <a:pt x="15" y="272"/>
                  <a:pt x="11" y="274"/>
                  <a:pt x="6" y="272"/>
                </a:cubicBezTo>
                <a:cubicBezTo>
                  <a:pt x="2" y="270"/>
                  <a:pt x="0" y="266"/>
                  <a:pt x="2" y="261"/>
                </a:cubicBezTo>
                <a:lnTo>
                  <a:pt x="10" y="242"/>
                </a:lnTo>
                <a:lnTo>
                  <a:pt x="17" y="221"/>
                </a:lnTo>
                <a:lnTo>
                  <a:pt x="18" y="218"/>
                </a:lnTo>
                <a:cubicBezTo>
                  <a:pt x="18" y="217"/>
                  <a:pt x="18" y="217"/>
                  <a:pt x="19" y="216"/>
                </a:cubicBezTo>
                <a:lnTo>
                  <a:pt x="23" y="210"/>
                </a:lnTo>
                <a:lnTo>
                  <a:pt x="22" y="212"/>
                </a:lnTo>
                <a:lnTo>
                  <a:pt x="25" y="201"/>
                </a:lnTo>
                <a:cubicBezTo>
                  <a:pt x="25" y="201"/>
                  <a:pt x="25" y="200"/>
                  <a:pt x="26" y="199"/>
                </a:cubicBezTo>
                <a:lnTo>
                  <a:pt x="33" y="187"/>
                </a:lnTo>
                <a:lnTo>
                  <a:pt x="41" y="174"/>
                </a:lnTo>
                <a:lnTo>
                  <a:pt x="53" y="159"/>
                </a:lnTo>
                <a:lnTo>
                  <a:pt x="53" y="160"/>
                </a:lnTo>
                <a:lnTo>
                  <a:pt x="62" y="144"/>
                </a:lnTo>
                <a:lnTo>
                  <a:pt x="72" y="124"/>
                </a:lnTo>
                <a:lnTo>
                  <a:pt x="78" y="111"/>
                </a:lnTo>
                <a:lnTo>
                  <a:pt x="78" y="113"/>
                </a:lnTo>
                <a:lnTo>
                  <a:pt x="80" y="98"/>
                </a:lnTo>
                <a:lnTo>
                  <a:pt x="81" y="81"/>
                </a:lnTo>
                <a:lnTo>
                  <a:pt x="82" y="70"/>
                </a:lnTo>
                <a:lnTo>
                  <a:pt x="77" y="38"/>
                </a:lnTo>
                <a:lnTo>
                  <a:pt x="77" y="23"/>
                </a:lnTo>
                <a:cubicBezTo>
                  <a:pt x="77" y="23"/>
                  <a:pt x="78" y="22"/>
                  <a:pt x="78" y="21"/>
                </a:cubicBezTo>
                <a:lnTo>
                  <a:pt x="82" y="6"/>
                </a:lnTo>
                <a:cubicBezTo>
                  <a:pt x="83" y="2"/>
                  <a:pt x="87" y="0"/>
                  <a:pt x="92" y="1"/>
                </a:cubicBezTo>
                <a:cubicBezTo>
                  <a:pt x="96" y="2"/>
                  <a:pt x="98" y="6"/>
                  <a:pt x="97" y="1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04">
            <a:extLst>
              <a:ext uri="{FF2B5EF4-FFF2-40B4-BE49-F238E27FC236}">
                <a16:creationId xmlns:a16="http://schemas.microsoft.com/office/drawing/2014/main" id="{CAFCDF00-070B-47E1-A85D-2E1AD81F44CE}"/>
              </a:ext>
            </a:extLst>
          </p:cNvPr>
          <p:cNvSpPr>
            <a:spLocks/>
          </p:cNvSpPr>
          <p:nvPr/>
        </p:nvSpPr>
        <p:spPr bwMode="auto">
          <a:xfrm>
            <a:off x="3449252" y="3901936"/>
            <a:ext cx="53975" cy="38100"/>
          </a:xfrm>
          <a:custGeom>
            <a:avLst/>
            <a:gdLst>
              <a:gd name="T0" fmla="*/ 91 w 97"/>
              <a:gd name="T1" fmla="*/ 17 h 66"/>
              <a:gd name="T2" fmla="*/ 72 w 97"/>
              <a:gd name="T3" fmla="*/ 23 h 66"/>
              <a:gd name="T4" fmla="*/ 70 w 97"/>
              <a:gd name="T5" fmla="*/ 23 h 66"/>
              <a:gd name="T6" fmla="*/ 54 w 97"/>
              <a:gd name="T7" fmla="*/ 25 h 66"/>
              <a:gd name="T8" fmla="*/ 57 w 97"/>
              <a:gd name="T9" fmla="*/ 25 h 66"/>
              <a:gd name="T10" fmla="*/ 42 w 97"/>
              <a:gd name="T11" fmla="*/ 33 h 66"/>
              <a:gd name="T12" fmla="*/ 44 w 97"/>
              <a:gd name="T13" fmla="*/ 31 h 66"/>
              <a:gd name="T14" fmla="*/ 34 w 97"/>
              <a:gd name="T15" fmla="*/ 41 h 66"/>
              <a:gd name="T16" fmla="*/ 33 w 97"/>
              <a:gd name="T17" fmla="*/ 42 h 66"/>
              <a:gd name="T18" fmla="*/ 23 w 97"/>
              <a:gd name="T19" fmla="*/ 48 h 66"/>
              <a:gd name="T20" fmla="*/ 26 w 97"/>
              <a:gd name="T21" fmla="*/ 45 h 66"/>
              <a:gd name="T22" fmla="*/ 21 w 97"/>
              <a:gd name="T23" fmla="*/ 56 h 66"/>
              <a:gd name="T24" fmla="*/ 19 w 97"/>
              <a:gd name="T25" fmla="*/ 58 h 66"/>
              <a:gd name="T26" fmla="*/ 14 w 97"/>
              <a:gd name="T27" fmla="*/ 63 h 66"/>
              <a:gd name="T28" fmla="*/ 3 w 97"/>
              <a:gd name="T29" fmla="*/ 63 h 66"/>
              <a:gd name="T30" fmla="*/ 3 w 97"/>
              <a:gd name="T31" fmla="*/ 52 h 66"/>
              <a:gd name="T32" fmla="*/ 8 w 97"/>
              <a:gd name="T33" fmla="*/ 47 h 66"/>
              <a:gd name="T34" fmla="*/ 6 w 97"/>
              <a:gd name="T35" fmla="*/ 49 h 66"/>
              <a:gd name="T36" fmla="*/ 11 w 97"/>
              <a:gd name="T37" fmla="*/ 38 h 66"/>
              <a:gd name="T38" fmla="*/ 14 w 97"/>
              <a:gd name="T39" fmla="*/ 35 h 66"/>
              <a:gd name="T40" fmla="*/ 24 w 97"/>
              <a:gd name="T41" fmla="*/ 29 h 66"/>
              <a:gd name="T42" fmla="*/ 23 w 97"/>
              <a:gd name="T43" fmla="*/ 30 h 66"/>
              <a:gd name="T44" fmla="*/ 33 w 97"/>
              <a:gd name="T45" fmla="*/ 20 h 66"/>
              <a:gd name="T46" fmla="*/ 35 w 97"/>
              <a:gd name="T47" fmla="*/ 18 h 66"/>
              <a:gd name="T48" fmla="*/ 50 w 97"/>
              <a:gd name="T49" fmla="*/ 10 h 66"/>
              <a:gd name="T50" fmla="*/ 52 w 97"/>
              <a:gd name="T51" fmla="*/ 10 h 66"/>
              <a:gd name="T52" fmla="*/ 68 w 97"/>
              <a:gd name="T53" fmla="*/ 8 h 66"/>
              <a:gd name="T54" fmla="*/ 67 w 97"/>
              <a:gd name="T55" fmla="*/ 8 h 66"/>
              <a:gd name="T56" fmla="*/ 86 w 97"/>
              <a:gd name="T57" fmla="*/ 2 h 66"/>
              <a:gd name="T58" fmla="*/ 96 w 97"/>
              <a:gd name="T59" fmla="*/ 7 h 66"/>
              <a:gd name="T60" fmla="*/ 91 w 97"/>
              <a:gd name="T61" fmla="*/ 1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7" h="66">
                <a:moveTo>
                  <a:pt x="91" y="17"/>
                </a:moveTo>
                <a:lnTo>
                  <a:pt x="72" y="23"/>
                </a:lnTo>
                <a:cubicBezTo>
                  <a:pt x="71" y="23"/>
                  <a:pt x="71" y="23"/>
                  <a:pt x="70" y="23"/>
                </a:cubicBezTo>
                <a:lnTo>
                  <a:pt x="54" y="25"/>
                </a:lnTo>
                <a:lnTo>
                  <a:pt x="57" y="25"/>
                </a:lnTo>
                <a:lnTo>
                  <a:pt x="42" y="33"/>
                </a:lnTo>
                <a:lnTo>
                  <a:pt x="44" y="31"/>
                </a:lnTo>
                <a:lnTo>
                  <a:pt x="34" y="41"/>
                </a:lnTo>
                <a:cubicBezTo>
                  <a:pt x="34" y="42"/>
                  <a:pt x="33" y="42"/>
                  <a:pt x="33" y="42"/>
                </a:cubicBezTo>
                <a:lnTo>
                  <a:pt x="23" y="48"/>
                </a:lnTo>
                <a:lnTo>
                  <a:pt x="26" y="45"/>
                </a:lnTo>
                <a:lnTo>
                  <a:pt x="21" y="56"/>
                </a:lnTo>
                <a:cubicBezTo>
                  <a:pt x="20" y="57"/>
                  <a:pt x="20" y="57"/>
                  <a:pt x="19" y="58"/>
                </a:cubicBezTo>
                <a:lnTo>
                  <a:pt x="14" y="63"/>
                </a:lnTo>
                <a:cubicBezTo>
                  <a:pt x="11" y="66"/>
                  <a:pt x="6" y="66"/>
                  <a:pt x="3" y="63"/>
                </a:cubicBezTo>
                <a:cubicBezTo>
                  <a:pt x="0" y="60"/>
                  <a:pt x="0" y="55"/>
                  <a:pt x="3" y="52"/>
                </a:cubicBezTo>
                <a:lnTo>
                  <a:pt x="8" y="47"/>
                </a:lnTo>
                <a:lnTo>
                  <a:pt x="6" y="49"/>
                </a:lnTo>
                <a:lnTo>
                  <a:pt x="11" y="38"/>
                </a:lnTo>
                <a:cubicBezTo>
                  <a:pt x="12" y="37"/>
                  <a:pt x="13" y="35"/>
                  <a:pt x="14" y="35"/>
                </a:cubicBezTo>
                <a:lnTo>
                  <a:pt x="24" y="29"/>
                </a:lnTo>
                <a:lnTo>
                  <a:pt x="23" y="30"/>
                </a:lnTo>
                <a:lnTo>
                  <a:pt x="33" y="20"/>
                </a:lnTo>
                <a:cubicBezTo>
                  <a:pt x="33" y="19"/>
                  <a:pt x="34" y="19"/>
                  <a:pt x="35" y="18"/>
                </a:cubicBezTo>
                <a:lnTo>
                  <a:pt x="50" y="10"/>
                </a:lnTo>
                <a:cubicBezTo>
                  <a:pt x="51" y="10"/>
                  <a:pt x="52" y="10"/>
                  <a:pt x="52" y="10"/>
                </a:cubicBezTo>
                <a:lnTo>
                  <a:pt x="68" y="8"/>
                </a:lnTo>
                <a:lnTo>
                  <a:pt x="67" y="8"/>
                </a:lnTo>
                <a:lnTo>
                  <a:pt x="86" y="2"/>
                </a:lnTo>
                <a:cubicBezTo>
                  <a:pt x="90" y="0"/>
                  <a:pt x="95" y="3"/>
                  <a:pt x="96" y="7"/>
                </a:cubicBezTo>
                <a:cubicBezTo>
                  <a:pt x="97" y="11"/>
                  <a:pt x="95" y="16"/>
                  <a:pt x="91" y="1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F03A448B-EF46-431C-9892-522E970732FE}"/>
              </a:ext>
            </a:extLst>
          </p:cNvPr>
          <p:cNvSpPr>
            <a:spLocks/>
          </p:cNvSpPr>
          <p:nvPr/>
        </p:nvSpPr>
        <p:spPr bwMode="auto">
          <a:xfrm>
            <a:off x="3590539" y="3609836"/>
            <a:ext cx="104775" cy="192088"/>
          </a:xfrm>
          <a:custGeom>
            <a:avLst/>
            <a:gdLst>
              <a:gd name="T0" fmla="*/ 184 w 194"/>
              <a:gd name="T1" fmla="*/ 26 h 338"/>
              <a:gd name="T2" fmla="*/ 183 w 194"/>
              <a:gd name="T3" fmla="*/ 37 h 338"/>
              <a:gd name="T4" fmla="*/ 181 w 194"/>
              <a:gd name="T5" fmla="*/ 51 h 338"/>
              <a:gd name="T6" fmla="*/ 176 w 194"/>
              <a:gd name="T7" fmla="*/ 65 h 338"/>
              <a:gd name="T8" fmla="*/ 162 w 194"/>
              <a:gd name="T9" fmla="*/ 86 h 338"/>
              <a:gd name="T10" fmla="*/ 152 w 194"/>
              <a:gd name="T11" fmla="*/ 97 h 338"/>
              <a:gd name="T12" fmla="*/ 124 w 194"/>
              <a:gd name="T13" fmla="*/ 116 h 338"/>
              <a:gd name="T14" fmla="*/ 102 w 194"/>
              <a:gd name="T15" fmla="*/ 127 h 338"/>
              <a:gd name="T16" fmla="*/ 81 w 194"/>
              <a:gd name="T17" fmla="*/ 132 h 338"/>
              <a:gd name="T18" fmla="*/ 68 w 194"/>
              <a:gd name="T19" fmla="*/ 142 h 338"/>
              <a:gd name="T20" fmla="*/ 47 w 194"/>
              <a:gd name="T21" fmla="*/ 150 h 338"/>
              <a:gd name="T22" fmla="*/ 43 w 194"/>
              <a:gd name="T23" fmla="*/ 160 h 338"/>
              <a:gd name="T24" fmla="*/ 30 w 194"/>
              <a:gd name="T25" fmla="*/ 175 h 338"/>
              <a:gd name="T26" fmla="*/ 16 w 194"/>
              <a:gd name="T27" fmla="*/ 214 h 338"/>
              <a:gd name="T28" fmla="*/ 21 w 194"/>
              <a:gd name="T29" fmla="*/ 250 h 338"/>
              <a:gd name="T30" fmla="*/ 29 w 194"/>
              <a:gd name="T31" fmla="*/ 268 h 338"/>
              <a:gd name="T32" fmla="*/ 41 w 194"/>
              <a:gd name="T33" fmla="*/ 284 h 338"/>
              <a:gd name="T34" fmla="*/ 51 w 194"/>
              <a:gd name="T35" fmla="*/ 306 h 338"/>
              <a:gd name="T36" fmla="*/ 52 w 194"/>
              <a:gd name="T37" fmla="*/ 337 h 338"/>
              <a:gd name="T38" fmla="*/ 36 w 194"/>
              <a:gd name="T39" fmla="*/ 313 h 338"/>
              <a:gd name="T40" fmla="*/ 28 w 194"/>
              <a:gd name="T41" fmla="*/ 293 h 338"/>
              <a:gd name="T42" fmla="*/ 14 w 194"/>
              <a:gd name="T43" fmla="*/ 274 h 338"/>
              <a:gd name="T44" fmla="*/ 6 w 194"/>
              <a:gd name="T45" fmla="*/ 252 h 338"/>
              <a:gd name="T46" fmla="*/ 1 w 194"/>
              <a:gd name="T47" fmla="*/ 209 h 338"/>
              <a:gd name="T48" fmla="*/ 19 w 194"/>
              <a:gd name="T49" fmla="*/ 164 h 338"/>
              <a:gd name="T50" fmla="*/ 30 w 194"/>
              <a:gd name="T51" fmla="*/ 152 h 338"/>
              <a:gd name="T52" fmla="*/ 42 w 194"/>
              <a:gd name="T53" fmla="*/ 135 h 338"/>
              <a:gd name="T54" fmla="*/ 59 w 194"/>
              <a:gd name="T55" fmla="*/ 129 h 338"/>
              <a:gd name="T56" fmla="*/ 78 w 194"/>
              <a:gd name="T57" fmla="*/ 117 h 338"/>
              <a:gd name="T58" fmla="*/ 97 w 194"/>
              <a:gd name="T59" fmla="*/ 112 h 338"/>
              <a:gd name="T60" fmla="*/ 115 w 194"/>
              <a:gd name="T61" fmla="*/ 103 h 338"/>
              <a:gd name="T62" fmla="*/ 143 w 194"/>
              <a:gd name="T63" fmla="*/ 84 h 338"/>
              <a:gd name="T64" fmla="*/ 151 w 194"/>
              <a:gd name="T65" fmla="*/ 75 h 338"/>
              <a:gd name="T66" fmla="*/ 163 w 194"/>
              <a:gd name="T67" fmla="*/ 56 h 338"/>
              <a:gd name="T68" fmla="*/ 166 w 194"/>
              <a:gd name="T69" fmla="*/ 46 h 338"/>
              <a:gd name="T70" fmla="*/ 168 w 194"/>
              <a:gd name="T71" fmla="*/ 34 h 338"/>
              <a:gd name="T72" fmla="*/ 171 w 194"/>
              <a:gd name="T73" fmla="*/ 17 h 338"/>
              <a:gd name="T74" fmla="*/ 189 w 194"/>
              <a:gd name="T75" fmla="*/ 3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4" h="338">
                <a:moveTo>
                  <a:pt x="191" y="14"/>
                </a:moveTo>
                <a:lnTo>
                  <a:pt x="184" y="26"/>
                </a:lnTo>
                <a:lnTo>
                  <a:pt x="185" y="23"/>
                </a:lnTo>
                <a:lnTo>
                  <a:pt x="183" y="37"/>
                </a:lnTo>
                <a:lnTo>
                  <a:pt x="181" y="50"/>
                </a:lnTo>
                <a:cubicBezTo>
                  <a:pt x="181" y="50"/>
                  <a:pt x="181" y="51"/>
                  <a:pt x="181" y="51"/>
                </a:cubicBezTo>
                <a:lnTo>
                  <a:pt x="177" y="63"/>
                </a:lnTo>
                <a:cubicBezTo>
                  <a:pt x="177" y="64"/>
                  <a:pt x="177" y="64"/>
                  <a:pt x="176" y="65"/>
                </a:cubicBezTo>
                <a:lnTo>
                  <a:pt x="163" y="85"/>
                </a:lnTo>
                <a:cubicBezTo>
                  <a:pt x="163" y="85"/>
                  <a:pt x="163" y="86"/>
                  <a:pt x="162" y="86"/>
                </a:cubicBezTo>
                <a:lnTo>
                  <a:pt x="153" y="96"/>
                </a:lnTo>
                <a:cubicBezTo>
                  <a:pt x="153" y="96"/>
                  <a:pt x="153" y="97"/>
                  <a:pt x="152" y="97"/>
                </a:cubicBezTo>
                <a:lnTo>
                  <a:pt x="144" y="103"/>
                </a:lnTo>
                <a:lnTo>
                  <a:pt x="124" y="116"/>
                </a:lnTo>
                <a:lnTo>
                  <a:pt x="103" y="127"/>
                </a:lnTo>
                <a:cubicBezTo>
                  <a:pt x="103" y="127"/>
                  <a:pt x="102" y="127"/>
                  <a:pt x="102" y="127"/>
                </a:cubicBezTo>
                <a:lnTo>
                  <a:pt x="88" y="131"/>
                </a:lnTo>
                <a:lnTo>
                  <a:pt x="81" y="132"/>
                </a:lnTo>
                <a:lnTo>
                  <a:pt x="84" y="131"/>
                </a:lnTo>
                <a:lnTo>
                  <a:pt x="68" y="142"/>
                </a:lnTo>
                <a:cubicBezTo>
                  <a:pt x="67" y="142"/>
                  <a:pt x="67" y="143"/>
                  <a:pt x="66" y="143"/>
                </a:cubicBezTo>
                <a:lnTo>
                  <a:pt x="47" y="150"/>
                </a:lnTo>
                <a:lnTo>
                  <a:pt x="51" y="146"/>
                </a:lnTo>
                <a:lnTo>
                  <a:pt x="43" y="160"/>
                </a:lnTo>
                <a:cubicBezTo>
                  <a:pt x="43" y="161"/>
                  <a:pt x="43" y="161"/>
                  <a:pt x="42" y="162"/>
                </a:cubicBezTo>
                <a:lnTo>
                  <a:pt x="30" y="175"/>
                </a:lnTo>
                <a:lnTo>
                  <a:pt x="32" y="172"/>
                </a:lnTo>
                <a:lnTo>
                  <a:pt x="16" y="214"/>
                </a:lnTo>
                <a:lnTo>
                  <a:pt x="16" y="210"/>
                </a:lnTo>
                <a:lnTo>
                  <a:pt x="21" y="250"/>
                </a:lnTo>
                <a:lnTo>
                  <a:pt x="21" y="248"/>
                </a:lnTo>
                <a:lnTo>
                  <a:pt x="29" y="268"/>
                </a:lnTo>
                <a:lnTo>
                  <a:pt x="28" y="267"/>
                </a:lnTo>
                <a:lnTo>
                  <a:pt x="41" y="284"/>
                </a:lnTo>
                <a:cubicBezTo>
                  <a:pt x="41" y="284"/>
                  <a:pt x="42" y="285"/>
                  <a:pt x="42" y="285"/>
                </a:cubicBezTo>
                <a:lnTo>
                  <a:pt x="51" y="306"/>
                </a:lnTo>
                <a:lnTo>
                  <a:pt x="57" y="327"/>
                </a:lnTo>
                <a:cubicBezTo>
                  <a:pt x="58" y="331"/>
                  <a:pt x="56" y="336"/>
                  <a:pt x="52" y="337"/>
                </a:cubicBezTo>
                <a:cubicBezTo>
                  <a:pt x="48" y="338"/>
                  <a:pt x="43" y="336"/>
                  <a:pt x="42" y="332"/>
                </a:cubicBezTo>
                <a:lnTo>
                  <a:pt x="36" y="313"/>
                </a:lnTo>
                <a:lnTo>
                  <a:pt x="27" y="292"/>
                </a:lnTo>
                <a:lnTo>
                  <a:pt x="28" y="293"/>
                </a:lnTo>
                <a:lnTo>
                  <a:pt x="15" y="276"/>
                </a:lnTo>
                <a:cubicBezTo>
                  <a:pt x="15" y="276"/>
                  <a:pt x="14" y="275"/>
                  <a:pt x="14" y="274"/>
                </a:cubicBezTo>
                <a:lnTo>
                  <a:pt x="6" y="254"/>
                </a:lnTo>
                <a:cubicBezTo>
                  <a:pt x="6" y="254"/>
                  <a:pt x="6" y="253"/>
                  <a:pt x="6" y="252"/>
                </a:cubicBezTo>
                <a:lnTo>
                  <a:pt x="1" y="212"/>
                </a:lnTo>
                <a:cubicBezTo>
                  <a:pt x="0" y="211"/>
                  <a:pt x="1" y="210"/>
                  <a:pt x="1" y="209"/>
                </a:cubicBezTo>
                <a:lnTo>
                  <a:pt x="17" y="167"/>
                </a:lnTo>
                <a:cubicBezTo>
                  <a:pt x="17" y="166"/>
                  <a:pt x="18" y="165"/>
                  <a:pt x="19" y="164"/>
                </a:cubicBezTo>
                <a:lnTo>
                  <a:pt x="31" y="151"/>
                </a:lnTo>
                <a:lnTo>
                  <a:pt x="30" y="152"/>
                </a:lnTo>
                <a:lnTo>
                  <a:pt x="38" y="138"/>
                </a:lnTo>
                <a:cubicBezTo>
                  <a:pt x="38" y="137"/>
                  <a:pt x="40" y="136"/>
                  <a:pt x="42" y="135"/>
                </a:cubicBezTo>
                <a:lnTo>
                  <a:pt x="61" y="128"/>
                </a:lnTo>
                <a:lnTo>
                  <a:pt x="59" y="129"/>
                </a:lnTo>
                <a:lnTo>
                  <a:pt x="75" y="118"/>
                </a:lnTo>
                <a:cubicBezTo>
                  <a:pt x="76" y="117"/>
                  <a:pt x="77" y="117"/>
                  <a:pt x="78" y="117"/>
                </a:cubicBezTo>
                <a:lnTo>
                  <a:pt x="83" y="116"/>
                </a:lnTo>
                <a:lnTo>
                  <a:pt x="97" y="112"/>
                </a:lnTo>
                <a:lnTo>
                  <a:pt x="96" y="112"/>
                </a:lnTo>
                <a:lnTo>
                  <a:pt x="115" y="103"/>
                </a:lnTo>
                <a:lnTo>
                  <a:pt x="135" y="90"/>
                </a:lnTo>
                <a:lnTo>
                  <a:pt x="143" y="84"/>
                </a:lnTo>
                <a:lnTo>
                  <a:pt x="142" y="85"/>
                </a:lnTo>
                <a:lnTo>
                  <a:pt x="151" y="75"/>
                </a:lnTo>
                <a:lnTo>
                  <a:pt x="150" y="76"/>
                </a:lnTo>
                <a:lnTo>
                  <a:pt x="163" y="56"/>
                </a:lnTo>
                <a:lnTo>
                  <a:pt x="162" y="58"/>
                </a:lnTo>
                <a:lnTo>
                  <a:pt x="166" y="46"/>
                </a:lnTo>
                <a:lnTo>
                  <a:pt x="166" y="47"/>
                </a:lnTo>
                <a:lnTo>
                  <a:pt x="168" y="34"/>
                </a:lnTo>
                <a:lnTo>
                  <a:pt x="170" y="20"/>
                </a:lnTo>
                <a:cubicBezTo>
                  <a:pt x="170" y="19"/>
                  <a:pt x="170" y="18"/>
                  <a:pt x="171" y="17"/>
                </a:cubicBezTo>
                <a:lnTo>
                  <a:pt x="178" y="5"/>
                </a:lnTo>
                <a:cubicBezTo>
                  <a:pt x="180" y="2"/>
                  <a:pt x="185" y="0"/>
                  <a:pt x="189" y="3"/>
                </a:cubicBezTo>
                <a:cubicBezTo>
                  <a:pt x="192" y="5"/>
                  <a:pt x="194" y="10"/>
                  <a:pt x="191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106">
            <a:extLst>
              <a:ext uri="{FF2B5EF4-FFF2-40B4-BE49-F238E27FC236}">
                <a16:creationId xmlns:a16="http://schemas.microsoft.com/office/drawing/2014/main" id="{3039E9DE-0069-4D89-8910-E793F507BF81}"/>
              </a:ext>
            </a:extLst>
          </p:cNvPr>
          <p:cNvSpPr>
            <a:spLocks/>
          </p:cNvSpPr>
          <p:nvPr/>
        </p:nvSpPr>
        <p:spPr bwMode="auto">
          <a:xfrm>
            <a:off x="3563552" y="3755886"/>
            <a:ext cx="44450" cy="36513"/>
          </a:xfrm>
          <a:custGeom>
            <a:avLst/>
            <a:gdLst>
              <a:gd name="T0" fmla="*/ 80 w 83"/>
              <a:gd name="T1" fmla="*/ 14 h 66"/>
              <a:gd name="T2" fmla="*/ 66 w 83"/>
              <a:gd name="T3" fmla="*/ 32 h 66"/>
              <a:gd name="T4" fmla="*/ 64 w 83"/>
              <a:gd name="T5" fmla="*/ 34 h 66"/>
              <a:gd name="T6" fmla="*/ 46 w 83"/>
              <a:gd name="T7" fmla="*/ 48 h 66"/>
              <a:gd name="T8" fmla="*/ 45 w 83"/>
              <a:gd name="T9" fmla="*/ 49 h 66"/>
              <a:gd name="T10" fmla="*/ 28 w 83"/>
              <a:gd name="T11" fmla="*/ 57 h 66"/>
              <a:gd name="T12" fmla="*/ 18 w 83"/>
              <a:gd name="T13" fmla="*/ 60 h 66"/>
              <a:gd name="T14" fmla="*/ 22 w 83"/>
              <a:gd name="T15" fmla="*/ 57 h 66"/>
              <a:gd name="T16" fmla="*/ 19 w 83"/>
              <a:gd name="T17" fmla="*/ 61 h 66"/>
              <a:gd name="T18" fmla="*/ 15 w 83"/>
              <a:gd name="T19" fmla="*/ 64 h 66"/>
              <a:gd name="T20" fmla="*/ 12 w 83"/>
              <a:gd name="T21" fmla="*/ 65 h 66"/>
              <a:gd name="T22" fmla="*/ 2 w 83"/>
              <a:gd name="T23" fmla="*/ 60 h 66"/>
              <a:gd name="T24" fmla="*/ 7 w 83"/>
              <a:gd name="T25" fmla="*/ 50 h 66"/>
              <a:gd name="T26" fmla="*/ 10 w 83"/>
              <a:gd name="T27" fmla="*/ 49 h 66"/>
              <a:gd name="T28" fmla="*/ 6 w 83"/>
              <a:gd name="T29" fmla="*/ 52 h 66"/>
              <a:gd name="T30" fmla="*/ 9 w 83"/>
              <a:gd name="T31" fmla="*/ 48 h 66"/>
              <a:gd name="T32" fmla="*/ 13 w 83"/>
              <a:gd name="T33" fmla="*/ 45 h 66"/>
              <a:gd name="T34" fmla="*/ 21 w 83"/>
              <a:gd name="T35" fmla="*/ 42 h 66"/>
              <a:gd name="T36" fmla="*/ 38 w 83"/>
              <a:gd name="T37" fmla="*/ 34 h 66"/>
              <a:gd name="T38" fmla="*/ 37 w 83"/>
              <a:gd name="T39" fmla="*/ 35 h 66"/>
              <a:gd name="T40" fmla="*/ 55 w 83"/>
              <a:gd name="T41" fmla="*/ 21 h 66"/>
              <a:gd name="T42" fmla="*/ 53 w 83"/>
              <a:gd name="T43" fmla="*/ 23 h 66"/>
              <a:gd name="T44" fmla="*/ 67 w 83"/>
              <a:gd name="T45" fmla="*/ 5 h 66"/>
              <a:gd name="T46" fmla="*/ 78 w 83"/>
              <a:gd name="T47" fmla="*/ 3 h 66"/>
              <a:gd name="T48" fmla="*/ 80 w 83"/>
              <a:gd name="T49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3" h="66">
                <a:moveTo>
                  <a:pt x="80" y="14"/>
                </a:moveTo>
                <a:lnTo>
                  <a:pt x="66" y="32"/>
                </a:lnTo>
                <a:cubicBezTo>
                  <a:pt x="65" y="33"/>
                  <a:pt x="65" y="33"/>
                  <a:pt x="64" y="34"/>
                </a:cubicBezTo>
                <a:lnTo>
                  <a:pt x="46" y="48"/>
                </a:lnTo>
                <a:cubicBezTo>
                  <a:pt x="46" y="48"/>
                  <a:pt x="45" y="48"/>
                  <a:pt x="45" y="49"/>
                </a:cubicBezTo>
                <a:lnTo>
                  <a:pt x="28" y="57"/>
                </a:lnTo>
                <a:lnTo>
                  <a:pt x="18" y="60"/>
                </a:lnTo>
                <a:lnTo>
                  <a:pt x="22" y="57"/>
                </a:lnTo>
                <a:lnTo>
                  <a:pt x="19" y="61"/>
                </a:lnTo>
                <a:cubicBezTo>
                  <a:pt x="18" y="63"/>
                  <a:pt x="17" y="64"/>
                  <a:pt x="15" y="64"/>
                </a:cubicBezTo>
                <a:lnTo>
                  <a:pt x="12" y="65"/>
                </a:lnTo>
                <a:cubicBezTo>
                  <a:pt x="8" y="66"/>
                  <a:pt x="3" y="64"/>
                  <a:pt x="2" y="60"/>
                </a:cubicBezTo>
                <a:cubicBezTo>
                  <a:pt x="0" y="56"/>
                  <a:pt x="3" y="51"/>
                  <a:pt x="7" y="50"/>
                </a:cubicBezTo>
                <a:lnTo>
                  <a:pt x="10" y="49"/>
                </a:lnTo>
                <a:lnTo>
                  <a:pt x="6" y="52"/>
                </a:lnTo>
                <a:lnTo>
                  <a:pt x="9" y="48"/>
                </a:lnTo>
                <a:cubicBezTo>
                  <a:pt x="10" y="46"/>
                  <a:pt x="11" y="45"/>
                  <a:pt x="13" y="45"/>
                </a:cubicBezTo>
                <a:lnTo>
                  <a:pt x="21" y="42"/>
                </a:lnTo>
                <a:lnTo>
                  <a:pt x="38" y="34"/>
                </a:lnTo>
                <a:lnTo>
                  <a:pt x="37" y="35"/>
                </a:lnTo>
                <a:lnTo>
                  <a:pt x="55" y="21"/>
                </a:lnTo>
                <a:lnTo>
                  <a:pt x="53" y="23"/>
                </a:lnTo>
                <a:lnTo>
                  <a:pt x="67" y="5"/>
                </a:lnTo>
                <a:cubicBezTo>
                  <a:pt x="70" y="1"/>
                  <a:pt x="75" y="0"/>
                  <a:pt x="78" y="3"/>
                </a:cubicBezTo>
                <a:cubicBezTo>
                  <a:pt x="82" y="6"/>
                  <a:pt x="83" y="11"/>
                  <a:pt x="80" y="14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7">
            <a:extLst>
              <a:ext uri="{FF2B5EF4-FFF2-40B4-BE49-F238E27FC236}">
                <a16:creationId xmlns:a16="http://schemas.microsoft.com/office/drawing/2014/main" id="{90EBDC23-CE9D-4E75-9DF7-9545E0105EED}"/>
              </a:ext>
            </a:extLst>
          </p:cNvPr>
          <p:cNvSpPr>
            <a:spLocks/>
          </p:cNvSpPr>
          <p:nvPr/>
        </p:nvSpPr>
        <p:spPr bwMode="auto">
          <a:xfrm>
            <a:off x="3650865" y="3663811"/>
            <a:ext cx="93663" cy="138113"/>
          </a:xfrm>
          <a:custGeom>
            <a:avLst/>
            <a:gdLst>
              <a:gd name="T0" fmla="*/ 170 w 171"/>
              <a:gd name="T1" fmla="*/ 34 h 240"/>
              <a:gd name="T2" fmla="*/ 167 w 171"/>
              <a:gd name="T3" fmla="*/ 63 h 240"/>
              <a:gd name="T4" fmla="*/ 159 w 171"/>
              <a:gd name="T5" fmla="*/ 91 h 240"/>
              <a:gd name="T6" fmla="*/ 145 w 171"/>
              <a:gd name="T7" fmla="*/ 114 h 240"/>
              <a:gd name="T8" fmla="*/ 143 w 171"/>
              <a:gd name="T9" fmla="*/ 120 h 240"/>
              <a:gd name="T10" fmla="*/ 142 w 171"/>
              <a:gd name="T11" fmla="*/ 122 h 240"/>
              <a:gd name="T12" fmla="*/ 139 w 171"/>
              <a:gd name="T13" fmla="*/ 130 h 240"/>
              <a:gd name="T14" fmla="*/ 135 w 171"/>
              <a:gd name="T15" fmla="*/ 132 h 240"/>
              <a:gd name="T16" fmla="*/ 130 w 171"/>
              <a:gd name="T17" fmla="*/ 141 h 240"/>
              <a:gd name="T18" fmla="*/ 101 w 171"/>
              <a:gd name="T19" fmla="*/ 170 h 240"/>
              <a:gd name="T20" fmla="*/ 67 w 171"/>
              <a:gd name="T21" fmla="*/ 179 h 240"/>
              <a:gd name="T22" fmla="*/ 24 w 171"/>
              <a:gd name="T23" fmla="*/ 179 h 240"/>
              <a:gd name="T24" fmla="*/ 15 w 171"/>
              <a:gd name="T25" fmla="*/ 177 h 240"/>
              <a:gd name="T26" fmla="*/ 9 w 171"/>
              <a:gd name="T27" fmla="*/ 172 h 240"/>
              <a:gd name="T28" fmla="*/ 33 w 171"/>
              <a:gd name="T29" fmla="*/ 197 h 240"/>
              <a:gd name="T30" fmla="*/ 32 w 171"/>
              <a:gd name="T31" fmla="*/ 216 h 240"/>
              <a:gd name="T32" fmla="*/ 21 w 171"/>
              <a:gd name="T33" fmla="*/ 233 h 240"/>
              <a:gd name="T34" fmla="*/ 11 w 171"/>
              <a:gd name="T35" fmla="*/ 240 h 240"/>
              <a:gd name="T36" fmla="*/ 0 w 171"/>
              <a:gd name="T37" fmla="*/ 232 h 240"/>
              <a:gd name="T38" fmla="*/ 11 w 171"/>
              <a:gd name="T39" fmla="*/ 224 h 240"/>
              <a:gd name="T40" fmla="*/ 8 w 171"/>
              <a:gd name="T41" fmla="*/ 224 h 240"/>
              <a:gd name="T42" fmla="*/ 16 w 171"/>
              <a:gd name="T43" fmla="*/ 215 h 240"/>
              <a:gd name="T44" fmla="*/ 18 w 171"/>
              <a:gd name="T45" fmla="*/ 202 h 240"/>
              <a:gd name="T46" fmla="*/ 10 w 171"/>
              <a:gd name="T47" fmla="*/ 160 h 240"/>
              <a:gd name="T48" fmla="*/ 23 w 171"/>
              <a:gd name="T49" fmla="*/ 164 h 240"/>
              <a:gd name="T50" fmla="*/ 27 w 171"/>
              <a:gd name="T51" fmla="*/ 164 h 240"/>
              <a:gd name="T52" fmla="*/ 65 w 171"/>
              <a:gd name="T53" fmla="*/ 163 h 240"/>
              <a:gd name="T54" fmla="*/ 94 w 171"/>
              <a:gd name="T55" fmla="*/ 157 h 240"/>
              <a:gd name="T56" fmla="*/ 112 w 171"/>
              <a:gd name="T57" fmla="*/ 137 h 240"/>
              <a:gd name="T58" fmla="*/ 117 w 171"/>
              <a:gd name="T59" fmla="*/ 132 h 240"/>
              <a:gd name="T60" fmla="*/ 122 w 171"/>
              <a:gd name="T61" fmla="*/ 122 h 240"/>
              <a:gd name="T62" fmla="*/ 126 w 171"/>
              <a:gd name="T63" fmla="*/ 121 h 240"/>
              <a:gd name="T64" fmla="*/ 128 w 171"/>
              <a:gd name="T65" fmla="*/ 115 h 240"/>
              <a:gd name="T66" fmla="*/ 131 w 171"/>
              <a:gd name="T67" fmla="*/ 106 h 240"/>
              <a:gd name="T68" fmla="*/ 145 w 171"/>
              <a:gd name="T69" fmla="*/ 84 h 240"/>
              <a:gd name="T70" fmla="*/ 152 w 171"/>
              <a:gd name="T71" fmla="*/ 60 h 240"/>
              <a:gd name="T72" fmla="*/ 155 w 171"/>
              <a:gd name="T73" fmla="*/ 35 h 240"/>
              <a:gd name="T74" fmla="*/ 151 w 171"/>
              <a:gd name="T75" fmla="*/ 10 h 240"/>
              <a:gd name="T76" fmla="*/ 166 w 171"/>
              <a:gd name="T77" fmla="*/ 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1" h="240">
                <a:moveTo>
                  <a:pt x="166" y="7"/>
                </a:moveTo>
                <a:lnTo>
                  <a:pt x="170" y="34"/>
                </a:lnTo>
                <a:cubicBezTo>
                  <a:pt x="170" y="35"/>
                  <a:pt x="171" y="36"/>
                  <a:pt x="170" y="36"/>
                </a:cubicBezTo>
                <a:lnTo>
                  <a:pt x="167" y="63"/>
                </a:lnTo>
                <a:cubicBezTo>
                  <a:pt x="167" y="64"/>
                  <a:pt x="167" y="64"/>
                  <a:pt x="167" y="65"/>
                </a:cubicBezTo>
                <a:lnTo>
                  <a:pt x="159" y="91"/>
                </a:lnTo>
                <a:cubicBezTo>
                  <a:pt x="159" y="91"/>
                  <a:pt x="159" y="92"/>
                  <a:pt x="158" y="93"/>
                </a:cubicBezTo>
                <a:lnTo>
                  <a:pt x="145" y="114"/>
                </a:lnTo>
                <a:lnTo>
                  <a:pt x="146" y="113"/>
                </a:lnTo>
                <a:lnTo>
                  <a:pt x="143" y="120"/>
                </a:lnTo>
                <a:lnTo>
                  <a:pt x="143" y="118"/>
                </a:lnTo>
                <a:lnTo>
                  <a:pt x="142" y="122"/>
                </a:lnTo>
                <a:lnTo>
                  <a:pt x="141" y="126"/>
                </a:lnTo>
                <a:cubicBezTo>
                  <a:pt x="141" y="127"/>
                  <a:pt x="140" y="129"/>
                  <a:pt x="139" y="130"/>
                </a:cubicBezTo>
                <a:lnTo>
                  <a:pt x="133" y="135"/>
                </a:lnTo>
                <a:lnTo>
                  <a:pt x="135" y="132"/>
                </a:lnTo>
                <a:lnTo>
                  <a:pt x="132" y="139"/>
                </a:lnTo>
                <a:cubicBezTo>
                  <a:pt x="131" y="140"/>
                  <a:pt x="131" y="140"/>
                  <a:pt x="130" y="141"/>
                </a:cubicBezTo>
                <a:lnTo>
                  <a:pt x="123" y="148"/>
                </a:lnTo>
                <a:lnTo>
                  <a:pt x="101" y="170"/>
                </a:lnTo>
                <a:cubicBezTo>
                  <a:pt x="100" y="171"/>
                  <a:pt x="99" y="172"/>
                  <a:pt x="97" y="172"/>
                </a:cubicBezTo>
                <a:lnTo>
                  <a:pt x="67" y="179"/>
                </a:lnTo>
                <a:cubicBezTo>
                  <a:pt x="67" y="179"/>
                  <a:pt x="66" y="179"/>
                  <a:pt x="65" y="179"/>
                </a:cubicBezTo>
                <a:lnTo>
                  <a:pt x="24" y="179"/>
                </a:lnTo>
                <a:cubicBezTo>
                  <a:pt x="24" y="179"/>
                  <a:pt x="23" y="179"/>
                  <a:pt x="22" y="179"/>
                </a:cubicBezTo>
                <a:lnTo>
                  <a:pt x="15" y="177"/>
                </a:lnTo>
                <a:cubicBezTo>
                  <a:pt x="14" y="177"/>
                  <a:pt x="13" y="176"/>
                  <a:pt x="12" y="175"/>
                </a:cubicBezTo>
                <a:lnTo>
                  <a:pt x="9" y="172"/>
                </a:lnTo>
                <a:lnTo>
                  <a:pt x="22" y="164"/>
                </a:lnTo>
                <a:lnTo>
                  <a:pt x="33" y="197"/>
                </a:lnTo>
                <a:cubicBezTo>
                  <a:pt x="33" y="198"/>
                  <a:pt x="34" y="199"/>
                  <a:pt x="33" y="200"/>
                </a:cubicBezTo>
                <a:lnTo>
                  <a:pt x="32" y="216"/>
                </a:lnTo>
                <a:cubicBezTo>
                  <a:pt x="32" y="218"/>
                  <a:pt x="32" y="219"/>
                  <a:pt x="31" y="220"/>
                </a:cubicBezTo>
                <a:lnTo>
                  <a:pt x="21" y="233"/>
                </a:lnTo>
                <a:lnTo>
                  <a:pt x="18" y="237"/>
                </a:lnTo>
                <a:cubicBezTo>
                  <a:pt x="16" y="239"/>
                  <a:pt x="14" y="240"/>
                  <a:pt x="11" y="240"/>
                </a:cubicBezTo>
                <a:lnTo>
                  <a:pt x="8" y="240"/>
                </a:lnTo>
                <a:cubicBezTo>
                  <a:pt x="4" y="240"/>
                  <a:pt x="0" y="237"/>
                  <a:pt x="0" y="232"/>
                </a:cubicBezTo>
                <a:cubicBezTo>
                  <a:pt x="0" y="228"/>
                  <a:pt x="4" y="224"/>
                  <a:pt x="8" y="224"/>
                </a:cubicBezTo>
                <a:lnTo>
                  <a:pt x="11" y="224"/>
                </a:lnTo>
                <a:lnTo>
                  <a:pt x="5" y="228"/>
                </a:lnTo>
                <a:lnTo>
                  <a:pt x="8" y="224"/>
                </a:lnTo>
                <a:lnTo>
                  <a:pt x="18" y="211"/>
                </a:lnTo>
                <a:lnTo>
                  <a:pt x="16" y="215"/>
                </a:lnTo>
                <a:lnTo>
                  <a:pt x="17" y="199"/>
                </a:lnTo>
                <a:lnTo>
                  <a:pt x="18" y="202"/>
                </a:lnTo>
                <a:lnTo>
                  <a:pt x="7" y="169"/>
                </a:lnTo>
                <a:cubicBezTo>
                  <a:pt x="6" y="165"/>
                  <a:pt x="7" y="162"/>
                  <a:pt x="10" y="160"/>
                </a:cubicBezTo>
                <a:cubicBezTo>
                  <a:pt x="13" y="158"/>
                  <a:pt x="18" y="158"/>
                  <a:pt x="20" y="161"/>
                </a:cubicBezTo>
                <a:lnTo>
                  <a:pt x="23" y="164"/>
                </a:lnTo>
                <a:lnTo>
                  <a:pt x="20" y="162"/>
                </a:lnTo>
                <a:lnTo>
                  <a:pt x="27" y="164"/>
                </a:lnTo>
                <a:lnTo>
                  <a:pt x="24" y="163"/>
                </a:lnTo>
                <a:lnTo>
                  <a:pt x="65" y="163"/>
                </a:lnTo>
                <a:lnTo>
                  <a:pt x="64" y="164"/>
                </a:lnTo>
                <a:lnTo>
                  <a:pt x="94" y="157"/>
                </a:lnTo>
                <a:lnTo>
                  <a:pt x="90" y="159"/>
                </a:lnTo>
                <a:lnTo>
                  <a:pt x="112" y="137"/>
                </a:lnTo>
                <a:lnTo>
                  <a:pt x="119" y="130"/>
                </a:lnTo>
                <a:lnTo>
                  <a:pt x="117" y="132"/>
                </a:lnTo>
                <a:lnTo>
                  <a:pt x="120" y="125"/>
                </a:lnTo>
                <a:cubicBezTo>
                  <a:pt x="121" y="124"/>
                  <a:pt x="121" y="123"/>
                  <a:pt x="122" y="122"/>
                </a:cubicBezTo>
                <a:lnTo>
                  <a:pt x="128" y="117"/>
                </a:lnTo>
                <a:lnTo>
                  <a:pt x="126" y="121"/>
                </a:lnTo>
                <a:lnTo>
                  <a:pt x="127" y="119"/>
                </a:lnTo>
                <a:lnTo>
                  <a:pt x="128" y="115"/>
                </a:lnTo>
                <a:cubicBezTo>
                  <a:pt x="128" y="114"/>
                  <a:pt x="128" y="114"/>
                  <a:pt x="128" y="113"/>
                </a:cubicBezTo>
                <a:lnTo>
                  <a:pt x="131" y="106"/>
                </a:lnTo>
                <a:cubicBezTo>
                  <a:pt x="131" y="106"/>
                  <a:pt x="131" y="106"/>
                  <a:pt x="132" y="105"/>
                </a:cubicBezTo>
                <a:lnTo>
                  <a:pt x="145" y="84"/>
                </a:lnTo>
                <a:lnTo>
                  <a:pt x="144" y="86"/>
                </a:lnTo>
                <a:lnTo>
                  <a:pt x="152" y="60"/>
                </a:lnTo>
                <a:lnTo>
                  <a:pt x="152" y="62"/>
                </a:lnTo>
                <a:lnTo>
                  <a:pt x="155" y="35"/>
                </a:lnTo>
                <a:lnTo>
                  <a:pt x="155" y="37"/>
                </a:lnTo>
                <a:lnTo>
                  <a:pt x="151" y="10"/>
                </a:lnTo>
                <a:cubicBezTo>
                  <a:pt x="150" y="5"/>
                  <a:pt x="153" y="1"/>
                  <a:pt x="157" y="1"/>
                </a:cubicBezTo>
                <a:cubicBezTo>
                  <a:pt x="162" y="0"/>
                  <a:pt x="166" y="3"/>
                  <a:pt x="166" y="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108">
            <a:extLst>
              <a:ext uri="{FF2B5EF4-FFF2-40B4-BE49-F238E27FC236}">
                <a16:creationId xmlns:a16="http://schemas.microsoft.com/office/drawing/2014/main" id="{D67EC722-CD67-440B-A7C2-22CF3EF7D7AB}"/>
              </a:ext>
            </a:extLst>
          </p:cNvPr>
          <p:cNvSpPr>
            <a:spLocks/>
          </p:cNvSpPr>
          <p:nvPr/>
        </p:nvSpPr>
        <p:spPr bwMode="auto">
          <a:xfrm>
            <a:off x="3641340" y="3828911"/>
            <a:ext cx="36513" cy="28575"/>
          </a:xfrm>
          <a:custGeom>
            <a:avLst/>
            <a:gdLst>
              <a:gd name="T0" fmla="*/ 24 w 66"/>
              <a:gd name="T1" fmla="*/ 16 h 50"/>
              <a:gd name="T2" fmla="*/ 17 w 66"/>
              <a:gd name="T3" fmla="*/ 21 h 50"/>
              <a:gd name="T4" fmla="*/ 19 w 66"/>
              <a:gd name="T5" fmla="*/ 19 h 50"/>
              <a:gd name="T6" fmla="*/ 16 w 66"/>
              <a:gd name="T7" fmla="*/ 24 h 50"/>
              <a:gd name="T8" fmla="*/ 14 w 66"/>
              <a:gd name="T9" fmla="*/ 13 h 50"/>
              <a:gd name="T10" fmla="*/ 22 w 66"/>
              <a:gd name="T11" fmla="*/ 19 h 50"/>
              <a:gd name="T12" fmla="*/ 28 w 66"/>
              <a:gd name="T13" fmla="*/ 23 h 50"/>
              <a:gd name="T14" fmla="*/ 42 w 66"/>
              <a:gd name="T15" fmla="*/ 31 h 50"/>
              <a:gd name="T16" fmla="*/ 39 w 66"/>
              <a:gd name="T17" fmla="*/ 30 h 50"/>
              <a:gd name="T18" fmla="*/ 59 w 66"/>
              <a:gd name="T19" fmla="*/ 34 h 50"/>
              <a:gd name="T20" fmla="*/ 65 w 66"/>
              <a:gd name="T21" fmla="*/ 43 h 50"/>
              <a:gd name="T22" fmla="*/ 56 w 66"/>
              <a:gd name="T23" fmla="*/ 49 h 50"/>
              <a:gd name="T24" fmla="*/ 36 w 66"/>
              <a:gd name="T25" fmla="*/ 45 h 50"/>
              <a:gd name="T26" fmla="*/ 33 w 66"/>
              <a:gd name="T27" fmla="*/ 44 h 50"/>
              <a:gd name="T28" fmla="*/ 20 w 66"/>
              <a:gd name="T29" fmla="*/ 36 h 50"/>
              <a:gd name="T30" fmla="*/ 13 w 66"/>
              <a:gd name="T31" fmla="*/ 32 h 50"/>
              <a:gd name="T32" fmla="*/ 5 w 66"/>
              <a:gd name="T33" fmla="*/ 26 h 50"/>
              <a:gd name="T34" fmla="*/ 3 w 66"/>
              <a:gd name="T35" fmla="*/ 15 h 50"/>
              <a:gd name="T36" fmla="*/ 6 w 66"/>
              <a:gd name="T37" fmla="*/ 10 h 50"/>
              <a:gd name="T38" fmla="*/ 8 w 66"/>
              <a:gd name="T39" fmla="*/ 8 h 50"/>
              <a:gd name="T40" fmla="*/ 15 w 66"/>
              <a:gd name="T41" fmla="*/ 3 h 50"/>
              <a:gd name="T42" fmla="*/ 26 w 66"/>
              <a:gd name="T43" fmla="*/ 5 h 50"/>
              <a:gd name="T44" fmla="*/ 24 w 66"/>
              <a:gd name="T45" fmla="*/ 1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" h="50">
                <a:moveTo>
                  <a:pt x="24" y="16"/>
                </a:moveTo>
                <a:lnTo>
                  <a:pt x="17" y="21"/>
                </a:lnTo>
                <a:lnTo>
                  <a:pt x="19" y="19"/>
                </a:lnTo>
                <a:lnTo>
                  <a:pt x="16" y="24"/>
                </a:lnTo>
                <a:lnTo>
                  <a:pt x="14" y="13"/>
                </a:lnTo>
                <a:lnTo>
                  <a:pt x="22" y="19"/>
                </a:lnTo>
                <a:lnTo>
                  <a:pt x="28" y="23"/>
                </a:lnTo>
                <a:lnTo>
                  <a:pt x="42" y="31"/>
                </a:lnTo>
                <a:lnTo>
                  <a:pt x="39" y="30"/>
                </a:lnTo>
                <a:lnTo>
                  <a:pt x="59" y="34"/>
                </a:lnTo>
                <a:cubicBezTo>
                  <a:pt x="63" y="34"/>
                  <a:pt x="66" y="39"/>
                  <a:pt x="65" y="43"/>
                </a:cubicBezTo>
                <a:cubicBezTo>
                  <a:pt x="64" y="47"/>
                  <a:pt x="60" y="50"/>
                  <a:pt x="56" y="49"/>
                </a:cubicBezTo>
                <a:lnTo>
                  <a:pt x="36" y="45"/>
                </a:lnTo>
                <a:cubicBezTo>
                  <a:pt x="35" y="45"/>
                  <a:pt x="34" y="45"/>
                  <a:pt x="33" y="44"/>
                </a:cubicBezTo>
                <a:lnTo>
                  <a:pt x="20" y="36"/>
                </a:lnTo>
                <a:lnTo>
                  <a:pt x="13" y="32"/>
                </a:lnTo>
                <a:lnTo>
                  <a:pt x="5" y="26"/>
                </a:lnTo>
                <a:cubicBezTo>
                  <a:pt x="1" y="23"/>
                  <a:pt x="0" y="19"/>
                  <a:pt x="3" y="15"/>
                </a:cubicBezTo>
                <a:lnTo>
                  <a:pt x="6" y="10"/>
                </a:lnTo>
                <a:cubicBezTo>
                  <a:pt x="6" y="9"/>
                  <a:pt x="7" y="9"/>
                  <a:pt x="8" y="8"/>
                </a:cubicBezTo>
                <a:lnTo>
                  <a:pt x="15" y="3"/>
                </a:lnTo>
                <a:cubicBezTo>
                  <a:pt x="18" y="0"/>
                  <a:pt x="23" y="1"/>
                  <a:pt x="26" y="5"/>
                </a:cubicBezTo>
                <a:cubicBezTo>
                  <a:pt x="29" y="8"/>
                  <a:pt x="28" y="13"/>
                  <a:pt x="24" y="16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109">
            <a:extLst>
              <a:ext uri="{FF2B5EF4-FFF2-40B4-BE49-F238E27FC236}">
                <a16:creationId xmlns:a16="http://schemas.microsoft.com/office/drawing/2014/main" id="{6751536E-D8E6-42C3-9805-1BC5599D21D0}"/>
              </a:ext>
            </a:extLst>
          </p:cNvPr>
          <p:cNvSpPr>
            <a:spLocks/>
          </p:cNvSpPr>
          <p:nvPr/>
        </p:nvSpPr>
        <p:spPr bwMode="auto">
          <a:xfrm>
            <a:off x="2745989" y="6064115"/>
            <a:ext cx="454025" cy="704851"/>
          </a:xfrm>
          <a:custGeom>
            <a:avLst/>
            <a:gdLst>
              <a:gd name="T0" fmla="*/ 605 w 832"/>
              <a:gd name="T1" fmla="*/ 564 h 1232"/>
              <a:gd name="T2" fmla="*/ 586 w 832"/>
              <a:gd name="T3" fmla="*/ 110 h 1232"/>
              <a:gd name="T4" fmla="*/ 30 w 832"/>
              <a:gd name="T5" fmla="*/ 687 h 1232"/>
              <a:gd name="T6" fmla="*/ 369 w 832"/>
              <a:gd name="T7" fmla="*/ 1217 h 1232"/>
              <a:gd name="T8" fmla="*/ 505 w 832"/>
              <a:gd name="T9" fmla="*/ 758 h 1232"/>
              <a:gd name="T10" fmla="*/ 605 w 832"/>
              <a:gd name="T11" fmla="*/ 564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2" h="1232">
                <a:moveTo>
                  <a:pt x="605" y="564"/>
                </a:moveTo>
                <a:cubicBezTo>
                  <a:pt x="832" y="523"/>
                  <a:pt x="759" y="174"/>
                  <a:pt x="586" y="110"/>
                </a:cubicBezTo>
                <a:cubicBezTo>
                  <a:pt x="288" y="0"/>
                  <a:pt x="17" y="378"/>
                  <a:pt x="30" y="687"/>
                </a:cubicBezTo>
                <a:cubicBezTo>
                  <a:pt x="36" y="799"/>
                  <a:pt x="0" y="1187"/>
                  <a:pt x="369" y="1217"/>
                </a:cubicBezTo>
                <a:cubicBezTo>
                  <a:pt x="561" y="1232"/>
                  <a:pt x="792" y="990"/>
                  <a:pt x="505" y="758"/>
                </a:cubicBezTo>
                <a:cubicBezTo>
                  <a:pt x="542" y="776"/>
                  <a:pt x="635" y="600"/>
                  <a:pt x="605" y="564"/>
                </a:cubicBezTo>
              </a:path>
            </a:pathLst>
          </a:custGeom>
          <a:solidFill>
            <a:srgbClr val="FFDAB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10">
            <a:extLst>
              <a:ext uri="{FF2B5EF4-FFF2-40B4-BE49-F238E27FC236}">
                <a16:creationId xmlns:a16="http://schemas.microsoft.com/office/drawing/2014/main" id="{A61AAC58-DB65-41C1-B1B0-8F267169583A}"/>
              </a:ext>
            </a:extLst>
          </p:cNvPr>
          <p:cNvSpPr>
            <a:spLocks noEditPoints="1"/>
          </p:cNvSpPr>
          <p:nvPr/>
        </p:nvSpPr>
        <p:spPr bwMode="auto">
          <a:xfrm>
            <a:off x="2757101" y="6111740"/>
            <a:ext cx="401638" cy="652464"/>
          </a:xfrm>
          <a:custGeom>
            <a:avLst/>
            <a:gdLst>
              <a:gd name="T0" fmla="*/ 214 w 253"/>
              <a:gd name="T1" fmla="*/ 167 h 411"/>
              <a:gd name="T2" fmla="*/ 233 w 253"/>
              <a:gd name="T3" fmla="*/ 152 h 411"/>
              <a:gd name="T4" fmla="*/ 239 w 253"/>
              <a:gd name="T5" fmla="*/ 144 h 411"/>
              <a:gd name="T6" fmla="*/ 247 w 253"/>
              <a:gd name="T7" fmla="*/ 95 h 411"/>
              <a:gd name="T8" fmla="*/ 241 w 253"/>
              <a:gd name="T9" fmla="*/ 69 h 411"/>
              <a:gd name="T10" fmla="*/ 213 w 253"/>
              <a:gd name="T11" fmla="*/ 25 h 411"/>
              <a:gd name="T12" fmla="*/ 204 w 253"/>
              <a:gd name="T13" fmla="*/ 18 h 411"/>
              <a:gd name="T14" fmla="*/ 175 w 253"/>
              <a:gd name="T15" fmla="*/ 7 h 411"/>
              <a:gd name="T16" fmla="*/ 157 w 253"/>
              <a:gd name="T17" fmla="*/ 6 h 411"/>
              <a:gd name="T18" fmla="*/ 122 w 253"/>
              <a:gd name="T19" fmla="*/ 13 h 411"/>
              <a:gd name="T20" fmla="*/ 105 w 253"/>
              <a:gd name="T21" fmla="*/ 21 h 411"/>
              <a:gd name="T22" fmla="*/ 75 w 253"/>
              <a:gd name="T23" fmla="*/ 44 h 411"/>
              <a:gd name="T24" fmla="*/ 61 w 253"/>
              <a:gd name="T25" fmla="*/ 59 h 411"/>
              <a:gd name="T26" fmla="*/ 19 w 253"/>
              <a:gd name="T27" fmla="*/ 134 h 411"/>
              <a:gd name="T28" fmla="*/ 9 w 253"/>
              <a:gd name="T29" fmla="*/ 175 h 411"/>
              <a:gd name="T30" fmla="*/ 6 w 253"/>
              <a:gd name="T31" fmla="*/ 218 h 411"/>
              <a:gd name="T32" fmla="*/ 6 w 253"/>
              <a:gd name="T33" fmla="*/ 237 h 411"/>
              <a:gd name="T34" fmla="*/ 7 w 253"/>
              <a:gd name="T35" fmla="*/ 263 h 411"/>
              <a:gd name="T36" fmla="*/ 17 w 253"/>
              <a:gd name="T37" fmla="*/ 324 h 411"/>
              <a:gd name="T38" fmla="*/ 30 w 253"/>
              <a:gd name="T39" fmla="*/ 353 h 411"/>
              <a:gd name="T40" fmla="*/ 50 w 253"/>
              <a:gd name="T41" fmla="*/ 378 h 411"/>
              <a:gd name="T42" fmla="*/ 63 w 253"/>
              <a:gd name="T43" fmla="*/ 388 h 411"/>
              <a:gd name="T44" fmla="*/ 98 w 253"/>
              <a:gd name="T45" fmla="*/ 402 h 411"/>
              <a:gd name="T46" fmla="*/ 120 w 253"/>
              <a:gd name="T47" fmla="*/ 405 h 411"/>
              <a:gd name="T48" fmla="*/ 145 w 253"/>
              <a:gd name="T49" fmla="*/ 404 h 411"/>
              <a:gd name="T50" fmla="*/ 168 w 253"/>
              <a:gd name="T51" fmla="*/ 394 h 411"/>
              <a:gd name="T52" fmla="*/ 203 w 253"/>
              <a:gd name="T53" fmla="*/ 358 h 411"/>
              <a:gd name="T54" fmla="*/ 208 w 253"/>
              <a:gd name="T55" fmla="*/ 346 h 411"/>
              <a:gd name="T56" fmla="*/ 210 w 253"/>
              <a:gd name="T57" fmla="*/ 319 h 411"/>
              <a:gd name="T58" fmla="*/ 208 w 253"/>
              <a:gd name="T59" fmla="*/ 306 h 411"/>
              <a:gd name="T60" fmla="*/ 194 w 253"/>
              <a:gd name="T61" fmla="*/ 276 h 411"/>
              <a:gd name="T62" fmla="*/ 181 w 253"/>
              <a:gd name="T63" fmla="*/ 261 h 411"/>
              <a:gd name="T64" fmla="*/ 170 w 253"/>
              <a:gd name="T65" fmla="*/ 240 h 411"/>
              <a:gd name="T66" fmla="*/ 184 w 253"/>
              <a:gd name="T67" fmla="*/ 225 h 411"/>
              <a:gd name="T68" fmla="*/ 190 w 253"/>
              <a:gd name="T69" fmla="*/ 214 h 411"/>
              <a:gd name="T70" fmla="*/ 199 w 253"/>
              <a:gd name="T71" fmla="*/ 190 h 411"/>
              <a:gd name="T72" fmla="*/ 201 w 253"/>
              <a:gd name="T73" fmla="*/ 181 h 411"/>
              <a:gd name="T74" fmla="*/ 205 w 253"/>
              <a:gd name="T75" fmla="*/ 191 h 411"/>
              <a:gd name="T76" fmla="*/ 188 w 253"/>
              <a:gd name="T77" fmla="*/ 229 h 411"/>
              <a:gd name="T78" fmla="*/ 167 w 253"/>
              <a:gd name="T79" fmla="*/ 246 h 411"/>
              <a:gd name="T80" fmla="*/ 198 w 253"/>
              <a:gd name="T81" fmla="*/ 273 h 411"/>
              <a:gd name="T82" fmla="*/ 216 w 253"/>
              <a:gd name="T83" fmla="*/ 319 h 411"/>
              <a:gd name="T84" fmla="*/ 208 w 253"/>
              <a:gd name="T85" fmla="*/ 360 h 411"/>
              <a:gd name="T86" fmla="*/ 146 w 253"/>
              <a:gd name="T87" fmla="*/ 409 h 411"/>
              <a:gd name="T88" fmla="*/ 97 w 253"/>
              <a:gd name="T89" fmla="*/ 408 h 411"/>
              <a:gd name="T90" fmla="*/ 46 w 253"/>
              <a:gd name="T91" fmla="*/ 382 h 411"/>
              <a:gd name="T92" fmla="*/ 12 w 253"/>
              <a:gd name="T93" fmla="*/ 325 h 411"/>
              <a:gd name="T94" fmla="*/ 1 w 253"/>
              <a:gd name="T95" fmla="*/ 237 h 411"/>
              <a:gd name="T96" fmla="*/ 0 w 253"/>
              <a:gd name="T97" fmla="*/ 218 h 411"/>
              <a:gd name="T98" fmla="*/ 14 w 253"/>
              <a:gd name="T99" fmla="*/ 132 h 411"/>
              <a:gd name="T100" fmla="*/ 71 w 253"/>
              <a:gd name="T101" fmla="*/ 40 h 411"/>
              <a:gd name="T102" fmla="*/ 120 w 253"/>
              <a:gd name="T103" fmla="*/ 7 h 411"/>
              <a:gd name="T104" fmla="*/ 176 w 253"/>
              <a:gd name="T105" fmla="*/ 2 h 411"/>
              <a:gd name="T106" fmla="*/ 217 w 253"/>
              <a:gd name="T107" fmla="*/ 21 h 411"/>
              <a:gd name="T108" fmla="*/ 253 w 253"/>
              <a:gd name="T109" fmla="*/ 95 h 411"/>
              <a:gd name="T110" fmla="*/ 237 w 253"/>
              <a:gd name="T111" fmla="*/ 157 h 411"/>
              <a:gd name="T112" fmla="*/ 202 w 253"/>
              <a:gd name="T113" fmla="*/ 176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3" h="411">
                <a:moveTo>
                  <a:pt x="198" y="171"/>
                </a:moveTo>
                <a:lnTo>
                  <a:pt x="214" y="167"/>
                </a:lnTo>
                <a:lnTo>
                  <a:pt x="214" y="167"/>
                </a:lnTo>
                <a:lnTo>
                  <a:pt x="225" y="160"/>
                </a:lnTo>
                <a:lnTo>
                  <a:pt x="224" y="161"/>
                </a:lnTo>
                <a:lnTo>
                  <a:pt x="233" y="152"/>
                </a:lnTo>
                <a:lnTo>
                  <a:pt x="232" y="153"/>
                </a:lnTo>
                <a:lnTo>
                  <a:pt x="239" y="143"/>
                </a:lnTo>
                <a:lnTo>
                  <a:pt x="239" y="144"/>
                </a:lnTo>
                <a:lnTo>
                  <a:pt x="247" y="120"/>
                </a:lnTo>
                <a:lnTo>
                  <a:pt x="246" y="121"/>
                </a:lnTo>
                <a:lnTo>
                  <a:pt x="247" y="95"/>
                </a:lnTo>
                <a:lnTo>
                  <a:pt x="247" y="96"/>
                </a:lnTo>
                <a:lnTo>
                  <a:pt x="241" y="69"/>
                </a:lnTo>
                <a:lnTo>
                  <a:pt x="241" y="69"/>
                </a:lnTo>
                <a:lnTo>
                  <a:pt x="229" y="44"/>
                </a:lnTo>
                <a:lnTo>
                  <a:pt x="230" y="45"/>
                </a:lnTo>
                <a:lnTo>
                  <a:pt x="213" y="25"/>
                </a:lnTo>
                <a:lnTo>
                  <a:pt x="214" y="25"/>
                </a:lnTo>
                <a:lnTo>
                  <a:pt x="204" y="18"/>
                </a:lnTo>
                <a:lnTo>
                  <a:pt x="204" y="18"/>
                </a:lnTo>
                <a:lnTo>
                  <a:pt x="194" y="13"/>
                </a:lnTo>
                <a:lnTo>
                  <a:pt x="194" y="13"/>
                </a:lnTo>
                <a:lnTo>
                  <a:pt x="175" y="7"/>
                </a:lnTo>
                <a:lnTo>
                  <a:pt x="176" y="7"/>
                </a:lnTo>
                <a:lnTo>
                  <a:pt x="157" y="6"/>
                </a:lnTo>
                <a:lnTo>
                  <a:pt x="157" y="6"/>
                </a:lnTo>
                <a:lnTo>
                  <a:pt x="139" y="8"/>
                </a:lnTo>
                <a:lnTo>
                  <a:pt x="139" y="8"/>
                </a:lnTo>
                <a:lnTo>
                  <a:pt x="122" y="13"/>
                </a:lnTo>
                <a:lnTo>
                  <a:pt x="122" y="13"/>
                </a:lnTo>
                <a:lnTo>
                  <a:pt x="105" y="21"/>
                </a:lnTo>
                <a:lnTo>
                  <a:pt x="105" y="21"/>
                </a:lnTo>
                <a:lnTo>
                  <a:pt x="90" y="31"/>
                </a:lnTo>
                <a:lnTo>
                  <a:pt x="90" y="31"/>
                </a:lnTo>
                <a:lnTo>
                  <a:pt x="75" y="44"/>
                </a:lnTo>
                <a:lnTo>
                  <a:pt x="75" y="44"/>
                </a:lnTo>
                <a:lnTo>
                  <a:pt x="61" y="59"/>
                </a:lnTo>
                <a:lnTo>
                  <a:pt x="61" y="59"/>
                </a:lnTo>
                <a:lnTo>
                  <a:pt x="37" y="94"/>
                </a:lnTo>
                <a:lnTo>
                  <a:pt x="37" y="94"/>
                </a:lnTo>
                <a:lnTo>
                  <a:pt x="19" y="134"/>
                </a:lnTo>
                <a:lnTo>
                  <a:pt x="19" y="133"/>
                </a:lnTo>
                <a:lnTo>
                  <a:pt x="9" y="176"/>
                </a:lnTo>
                <a:lnTo>
                  <a:pt x="9" y="175"/>
                </a:lnTo>
                <a:lnTo>
                  <a:pt x="6" y="197"/>
                </a:lnTo>
                <a:lnTo>
                  <a:pt x="6" y="197"/>
                </a:lnTo>
                <a:lnTo>
                  <a:pt x="6" y="218"/>
                </a:lnTo>
                <a:lnTo>
                  <a:pt x="6" y="218"/>
                </a:lnTo>
                <a:lnTo>
                  <a:pt x="6" y="226"/>
                </a:lnTo>
                <a:lnTo>
                  <a:pt x="6" y="237"/>
                </a:lnTo>
                <a:lnTo>
                  <a:pt x="6" y="237"/>
                </a:lnTo>
                <a:lnTo>
                  <a:pt x="7" y="263"/>
                </a:lnTo>
                <a:lnTo>
                  <a:pt x="7" y="263"/>
                </a:lnTo>
                <a:lnTo>
                  <a:pt x="10" y="293"/>
                </a:lnTo>
                <a:lnTo>
                  <a:pt x="10" y="292"/>
                </a:lnTo>
                <a:lnTo>
                  <a:pt x="17" y="324"/>
                </a:lnTo>
                <a:lnTo>
                  <a:pt x="17" y="323"/>
                </a:lnTo>
                <a:lnTo>
                  <a:pt x="30" y="353"/>
                </a:lnTo>
                <a:lnTo>
                  <a:pt x="30" y="353"/>
                </a:lnTo>
                <a:lnTo>
                  <a:pt x="39" y="366"/>
                </a:lnTo>
                <a:lnTo>
                  <a:pt x="39" y="366"/>
                </a:lnTo>
                <a:lnTo>
                  <a:pt x="50" y="378"/>
                </a:lnTo>
                <a:lnTo>
                  <a:pt x="50" y="377"/>
                </a:lnTo>
                <a:lnTo>
                  <a:pt x="64" y="388"/>
                </a:lnTo>
                <a:lnTo>
                  <a:pt x="63" y="388"/>
                </a:lnTo>
                <a:lnTo>
                  <a:pt x="80" y="396"/>
                </a:lnTo>
                <a:lnTo>
                  <a:pt x="80" y="396"/>
                </a:lnTo>
                <a:lnTo>
                  <a:pt x="98" y="402"/>
                </a:lnTo>
                <a:lnTo>
                  <a:pt x="98" y="402"/>
                </a:lnTo>
                <a:lnTo>
                  <a:pt x="121" y="406"/>
                </a:lnTo>
                <a:lnTo>
                  <a:pt x="120" y="405"/>
                </a:lnTo>
                <a:lnTo>
                  <a:pt x="132" y="405"/>
                </a:lnTo>
                <a:lnTo>
                  <a:pt x="132" y="406"/>
                </a:lnTo>
                <a:lnTo>
                  <a:pt x="145" y="404"/>
                </a:lnTo>
                <a:lnTo>
                  <a:pt x="144" y="404"/>
                </a:lnTo>
                <a:lnTo>
                  <a:pt x="168" y="394"/>
                </a:lnTo>
                <a:lnTo>
                  <a:pt x="168" y="394"/>
                </a:lnTo>
                <a:lnTo>
                  <a:pt x="188" y="378"/>
                </a:lnTo>
                <a:lnTo>
                  <a:pt x="188" y="379"/>
                </a:lnTo>
                <a:lnTo>
                  <a:pt x="203" y="358"/>
                </a:lnTo>
                <a:lnTo>
                  <a:pt x="203" y="358"/>
                </a:lnTo>
                <a:lnTo>
                  <a:pt x="208" y="346"/>
                </a:lnTo>
                <a:lnTo>
                  <a:pt x="208" y="346"/>
                </a:lnTo>
                <a:lnTo>
                  <a:pt x="210" y="333"/>
                </a:lnTo>
                <a:lnTo>
                  <a:pt x="210" y="333"/>
                </a:lnTo>
                <a:lnTo>
                  <a:pt x="210" y="319"/>
                </a:lnTo>
                <a:lnTo>
                  <a:pt x="210" y="320"/>
                </a:lnTo>
                <a:lnTo>
                  <a:pt x="208" y="306"/>
                </a:lnTo>
                <a:lnTo>
                  <a:pt x="208" y="306"/>
                </a:lnTo>
                <a:lnTo>
                  <a:pt x="202" y="291"/>
                </a:lnTo>
                <a:lnTo>
                  <a:pt x="203" y="292"/>
                </a:lnTo>
                <a:lnTo>
                  <a:pt x="194" y="276"/>
                </a:lnTo>
                <a:lnTo>
                  <a:pt x="194" y="277"/>
                </a:lnTo>
                <a:lnTo>
                  <a:pt x="181" y="261"/>
                </a:lnTo>
                <a:lnTo>
                  <a:pt x="181" y="261"/>
                </a:lnTo>
                <a:lnTo>
                  <a:pt x="160" y="241"/>
                </a:lnTo>
                <a:lnTo>
                  <a:pt x="172" y="240"/>
                </a:lnTo>
                <a:lnTo>
                  <a:pt x="170" y="240"/>
                </a:lnTo>
                <a:lnTo>
                  <a:pt x="177" y="234"/>
                </a:lnTo>
                <a:lnTo>
                  <a:pt x="177" y="235"/>
                </a:lnTo>
                <a:lnTo>
                  <a:pt x="184" y="225"/>
                </a:lnTo>
                <a:lnTo>
                  <a:pt x="184" y="226"/>
                </a:lnTo>
                <a:lnTo>
                  <a:pt x="190" y="214"/>
                </a:lnTo>
                <a:lnTo>
                  <a:pt x="190" y="214"/>
                </a:lnTo>
                <a:lnTo>
                  <a:pt x="196" y="202"/>
                </a:lnTo>
                <a:lnTo>
                  <a:pt x="196" y="202"/>
                </a:lnTo>
                <a:lnTo>
                  <a:pt x="199" y="190"/>
                </a:lnTo>
                <a:lnTo>
                  <a:pt x="199" y="190"/>
                </a:lnTo>
                <a:lnTo>
                  <a:pt x="201" y="180"/>
                </a:lnTo>
                <a:lnTo>
                  <a:pt x="201" y="181"/>
                </a:lnTo>
                <a:lnTo>
                  <a:pt x="198" y="171"/>
                </a:lnTo>
                <a:close/>
                <a:moveTo>
                  <a:pt x="206" y="180"/>
                </a:moveTo>
                <a:lnTo>
                  <a:pt x="205" y="191"/>
                </a:lnTo>
                <a:lnTo>
                  <a:pt x="201" y="204"/>
                </a:lnTo>
                <a:lnTo>
                  <a:pt x="195" y="217"/>
                </a:lnTo>
                <a:lnTo>
                  <a:pt x="188" y="229"/>
                </a:lnTo>
                <a:lnTo>
                  <a:pt x="181" y="239"/>
                </a:lnTo>
                <a:lnTo>
                  <a:pt x="174" y="245"/>
                </a:lnTo>
                <a:lnTo>
                  <a:pt x="167" y="246"/>
                </a:lnTo>
                <a:lnTo>
                  <a:pt x="169" y="241"/>
                </a:lnTo>
                <a:lnTo>
                  <a:pt x="185" y="257"/>
                </a:lnTo>
                <a:lnTo>
                  <a:pt x="198" y="273"/>
                </a:lnTo>
                <a:lnTo>
                  <a:pt x="207" y="289"/>
                </a:lnTo>
                <a:lnTo>
                  <a:pt x="213" y="304"/>
                </a:lnTo>
                <a:lnTo>
                  <a:pt x="216" y="319"/>
                </a:lnTo>
                <a:lnTo>
                  <a:pt x="216" y="334"/>
                </a:lnTo>
                <a:lnTo>
                  <a:pt x="213" y="348"/>
                </a:lnTo>
                <a:lnTo>
                  <a:pt x="208" y="360"/>
                </a:lnTo>
                <a:lnTo>
                  <a:pt x="192" y="383"/>
                </a:lnTo>
                <a:lnTo>
                  <a:pt x="170" y="399"/>
                </a:lnTo>
                <a:lnTo>
                  <a:pt x="146" y="409"/>
                </a:lnTo>
                <a:lnTo>
                  <a:pt x="133" y="411"/>
                </a:lnTo>
                <a:lnTo>
                  <a:pt x="120" y="411"/>
                </a:lnTo>
                <a:lnTo>
                  <a:pt x="97" y="408"/>
                </a:lnTo>
                <a:lnTo>
                  <a:pt x="78" y="401"/>
                </a:lnTo>
                <a:lnTo>
                  <a:pt x="61" y="393"/>
                </a:lnTo>
                <a:lnTo>
                  <a:pt x="46" y="382"/>
                </a:lnTo>
                <a:lnTo>
                  <a:pt x="35" y="369"/>
                </a:lnTo>
                <a:lnTo>
                  <a:pt x="25" y="356"/>
                </a:lnTo>
                <a:lnTo>
                  <a:pt x="12" y="325"/>
                </a:lnTo>
                <a:lnTo>
                  <a:pt x="5" y="294"/>
                </a:lnTo>
                <a:lnTo>
                  <a:pt x="2" y="263"/>
                </a:lnTo>
                <a:lnTo>
                  <a:pt x="1" y="237"/>
                </a:lnTo>
                <a:lnTo>
                  <a:pt x="1" y="226"/>
                </a:lnTo>
                <a:lnTo>
                  <a:pt x="1" y="227"/>
                </a:lnTo>
                <a:lnTo>
                  <a:pt x="0" y="218"/>
                </a:lnTo>
                <a:lnTo>
                  <a:pt x="1" y="196"/>
                </a:lnTo>
                <a:lnTo>
                  <a:pt x="3" y="175"/>
                </a:lnTo>
                <a:lnTo>
                  <a:pt x="14" y="132"/>
                </a:lnTo>
                <a:lnTo>
                  <a:pt x="33" y="91"/>
                </a:lnTo>
                <a:lnTo>
                  <a:pt x="56" y="55"/>
                </a:lnTo>
                <a:lnTo>
                  <a:pt x="71" y="40"/>
                </a:lnTo>
                <a:lnTo>
                  <a:pt x="86" y="27"/>
                </a:lnTo>
                <a:lnTo>
                  <a:pt x="103" y="16"/>
                </a:lnTo>
                <a:lnTo>
                  <a:pt x="120" y="7"/>
                </a:lnTo>
                <a:lnTo>
                  <a:pt x="138" y="2"/>
                </a:lnTo>
                <a:lnTo>
                  <a:pt x="157" y="0"/>
                </a:lnTo>
                <a:lnTo>
                  <a:pt x="176" y="2"/>
                </a:lnTo>
                <a:lnTo>
                  <a:pt x="196" y="7"/>
                </a:lnTo>
                <a:lnTo>
                  <a:pt x="207" y="13"/>
                </a:lnTo>
                <a:lnTo>
                  <a:pt x="217" y="21"/>
                </a:lnTo>
                <a:lnTo>
                  <a:pt x="234" y="42"/>
                </a:lnTo>
                <a:lnTo>
                  <a:pt x="246" y="67"/>
                </a:lnTo>
                <a:lnTo>
                  <a:pt x="253" y="95"/>
                </a:lnTo>
                <a:lnTo>
                  <a:pt x="252" y="122"/>
                </a:lnTo>
                <a:lnTo>
                  <a:pt x="244" y="146"/>
                </a:lnTo>
                <a:lnTo>
                  <a:pt x="237" y="157"/>
                </a:lnTo>
                <a:lnTo>
                  <a:pt x="227" y="165"/>
                </a:lnTo>
                <a:lnTo>
                  <a:pt x="216" y="172"/>
                </a:lnTo>
                <a:lnTo>
                  <a:pt x="202" y="176"/>
                </a:lnTo>
                <a:lnTo>
                  <a:pt x="204" y="173"/>
                </a:lnTo>
                <a:lnTo>
                  <a:pt x="206" y="180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1">
            <a:extLst>
              <a:ext uri="{FF2B5EF4-FFF2-40B4-BE49-F238E27FC236}">
                <a16:creationId xmlns:a16="http://schemas.microsoft.com/office/drawing/2014/main" id="{A5DCF966-8DFC-4000-8C10-0FFF5E51081B}"/>
              </a:ext>
            </a:extLst>
          </p:cNvPr>
          <p:cNvSpPr>
            <a:spLocks/>
          </p:cNvSpPr>
          <p:nvPr/>
        </p:nvSpPr>
        <p:spPr bwMode="auto">
          <a:xfrm>
            <a:off x="2993639" y="5940290"/>
            <a:ext cx="46038" cy="17463"/>
          </a:xfrm>
          <a:custGeom>
            <a:avLst/>
            <a:gdLst>
              <a:gd name="T0" fmla="*/ 74 w 82"/>
              <a:gd name="T1" fmla="*/ 27 h 30"/>
              <a:gd name="T2" fmla="*/ 49 w 82"/>
              <a:gd name="T3" fmla="*/ 30 h 30"/>
              <a:gd name="T4" fmla="*/ 29 w 82"/>
              <a:gd name="T5" fmla="*/ 26 h 30"/>
              <a:gd name="T6" fmla="*/ 6 w 82"/>
              <a:gd name="T7" fmla="*/ 17 h 30"/>
              <a:gd name="T8" fmla="*/ 2 w 82"/>
              <a:gd name="T9" fmla="*/ 6 h 30"/>
              <a:gd name="T10" fmla="*/ 12 w 82"/>
              <a:gd name="T11" fmla="*/ 2 h 30"/>
              <a:gd name="T12" fmla="*/ 34 w 82"/>
              <a:gd name="T13" fmla="*/ 11 h 30"/>
              <a:gd name="T14" fmla="*/ 33 w 82"/>
              <a:gd name="T15" fmla="*/ 11 h 30"/>
              <a:gd name="T16" fmla="*/ 51 w 82"/>
              <a:gd name="T17" fmla="*/ 14 h 30"/>
              <a:gd name="T18" fmla="*/ 49 w 82"/>
              <a:gd name="T19" fmla="*/ 13 h 30"/>
              <a:gd name="T20" fmla="*/ 73 w 82"/>
              <a:gd name="T21" fmla="*/ 11 h 30"/>
              <a:gd name="T22" fmla="*/ 81 w 82"/>
              <a:gd name="T23" fmla="*/ 19 h 30"/>
              <a:gd name="T24" fmla="*/ 74 w 82"/>
              <a:gd name="T25" fmla="*/ 27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2" h="30">
                <a:moveTo>
                  <a:pt x="74" y="27"/>
                </a:moveTo>
                <a:lnTo>
                  <a:pt x="49" y="30"/>
                </a:lnTo>
                <a:lnTo>
                  <a:pt x="29" y="26"/>
                </a:lnTo>
                <a:lnTo>
                  <a:pt x="6" y="17"/>
                </a:lnTo>
                <a:cubicBezTo>
                  <a:pt x="2" y="15"/>
                  <a:pt x="0" y="11"/>
                  <a:pt x="2" y="6"/>
                </a:cubicBezTo>
                <a:cubicBezTo>
                  <a:pt x="4" y="2"/>
                  <a:pt x="8" y="0"/>
                  <a:pt x="12" y="2"/>
                </a:cubicBezTo>
                <a:lnTo>
                  <a:pt x="34" y="11"/>
                </a:lnTo>
                <a:lnTo>
                  <a:pt x="33" y="11"/>
                </a:lnTo>
                <a:lnTo>
                  <a:pt x="51" y="14"/>
                </a:lnTo>
                <a:lnTo>
                  <a:pt x="49" y="13"/>
                </a:lnTo>
                <a:lnTo>
                  <a:pt x="73" y="11"/>
                </a:lnTo>
                <a:cubicBezTo>
                  <a:pt x="77" y="11"/>
                  <a:pt x="81" y="14"/>
                  <a:pt x="81" y="19"/>
                </a:cubicBezTo>
                <a:cubicBezTo>
                  <a:pt x="82" y="23"/>
                  <a:pt x="79" y="27"/>
                  <a:pt x="74" y="2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12">
            <a:extLst>
              <a:ext uri="{FF2B5EF4-FFF2-40B4-BE49-F238E27FC236}">
                <a16:creationId xmlns:a16="http://schemas.microsoft.com/office/drawing/2014/main" id="{ED1426BD-A893-48C5-967D-785E7E983EE7}"/>
              </a:ext>
            </a:extLst>
          </p:cNvPr>
          <p:cNvSpPr>
            <a:spLocks/>
          </p:cNvSpPr>
          <p:nvPr/>
        </p:nvSpPr>
        <p:spPr bwMode="auto">
          <a:xfrm>
            <a:off x="2933314" y="6045065"/>
            <a:ext cx="53975" cy="15875"/>
          </a:xfrm>
          <a:custGeom>
            <a:avLst/>
            <a:gdLst>
              <a:gd name="T0" fmla="*/ 86 w 97"/>
              <a:gd name="T1" fmla="*/ 27 h 28"/>
              <a:gd name="T2" fmla="*/ 60 w 97"/>
              <a:gd name="T3" fmla="*/ 19 h 28"/>
              <a:gd name="T4" fmla="*/ 61 w 97"/>
              <a:gd name="T5" fmla="*/ 19 h 28"/>
              <a:gd name="T6" fmla="*/ 39 w 97"/>
              <a:gd name="T7" fmla="*/ 16 h 28"/>
              <a:gd name="T8" fmla="*/ 41 w 97"/>
              <a:gd name="T9" fmla="*/ 16 h 28"/>
              <a:gd name="T10" fmla="*/ 9 w 97"/>
              <a:gd name="T11" fmla="*/ 18 h 28"/>
              <a:gd name="T12" fmla="*/ 0 w 97"/>
              <a:gd name="T13" fmla="*/ 11 h 28"/>
              <a:gd name="T14" fmla="*/ 8 w 97"/>
              <a:gd name="T15" fmla="*/ 2 h 28"/>
              <a:gd name="T16" fmla="*/ 41 w 97"/>
              <a:gd name="T17" fmla="*/ 0 h 28"/>
              <a:gd name="T18" fmla="*/ 64 w 97"/>
              <a:gd name="T19" fmla="*/ 4 h 28"/>
              <a:gd name="T20" fmla="*/ 91 w 97"/>
              <a:gd name="T21" fmla="*/ 12 h 28"/>
              <a:gd name="T22" fmla="*/ 96 w 97"/>
              <a:gd name="T23" fmla="*/ 22 h 28"/>
              <a:gd name="T24" fmla="*/ 86 w 97"/>
              <a:gd name="T25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" h="28">
                <a:moveTo>
                  <a:pt x="86" y="27"/>
                </a:moveTo>
                <a:lnTo>
                  <a:pt x="60" y="19"/>
                </a:lnTo>
                <a:lnTo>
                  <a:pt x="61" y="19"/>
                </a:lnTo>
                <a:lnTo>
                  <a:pt x="39" y="16"/>
                </a:lnTo>
                <a:lnTo>
                  <a:pt x="41" y="16"/>
                </a:lnTo>
                <a:lnTo>
                  <a:pt x="9" y="18"/>
                </a:lnTo>
                <a:cubicBezTo>
                  <a:pt x="5" y="19"/>
                  <a:pt x="1" y="15"/>
                  <a:pt x="0" y="11"/>
                </a:cubicBezTo>
                <a:cubicBezTo>
                  <a:pt x="0" y="7"/>
                  <a:pt x="4" y="3"/>
                  <a:pt x="8" y="2"/>
                </a:cubicBezTo>
                <a:lnTo>
                  <a:pt x="41" y="0"/>
                </a:lnTo>
                <a:lnTo>
                  <a:pt x="64" y="4"/>
                </a:lnTo>
                <a:lnTo>
                  <a:pt x="91" y="12"/>
                </a:lnTo>
                <a:cubicBezTo>
                  <a:pt x="95" y="13"/>
                  <a:pt x="97" y="18"/>
                  <a:pt x="96" y="22"/>
                </a:cubicBezTo>
                <a:cubicBezTo>
                  <a:pt x="95" y="26"/>
                  <a:pt x="90" y="28"/>
                  <a:pt x="86" y="27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13">
            <a:extLst>
              <a:ext uri="{FF2B5EF4-FFF2-40B4-BE49-F238E27FC236}">
                <a16:creationId xmlns:a16="http://schemas.microsoft.com/office/drawing/2014/main" id="{13E86927-DC08-4F72-A62A-0A6429B56D37}"/>
              </a:ext>
            </a:extLst>
          </p:cNvPr>
          <p:cNvSpPr>
            <a:spLocks/>
          </p:cNvSpPr>
          <p:nvPr/>
        </p:nvSpPr>
        <p:spPr bwMode="auto">
          <a:xfrm>
            <a:off x="2990464" y="5945052"/>
            <a:ext cx="157163" cy="622301"/>
          </a:xfrm>
          <a:custGeom>
            <a:avLst/>
            <a:gdLst>
              <a:gd name="T0" fmla="*/ 58 w 288"/>
              <a:gd name="T1" fmla="*/ 1088 h 1088"/>
              <a:gd name="T2" fmla="*/ 0 w 288"/>
              <a:gd name="T3" fmla="*/ 199 h 1088"/>
              <a:gd name="T4" fmla="*/ 93 w 288"/>
              <a:gd name="T5" fmla="*/ 0 h 1088"/>
              <a:gd name="T6" fmla="*/ 106 w 288"/>
              <a:gd name="T7" fmla="*/ 1088 h 1088"/>
              <a:gd name="T8" fmla="*/ 58 w 288"/>
              <a:gd name="T9" fmla="*/ 1088 h 1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088">
                <a:moveTo>
                  <a:pt x="58" y="1088"/>
                </a:moveTo>
                <a:cubicBezTo>
                  <a:pt x="177" y="361"/>
                  <a:pt x="161" y="351"/>
                  <a:pt x="0" y="199"/>
                </a:cubicBezTo>
                <a:cubicBezTo>
                  <a:pt x="55" y="168"/>
                  <a:pt x="106" y="39"/>
                  <a:pt x="93" y="0"/>
                </a:cubicBezTo>
                <a:cubicBezTo>
                  <a:pt x="288" y="60"/>
                  <a:pt x="142" y="967"/>
                  <a:pt x="106" y="1088"/>
                </a:cubicBezTo>
                <a:lnTo>
                  <a:pt x="58" y="1088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14">
            <a:extLst>
              <a:ext uri="{FF2B5EF4-FFF2-40B4-BE49-F238E27FC236}">
                <a16:creationId xmlns:a16="http://schemas.microsoft.com/office/drawing/2014/main" id="{D93F6820-18DE-4831-A955-65E26061465E}"/>
              </a:ext>
            </a:extLst>
          </p:cNvPr>
          <p:cNvSpPr>
            <a:spLocks noEditPoints="1"/>
          </p:cNvSpPr>
          <p:nvPr/>
        </p:nvSpPr>
        <p:spPr bwMode="auto">
          <a:xfrm>
            <a:off x="2984114" y="5937115"/>
            <a:ext cx="115888" cy="635001"/>
          </a:xfrm>
          <a:custGeom>
            <a:avLst/>
            <a:gdLst>
              <a:gd name="T0" fmla="*/ 29 w 73"/>
              <a:gd name="T1" fmla="*/ 351 h 400"/>
              <a:gd name="T2" fmla="*/ 35 w 73"/>
              <a:gd name="T3" fmla="*/ 310 h 400"/>
              <a:gd name="T4" fmla="*/ 40 w 73"/>
              <a:gd name="T5" fmla="*/ 275 h 400"/>
              <a:gd name="T6" fmla="*/ 44 w 73"/>
              <a:gd name="T7" fmla="*/ 244 h 400"/>
              <a:gd name="T8" fmla="*/ 46 w 73"/>
              <a:gd name="T9" fmla="*/ 218 h 400"/>
              <a:gd name="T10" fmla="*/ 47 w 73"/>
              <a:gd name="T11" fmla="*/ 195 h 400"/>
              <a:gd name="T12" fmla="*/ 48 w 73"/>
              <a:gd name="T13" fmla="*/ 176 h 400"/>
              <a:gd name="T14" fmla="*/ 48 w 73"/>
              <a:gd name="T15" fmla="*/ 160 h 400"/>
              <a:gd name="T16" fmla="*/ 46 w 73"/>
              <a:gd name="T17" fmla="*/ 147 h 400"/>
              <a:gd name="T18" fmla="*/ 43 w 73"/>
              <a:gd name="T19" fmla="*/ 135 h 400"/>
              <a:gd name="T20" fmla="*/ 34 w 73"/>
              <a:gd name="T21" fmla="*/ 116 h 400"/>
              <a:gd name="T22" fmla="*/ 21 w 73"/>
              <a:gd name="T23" fmla="*/ 98 h 400"/>
              <a:gd name="T24" fmla="*/ 9 w 73"/>
              <a:gd name="T25" fmla="*/ 69 h 400"/>
              <a:gd name="T26" fmla="*/ 16 w 73"/>
              <a:gd name="T27" fmla="*/ 61 h 400"/>
              <a:gd name="T28" fmla="*/ 26 w 73"/>
              <a:gd name="T29" fmla="*/ 41 h 400"/>
              <a:gd name="T30" fmla="*/ 33 w 73"/>
              <a:gd name="T31" fmla="*/ 20 h 400"/>
              <a:gd name="T32" fmla="*/ 34 w 73"/>
              <a:gd name="T33" fmla="*/ 12 h 400"/>
              <a:gd name="T34" fmla="*/ 33 w 73"/>
              <a:gd name="T35" fmla="*/ 0 h 400"/>
              <a:gd name="T36" fmla="*/ 59 w 73"/>
              <a:gd name="T37" fmla="*/ 26 h 400"/>
              <a:gd name="T38" fmla="*/ 69 w 73"/>
              <a:gd name="T39" fmla="*/ 69 h 400"/>
              <a:gd name="T40" fmla="*/ 73 w 73"/>
              <a:gd name="T41" fmla="*/ 128 h 400"/>
              <a:gd name="T42" fmla="*/ 65 w 73"/>
              <a:gd name="T43" fmla="*/ 260 h 400"/>
              <a:gd name="T44" fmla="*/ 57 w 73"/>
              <a:gd name="T45" fmla="*/ 321 h 400"/>
              <a:gd name="T46" fmla="*/ 50 w 73"/>
              <a:gd name="T47" fmla="*/ 369 h 400"/>
              <a:gd name="T48" fmla="*/ 43 w 73"/>
              <a:gd name="T49" fmla="*/ 400 h 400"/>
              <a:gd name="T50" fmla="*/ 41 w 73"/>
              <a:gd name="T51" fmla="*/ 394 h 400"/>
              <a:gd name="T52" fmla="*/ 41 w 73"/>
              <a:gd name="T53" fmla="*/ 385 h 400"/>
              <a:gd name="T54" fmla="*/ 44 w 73"/>
              <a:gd name="T55" fmla="*/ 368 h 400"/>
              <a:gd name="T56" fmla="*/ 48 w 73"/>
              <a:gd name="T57" fmla="*/ 346 h 400"/>
              <a:gd name="T58" fmla="*/ 52 w 73"/>
              <a:gd name="T59" fmla="*/ 320 h 400"/>
              <a:gd name="T60" fmla="*/ 56 w 73"/>
              <a:gd name="T61" fmla="*/ 291 h 400"/>
              <a:gd name="T62" fmla="*/ 60 w 73"/>
              <a:gd name="T63" fmla="*/ 259 h 400"/>
              <a:gd name="T64" fmla="*/ 65 w 73"/>
              <a:gd name="T65" fmla="*/ 193 h 400"/>
              <a:gd name="T66" fmla="*/ 67 w 73"/>
              <a:gd name="T67" fmla="*/ 127 h 400"/>
              <a:gd name="T68" fmla="*/ 67 w 73"/>
              <a:gd name="T69" fmla="*/ 98 h 400"/>
              <a:gd name="T70" fmla="*/ 64 w 73"/>
              <a:gd name="T71" fmla="*/ 70 h 400"/>
              <a:gd name="T72" fmla="*/ 60 w 73"/>
              <a:gd name="T73" fmla="*/ 46 h 400"/>
              <a:gd name="T74" fmla="*/ 54 w 73"/>
              <a:gd name="T75" fmla="*/ 28 h 400"/>
              <a:gd name="T76" fmla="*/ 45 w 73"/>
              <a:gd name="T77" fmla="*/ 15 h 400"/>
              <a:gd name="T78" fmla="*/ 35 w 73"/>
              <a:gd name="T79" fmla="*/ 8 h 400"/>
              <a:gd name="T80" fmla="*/ 40 w 73"/>
              <a:gd name="T81" fmla="*/ 12 h 400"/>
              <a:gd name="T82" fmla="*/ 32 w 73"/>
              <a:gd name="T83" fmla="*/ 44 h 400"/>
              <a:gd name="T84" fmla="*/ 13 w 73"/>
              <a:gd name="T85" fmla="*/ 73 h 400"/>
              <a:gd name="T86" fmla="*/ 6 w 73"/>
              <a:gd name="T87" fmla="*/ 75 h 400"/>
              <a:gd name="T88" fmla="*/ 39 w 73"/>
              <a:gd name="T89" fmla="*/ 112 h 400"/>
              <a:gd name="T90" fmla="*/ 51 w 73"/>
              <a:gd name="T91" fmla="*/ 145 h 400"/>
              <a:gd name="T92" fmla="*/ 54 w 73"/>
              <a:gd name="T93" fmla="*/ 176 h 400"/>
              <a:gd name="T94" fmla="*/ 52 w 73"/>
              <a:gd name="T95" fmla="*/ 218 h 400"/>
              <a:gd name="T96" fmla="*/ 45 w 73"/>
              <a:gd name="T97" fmla="*/ 276 h 400"/>
              <a:gd name="T98" fmla="*/ 34 w 73"/>
              <a:gd name="T99" fmla="*/ 352 h 400"/>
              <a:gd name="T100" fmla="*/ 24 w 73"/>
              <a:gd name="T101" fmla="*/ 39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3" h="400">
                <a:moveTo>
                  <a:pt x="21" y="400"/>
                </a:moveTo>
                <a:lnTo>
                  <a:pt x="29" y="351"/>
                </a:lnTo>
                <a:lnTo>
                  <a:pt x="29" y="351"/>
                </a:lnTo>
                <a:lnTo>
                  <a:pt x="35" y="310"/>
                </a:lnTo>
                <a:lnTo>
                  <a:pt x="40" y="275"/>
                </a:lnTo>
                <a:lnTo>
                  <a:pt x="40" y="275"/>
                </a:lnTo>
                <a:lnTo>
                  <a:pt x="44" y="244"/>
                </a:lnTo>
                <a:lnTo>
                  <a:pt x="44" y="244"/>
                </a:lnTo>
                <a:lnTo>
                  <a:pt x="46" y="218"/>
                </a:lnTo>
                <a:lnTo>
                  <a:pt x="46" y="218"/>
                </a:lnTo>
                <a:lnTo>
                  <a:pt x="47" y="195"/>
                </a:lnTo>
                <a:lnTo>
                  <a:pt x="47" y="195"/>
                </a:lnTo>
                <a:lnTo>
                  <a:pt x="48" y="176"/>
                </a:lnTo>
                <a:lnTo>
                  <a:pt x="48" y="176"/>
                </a:lnTo>
                <a:lnTo>
                  <a:pt x="47" y="160"/>
                </a:lnTo>
                <a:lnTo>
                  <a:pt x="48" y="160"/>
                </a:lnTo>
                <a:lnTo>
                  <a:pt x="46" y="146"/>
                </a:lnTo>
                <a:lnTo>
                  <a:pt x="46" y="147"/>
                </a:lnTo>
                <a:lnTo>
                  <a:pt x="43" y="134"/>
                </a:lnTo>
                <a:lnTo>
                  <a:pt x="43" y="135"/>
                </a:lnTo>
                <a:lnTo>
                  <a:pt x="34" y="115"/>
                </a:lnTo>
                <a:lnTo>
                  <a:pt x="34" y="116"/>
                </a:lnTo>
                <a:lnTo>
                  <a:pt x="21" y="98"/>
                </a:lnTo>
                <a:lnTo>
                  <a:pt x="21" y="98"/>
                </a:lnTo>
                <a:lnTo>
                  <a:pt x="0" y="77"/>
                </a:lnTo>
                <a:lnTo>
                  <a:pt x="9" y="69"/>
                </a:lnTo>
                <a:lnTo>
                  <a:pt x="9" y="69"/>
                </a:lnTo>
                <a:lnTo>
                  <a:pt x="16" y="61"/>
                </a:lnTo>
                <a:lnTo>
                  <a:pt x="15" y="62"/>
                </a:lnTo>
                <a:lnTo>
                  <a:pt x="26" y="41"/>
                </a:lnTo>
                <a:lnTo>
                  <a:pt x="26" y="42"/>
                </a:lnTo>
                <a:lnTo>
                  <a:pt x="33" y="20"/>
                </a:lnTo>
                <a:lnTo>
                  <a:pt x="33" y="21"/>
                </a:lnTo>
                <a:lnTo>
                  <a:pt x="34" y="12"/>
                </a:lnTo>
                <a:lnTo>
                  <a:pt x="34" y="12"/>
                </a:lnTo>
                <a:lnTo>
                  <a:pt x="33" y="0"/>
                </a:lnTo>
                <a:lnTo>
                  <a:pt x="50" y="11"/>
                </a:lnTo>
                <a:lnTo>
                  <a:pt x="59" y="26"/>
                </a:lnTo>
                <a:lnTo>
                  <a:pt x="65" y="45"/>
                </a:lnTo>
                <a:lnTo>
                  <a:pt x="69" y="69"/>
                </a:lnTo>
                <a:lnTo>
                  <a:pt x="72" y="97"/>
                </a:lnTo>
                <a:lnTo>
                  <a:pt x="73" y="128"/>
                </a:lnTo>
                <a:lnTo>
                  <a:pt x="71" y="193"/>
                </a:lnTo>
                <a:lnTo>
                  <a:pt x="65" y="260"/>
                </a:lnTo>
                <a:lnTo>
                  <a:pt x="61" y="292"/>
                </a:lnTo>
                <a:lnTo>
                  <a:pt x="57" y="321"/>
                </a:lnTo>
                <a:lnTo>
                  <a:pt x="53" y="347"/>
                </a:lnTo>
                <a:lnTo>
                  <a:pt x="50" y="369"/>
                </a:lnTo>
                <a:lnTo>
                  <a:pt x="46" y="387"/>
                </a:lnTo>
                <a:lnTo>
                  <a:pt x="43" y="400"/>
                </a:lnTo>
                <a:lnTo>
                  <a:pt x="21" y="400"/>
                </a:lnTo>
                <a:close/>
                <a:moveTo>
                  <a:pt x="41" y="394"/>
                </a:moveTo>
                <a:lnTo>
                  <a:pt x="38" y="396"/>
                </a:lnTo>
                <a:lnTo>
                  <a:pt x="41" y="385"/>
                </a:lnTo>
                <a:lnTo>
                  <a:pt x="41" y="386"/>
                </a:lnTo>
                <a:lnTo>
                  <a:pt x="44" y="368"/>
                </a:lnTo>
                <a:lnTo>
                  <a:pt x="44" y="368"/>
                </a:lnTo>
                <a:lnTo>
                  <a:pt x="48" y="346"/>
                </a:lnTo>
                <a:lnTo>
                  <a:pt x="48" y="346"/>
                </a:lnTo>
                <a:lnTo>
                  <a:pt x="52" y="320"/>
                </a:lnTo>
                <a:lnTo>
                  <a:pt x="52" y="320"/>
                </a:lnTo>
                <a:lnTo>
                  <a:pt x="56" y="291"/>
                </a:lnTo>
                <a:lnTo>
                  <a:pt x="56" y="291"/>
                </a:lnTo>
                <a:lnTo>
                  <a:pt x="60" y="259"/>
                </a:lnTo>
                <a:lnTo>
                  <a:pt x="60" y="260"/>
                </a:lnTo>
                <a:lnTo>
                  <a:pt x="65" y="193"/>
                </a:lnTo>
                <a:lnTo>
                  <a:pt x="65" y="193"/>
                </a:lnTo>
                <a:lnTo>
                  <a:pt x="67" y="127"/>
                </a:lnTo>
                <a:lnTo>
                  <a:pt x="67" y="128"/>
                </a:lnTo>
                <a:lnTo>
                  <a:pt x="67" y="98"/>
                </a:lnTo>
                <a:lnTo>
                  <a:pt x="67" y="98"/>
                </a:lnTo>
                <a:lnTo>
                  <a:pt x="64" y="70"/>
                </a:lnTo>
                <a:lnTo>
                  <a:pt x="64" y="70"/>
                </a:lnTo>
                <a:lnTo>
                  <a:pt x="60" y="46"/>
                </a:lnTo>
                <a:lnTo>
                  <a:pt x="60" y="47"/>
                </a:lnTo>
                <a:lnTo>
                  <a:pt x="54" y="28"/>
                </a:lnTo>
                <a:lnTo>
                  <a:pt x="54" y="28"/>
                </a:lnTo>
                <a:lnTo>
                  <a:pt x="45" y="15"/>
                </a:lnTo>
                <a:lnTo>
                  <a:pt x="46" y="15"/>
                </a:lnTo>
                <a:lnTo>
                  <a:pt x="35" y="8"/>
                </a:lnTo>
                <a:lnTo>
                  <a:pt x="39" y="5"/>
                </a:lnTo>
                <a:lnTo>
                  <a:pt x="40" y="12"/>
                </a:lnTo>
                <a:lnTo>
                  <a:pt x="38" y="22"/>
                </a:lnTo>
                <a:lnTo>
                  <a:pt x="32" y="44"/>
                </a:lnTo>
                <a:lnTo>
                  <a:pt x="20" y="65"/>
                </a:lnTo>
                <a:lnTo>
                  <a:pt x="13" y="73"/>
                </a:lnTo>
                <a:lnTo>
                  <a:pt x="6" y="80"/>
                </a:lnTo>
                <a:lnTo>
                  <a:pt x="6" y="75"/>
                </a:lnTo>
                <a:lnTo>
                  <a:pt x="25" y="94"/>
                </a:lnTo>
                <a:lnTo>
                  <a:pt x="39" y="112"/>
                </a:lnTo>
                <a:lnTo>
                  <a:pt x="48" y="132"/>
                </a:lnTo>
                <a:lnTo>
                  <a:pt x="51" y="145"/>
                </a:lnTo>
                <a:lnTo>
                  <a:pt x="53" y="159"/>
                </a:lnTo>
                <a:lnTo>
                  <a:pt x="54" y="176"/>
                </a:lnTo>
                <a:lnTo>
                  <a:pt x="53" y="195"/>
                </a:lnTo>
                <a:lnTo>
                  <a:pt x="52" y="218"/>
                </a:lnTo>
                <a:lnTo>
                  <a:pt x="49" y="245"/>
                </a:lnTo>
                <a:lnTo>
                  <a:pt x="45" y="276"/>
                </a:lnTo>
                <a:lnTo>
                  <a:pt x="40" y="311"/>
                </a:lnTo>
                <a:lnTo>
                  <a:pt x="34" y="352"/>
                </a:lnTo>
                <a:lnTo>
                  <a:pt x="27" y="398"/>
                </a:lnTo>
                <a:lnTo>
                  <a:pt x="24" y="394"/>
                </a:lnTo>
                <a:lnTo>
                  <a:pt x="41" y="394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115">
            <a:extLst>
              <a:ext uri="{FF2B5EF4-FFF2-40B4-BE49-F238E27FC236}">
                <a16:creationId xmlns:a16="http://schemas.microsoft.com/office/drawing/2014/main" id="{DEF1E77D-C469-4772-A4AD-F38573C83EEC}"/>
              </a:ext>
            </a:extLst>
          </p:cNvPr>
          <p:cNvSpPr>
            <a:spLocks/>
          </p:cNvSpPr>
          <p:nvPr/>
        </p:nvSpPr>
        <p:spPr bwMode="auto">
          <a:xfrm>
            <a:off x="2815839" y="5927590"/>
            <a:ext cx="227013" cy="246063"/>
          </a:xfrm>
          <a:custGeom>
            <a:avLst/>
            <a:gdLst>
              <a:gd name="T0" fmla="*/ 186 w 416"/>
              <a:gd name="T1" fmla="*/ 288 h 432"/>
              <a:gd name="T2" fmla="*/ 115 w 416"/>
              <a:gd name="T3" fmla="*/ 280 h 432"/>
              <a:gd name="T4" fmla="*/ 69 w 416"/>
              <a:gd name="T5" fmla="*/ 272 h 432"/>
              <a:gd name="T6" fmla="*/ 104 w 416"/>
              <a:gd name="T7" fmla="*/ 177 h 432"/>
              <a:gd name="T8" fmla="*/ 190 w 416"/>
              <a:gd name="T9" fmla="*/ 104 h 432"/>
              <a:gd name="T10" fmla="*/ 296 w 416"/>
              <a:gd name="T11" fmla="*/ 47 h 432"/>
              <a:gd name="T12" fmla="*/ 401 w 416"/>
              <a:gd name="T13" fmla="*/ 57 h 432"/>
              <a:gd name="T14" fmla="*/ 386 w 416"/>
              <a:gd name="T15" fmla="*/ 144 h 432"/>
              <a:gd name="T16" fmla="*/ 399 w 416"/>
              <a:gd name="T17" fmla="*/ 242 h 432"/>
              <a:gd name="T18" fmla="*/ 395 w 416"/>
              <a:gd name="T19" fmla="*/ 327 h 432"/>
              <a:gd name="T20" fmla="*/ 347 w 416"/>
              <a:gd name="T21" fmla="*/ 398 h 432"/>
              <a:gd name="T22" fmla="*/ 307 w 416"/>
              <a:gd name="T23" fmla="*/ 341 h 432"/>
              <a:gd name="T24" fmla="*/ 259 w 416"/>
              <a:gd name="T25" fmla="*/ 313 h 432"/>
              <a:gd name="T26" fmla="*/ 186 w 416"/>
              <a:gd name="T27" fmla="*/ 288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6" h="432">
                <a:moveTo>
                  <a:pt x="186" y="288"/>
                </a:moveTo>
                <a:cubicBezTo>
                  <a:pt x="162" y="293"/>
                  <a:pt x="143" y="290"/>
                  <a:pt x="115" y="280"/>
                </a:cubicBezTo>
                <a:cubicBezTo>
                  <a:pt x="102" y="284"/>
                  <a:pt x="87" y="278"/>
                  <a:pt x="69" y="272"/>
                </a:cubicBezTo>
                <a:cubicBezTo>
                  <a:pt x="0" y="252"/>
                  <a:pt x="61" y="181"/>
                  <a:pt x="104" y="177"/>
                </a:cubicBezTo>
                <a:cubicBezTo>
                  <a:pt x="113" y="132"/>
                  <a:pt x="164" y="106"/>
                  <a:pt x="190" y="104"/>
                </a:cubicBezTo>
                <a:cubicBezTo>
                  <a:pt x="190" y="80"/>
                  <a:pt x="261" y="47"/>
                  <a:pt x="296" y="47"/>
                </a:cubicBezTo>
                <a:cubicBezTo>
                  <a:pt x="328" y="19"/>
                  <a:pt x="393" y="0"/>
                  <a:pt x="401" y="57"/>
                </a:cubicBezTo>
                <a:cubicBezTo>
                  <a:pt x="401" y="65"/>
                  <a:pt x="412" y="122"/>
                  <a:pt x="386" y="144"/>
                </a:cubicBezTo>
                <a:cubicBezTo>
                  <a:pt x="401" y="185"/>
                  <a:pt x="414" y="211"/>
                  <a:pt x="399" y="242"/>
                </a:cubicBezTo>
                <a:cubicBezTo>
                  <a:pt x="416" y="276"/>
                  <a:pt x="408" y="307"/>
                  <a:pt x="395" y="327"/>
                </a:cubicBezTo>
                <a:cubicBezTo>
                  <a:pt x="395" y="374"/>
                  <a:pt x="378" y="432"/>
                  <a:pt x="347" y="398"/>
                </a:cubicBezTo>
                <a:cubicBezTo>
                  <a:pt x="332" y="384"/>
                  <a:pt x="307" y="366"/>
                  <a:pt x="307" y="341"/>
                </a:cubicBezTo>
                <a:cubicBezTo>
                  <a:pt x="283" y="335"/>
                  <a:pt x="272" y="319"/>
                  <a:pt x="259" y="313"/>
                </a:cubicBezTo>
                <a:cubicBezTo>
                  <a:pt x="233" y="301"/>
                  <a:pt x="199" y="309"/>
                  <a:pt x="186" y="288"/>
                </a:cubicBezTo>
              </a:path>
            </a:pathLst>
          </a:custGeom>
          <a:solidFill>
            <a:srgbClr val="FFCC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116">
            <a:extLst>
              <a:ext uri="{FF2B5EF4-FFF2-40B4-BE49-F238E27FC236}">
                <a16:creationId xmlns:a16="http://schemas.microsoft.com/office/drawing/2014/main" id="{FCB79A15-7860-4DEC-8E67-2602753BD01D}"/>
              </a:ext>
            </a:extLst>
          </p:cNvPr>
          <p:cNvSpPr>
            <a:spLocks noEditPoints="1"/>
          </p:cNvSpPr>
          <p:nvPr/>
        </p:nvSpPr>
        <p:spPr bwMode="auto">
          <a:xfrm>
            <a:off x="2831714" y="5933940"/>
            <a:ext cx="211138" cy="231775"/>
          </a:xfrm>
          <a:custGeom>
            <a:avLst/>
            <a:gdLst>
              <a:gd name="T0" fmla="*/ 42 w 133"/>
              <a:gd name="T1" fmla="*/ 104 h 146"/>
              <a:gd name="T2" fmla="*/ 22 w 133"/>
              <a:gd name="T3" fmla="*/ 100 h 146"/>
              <a:gd name="T4" fmla="*/ 1 w 133"/>
              <a:gd name="T5" fmla="*/ 87 h 146"/>
              <a:gd name="T6" fmla="*/ 13 w 133"/>
              <a:gd name="T7" fmla="*/ 62 h 146"/>
              <a:gd name="T8" fmla="*/ 23 w 133"/>
              <a:gd name="T9" fmla="*/ 59 h 146"/>
              <a:gd name="T10" fmla="*/ 47 w 133"/>
              <a:gd name="T11" fmla="*/ 33 h 146"/>
              <a:gd name="T12" fmla="*/ 54 w 133"/>
              <a:gd name="T13" fmla="*/ 29 h 146"/>
              <a:gd name="T14" fmla="*/ 80 w 133"/>
              <a:gd name="T15" fmla="*/ 12 h 146"/>
              <a:gd name="T16" fmla="*/ 101 w 133"/>
              <a:gd name="T17" fmla="*/ 4 h 146"/>
              <a:gd name="T18" fmla="*/ 129 w 133"/>
              <a:gd name="T19" fmla="*/ 9 h 146"/>
              <a:gd name="T20" fmla="*/ 131 w 133"/>
              <a:gd name="T21" fmla="*/ 30 h 146"/>
              <a:gd name="T22" fmla="*/ 126 w 133"/>
              <a:gd name="T23" fmla="*/ 47 h 146"/>
              <a:gd name="T24" fmla="*/ 130 w 133"/>
              <a:gd name="T25" fmla="*/ 84 h 146"/>
              <a:gd name="T26" fmla="*/ 133 w 133"/>
              <a:gd name="T27" fmla="*/ 101 h 146"/>
              <a:gd name="T28" fmla="*/ 128 w 133"/>
              <a:gd name="T29" fmla="*/ 127 h 146"/>
              <a:gd name="T30" fmla="*/ 117 w 133"/>
              <a:gd name="T31" fmla="*/ 146 h 146"/>
              <a:gd name="T32" fmla="*/ 98 w 133"/>
              <a:gd name="T33" fmla="*/ 133 h 146"/>
              <a:gd name="T34" fmla="*/ 95 w 133"/>
              <a:gd name="T35" fmla="*/ 122 h 146"/>
              <a:gd name="T36" fmla="*/ 78 w 133"/>
              <a:gd name="T37" fmla="*/ 111 h 146"/>
              <a:gd name="T38" fmla="*/ 65 w 133"/>
              <a:gd name="T39" fmla="*/ 108 h 146"/>
              <a:gd name="T40" fmla="*/ 60 w 133"/>
              <a:gd name="T41" fmla="*/ 101 h 146"/>
              <a:gd name="T42" fmla="*/ 66 w 133"/>
              <a:gd name="T43" fmla="*/ 103 h 146"/>
              <a:gd name="T44" fmla="*/ 88 w 133"/>
              <a:gd name="T45" fmla="*/ 111 h 146"/>
              <a:gd name="T46" fmla="*/ 100 w 133"/>
              <a:gd name="T47" fmla="*/ 124 h 146"/>
              <a:gd name="T48" fmla="*/ 102 w 133"/>
              <a:gd name="T49" fmla="*/ 129 h 146"/>
              <a:gd name="T50" fmla="*/ 115 w 133"/>
              <a:gd name="T51" fmla="*/ 140 h 146"/>
              <a:gd name="T52" fmla="*/ 115 w 133"/>
              <a:gd name="T53" fmla="*/ 141 h 146"/>
              <a:gd name="T54" fmla="*/ 120 w 133"/>
              <a:gd name="T55" fmla="*/ 136 h 146"/>
              <a:gd name="T56" fmla="*/ 122 w 133"/>
              <a:gd name="T57" fmla="*/ 127 h 146"/>
              <a:gd name="T58" fmla="*/ 128 w 133"/>
              <a:gd name="T59" fmla="*/ 101 h 146"/>
              <a:gd name="T60" fmla="*/ 124 w 133"/>
              <a:gd name="T61" fmla="*/ 83 h 146"/>
              <a:gd name="T62" fmla="*/ 126 w 133"/>
              <a:gd name="T63" fmla="*/ 67 h 146"/>
              <a:gd name="T64" fmla="*/ 125 w 133"/>
              <a:gd name="T65" fmla="*/ 38 h 146"/>
              <a:gd name="T66" fmla="*/ 126 w 133"/>
              <a:gd name="T67" fmla="*/ 30 h 146"/>
              <a:gd name="T68" fmla="*/ 125 w 133"/>
              <a:gd name="T69" fmla="*/ 17 h 146"/>
              <a:gd name="T70" fmla="*/ 124 w 133"/>
              <a:gd name="T71" fmla="*/ 12 h 146"/>
              <a:gd name="T72" fmla="*/ 113 w 133"/>
              <a:gd name="T73" fmla="*/ 6 h 146"/>
              <a:gd name="T74" fmla="*/ 103 w 133"/>
              <a:gd name="T75" fmla="*/ 9 h 146"/>
              <a:gd name="T76" fmla="*/ 82 w 133"/>
              <a:gd name="T77" fmla="*/ 18 h 146"/>
              <a:gd name="T78" fmla="*/ 61 w 133"/>
              <a:gd name="T79" fmla="*/ 29 h 146"/>
              <a:gd name="T80" fmla="*/ 59 w 133"/>
              <a:gd name="T81" fmla="*/ 31 h 146"/>
              <a:gd name="T82" fmla="*/ 49 w 133"/>
              <a:gd name="T83" fmla="*/ 38 h 146"/>
              <a:gd name="T84" fmla="*/ 33 w 133"/>
              <a:gd name="T85" fmla="*/ 51 h 146"/>
              <a:gd name="T86" fmla="*/ 20 w 133"/>
              <a:gd name="T87" fmla="*/ 64 h 146"/>
              <a:gd name="T88" fmla="*/ 16 w 133"/>
              <a:gd name="T89" fmla="*/ 67 h 146"/>
              <a:gd name="T90" fmla="*/ 6 w 133"/>
              <a:gd name="T91" fmla="*/ 82 h 146"/>
              <a:gd name="T92" fmla="*/ 6 w 133"/>
              <a:gd name="T93" fmla="*/ 84 h 146"/>
              <a:gd name="T94" fmla="*/ 15 w 133"/>
              <a:gd name="T95" fmla="*/ 91 h 146"/>
              <a:gd name="T96" fmla="*/ 22 w 133"/>
              <a:gd name="T97" fmla="*/ 94 h 146"/>
              <a:gd name="T98" fmla="*/ 42 w 133"/>
              <a:gd name="T99" fmla="*/ 9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" h="146">
                <a:moveTo>
                  <a:pt x="52" y="102"/>
                </a:moveTo>
                <a:lnTo>
                  <a:pt x="54" y="102"/>
                </a:lnTo>
                <a:lnTo>
                  <a:pt x="42" y="104"/>
                </a:lnTo>
                <a:lnTo>
                  <a:pt x="29" y="100"/>
                </a:lnTo>
                <a:lnTo>
                  <a:pt x="29" y="100"/>
                </a:lnTo>
                <a:lnTo>
                  <a:pt x="22" y="100"/>
                </a:lnTo>
                <a:lnTo>
                  <a:pt x="13" y="97"/>
                </a:lnTo>
                <a:lnTo>
                  <a:pt x="5" y="93"/>
                </a:lnTo>
                <a:lnTo>
                  <a:pt x="1" y="87"/>
                </a:lnTo>
                <a:lnTo>
                  <a:pt x="0" y="80"/>
                </a:lnTo>
                <a:lnTo>
                  <a:pt x="3" y="73"/>
                </a:lnTo>
                <a:lnTo>
                  <a:pt x="13" y="62"/>
                </a:lnTo>
                <a:lnTo>
                  <a:pt x="19" y="59"/>
                </a:lnTo>
                <a:lnTo>
                  <a:pt x="25" y="57"/>
                </a:lnTo>
                <a:lnTo>
                  <a:pt x="23" y="59"/>
                </a:lnTo>
                <a:lnTo>
                  <a:pt x="28" y="47"/>
                </a:lnTo>
                <a:lnTo>
                  <a:pt x="37" y="38"/>
                </a:lnTo>
                <a:lnTo>
                  <a:pt x="47" y="33"/>
                </a:lnTo>
                <a:lnTo>
                  <a:pt x="55" y="31"/>
                </a:lnTo>
                <a:lnTo>
                  <a:pt x="53" y="33"/>
                </a:lnTo>
                <a:lnTo>
                  <a:pt x="54" y="29"/>
                </a:lnTo>
                <a:lnTo>
                  <a:pt x="58" y="24"/>
                </a:lnTo>
                <a:lnTo>
                  <a:pt x="68" y="17"/>
                </a:lnTo>
                <a:lnTo>
                  <a:pt x="80" y="12"/>
                </a:lnTo>
                <a:lnTo>
                  <a:pt x="91" y="10"/>
                </a:lnTo>
                <a:lnTo>
                  <a:pt x="90" y="11"/>
                </a:lnTo>
                <a:lnTo>
                  <a:pt x="101" y="4"/>
                </a:lnTo>
                <a:lnTo>
                  <a:pt x="113" y="0"/>
                </a:lnTo>
                <a:lnTo>
                  <a:pt x="124" y="3"/>
                </a:lnTo>
                <a:lnTo>
                  <a:pt x="129" y="9"/>
                </a:lnTo>
                <a:lnTo>
                  <a:pt x="131" y="16"/>
                </a:lnTo>
                <a:lnTo>
                  <a:pt x="131" y="21"/>
                </a:lnTo>
                <a:lnTo>
                  <a:pt x="131" y="30"/>
                </a:lnTo>
                <a:lnTo>
                  <a:pt x="130" y="41"/>
                </a:lnTo>
                <a:lnTo>
                  <a:pt x="125" y="50"/>
                </a:lnTo>
                <a:lnTo>
                  <a:pt x="126" y="47"/>
                </a:lnTo>
                <a:lnTo>
                  <a:pt x="132" y="66"/>
                </a:lnTo>
                <a:lnTo>
                  <a:pt x="132" y="75"/>
                </a:lnTo>
                <a:lnTo>
                  <a:pt x="130" y="84"/>
                </a:lnTo>
                <a:lnTo>
                  <a:pt x="130" y="82"/>
                </a:lnTo>
                <a:lnTo>
                  <a:pt x="133" y="92"/>
                </a:lnTo>
                <a:lnTo>
                  <a:pt x="133" y="101"/>
                </a:lnTo>
                <a:lnTo>
                  <a:pt x="129" y="115"/>
                </a:lnTo>
                <a:lnTo>
                  <a:pt x="129" y="114"/>
                </a:lnTo>
                <a:lnTo>
                  <a:pt x="128" y="127"/>
                </a:lnTo>
                <a:lnTo>
                  <a:pt x="124" y="139"/>
                </a:lnTo>
                <a:lnTo>
                  <a:pt x="121" y="143"/>
                </a:lnTo>
                <a:lnTo>
                  <a:pt x="117" y="146"/>
                </a:lnTo>
                <a:lnTo>
                  <a:pt x="112" y="145"/>
                </a:lnTo>
                <a:lnTo>
                  <a:pt x="108" y="142"/>
                </a:lnTo>
                <a:lnTo>
                  <a:pt x="98" y="133"/>
                </a:lnTo>
                <a:lnTo>
                  <a:pt x="95" y="126"/>
                </a:lnTo>
                <a:lnTo>
                  <a:pt x="93" y="119"/>
                </a:lnTo>
                <a:lnTo>
                  <a:pt x="95" y="122"/>
                </a:lnTo>
                <a:lnTo>
                  <a:pt x="85" y="116"/>
                </a:lnTo>
                <a:lnTo>
                  <a:pt x="78" y="111"/>
                </a:lnTo>
                <a:lnTo>
                  <a:pt x="78" y="111"/>
                </a:lnTo>
                <a:lnTo>
                  <a:pt x="71" y="109"/>
                </a:lnTo>
                <a:lnTo>
                  <a:pt x="71" y="109"/>
                </a:lnTo>
                <a:lnTo>
                  <a:pt x="65" y="108"/>
                </a:lnTo>
                <a:lnTo>
                  <a:pt x="57" y="106"/>
                </a:lnTo>
                <a:lnTo>
                  <a:pt x="52" y="102"/>
                </a:lnTo>
                <a:close/>
                <a:moveTo>
                  <a:pt x="60" y="101"/>
                </a:moveTo>
                <a:lnTo>
                  <a:pt x="59" y="101"/>
                </a:lnTo>
                <a:lnTo>
                  <a:pt x="66" y="103"/>
                </a:lnTo>
                <a:lnTo>
                  <a:pt x="66" y="103"/>
                </a:lnTo>
                <a:lnTo>
                  <a:pt x="72" y="104"/>
                </a:lnTo>
                <a:lnTo>
                  <a:pt x="80" y="106"/>
                </a:lnTo>
                <a:lnTo>
                  <a:pt x="88" y="111"/>
                </a:lnTo>
                <a:lnTo>
                  <a:pt x="87" y="111"/>
                </a:lnTo>
                <a:lnTo>
                  <a:pt x="98" y="117"/>
                </a:lnTo>
                <a:lnTo>
                  <a:pt x="100" y="124"/>
                </a:lnTo>
                <a:lnTo>
                  <a:pt x="99" y="123"/>
                </a:lnTo>
                <a:lnTo>
                  <a:pt x="103" y="129"/>
                </a:lnTo>
                <a:lnTo>
                  <a:pt x="102" y="129"/>
                </a:lnTo>
                <a:lnTo>
                  <a:pt x="111" y="137"/>
                </a:lnTo>
                <a:lnTo>
                  <a:pt x="111" y="137"/>
                </a:lnTo>
                <a:lnTo>
                  <a:pt x="115" y="140"/>
                </a:lnTo>
                <a:lnTo>
                  <a:pt x="113" y="140"/>
                </a:lnTo>
                <a:lnTo>
                  <a:pt x="117" y="140"/>
                </a:lnTo>
                <a:lnTo>
                  <a:pt x="115" y="141"/>
                </a:lnTo>
                <a:lnTo>
                  <a:pt x="118" y="139"/>
                </a:lnTo>
                <a:lnTo>
                  <a:pt x="117" y="140"/>
                </a:lnTo>
                <a:lnTo>
                  <a:pt x="120" y="136"/>
                </a:lnTo>
                <a:lnTo>
                  <a:pt x="119" y="137"/>
                </a:lnTo>
                <a:lnTo>
                  <a:pt x="122" y="126"/>
                </a:lnTo>
                <a:lnTo>
                  <a:pt x="122" y="127"/>
                </a:lnTo>
                <a:lnTo>
                  <a:pt x="123" y="113"/>
                </a:lnTo>
                <a:lnTo>
                  <a:pt x="128" y="100"/>
                </a:lnTo>
                <a:lnTo>
                  <a:pt x="128" y="101"/>
                </a:lnTo>
                <a:lnTo>
                  <a:pt x="127" y="92"/>
                </a:lnTo>
                <a:lnTo>
                  <a:pt x="128" y="93"/>
                </a:lnTo>
                <a:lnTo>
                  <a:pt x="124" y="83"/>
                </a:lnTo>
                <a:lnTo>
                  <a:pt x="127" y="74"/>
                </a:lnTo>
                <a:lnTo>
                  <a:pt x="127" y="75"/>
                </a:lnTo>
                <a:lnTo>
                  <a:pt x="126" y="67"/>
                </a:lnTo>
                <a:lnTo>
                  <a:pt x="127" y="68"/>
                </a:lnTo>
                <a:lnTo>
                  <a:pt x="120" y="48"/>
                </a:lnTo>
                <a:lnTo>
                  <a:pt x="125" y="38"/>
                </a:lnTo>
                <a:lnTo>
                  <a:pt x="125" y="39"/>
                </a:lnTo>
                <a:lnTo>
                  <a:pt x="126" y="30"/>
                </a:lnTo>
                <a:lnTo>
                  <a:pt x="126" y="30"/>
                </a:lnTo>
                <a:lnTo>
                  <a:pt x="126" y="22"/>
                </a:lnTo>
                <a:lnTo>
                  <a:pt x="126" y="22"/>
                </a:lnTo>
                <a:lnTo>
                  <a:pt x="125" y="17"/>
                </a:lnTo>
                <a:lnTo>
                  <a:pt x="126" y="17"/>
                </a:lnTo>
                <a:lnTo>
                  <a:pt x="124" y="11"/>
                </a:lnTo>
                <a:lnTo>
                  <a:pt x="124" y="12"/>
                </a:lnTo>
                <a:lnTo>
                  <a:pt x="121" y="8"/>
                </a:lnTo>
                <a:lnTo>
                  <a:pt x="122" y="8"/>
                </a:lnTo>
                <a:lnTo>
                  <a:pt x="113" y="6"/>
                </a:lnTo>
                <a:lnTo>
                  <a:pt x="114" y="6"/>
                </a:lnTo>
                <a:lnTo>
                  <a:pt x="103" y="9"/>
                </a:lnTo>
                <a:lnTo>
                  <a:pt x="103" y="9"/>
                </a:lnTo>
                <a:lnTo>
                  <a:pt x="93" y="16"/>
                </a:lnTo>
                <a:lnTo>
                  <a:pt x="82" y="18"/>
                </a:lnTo>
                <a:lnTo>
                  <a:pt x="82" y="18"/>
                </a:lnTo>
                <a:lnTo>
                  <a:pt x="70" y="23"/>
                </a:lnTo>
                <a:lnTo>
                  <a:pt x="71" y="23"/>
                </a:lnTo>
                <a:lnTo>
                  <a:pt x="61" y="29"/>
                </a:lnTo>
                <a:lnTo>
                  <a:pt x="61" y="29"/>
                </a:lnTo>
                <a:lnTo>
                  <a:pt x="58" y="32"/>
                </a:lnTo>
                <a:lnTo>
                  <a:pt x="59" y="31"/>
                </a:lnTo>
                <a:lnTo>
                  <a:pt x="58" y="36"/>
                </a:lnTo>
                <a:lnTo>
                  <a:pt x="48" y="38"/>
                </a:lnTo>
                <a:lnTo>
                  <a:pt x="49" y="38"/>
                </a:lnTo>
                <a:lnTo>
                  <a:pt x="40" y="43"/>
                </a:lnTo>
                <a:lnTo>
                  <a:pt x="40" y="43"/>
                </a:lnTo>
                <a:lnTo>
                  <a:pt x="33" y="51"/>
                </a:lnTo>
                <a:lnTo>
                  <a:pt x="33" y="50"/>
                </a:lnTo>
                <a:lnTo>
                  <a:pt x="28" y="62"/>
                </a:lnTo>
                <a:lnTo>
                  <a:pt x="20" y="64"/>
                </a:lnTo>
                <a:lnTo>
                  <a:pt x="21" y="64"/>
                </a:lnTo>
                <a:lnTo>
                  <a:pt x="16" y="67"/>
                </a:lnTo>
                <a:lnTo>
                  <a:pt x="16" y="67"/>
                </a:lnTo>
                <a:lnTo>
                  <a:pt x="7" y="77"/>
                </a:lnTo>
                <a:lnTo>
                  <a:pt x="8" y="76"/>
                </a:lnTo>
                <a:lnTo>
                  <a:pt x="6" y="82"/>
                </a:lnTo>
                <a:lnTo>
                  <a:pt x="6" y="80"/>
                </a:lnTo>
                <a:lnTo>
                  <a:pt x="6" y="86"/>
                </a:lnTo>
                <a:lnTo>
                  <a:pt x="6" y="84"/>
                </a:lnTo>
                <a:lnTo>
                  <a:pt x="9" y="89"/>
                </a:lnTo>
                <a:lnTo>
                  <a:pt x="8" y="88"/>
                </a:lnTo>
                <a:lnTo>
                  <a:pt x="15" y="91"/>
                </a:lnTo>
                <a:lnTo>
                  <a:pt x="15" y="91"/>
                </a:lnTo>
                <a:lnTo>
                  <a:pt x="23" y="94"/>
                </a:lnTo>
                <a:lnTo>
                  <a:pt x="22" y="94"/>
                </a:lnTo>
                <a:lnTo>
                  <a:pt x="30" y="94"/>
                </a:lnTo>
                <a:lnTo>
                  <a:pt x="43" y="98"/>
                </a:lnTo>
                <a:lnTo>
                  <a:pt x="42" y="97"/>
                </a:lnTo>
                <a:lnTo>
                  <a:pt x="55" y="97"/>
                </a:lnTo>
                <a:lnTo>
                  <a:pt x="60" y="101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17">
            <a:extLst>
              <a:ext uri="{FF2B5EF4-FFF2-40B4-BE49-F238E27FC236}">
                <a16:creationId xmlns:a16="http://schemas.microsoft.com/office/drawing/2014/main" id="{4A94D79B-AD9E-455A-9DC2-8FB4DE8CFFA6}"/>
              </a:ext>
            </a:extLst>
          </p:cNvPr>
          <p:cNvSpPr>
            <a:spLocks/>
          </p:cNvSpPr>
          <p:nvPr/>
        </p:nvSpPr>
        <p:spPr bwMode="auto">
          <a:xfrm>
            <a:off x="3496067" y="6018211"/>
            <a:ext cx="454025" cy="703264"/>
          </a:xfrm>
          <a:custGeom>
            <a:avLst/>
            <a:gdLst>
              <a:gd name="T0" fmla="*/ 228 w 832"/>
              <a:gd name="T1" fmla="*/ 564 h 1232"/>
              <a:gd name="T2" fmla="*/ 247 w 832"/>
              <a:gd name="T3" fmla="*/ 110 h 1232"/>
              <a:gd name="T4" fmla="*/ 803 w 832"/>
              <a:gd name="T5" fmla="*/ 687 h 1232"/>
              <a:gd name="T6" fmla="*/ 464 w 832"/>
              <a:gd name="T7" fmla="*/ 1217 h 1232"/>
              <a:gd name="T8" fmla="*/ 328 w 832"/>
              <a:gd name="T9" fmla="*/ 758 h 1232"/>
              <a:gd name="T10" fmla="*/ 228 w 832"/>
              <a:gd name="T11" fmla="*/ 564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2" h="1232">
                <a:moveTo>
                  <a:pt x="228" y="564"/>
                </a:moveTo>
                <a:cubicBezTo>
                  <a:pt x="0" y="523"/>
                  <a:pt x="74" y="174"/>
                  <a:pt x="247" y="110"/>
                </a:cubicBezTo>
                <a:cubicBezTo>
                  <a:pt x="545" y="0"/>
                  <a:pt x="816" y="378"/>
                  <a:pt x="803" y="687"/>
                </a:cubicBezTo>
                <a:cubicBezTo>
                  <a:pt x="797" y="799"/>
                  <a:pt x="832" y="1187"/>
                  <a:pt x="464" y="1217"/>
                </a:cubicBezTo>
                <a:cubicBezTo>
                  <a:pt x="271" y="1232"/>
                  <a:pt x="41" y="990"/>
                  <a:pt x="328" y="758"/>
                </a:cubicBezTo>
                <a:cubicBezTo>
                  <a:pt x="290" y="776"/>
                  <a:pt x="198" y="600"/>
                  <a:pt x="228" y="564"/>
                </a:cubicBezTo>
              </a:path>
            </a:pathLst>
          </a:custGeom>
          <a:solidFill>
            <a:srgbClr val="FFDAB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18">
            <a:extLst>
              <a:ext uri="{FF2B5EF4-FFF2-40B4-BE49-F238E27FC236}">
                <a16:creationId xmlns:a16="http://schemas.microsoft.com/office/drawing/2014/main" id="{F894A87B-930A-4F97-B8F9-F47A900F4C9E}"/>
              </a:ext>
            </a:extLst>
          </p:cNvPr>
          <p:cNvSpPr>
            <a:spLocks noEditPoints="1"/>
          </p:cNvSpPr>
          <p:nvPr/>
        </p:nvSpPr>
        <p:spPr bwMode="auto">
          <a:xfrm>
            <a:off x="3538930" y="6064249"/>
            <a:ext cx="400050" cy="654051"/>
          </a:xfrm>
          <a:custGeom>
            <a:avLst/>
            <a:gdLst>
              <a:gd name="T0" fmla="*/ 37 w 252"/>
              <a:gd name="T1" fmla="*/ 173 h 412"/>
              <a:gd name="T2" fmla="*/ 8 w 252"/>
              <a:gd name="T3" fmla="*/ 147 h 412"/>
              <a:gd name="T4" fmla="*/ 7 w 252"/>
              <a:gd name="T5" fmla="*/ 67 h 412"/>
              <a:gd name="T6" fmla="*/ 46 w 252"/>
              <a:gd name="T7" fmla="*/ 13 h 412"/>
              <a:gd name="T8" fmla="*/ 96 w 252"/>
              <a:gd name="T9" fmla="*/ 0 h 412"/>
              <a:gd name="T10" fmla="*/ 150 w 252"/>
              <a:gd name="T11" fmla="*/ 16 h 412"/>
              <a:gd name="T12" fmla="*/ 196 w 252"/>
              <a:gd name="T13" fmla="*/ 56 h 412"/>
              <a:gd name="T14" fmla="*/ 249 w 252"/>
              <a:gd name="T15" fmla="*/ 175 h 412"/>
              <a:gd name="T16" fmla="*/ 252 w 252"/>
              <a:gd name="T17" fmla="*/ 227 h 412"/>
              <a:gd name="T18" fmla="*/ 251 w 252"/>
              <a:gd name="T19" fmla="*/ 264 h 412"/>
              <a:gd name="T20" fmla="*/ 227 w 252"/>
              <a:gd name="T21" fmla="*/ 356 h 412"/>
              <a:gd name="T22" fmla="*/ 192 w 252"/>
              <a:gd name="T23" fmla="*/ 393 h 412"/>
              <a:gd name="T24" fmla="*/ 133 w 252"/>
              <a:gd name="T25" fmla="*/ 412 h 412"/>
              <a:gd name="T26" fmla="*/ 82 w 252"/>
              <a:gd name="T27" fmla="*/ 400 h 412"/>
              <a:gd name="T28" fmla="*/ 40 w 252"/>
              <a:gd name="T29" fmla="*/ 348 h 412"/>
              <a:gd name="T30" fmla="*/ 40 w 252"/>
              <a:gd name="T31" fmla="*/ 305 h 412"/>
              <a:gd name="T32" fmla="*/ 68 w 252"/>
              <a:gd name="T33" fmla="*/ 257 h 412"/>
              <a:gd name="T34" fmla="*/ 79 w 252"/>
              <a:gd name="T35" fmla="*/ 246 h 412"/>
              <a:gd name="T36" fmla="*/ 58 w 252"/>
              <a:gd name="T37" fmla="*/ 217 h 412"/>
              <a:gd name="T38" fmla="*/ 47 w 252"/>
              <a:gd name="T39" fmla="*/ 180 h 412"/>
              <a:gd name="T40" fmla="*/ 52 w 252"/>
              <a:gd name="T41" fmla="*/ 180 h 412"/>
              <a:gd name="T42" fmla="*/ 57 w 252"/>
              <a:gd name="T43" fmla="*/ 202 h 412"/>
              <a:gd name="T44" fmla="*/ 62 w 252"/>
              <a:gd name="T45" fmla="*/ 214 h 412"/>
              <a:gd name="T46" fmla="*/ 76 w 252"/>
              <a:gd name="T47" fmla="*/ 236 h 412"/>
              <a:gd name="T48" fmla="*/ 81 w 252"/>
              <a:gd name="T49" fmla="*/ 240 h 412"/>
              <a:gd name="T50" fmla="*/ 72 w 252"/>
              <a:gd name="T51" fmla="*/ 261 h 412"/>
              <a:gd name="T52" fmla="*/ 50 w 252"/>
              <a:gd name="T53" fmla="*/ 292 h 412"/>
              <a:gd name="T54" fmla="*/ 45 w 252"/>
              <a:gd name="T55" fmla="*/ 306 h 412"/>
              <a:gd name="T56" fmla="*/ 42 w 252"/>
              <a:gd name="T57" fmla="*/ 334 h 412"/>
              <a:gd name="T58" fmla="*/ 45 w 252"/>
              <a:gd name="T59" fmla="*/ 346 h 412"/>
              <a:gd name="T60" fmla="*/ 65 w 252"/>
              <a:gd name="T61" fmla="*/ 379 h 412"/>
              <a:gd name="T62" fmla="*/ 84 w 252"/>
              <a:gd name="T63" fmla="*/ 394 h 412"/>
              <a:gd name="T64" fmla="*/ 121 w 252"/>
              <a:gd name="T65" fmla="*/ 406 h 412"/>
              <a:gd name="T66" fmla="*/ 132 w 252"/>
              <a:gd name="T67" fmla="*/ 406 h 412"/>
              <a:gd name="T68" fmla="*/ 173 w 252"/>
              <a:gd name="T69" fmla="*/ 396 h 412"/>
              <a:gd name="T70" fmla="*/ 189 w 252"/>
              <a:gd name="T71" fmla="*/ 388 h 412"/>
              <a:gd name="T72" fmla="*/ 214 w 252"/>
              <a:gd name="T73" fmla="*/ 366 h 412"/>
              <a:gd name="T74" fmla="*/ 222 w 252"/>
              <a:gd name="T75" fmla="*/ 353 h 412"/>
              <a:gd name="T76" fmla="*/ 243 w 252"/>
              <a:gd name="T77" fmla="*/ 293 h 412"/>
              <a:gd name="T78" fmla="*/ 245 w 252"/>
              <a:gd name="T79" fmla="*/ 263 h 412"/>
              <a:gd name="T80" fmla="*/ 246 w 252"/>
              <a:gd name="T81" fmla="*/ 227 h 412"/>
              <a:gd name="T82" fmla="*/ 246 w 252"/>
              <a:gd name="T83" fmla="*/ 197 h 412"/>
              <a:gd name="T84" fmla="*/ 244 w 252"/>
              <a:gd name="T85" fmla="*/ 176 h 412"/>
              <a:gd name="T86" fmla="*/ 215 w 252"/>
              <a:gd name="T87" fmla="*/ 94 h 412"/>
              <a:gd name="T88" fmla="*/ 192 w 252"/>
              <a:gd name="T89" fmla="*/ 59 h 412"/>
              <a:gd name="T90" fmla="*/ 163 w 252"/>
              <a:gd name="T91" fmla="*/ 32 h 412"/>
              <a:gd name="T92" fmla="*/ 148 w 252"/>
              <a:gd name="T93" fmla="*/ 21 h 412"/>
              <a:gd name="T94" fmla="*/ 113 w 252"/>
              <a:gd name="T95" fmla="*/ 8 h 412"/>
              <a:gd name="T96" fmla="*/ 96 w 252"/>
              <a:gd name="T97" fmla="*/ 6 h 412"/>
              <a:gd name="T98" fmla="*/ 59 w 252"/>
              <a:gd name="T99" fmla="*/ 13 h 412"/>
              <a:gd name="T100" fmla="*/ 49 w 252"/>
              <a:gd name="T101" fmla="*/ 18 h 412"/>
              <a:gd name="T102" fmla="*/ 23 w 252"/>
              <a:gd name="T103" fmla="*/ 45 h 412"/>
              <a:gd name="T104" fmla="*/ 12 w 252"/>
              <a:gd name="T105" fmla="*/ 69 h 412"/>
              <a:gd name="T106" fmla="*/ 6 w 252"/>
              <a:gd name="T107" fmla="*/ 121 h 412"/>
              <a:gd name="T108" fmla="*/ 13 w 252"/>
              <a:gd name="T109" fmla="*/ 144 h 412"/>
              <a:gd name="T110" fmla="*/ 29 w 252"/>
              <a:gd name="T111" fmla="*/ 161 h 412"/>
              <a:gd name="T112" fmla="*/ 39 w 252"/>
              <a:gd name="T113" fmla="*/ 16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2" h="412">
                <a:moveTo>
                  <a:pt x="49" y="173"/>
                </a:moveTo>
                <a:lnTo>
                  <a:pt x="51" y="176"/>
                </a:lnTo>
                <a:lnTo>
                  <a:pt x="37" y="173"/>
                </a:lnTo>
                <a:lnTo>
                  <a:pt x="25" y="166"/>
                </a:lnTo>
                <a:lnTo>
                  <a:pt x="16" y="157"/>
                </a:lnTo>
                <a:lnTo>
                  <a:pt x="8" y="147"/>
                </a:lnTo>
                <a:lnTo>
                  <a:pt x="0" y="122"/>
                </a:lnTo>
                <a:lnTo>
                  <a:pt x="0" y="95"/>
                </a:lnTo>
                <a:lnTo>
                  <a:pt x="7" y="67"/>
                </a:lnTo>
                <a:lnTo>
                  <a:pt x="19" y="42"/>
                </a:lnTo>
                <a:lnTo>
                  <a:pt x="35" y="21"/>
                </a:lnTo>
                <a:lnTo>
                  <a:pt x="46" y="13"/>
                </a:lnTo>
                <a:lnTo>
                  <a:pt x="57" y="8"/>
                </a:lnTo>
                <a:lnTo>
                  <a:pt x="76" y="2"/>
                </a:lnTo>
                <a:lnTo>
                  <a:pt x="96" y="0"/>
                </a:lnTo>
                <a:lnTo>
                  <a:pt x="115" y="3"/>
                </a:lnTo>
                <a:lnTo>
                  <a:pt x="133" y="8"/>
                </a:lnTo>
                <a:lnTo>
                  <a:pt x="150" y="16"/>
                </a:lnTo>
                <a:lnTo>
                  <a:pt x="166" y="27"/>
                </a:lnTo>
                <a:lnTo>
                  <a:pt x="182" y="40"/>
                </a:lnTo>
                <a:lnTo>
                  <a:pt x="196" y="56"/>
                </a:lnTo>
                <a:lnTo>
                  <a:pt x="220" y="92"/>
                </a:lnTo>
                <a:lnTo>
                  <a:pt x="239" y="132"/>
                </a:lnTo>
                <a:lnTo>
                  <a:pt x="249" y="175"/>
                </a:lnTo>
                <a:lnTo>
                  <a:pt x="252" y="197"/>
                </a:lnTo>
                <a:lnTo>
                  <a:pt x="252" y="218"/>
                </a:lnTo>
                <a:lnTo>
                  <a:pt x="252" y="227"/>
                </a:lnTo>
                <a:lnTo>
                  <a:pt x="252" y="227"/>
                </a:lnTo>
                <a:lnTo>
                  <a:pt x="252" y="238"/>
                </a:lnTo>
                <a:lnTo>
                  <a:pt x="251" y="264"/>
                </a:lnTo>
                <a:lnTo>
                  <a:pt x="248" y="294"/>
                </a:lnTo>
                <a:lnTo>
                  <a:pt x="240" y="326"/>
                </a:lnTo>
                <a:lnTo>
                  <a:pt x="227" y="356"/>
                </a:lnTo>
                <a:lnTo>
                  <a:pt x="218" y="370"/>
                </a:lnTo>
                <a:lnTo>
                  <a:pt x="206" y="382"/>
                </a:lnTo>
                <a:lnTo>
                  <a:pt x="192" y="393"/>
                </a:lnTo>
                <a:lnTo>
                  <a:pt x="175" y="402"/>
                </a:lnTo>
                <a:lnTo>
                  <a:pt x="155" y="408"/>
                </a:lnTo>
                <a:lnTo>
                  <a:pt x="133" y="412"/>
                </a:lnTo>
                <a:lnTo>
                  <a:pt x="120" y="412"/>
                </a:lnTo>
                <a:lnTo>
                  <a:pt x="107" y="409"/>
                </a:lnTo>
                <a:lnTo>
                  <a:pt x="82" y="400"/>
                </a:lnTo>
                <a:lnTo>
                  <a:pt x="61" y="383"/>
                </a:lnTo>
                <a:lnTo>
                  <a:pt x="45" y="361"/>
                </a:lnTo>
                <a:lnTo>
                  <a:pt x="40" y="348"/>
                </a:lnTo>
                <a:lnTo>
                  <a:pt x="37" y="334"/>
                </a:lnTo>
                <a:lnTo>
                  <a:pt x="37" y="320"/>
                </a:lnTo>
                <a:lnTo>
                  <a:pt x="40" y="305"/>
                </a:lnTo>
                <a:lnTo>
                  <a:pt x="45" y="289"/>
                </a:lnTo>
                <a:lnTo>
                  <a:pt x="55" y="273"/>
                </a:lnTo>
                <a:lnTo>
                  <a:pt x="68" y="257"/>
                </a:lnTo>
                <a:lnTo>
                  <a:pt x="84" y="242"/>
                </a:lnTo>
                <a:lnTo>
                  <a:pt x="85" y="246"/>
                </a:lnTo>
                <a:lnTo>
                  <a:pt x="79" y="246"/>
                </a:lnTo>
                <a:lnTo>
                  <a:pt x="72" y="239"/>
                </a:lnTo>
                <a:lnTo>
                  <a:pt x="64" y="229"/>
                </a:lnTo>
                <a:lnTo>
                  <a:pt x="58" y="217"/>
                </a:lnTo>
                <a:lnTo>
                  <a:pt x="52" y="204"/>
                </a:lnTo>
                <a:lnTo>
                  <a:pt x="48" y="192"/>
                </a:lnTo>
                <a:lnTo>
                  <a:pt x="47" y="180"/>
                </a:lnTo>
                <a:lnTo>
                  <a:pt x="49" y="173"/>
                </a:lnTo>
                <a:close/>
                <a:moveTo>
                  <a:pt x="52" y="182"/>
                </a:moveTo>
                <a:lnTo>
                  <a:pt x="52" y="180"/>
                </a:lnTo>
                <a:lnTo>
                  <a:pt x="53" y="191"/>
                </a:lnTo>
                <a:lnTo>
                  <a:pt x="53" y="190"/>
                </a:lnTo>
                <a:lnTo>
                  <a:pt x="57" y="202"/>
                </a:lnTo>
                <a:lnTo>
                  <a:pt x="57" y="202"/>
                </a:lnTo>
                <a:lnTo>
                  <a:pt x="63" y="215"/>
                </a:lnTo>
                <a:lnTo>
                  <a:pt x="62" y="214"/>
                </a:lnTo>
                <a:lnTo>
                  <a:pt x="69" y="226"/>
                </a:lnTo>
                <a:lnTo>
                  <a:pt x="69" y="226"/>
                </a:lnTo>
                <a:lnTo>
                  <a:pt x="76" y="236"/>
                </a:lnTo>
                <a:lnTo>
                  <a:pt x="75" y="235"/>
                </a:lnTo>
                <a:lnTo>
                  <a:pt x="82" y="241"/>
                </a:lnTo>
                <a:lnTo>
                  <a:pt x="81" y="240"/>
                </a:lnTo>
                <a:lnTo>
                  <a:pt x="92" y="242"/>
                </a:lnTo>
                <a:lnTo>
                  <a:pt x="71" y="261"/>
                </a:lnTo>
                <a:lnTo>
                  <a:pt x="72" y="261"/>
                </a:lnTo>
                <a:lnTo>
                  <a:pt x="59" y="277"/>
                </a:lnTo>
                <a:lnTo>
                  <a:pt x="59" y="277"/>
                </a:lnTo>
                <a:lnTo>
                  <a:pt x="50" y="292"/>
                </a:lnTo>
                <a:lnTo>
                  <a:pt x="50" y="291"/>
                </a:lnTo>
                <a:lnTo>
                  <a:pt x="45" y="306"/>
                </a:lnTo>
                <a:lnTo>
                  <a:pt x="45" y="306"/>
                </a:lnTo>
                <a:lnTo>
                  <a:pt x="42" y="320"/>
                </a:lnTo>
                <a:lnTo>
                  <a:pt x="42" y="320"/>
                </a:lnTo>
                <a:lnTo>
                  <a:pt x="42" y="334"/>
                </a:lnTo>
                <a:lnTo>
                  <a:pt x="42" y="333"/>
                </a:lnTo>
                <a:lnTo>
                  <a:pt x="45" y="347"/>
                </a:lnTo>
                <a:lnTo>
                  <a:pt x="45" y="346"/>
                </a:lnTo>
                <a:lnTo>
                  <a:pt x="50" y="358"/>
                </a:lnTo>
                <a:lnTo>
                  <a:pt x="50" y="358"/>
                </a:lnTo>
                <a:lnTo>
                  <a:pt x="65" y="379"/>
                </a:lnTo>
                <a:lnTo>
                  <a:pt x="64" y="379"/>
                </a:lnTo>
                <a:lnTo>
                  <a:pt x="85" y="395"/>
                </a:lnTo>
                <a:lnTo>
                  <a:pt x="84" y="394"/>
                </a:lnTo>
                <a:lnTo>
                  <a:pt x="109" y="404"/>
                </a:lnTo>
                <a:lnTo>
                  <a:pt x="108" y="404"/>
                </a:lnTo>
                <a:lnTo>
                  <a:pt x="121" y="406"/>
                </a:lnTo>
                <a:lnTo>
                  <a:pt x="120" y="406"/>
                </a:lnTo>
                <a:lnTo>
                  <a:pt x="133" y="406"/>
                </a:lnTo>
                <a:lnTo>
                  <a:pt x="132" y="406"/>
                </a:lnTo>
                <a:lnTo>
                  <a:pt x="154" y="403"/>
                </a:lnTo>
                <a:lnTo>
                  <a:pt x="154" y="403"/>
                </a:lnTo>
                <a:lnTo>
                  <a:pt x="173" y="396"/>
                </a:lnTo>
                <a:lnTo>
                  <a:pt x="173" y="396"/>
                </a:lnTo>
                <a:lnTo>
                  <a:pt x="189" y="388"/>
                </a:lnTo>
                <a:lnTo>
                  <a:pt x="189" y="388"/>
                </a:lnTo>
                <a:lnTo>
                  <a:pt x="203" y="378"/>
                </a:lnTo>
                <a:lnTo>
                  <a:pt x="202" y="378"/>
                </a:lnTo>
                <a:lnTo>
                  <a:pt x="214" y="366"/>
                </a:lnTo>
                <a:lnTo>
                  <a:pt x="213" y="366"/>
                </a:lnTo>
                <a:lnTo>
                  <a:pt x="223" y="353"/>
                </a:lnTo>
                <a:lnTo>
                  <a:pt x="222" y="353"/>
                </a:lnTo>
                <a:lnTo>
                  <a:pt x="235" y="323"/>
                </a:lnTo>
                <a:lnTo>
                  <a:pt x="235" y="324"/>
                </a:lnTo>
                <a:lnTo>
                  <a:pt x="243" y="293"/>
                </a:lnTo>
                <a:lnTo>
                  <a:pt x="243" y="293"/>
                </a:lnTo>
                <a:lnTo>
                  <a:pt x="246" y="263"/>
                </a:lnTo>
                <a:lnTo>
                  <a:pt x="245" y="263"/>
                </a:lnTo>
                <a:lnTo>
                  <a:pt x="246" y="237"/>
                </a:lnTo>
                <a:lnTo>
                  <a:pt x="246" y="237"/>
                </a:lnTo>
                <a:lnTo>
                  <a:pt x="246" y="227"/>
                </a:lnTo>
                <a:lnTo>
                  <a:pt x="247" y="218"/>
                </a:lnTo>
                <a:lnTo>
                  <a:pt x="247" y="218"/>
                </a:lnTo>
                <a:lnTo>
                  <a:pt x="246" y="197"/>
                </a:lnTo>
                <a:lnTo>
                  <a:pt x="247" y="197"/>
                </a:lnTo>
                <a:lnTo>
                  <a:pt x="244" y="176"/>
                </a:lnTo>
                <a:lnTo>
                  <a:pt x="244" y="176"/>
                </a:lnTo>
                <a:lnTo>
                  <a:pt x="234" y="134"/>
                </a:lnTo>
                <a:lnTo>
                  <a:pt x="234" y="134"/>
                </a:lnTo>
                <a:lnTo>
                  <a:pt x="215" y="94"/>
                </a:lnTo>
                <a:lnTo>
                  <a:pt x="216" y="95"/>
                </a:lnTo>
                <a:lnTo>
                  <a:pt x="192" y="59"/>
                </a:lnTo>
                <a:lnTo>
                  <a:pt x="192" y="59"/>
                </a:lnTo>
                <a:lnTo>
                  <a:pt x="178" y="44"/>
                </a:lnTo>
                <a:lnTo>
                  <a:pt x="178" y="45"/>
                </a:lnTo>
                <a:lnTo>
                  <a:pt x="163" y="32"/>
                </a:lnTo>
                <a:lnTo>
                  <a:pt x="163" y="32"/>
                </a:lnTo>
                <a:lnTo>
                  <a:pt x="147" y="21"/>
                </a:lnTo>
                <a:lnTo>
                  <a:pt x="148" y="21"/>
                </a:lnTo>
                <a:lnTo>
                  <a:pt x="131" y="13"/>
                </a:lnTo>
                <a:lnTo>
                  <a:pt x="131" y="13"/>
                </a:lnTo>
                <a:lnTo>
                  <a:pt x="113" y="8"/>
                </a:lnTo>
                <a:lnTo>
                  <a:pt x="114" y="8"/>
                </a:lnTo>
                <a:lnTo>
                  <a:pt x="96" y="6"/>
                </a:lnTo>
                <a:lnTo>
                  <a:pt x="96" y="6"/>
                </a:lnTo>
                <a:lnTo>
                  <a:pt x="77" y="8"/>
                </a:lnTo>
                <a:lnTo>
                  <a:pt x="78" y="8"/>
                </a:lnTo>
                <a:lnTo>
                  <a:pt x="59" y="13"/>
                </a:lnTo>
                <a:lnTo>
                  <a:pt x="59" y="13"/>
                </a:lnTo>
                <a:lnTo>
                  <a:pt x="49" y="18"/>
                </a:lnTo>
                <a:lnTo>
                  <a:pt x="49" y="18"/>
                </a:lnTo>
                <a:lnTo>
                  <a:pt x="39" y="26"/>
                </a:lnTo>
                <a:lnTo>
                  <a:pt x="40" y="25"/>
                </a:lnTo>
                <a:lnTo>
                  <a:pt x="23" y="45"/>
                </a:lnTo>
                <a:lnTo>
                  <a:pt x="23" y="45"/>
                </a:lnTo>
                <a:lnTo>
                  <a:pt x="12" y="70"/>
                </a:lnTo>
                <a:lnTo>
                  <a:pt x="12" y="69"/>
                </a:lnTo>
                <a:lnTo>
                  <a:pt x="6" y="96"/>
                </a:lnTo>
                <a:lnTo>
                  <a:pt x="6" y="95"/>
                </a:lnTo>
                <a:lnTo>
                  <a:pt x="6" y="121"/>
                </a:lnTo>
                <a:lnTo>
                  <a:pt x="6" y="121"/>
                </a:lnTo>
                <a:lnTo>
                  <a:pt x="13" y="144"/>
                </a:lnTo>
                <a:lnTo>
                  <a:pt x="13" y="144"/>
                </a:lnTo>
                <a:lnTo>
                  <a:pt x="20" y="153"/>
                </a:lnTo>
                <a:lnTo>
                  <a:pt x="20" y="153"/>
                </a:lnTo>
                <a:lnTo>
                  <a:pt x="29" y="161"/>
                </a:lnTo>
                <a:lnTo>
                  <a:pt x="28" y="161"/>
                </a:lnTo>
                <a:lnTo>
                  <a:pt x="39" y="167"/>
                </a:lnTo>
                <a:lnTo>
                  <a:pt x="39" y="167"/>
                </a:lnTo>
                <a:lnTo>
                  <a:pt x="55" y="172"/>
                </a:lnTo>
                <a:lnTo>
                  <a:pt x="52" y="182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19">
            <a:extLst>
              <a:ext uri="{FF2B5EF4-FFF2-40B4-BE49-F238E27FC236}">
                <a16:creationId xmlns:a16="http://schemas.microsoft.com/office/drawing/2014/main" id="{BA3E9026-D2CC-42C9-AF5B-11EF5C01AC56}"/>
              </a:ext>
            </a:extLst>
          </p:cNvPr>
          <p:cNvSpPr>
            <a:spLocks/>
          </p:cNvSpPr>
          <p:nvPr/>
        </p:nvSpPr>
        <p:spPr bwMode="auto">
          <a:xfrm>
            <a:off x="3608002" y="6013315"/>
            <a:ext cx="52388" cy="17463"/>
          </a:xfrm>
          <a:custGeom>
            <a:avLst/>
            <a:gdLst>
              <a:gd name="T0" fmla="*/ 9 w 98"/>
              <a:gd name="T1" fmla="*/ 11 h 30"/>
              <a:gd name="T2" fmla="*/ 40 w 98"/>
              <a:gd name="T3" fmla="*/ 13 h 30"/>
              <a:gd name="T4" fmla="*/ 38 w 98"/>
              <a:gd name="T5" fmla="*/ 14 h 30"/>
              <a:gd name="T6" fmla="*/ 60 w 98"/>
              <a:gd name="T7" fmla="*/ 11 h 30"/>
              <a:gd name="T8" fmla="*/ 59 w 98"/>
              <a:gd name="T9" fmla="*/ 11 h 30"/>
              <a:gd name="T10" fmla="*/ 75 w 98"/>
              <a:gd name="T11" fmla="*/ 6 h 30"/>
              <a:gd name="T12" fmla="*/ 75 w 98"/>
              <a:gd name="T13" fmla="*/ 6 h 30"/>
              <a:gd name="T14" fmla="*/ 86 w 98"/>
              <a:gd name="T15" fmla="*/ 2 h 30"/>
              <a:gd name="T16" fmla="*/ 96 w 98"/>
              <a:gd name="T17" fmla="*/ 7 h 30"/>
              <a:gd name="T18" fmla="*/ 91 w 98"/>
              <a:gd name="T19" fmla="*/ 17 h 30"/>
              <a:gd name="T20" fmla="*/ 80 w 98"/>
              <a:gd name="T21" fmla="*/ 21 h 30"/>
              <a:gd name="T22" fmla="*/ 63 w 98"/>
              <a:gd name="T23" fmla="*/ 26 h 30"/>
              <a:gd name="T24" fmla="*/ 40 w 98"/>
              <a:gd name="T25" fmla="*/ 30 h 30"/>
              <a:gd name="T26" fmla="*/ 8 w 98"/>
              <a:gd name="T27" fmla="*/ 27 h 30"/>
              <a:gd name="T28" fmla="*/ 0 w 98"/>
              <a:gd name="T29" fmla="*/ 19 h 30"/>
              <a:gd name="T30" fmla="*/ 9 w 98"/>
              <a:gd name="T31" fmla="*/ 1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8" h="30">
                <a:moveTo>
                  <a:pt x="9" y="11"/>
                </a:moveTo>
                <a:lnTo>
                  <a:pt x="40" y="13"/>
                </a:lnTo>
                <a:lnTo>
                  <a:pt x="38" y="14"/>
                </a:lnTo>
                <a:lnTo>
                  <a:pt x="60" y="11"/>
                </a:lnTo>
                <a:lnTo>
                  <a:pt x="59" y="11"/>
                </a:lnTo>
                <a:lnTo>
                  <a:pt x="75" y="6"/>
                </a:lnTo>
                <a:lnTo>
                  <a:pt x="75" y="6"/>
                </a:lnTo>
                <a:lnTo>
                  <a:pt x="86" y="2"/>
                </a:lnTo>
                <a:cubicBezTo>
                  <a:pt x="90" y="0"/>
                  <a:pt x="94" y="3"/>
                  <a:pt x="96" y="7"/>
                </a:cubicBezTo>
                <a:cubicBezTo>
                  <a:pt x="98" y="11"/>
                  <a:pt x="95" y="15"/>
                  <a:pt x="91" y="17"/>
                </a:cubicBezTo>
                <a:lnTo>
                  <a:pt x="80" y="21"/>
                </a:lnTo>
                <a:lnTo>
                  <a:pt x="63" y="26"/>
                </a:lnTo>
                <a:lnTo>
                  <a:pt x="40" y="30"/>
                </a:lnTo>
                <a:lnTo>
                  <a:pt x="8" y="27"/>
                </a:lnTo>
                <a:cubicBezTo>
                  <a:pt x="4" y="27"/>
                  <a:pt x="0" y="23"/>
                  <a:pt x="0" y="19"/>
                </a:cubicBezTo>
                <a:cubicBezTo>
                  <a:pt x="1" y="15"/>
                  <a:pt x="5" y="11"/>
                  <a:pt x="9" y="11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20">
            <a:extLst>
              <a:ext uri="{FF2B5EF4-FFF2-40B4-BE49-F238E27FC236}">
                <a16:creationId xmlns:a16="http://schemas.microsoft.com/office/drawing/2014/main" id="{50B8E9DF-328D-4A4A-A823-EFF0C2E46497}"/>
              </a:ext>
            </a:extLst>
          </p:cNvPr>
          <p:cNvSpPr>
            <a:spLocks/>
          </p:cNvSpPr>
          <p:nvPr/>
        </p:nvSpPr>
        <p:spPr bwMode="auto">
          <a:xfrm>
            <a:off x="3668327" y="6127615"/>
            <a:ext cx="53975" cy="15875"/>
          </a:xfrm>
          <a:custGeom>
            <a:avLst/>
            <a:gdLst>
              <a:gd name="T0" fmla="*/ 6 w 97"/>
              <a:gd name="T1" fmla="*/ 12 h 28"/>
              <a:gd name="T2" fmla="*/ 33 w 97"/>
              <a:gd name="T3" fmla="*/ 4 h 28"/>
              <a:gd name="T4" fmla="*/ 56 w 97"/>
              <a:gd name="T5" fmla="*/ 0 h 28"/>
              <a:gd name="T6" fmla="*/ 89 w 97"/>
              <a:gd name="T7" fmla="*/ 2 h 28"/>
              <a:gd name="T8" fmla="*/ 96 w 97"/>
              <a:gd name="T9" fmla="*/ 11 h 28"/>
              <a:gd name="T10" fmla="*/ 88 w 97"/>
              <a:gd name="T11" fmla="*/ 18 h 28"/>
              <a:gd name="T12" fmla="*/ 56 w 97"/>
              <a:gd name="T13" fmla="*/ 16 h 28"/>
              <a:gd name="T14" fmla="*/ 58 w 97"/>
              <a:gd name="T15" fmla="*/ 16 h 28"/>
              <a:gd name="T16" fmla="*/ 36 w 97"/>
              <a:gd name="T17" fmla="*/ 19 h 28"/>
              <a:gd name="T18" fmla="*/ 37 w 97"/>
              <a:gd name="T19" fmla="*/ 19 h 28"/>
              <a:gd name="T20" fmla="*/ 11 w 97"/>
              <a:gd name="T21" fmla="*/ 27 h 28"/>
              <a:gd name="T22" fmla="*/ 1 w 97"/>
              <a:gd name="T23" fmla="*/ 22 h 28"/>
              <a:gd name="T24" fmla="*/ 6 w 97"/>
              <a:gd name="T25" fmla="*/ 1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" h="28">
                <a:moveTo>
                  <a:pt x="6" y="12"/>
                </a:moveTo>
                <a:lnTo>
                  <a:pt x="33" y="4"/>
                </a:lnTo>
                <a:lnTo>
                  <a:pt x="56" y="0"/>
                </a:lnTo>
                <a:lnTo>
                  <a:pt x="89" y="2"/>
                </a:lnTo>
                <a:cubicBezTo>
                  <a:pt x="93" y="3"/>
                  <a:pt x="97" y="7"/>
                  <a:pt x="96" y="11"/>
                </a:cubicBezTo>
                <a:cubicBezTo>
                  <a:pt x="96" y="15"/>
                  <a:pt x="92" y="19"/>
                  <a:pt x="88" y="18"/>
                </a:cubicBezTo>
                <a:lnTo>
                  <a:pt x="56" y="16"/>
                </a:lnTo>
                <a:lnTo>
                  <a:pt x="58" y="16"/>
                </a:lnTo>
                <a:lnTo>
                  <a:pt x="36" y="19"/>
                </a:lnTo>
                <a:lnTo>
                  <a:pt x="37" y="19"/>
                </a:lnTo>
                <a:lnTo>
                  <a:pt x="11" y="27"/>
                </a:lnTo>
                <a:cubicBezTo>
                  <a:pt x="7" y="28"/>
                  <a:pt x="2" y="26"/>
                  <a:pt x="1" y="22"/>
                </a:cubicBezTo>
                <a:cubicBezTo>
                  <a:pt x="0" y="18"/>
                  <a:pt x="2" y="13"/>
                  <a:pt x="6" y="12"/>
                </a:cubicBez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21">
            <a:extLst>
              <a:ext uri="{FF2B5EF4-FFF2-40B4-BE49-F238E27FC236}">
                <a16:creationId xmlns:a16="http://schemas.microsoft.com/office/drawing/2014/main" id="{89EA848A-5FA7-4D4A-A6E9-7C264AB6826E}"/>
              </a:ext>
            </a:extLst>
          </p:cNvPr>
          <p:cNvSpPr>
            <a:spLocks/>
          </p:cNvSpPr>
          <p:nvPr/>
        </p:nvSpPr>
        <p:spPr bwMode="auto">
          <a:xfrm>
            <a:off x="3506402" y="6027602"/>
            <a:ext cx="158750" cy="612776"/>
          </a:xfrm>
          <a:custGeom>
            <a:avLst/>
            <a:gdLst>
              <a:gd name="T0" fmla="*/ 231 w 288"/>
              <a:gd name="T1" fmla="*/ 1072 h 1072"/>
              <a:gd name="T2" fmla="*/ 288 w 288"/>
              <a:gd name="T3" fmla="*/ 196 h 1072"/>
              <a:gd name="T4" fmla="*/ 196 w 288"/>
              <a:gd name="T5" fmla="*/ 0 h 1072"/>
              <a:gd name="T6" fmla="*/ 183 w 288"/>
              <a:gd name="T7" fmla="*/ 1072 h 1072"/>
              <a:gd name="T8" fmla="*/ 231 w 288"/>
              <a:gd name="T9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072">
                <a:moveTo>
                  <a:pt x="231" y="1072"/>
                </a:moveTo>
                <a:cubicBezTo>
                  <a:pt x="112" y="356"/>
                  <a:pt x="128" y="346"/>
                  <a:pt x="288" y="196"/>
                </a:cubicBezTo>
                <a:cubicBezTo>
                  <a:pt x="234" y="166"/>
                  <a:pt x="183" y="39"/>
                  <a:pt x="196" y="0"/>
                </a:cubicBezTo>
                <a:cubicBezTo>
                  <a:pt x="0" y="59"/>
                  <a:pt x="147" y="953"/>
                  <a:pt x="183" y="1072"/>
                </a:cubicBezTo>
                <a:lnTo>
                  <a:pt x="231" y="1072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2">
            <a:extLst>
              <a:ext uri="{FF2B5EF4-FFF2-40B4-BE49-F238E27FC236}">
                <a16:creationId xmlns:a16="http://schemas.microsoft.com/office/drawing/2014/main" id="{EAF9D3D4-920D-4094-B621-76EC48206AB5}"/>
              </a:ext>
            </a:extLst>
          </p:cNvPr>
          <p:cNvSpPr>
            <a:spLocks noEditPoints="1"/>
          </p:cNvSpPr>
          <p:nvPr/>
        </p:nvSpPr>
        <p:spPr bwMode="auto">
          <a:xfrm>
            <a:off x="3555614" y="6019665"/>
            <a:ext cx="115888" cy="625476"/>
          </a:xfrm>
          <a:custGeom>
            <a:avLst/>
            <a:gdLst>
              <a:gd name="T0" fmla="*/ 46 w 73"/>
              <a:gd name="T1" fmla="*/ 392 h 394"/>
              <a:gd name="T2" fmla="*/ 33 w 73"/>
              <a:gd name="T3" fmla="*/ 307 h 394"/>
              <a:gd name="T4" fmla="*/ 24 w 73"/>
              <a:gd name="T5" fmla="*/ 241 h 394"/>
              <a:gd name="T6" fmla="*/ 20 w 73"/>
              <a:gd name="T7" fmla="*/ 193 h 394"/>
              <a:gd name="T8" fmla="*/ 20 w 73"/>
              <a:gd name="T9" fmla="*/ 157 h 394"/>
              <a:gd name="T10" fmla="*/ 25 w 73"/>
              <a:gd name="T11" fmla="*/ 130 h 394"/>
              <a:gd name="T12" fmla="*/ 48 w 73"/>
              <a:gd name="T13" fmla="*/ 92 h 394"/>
              <a:gd name="T14" fmla="*/ 67 w 73"/>
              <a:gd name="T15" fmla="*/ 78 h 394"/>
              <a:gd name="T16" fmla="*/ 53 w 73"/>
              <a:gd name="T17" fmla="*/ 64 h 394"/>
              <a:gd name="T18" fmla="*/ 35 w 73"/>
              <a:gd name="T19" fmla="*/ 21 h 394"/>
              <a:gd name="T20" fmla="*/ 34 w 73"/>
              <a:gd name="T21" fmla="*/ 5 h 394"/>
              <a:gd name="T22" fmla="*/ 27 w 73"/>
              <a:gd name="T23" fmla="*/ 15 h 394"/>
              <a:gd name="T24" fmla="*/ 19 w 73"/>
              <a:gd name="T25" fmla="*/ 28 h 394"/>
              <a:gd name="T26" fmla="*/ 13 w 73"/>
              <a:gd name="T27" fmla="*/ 46 h 394"/>
              <a:gd name="T28" fmla="*/ 9 w 73"/>
              <a:gd name="T29" fmla="*/ 69 h 394"/>
              <a:gd name="T30" fmla="*/ 6 w 73"/>
              <a:gd name="T31" fmla="*/ 96 h 394"/>
              <a:gd name="T32" fmla="*/ 5 w 73"/>
              <a:gd name="T33" fmla="*/ 126 h 394"/>
              <a:gd name="T34" fmla="*/ 7 w 73"/>
              <a:gd name="T35" fmla="*/ 190 h 394"/>
              <a:gd name="T36" fmla="*/ 13 w 73"/>
              <a:gd name="T37" fmla="*/ 256 h 394"/>
              <a:gd name="T38" fmla="*/ 17 w 73"/>
              <a:gd name="T39" fmla="*/ 287 h 394"/>
              <a:gd name="T40" fmla="*/ 21 w 73"/>
              <a:gd name="T41" fmla="*/ 316 h 394"/>
              <a:gd name="T42" fmla="*/ 25 w 73"/>
              <a:gd name="T43" fmla="*/ 341 h 394"/>
              <a:gd name="T44" fmla="*/ 29 w 73"/>
              <a:gd name="T45" fmla="*/ 363 h 394"/>
              <a:gd name="T46" fmla="*/ 32 w 73"/>
              <a:gd name="T47" fmla="*/ 380 h 394"/>
              <a:gd name="T48" fmla="*/ 35 w 73"/>
              <a:gd name="T49" fmla="*/ 390 h 394"/>
              <a:gd name="T50" fmla="*/ 49 w 73"/>
              <a:gd name="T51" fmla="*/ 388 h 394"/>
              <a:gd name="T52" fmla="*/ 27 w 73"/>
              <a:gd name="T53" fmla="*/ 381 h 394"/>
              <a:gd name="T54" fmla="*/ 20 w 73"/>
              <a:gd name="T55" fmla="*/ 342 h 394"/>
              <a:gd name="T56" fmla="*/ 12 w 73"/>
              <a:gd name="T57" fmla="*/ 288 h 394"/>
              <a:gd name="T58" fmla="*/ 2 w 73"/>
              <a:gd name="T59" fmla="*/ 190 h 394"/>
              <a:gd name="T60" fmla="*/ 1 w 73"/>
              <a:gd name="T61" fmla="*/ 96 h 394"/>
              <a:gd name="T62" fmla="*/ 8 w 73"/>
              <a:gd name="T63" fmla="*/ 44 h 394"/>
              <a:gd name="T64" fmla="*/ 24 w 73"/>
              <a:gd name="T65" fmla="*/ 11 h 394"/>
              <a:gd name="T66" fmla="*/ 39 w 73"/>
              <a:gd name="T67" fmla="*/ 12 h 394"/>
              <a:gd name="T68" fmla="*/ 40 w 73"/>
              <a:gd name="T69" fmla="*/ 21 h 394"/>
              <a:gd name="T70" fmla="*/ 47 w 73"/>
              <a:gd name="T71" fmla="*/ 41 h 394"/>
              <a:gd name="T72" fmla="*/ 57 w 73"/>
              <a:gd name="T73" fmla="*/ 61 h 394"/>
              <a:gd name="T74" fmla="*/ 64 w 73"/>
              <a:gd name="T75" fmla="*/ 69 h 394"/>
              <a:gd name="T76" fmla="*/ 73 w 73"/>
              <a:gd name="T77" fmla="*/ 76 h 394"/>
              <a:gd name="T78" fmla="*/ 53 w 73"/>
              <a:gd name="T79" fmla="*/ 96 h 394"/>
              <a:gd name="T80" fmla="*/ 39 w 73"/>
              <a:gd name="T81" fmla="*/ 113 h 394"/>
              <a:gd name="T82" fmla="*/ 30 w 73"/>
              <a:gd name="T83" fmla="*/ 132 h 394"/>
              <a:gd name="T84" fmla="*/ 27 w 73"/>
              <a:gd name="T85" fmla="*/ 143 h 394"/>
              <a:gd name="T86" fmla="*/ 25 w 73"/>
              <a:gd name="T87" fmla="*/ 157 h 394"/>
              <a:gd name="T88" fmla="*/ 25 w 73"/>
              <a:gd name="T89" fmla="*/ 173 h 394"/>
              <a:gd name="T90" fmla="*/ 25 w 73"/>
              <a:gd name="T91" fmla="*/ 192 h 394"/>
              <a:gd name="T92" fmla="*/ 27 w 73"/>
              <a:gd name="T93" fmla="*/ 215 h 394"/>
              <a:gd name="T94" fmla="*/ 30 w 73"/>
              <a:gd name="T95" fmla="*/ 240 h 394"/>
              <a:gd name="T96" fmla="*/ 33 w 73"/>
              <a:gd name="T97" fmla="*/ 271 h 394"/>
              <a:gd name="T98" fmla="*/ 44 w 73"/>
              <a:gd name="T99" fmla="*/ 345 h 394"/>
              <a:gd name="T100" fmla="*/ 52 w 73"/>
              <a:gd name="T10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3" h="394">
                <a:moveTo>
                  <a:pt x="49" y="388"/>
                </a:moveTo>
                <a:lnTo>
                  <a:pt x="46" y="392"/>
                </a:lnTo>
                <a:lnTo>
                  <a:pt x="39" y="346"/>
                </a:lnTo>
                <a:lnTo>
                  <a:pt x="33" y="307"/>
                </a:lnTo>
                <a:lnTo>
                  <a:pt x="28" y="272"/>
                </a:lnTo>
                <a:lnTo>
                  <a:pt x="24" y="241"/>
                </a:lnTo>
                <a:lnTo>
                  <a:pt x="21" y="215"/>
                </a:lnTo>
                <a:lnTo>
                  <a:pt x="20" y="193"/>
                </a:lnTo>
                <a:lnTo>
                  <a:pt x="19" y="173"/>
                </a:lnTo>
                <a:lnTo>
                  <a:pt x="20" y="157"/>
                </a:lnTo>
                <a:lnTo>
                  <a:pt x="22" y="143"/>
                </a:lnTo>
                <a:lnTo>
                  <a:pt x="25" y="130"/>
                </a:lnTo>
                <a:lnTo>
                  <a:pt x="34" y="110"/>
                </a:lnTo>
                <a:lnTo>
                  <a:pt x="48" y="92"/>
                </a:lnTo>
                <a:lnTo>
                  <a:pt x="67" y="74"/>
                </a:lnTo>
                <a:lnTo>
                  <a:pt x="67" y="78"/>
                </a:lnTo>
                <a:lnTo>
                  <a:pt x="60" y="73"/>
                </a:lnTo>
                <a:lnTo>
                  <a:pt x="53" y="64"/>
                </a:lnTo>
                <a:lnTo>
                  <a:pt x="42" y="43"/>
                </a:lnTo>
                <a:lnTo>
                  <a:pt x="35" y="21"/>
                </a:lnTo>
                <a:lnTo>
                  <a:pt x="33" y="12"/>
                </a:lnTo>
                <a:lnTo>
                  <a:pt x="34" y="5"/>
                </a:lnTo>
                <a:lnTo>
                  <a:pt x="38" y="8"/>
                </a:lnTo>
                <a:lnTo>
                  <a:pt x="27" y="15"/>
                </a:lnTo>
                <a:lnTo>
                  <a:pt x="28" y="14"/>
                </a:lnTo>
                <a:lnTo>
                  <a:pt x="19" y="28"/>
                </a:lnTo>
                <a:lnTo>
                  <a:pt x="20" y="27"/>
                </a:lnTo>
                <a:lnTo>
                  <a:pt x="13" y="46"/>
                </a:lnTo>
                <a:lnTo>
                  <a:pt x="13" y="46"/>
                </a:lnTo>
                <a:lnTo>
                  <a:pt x="9" y="69"/>
                </a:lnTo>
                <a:lnTo>
                  <a:pt x="9" y="69"/>
                </a:lnTo>
                <a:lnTo>
                  <a:pt x="6" y="96"/>
                </a:lnTo>
                <a:lnTo>
                  <a:pt x="6" y="96"/>
                </a:lnTo>
                <a:lnTo>
                  <a:pt x="5" y="126"/>
                </a:lnTo>
                <a:lnTo>
                  <a:pt x="5" y="125"/>
                </a:lnTo>
                <a:lnTo>
                  <a:pt x="7" y="190"/>
                </a:lnTo>
                <a:lnTo>
                  <a:pt x="7" y="190"/>
                </a:lnTo>
                <a:lnTo>
                  <a:pt x="13" y="256"/>
                </a:lnTo>
                <a:lnTo>
                  <a:pt x="13" y="255"/>
                </a:lnTo>
                <a:lnTo>
                  <a:pt x="17" y="287"/>
                </a:lnTo>
                <a:lnTo>
                  <a:pt x="17" y="287"/>
                </a:lnTo>
                <a:lnTo>
                  <a:pt x="21" y="316"/>
                </a:lnTo>
                <a:lnTo>
                  <a:pt x="21" y="316"/>
                </a:lnTo>
                <a:lnTo>
                  <a:pt x="25" y="341"/>
                </a:lnTo>
                <a:lnTo>
                  <a:pt x="25" y="341"/>
                </a:lnTo>
                <a:lnTo>
                  <a:pt x="29" y="363"/>
                </a:lnTo>
                <a:lnTo>
                  <a:pt x="29" y="363"/>
                </a:lnTo>
                <a:lnTo>
                  <a:pt x="32" y="380"/>
                </a:lnTo>
                <a:lnTo>
                  <a:pt x="32" y="379"/>
                </a:lnTo>
                <a:lnTo>
                  <a:pt x="35" y="390"/>
                </a:lnTo>
                <a:lnTo>
                  <a:pt x="32" y="388"/>
                </a:lnTo>
                <a:lnTo>
                  <a:pt x="49" y="388"/>
                </a:lnTo>
                <a:close/>
                <a:moveTo>
                  <a:pt x="30" y="394"/>
                </a:moveTo>
                <a:lnTo>
                  <a:pt x="27" y="381"/>
                </a:lnTo>
                <a:lnTo>
                  <a:pt x="24" y="364"/>
                </a:lnTo>
                <a:lnTo>
                  <a:pt x="20" y="342"/>
                </a:lnTo>
                <a:lnTo>
                  <a:pt x="16" y="317"/>
                </a:lnTo>
                <a:lnTo>
                  <a:pt x="12" y="288"/>
                </a:lnTo>
                <a:lnTo>
                  <a:pt x="8" y="256"/>
                </a:lnTo>
                <a:lnTo>
                  <a:pt x="2" y="190"/>
                </a:lnTo>
                <a:lnTo>
                  <a:pt x="0" y="125"/>
                </a:lnTo>
                <a:lnTo>
                  <a:pt x="1" y="96"/>
                </a:lnTo>
                <a:lnTo>
                  <a:pt x="3" y="68"/>
                </a:lnTo>
                <a:lnTo>
                  <a:pt x="8" y="44"/>
                </a:lnTo>
                <a:lnTo>
                  <a:pt x="14" y="25"/>
                </a:lnTo>
                <a:lnTo>
                  <a:pt x="24" y="11"/>
                </a:lnTo>
                <a:lnTo>
                  <a:pt x="40" y="0"/>
                </a:lnTo>
                <a:lnTo>
                  <a:pt x="39" y="12"/>
                </a:lnTo>
                <a:lnTo>
                  <a:pt x="39" y="12"/>
                </a:lnTo>
                <a:lnTo>
                  <a:pt x="40" y="21"/>
                </a:lnTo>
                <a:lnTo>
                  <a:pt x="40" y="20"/>
                </a:lnTo>
                <a:lnTo>
                  <a:pt x="47" y="41"/>
                </a:lnTo>
                <a:lnTo>
                  <a:pt x="46" y="41"/>
                </a:lnTo>
                <a:lnTo>
                  <a:pt x="57" y="61"/>
                </a:lnTo>
                <a:lnTo>
                  <a:pt x="57" y="60"/>
                </a:lnTo>
                <a:lnTo>
                  <a:pt x="64" y="69"/>
                </a:lnTo>
                <a:lnTo>
                  <a:pt x="63" y="68"/>
                </a:lnTo>
                <a:lnTo>
                  <a:pt x="73" y="76"/>
                </a:lnTo>
                <a:lnTo>
                  <a:pt x="52" y="96"/>
                </a:lnTo>
                <a:lnTo>
                  <a:pt x="53" y="96"/>
                </a:lnTo>
                <a:lnTo>
                  <a:pt x="39" y="114"/>
                </a:lnTo>
                <a:lnTo>
                  <a:pt x="39" y="113"/>
                </a:lnTo>
                <a:lnTo>
                  <a:pt x="30" y="133"/>
                </a:lnTo>
                <a:lnTo>
                  <a:pt x="30" y="132"/>
                </a:lnTo>
                <a:lnTo>
                  <a:pt x="27" y="144"/>
                </a:lnTo>
                <a:lnTo>
                  <a:pt x="27" y="143"/>
                </a:lnTo>
                <a:lnTo>
                  <a:pt x="25" y="157"/>
                </a:lnTo>
                <a:lnTo>
                  <a:pt x="25" y="157"/>
                </a:lnTo>
                <a:lnTo>
                  <a:pt x="25" y="174"/>
                </a:lnTo>
                <a:lnTo>
                  <a:pt x="25" y="173"/>
                </a:lnTo>
                <a:lnTo>
                  <a:pt x="25" y="192"/>
                </a:lnTo>
                <a:lnTo>
                  <a:pt x="25" y="192"/>
                </a:lnTo>
                <a:lnTo>
                  <a:pt x="27" y="215"/>
                </a:lnTo>
                <a:lnTo>
                  <a:pt x="27" y="215"/>
                </a:lnTo>
                <a:lnTo>
                  <a:pt x="30" y="241"/>
                </a:lnTo>
                <a:lnTo>
                  <a:pt x="30" y="240"/>
                </a:lnTo>
                <a:lnTo>
                  <a:pt x="33" y="271"/>
                </a:lnTo>
                <a:lnTo>
                  <a:pt x="33" y="271"/>
                </a:lnTo>
                <a:lnTo>
                  <a:pt x="38" y="305"/>
                </a:lnTo>
                <a:lnTo>
                  <a:pt x="44" y="345"/>
                </a:lnTo>
                <a:lnTo>
                  <a:pt x="44" y="345"/>
                </a:lnTo>
                <a:lnTo>
                  <a:pt x="52" y="394"/>
                </a:lnTo>
                <a:lnTo>
                  <a:pt x="30" y="394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23">
            <a:extLst>
              <a:ext uri="{FF2B5EF4-FFF2-40B4-BE49-F238E27FC236}">
                <a16:creationId xmlns:a16="http://schemas.microsoft.com/office/drawing/2014/main" id="{3A0E166E-1907-4AA8-A1B5-466567E8F89F}"/>
              </a:ext>
            </a:extLst>
          </p:cNvPr>
          <p:cNvSpPr>
            <a:spLocks/>
          </p:cNvSpPr>
          <p:nvPr/>
        </p:nvSpPr>
        <p:spPr bwMode="auto">
          <a:xfrm>
            <a:off x="3603239" y="5927590"/>
            <a:ext cx="201613" cy="282575"/>
          </a:xfrm>
          <a:custGeom>
            <a:avLst/>
            <a:gdLst>
              <a:gd name="T0" fmla="*/ 309 w 368"/>
              <a:gd name="T1" fmla="*/ 195 h 496"/>
              <a:gd name="T2" fmla="*/ 264 w 368"/>
              <a:gd name="T3" fmla="*/ 242 h 496"/>
              <a:gd name="T4" fmla="*/ 203 w 368"/>
              <a:gd name="T5" fmla="*/ 309 h 496"/>
              <a:gd name="T6" fmla="*/ 164 w 368"/>
              <a:gd name="T7" fmla="*/ 382 h 496"/>
              <a:gd name="T8" fmla="*/ 139 w 368"/>
              <a:gd name="T9" fmla="*/ 451 h 496"/>
              <a:gd name="T10" fmla="*/ 85 w 368"/>
              <a:gd name="T11" fmla="*/ 437 h 496"/>
              <a:gd name="T12" fmla="*/ 54 w 368"/>
              <a:gd name="T13" fmla="*/ 398 h 496"/>
              <a:gd name="T14" fmla="*/ 18 w 368"/>
              <a:gd name="T15" fmla="*/ 329 h 496"/>
              <a:gd name="T16" fmla="*/ 27 w 368"/>
              <a:gd name="T17" fmla="*/ 246 h 496"/>
              <a:gd name="T18" fmla="*/ 54 w 368"/>
              <a:gd name="T19" fmla="*/ 169 h 496"/>
              <a:gd name="T20" fmla="*/ 116 w 368"/>
              <a:gd name="T21" fmla="*/ 97 h 496"/>
              <a:gd name="T22" fmla="*/ 210 w 368"/>
              <a:gd name="T23" fmla="*/ 19 h 496"/>
              <a:gd name="T24" fmla="*/ 307 w 368"/>
              <a:gd name="T25" fmla="*/ 55 h 496"/>
              <a:gd name="T26" fmla="*/ 340 w 368"/>
              <a:gd name="T27" fmla="*/ 146 h 496"/>
              <a:gd name="T28" fmla="*/ 309 w 368"/>
              <a:gd name="T29" fmla="*/ 195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8" h="496">
                <a:moveTo>
                  <a:pt x="309" y="195"/>
                </a:moveTo>
                <a:cubicBezTo>
                  <a:pt x="297" y="226"/>
                  <a:pt x="288" y="235"/>
                  <a:pt x="264" y="242"/>
                </a:cubicBezTo>
                <a:cubicBezTo>
                  <a:pt x="243" y="284"/>
                  <a:pt x="226" y="306"/>
                  <a:pt x="203" y="309"/>
                </a:cubicBezTo>
                <a:cubicBezTo>
                  <a:pt x="214" y="349"/>
                  <a:pt x="191" y="371"/>
                  <a:pt x="164" y="382"/>
                </a:cubicBezTo>
                <a:cubicBezTo>
                  <a:pt x="149" y="409"/>
                  <a:pt x="145" y="400"/>
                  <a:pt x="139" y="451"/>
                </a:cubicBezTo>
                <a:cubicBezTo>
                  <a:pt x="131" y="496"/>
                  <a:pt x="95" y="455"/>
                  <a:pt x="85" y="437"/>
                </a:cubicBezTo>
                <a:cubicBezTo>
                  <a:pt x="62" y="426"/>
                  <a:pt x="58" y="415"/>
                  <a:pt x="54" y="398"/>
                </a:cubicBezTo>
                <a:cubicBezTo>
                  <a:pt x="31" y="380"/>
                  <a:pt x="16" y="362"/>
                  <a:pt x="18" y="329"/>
                </a:cubicBezTo>
                <a:cubicBezTo>
                  <a:pt x="0" y="289"/>
                  <a:pt x="10" y="264"/>
                  <a:pt x="27" y="246"/>
                </a:cubicBezTo>
                <a:cubicBezTo>
                  <a:pt x="24" y="213"/>
                  <a:pt x="27" y="191"/>
                  <a:pt x="54" y="169"/>
                </a:cubicBezTo>
                <a:cubicBezTo>
                  <a:pt x="56" y="113"/>
                  <a:pt x="76" y="99"/>
                  <a:pt x="116" y="97"/>
                </a:cubicBezTo>
                <a:cubicBezTo>
                  <a:pt x="126" y="50"/>
                  <a:pt x="182" y="17"/>
                  <a:pt x="210" y="19"/>
                </a:cubicBezTo>
                <a:cubicBezTo>
                  <a:pt x="245" y="0"/>
                  <a:pt x="289" y="20"/>
                  <a:pt x="307" y="55"/>
                </a:cubicBezTo>
                <a:cubicBezTo>
                  <a:pt x="365" y="75"/>
                  <a:pt x="368" y="139"/>
                  <a:pt x="340" y="146"/>
                </a:cubicBezTo>
                <a:cubicBezTo>
                  <a:pt x="351" y="171"/>
                  <a:pt x="336" y="197"/>
                  <a:pt x="309" y="195"/>
                </a:cubicBezTo>
              </a:path>
            </a:pathLst>
          </a:custGeom>
          <a:solidFill>
            <a:srgbClr val="FFCC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4">
            <a:extLst>
              <a:ext uri="{FF2B5EF4-FFF2-40B4-BE49-F238E27FC236}">
                <a16:creationId xmlns:a16="http://schemas.microsoft.com/office/drawing/2014/main" id="{4303A3D8-9477-4099-A999-767AE5D4F541}"/>
              </a:ext>
            </a:extLst>
          </p:cNvPr>
          <p:cNvSpPr>
            <a:spLocks noEditPoints="1"/>
          </p:cNvSpPr>
          <p:nvPr/>
        </p:nvSpPr>
        <p:spPr bwMode="auto">
          <a:xfrm>
            <a:off x="3603239" y="5929177"/>
            <a:ext cx="200025" cy="271463"/>
          </a:xfrm>
          <a:custGeom>
            <a:avLst/>
            <a:gdLst>
              <a:gd name="T0" fmla="*/ 106 w 126"/>
              <a:gd name="T1" fmla="*/ 77 h 171"/>
              <a:gd name="T2" fmla="*/ 94 w 126"/>
              <a:gd name="T3" fmla="*/ 87 h 171"/>
              <a:gd name="T4" fmla="*/ 77 w 126"/>
              <a:gd name="T5" fmla="*/ 110 h 171"/>
              <a:gd name="T6" fmla="*/ 74 w 126"/>
              <a:gd name="T7" fmla="*/ 121 h 171"/>
              <a:gd name="T8" fmla="*/ 58 w 126"/>
              <a:gd name="T9" fmla="*/ 139 h 171"/>
              <a:gd name="T10" fmla="*/ 53 w 126"/>
              <a:gd name="T11" fmla="*/ 148 h 171"/>
              <a:gd name="T12" fmla="*/ 52 w 126"/>
              <a:gd name="T13" fmla="*/ 152 h 171"/>
              <a:gd name="T14" fmla="*/ 45 w 126"/>
              <a:gd name="T15" fmla="*/ 171 h 171"/>
              <a:gd name="T16" fmla="*/ 27 w 126"/>
              <a:gd name="T17" fmla="*/ 158 h 171"/>
              <a:gd name="T18" fmla="*/ 19 w 126"/>
              <a:gd name="T19" fmla="*/ 152 h 171"/>
              <a:gd name="T20" fmla="*/ 7 w 126"/>
              <a:gd name="T21" fmla="*/ 134 h 171"/>
              <a:gd name="T22" fmla="*/ 4 w 126"/>
              <a:gd name="T23" fmla="*/ 118 h 171"/>
              <a:gd name="T24" fmla="*/ 3 w 126"/>
              <a:gd name="T25" fmla="*/ 92 h 171"/>
              <a:gd name="T26" fmla="*/ 7 w 126"/>
              <a:gd name="T27" fmla="*/ 71 h 171"/>
              <a:gd name="T28" fmla="*/ 16 w 126"/>
              <a:gd name="T29" fmla="*/ 59 h 171"/>
              <a:gd name="T30" fmla="*/ 30 w 126"/>
              <a:gd name="T31" fmla="*/ 33 h 171"/>
              <a:gd name="T32" fmla="*/ 43 w 126"/>
              <a:gd name="T33" fmla="*/ 21 h 171"/>
              <a:gd name="T34" fmla="*/ 72 w 126"/>
              <a:gd name="T35" fmla="*/ 3 h 171"/>
              <a:gd name="T36" fmla="*/ 92 w 126"/>
              <a:gd name="T37" fmla="*/ 2 h 171"/>
              <a:gd name="T38" fmla="*/ 107 w 126"/>
              <a:gd name="T39" fmla="*/ 17 h 171"/>
              <a:gd name="T40" fmla="*/ 125 w 126"/>
              <a:gd name="T41" fmla="*/ 48 h 171"/>
              <a:gd name="T42" fmla="*/ 121 w 126"/>
              <a:gd name="T43" fmla="*/ 58 h 171"/>
              <a:gd name="T44" fmla="*/ 107 w 126"/>
              <a:gd name="T45" fmla="*/ 72 h 171"/>
              <a:gd name="T46" fmla="*/ 115 w 126"/>
              <a:gd name="T47" fmla="*/ 62 h 171"/>
              <a:gd name="T48" fmla="*/ 116 w 126"/>
              <a:gd name="T49" fmla="*/ 59 h 171"/>
              <a:gd name="T50" fmla="*/ 119 w 126"/>
              <a:gd name="T51" fmla="*/ 46 h 171"/>
              <a:gd name="T52" fmla="*/ 115 w 126"/>
              <a:gd name="T53" fmla="*/ 28 h 171"/>
              <a:gd name="T54" fmla="*/ 97 w 126"/>
              <a:gd name="T55" fmla="*/ 12 h 171"/>
              <a:gd name="T56" fmla="*/ 91 w 126"/>
              <a:gd name="T57" fmla="*/ 8 h 171"/>
              <a:gd name="T58" fmla="*/ 73 w 126"/>
              <a:gd name="T59" fmla="*/ 9 h 171"/>
              <a:gd name="T60" fmla="*/ 55 w 126"/>
              <a:gd name="T61" fmla="*/ 16 h 171"/>
              <a:gd name="T62" fmla="*/ 48 w 126"/>
              <a:gd name="T63" fmla="*/ 24 h 171"/>
              <a:gd name="T64" fmla="*/ 33 w 126"/>
              <a:gd name="T65" fmla="*/ 38 h 171"/>
              <a:gd name="T66" fmla="*/ 23 w 126"/>
              <a:gd name="T67" fmla="*/ 49 h 171"/>
              <a:gd name="T68" fmla="*/ 15 w 126"/>
              <a:gd name="T69" fmla="*/ 68 h 171"/>
              <a:gd name="T70" fmla="*/ 13 w 126"/>
              <a:gd name="T71" fmla="*/ 72 h 171"/>
              <a:gd name="T72" fmla="*/ 8 w 126"/>
              <a:gd name="T73" fmla="*/ 94 h 171"/>
              <a:gd name="T74" fmla="*/ 6 w 126"/>
              <a:gd name="T75" fmla="*/ 108 h 171"/>
              <a:gd name="T76" fmla="*/ 10 w 126"/>
              <a:gd name="T77" fmla="*/ 125 h 171"/>
              <a:gd name="T78" fmla="*/ 11 w 126"/>
              <a:gd name="T79" fmla="*/ 130 h 171"/>
              <a:gd name="T80" fmla="*/ 23 w 126"/>
              <a:gd name="T81" fmla="*/ 148 h 171"/>
              <a:gd name="T82" fmla="*/ 31 w 126"/>
              <a:gd name="T83" fmla="*/ 154 h 171"/>
              <a:gd name="T84" fmla="*/ 41 w 126"/>
              <a:gd name="T85" fmla="*/ 166 h 171"/>
              <a:gd name="T86" fmla="*/ 43 w 126"/>
              <a:gd name="T87" fmla="*/ 166 h 171"/>
              <a:gd name="T88" fmla="*/ 45 w 126"/>
              <a:gd name="T89" fmla="*/ 161 h 171"/>
              <a:gd name="T90" fmla="*/ 48 w 126"/>
              <a:gd name="T91" fmla="*/ 145 h 171"/>
              <a:gd name="T92" fmla="*/ 55 w 126"/>
              <a:gd name="T93" fmla="*/ 134 h 171"/>
              <a:gd name="T94" fmla="*/ 66 w 126"/>
              <a:gd name="T95" fmla="*/ 125 h 171"/>
              <a:gd name="T96" fmla="*/ 68 w 126"/>
              <a:gd name="T97" fmla="*/ 120 h 171"/>
              <a:gd name="T98" fmla="*/ 74 w 126"/>
              <a:gd name="T99" fmla="*/ 106 h 171"/>
              <a:gd name="T100" fmla="*/ 84 w 126"/>
              <a:gd name="T101" fmla="*/ 95 h 171"/>
              <a:gd name="T102" fmla="*/ 99 w 126"/>
              <a:gd name="T103" fmla="*/ 78 h 171"/>
              <a:gd name="T104" fmla="*/ 101 w 126"/>
              <a:gd name="T105" fmla="*/ 75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6" h="171">
                <a:moveTo>
                  <a:pt x="107" y="72"/>
                </a:moveTo>
                <a:lnTo>
                  <a:pt x="109" y="71"/>
                </a:lnTo>
                <a:lnTo>
                  <a:pt x="106" y="77"/>
                </a:lnTo>
                <a:lnTo>
                  <a:pt x="102" y="83"/>
                </a:lnTo>
                <a:lnTo>
                  <a:pt x="92" y="89"/>
                </a:lnTo>
                <a:lnTo>
                  <a:pt x="94" y="87"/>
                </a:lnTo>
                <a:lnTo>
                  <a:pt x="88" y="98"/>
                </a:lnTo>
                <a:lnTo>
                  <a:pt x="83" y="105"/>
                </a:lnTo>
                <a:lnTo>
                  <a:pt x="77" y="110"/>
                </a:lnTo>
                <a:lnTo>
                  <a:pt x="71" y="113"/>
                </a:lnTo>
                <a:lnTo>
                  <a:pt x="73" y="110"/>
                </a:lnTo>
                <a:lnTo>
                  <a:pt x="74" y="121"/>
                </a:lnTo>
                <a:lnTo>
                  <a:pt x="71" y="129"/>
                </a:lnTo>
                <a:lnTo>
                  <a:pt x="65" y="135"/>
                </a:lnTo>
                <a:lnTo>
                  <a:pt x="58" y="139"/>
                </a:lnTo>
                <a:lnTo>
                  <a:pt x="59" y="138"/>
                </a:lnTo>
                <a:lnTo>
                  <a:pt x="56" y="144"/>
                </a:lnTo>
                <a:lnTo>
                  <a:pt x="53" y="148"/>
                </a:lnTo>
                <a:lnTo>
                  <a:pt x="54" y="147"/>
                </a:lnTo>
                <a:lnTo>
                  <a:pt x="52" y="152"/>
                </a:lnTo>
                <a:lnTo>
                  <a:pt x="52" y="152"/>
                </a:lnTo>
                <a:lnTo>
                  <a:pt x="51" y="162"/>
                </a:lnTo>
                <a:lnTo>
                  <a:pt x="49" y="168"/>
                </a:lnTo>
                <a:lnTo>
                  <a:pt x="45" y="171"/>
                </a:lnTo>
                <a:lnTo>
                  <a:pt x="38" y="170"/>
                </a:lnTo>
                <a:lnTo>
                  <a:pt x="31" y="164"/>
                </a:lnTo>
                <a:lnTo>
                  <a:pt x="27" y="158"/>
                </a:lnTo>
                <a:lnTo>
                  <a:pt x="28" y="159"/>
                </a:lnTo>
                <a:lnTo>
                  <a:pt x="23" y="156"/>
                </a:lnTo>
                <a:lnTo>
                  <a:pt x="19" y="152"/>
                </a:lnTo>
                <a:lnTo>
                  <a:pt x="16" y="143"/>
                </a:lnTo>
                <a:lnTo>
                  <a:pt x="17" y="144"/>
                </a:lnTo>
                <a:lnTo>
                  <a:pt x="7" y="134"/>
                </a:lnTo>
                <a:lnTo>
                  <a:pt x="4" y="126"/>
                </a:lnTo>
                <a:lnTo>
                  <a:pt x="3" y="118"/>
                </a:lnTo>
                <a:lnTo>
                  <a:pt x="4" y="118"/>
                </a:lnTo>
                <a:lnTo>
                  <a:pt x="0" y="108"/>
                </a:lnTo>
                <a:lnTo>
                  <a:pt x="0" y="99"/>
                </a:lnTo>
                <a:lnTo>
                  <a:pt x="3" y="92"/>
                </a:lnTo>
                <a:lnTo>
                  <a:pt x="7" y="86"/>
                </a:lnTo>
                <a:lnTo>
                  <a:pt x="6" y="87"/>
                </a:lnTo>
                <a:lnTo>
                  <a:pt x="7" y="71"/>
                </a:lnTo>
                <a:lnTo>
                  <a:pt x="11" y="64"/>
                </a:lnTo>
                <a:lnTo>
                  <a:pt x="17" y="58"/>
                </a:lnTo>
                <a:lnTo>
                  <a:pt x="16" y="59"/>
                </a:lnTo>
                <a:lnTo>
                  <a:pt x="18" y="46"/>
                </a:lnTo>
                <a:lnTo>
                  <a:pt x="23" y="38"/>
                </a:lnTo>
                <a:lnTo>
                  <a:pt x="30" y="33"/>
                </a:lnTo>
                <a:lnTo>
                  <a:pt x="40" y="31"/>
                </a:lnTo>
                <a:lnTo>
                  <a:pt x="37" y="33"/>
                </a:lnTo>
                <a:lnTo>
                  <a:pt x="43" y="21"/>
                </a:lnTo>
                <a:lnTo>
                  <a:pt x="52" y="11"/>
                </a:lnTo>
                <a:lnTo>
                  <a:pt x="63" y="5"/>
                </a:lnTo>
                <a:lnTo>
                  <a:pt x="72" y="3"/>
                </a:lnTo>
                <a:lnTo>
                  <a:pt x="72" y="3"/>
                </a:lnTo>
                <a:lnTo>
                  <a:pt x="82" y="0"/>
                </a:lnTo>
                <a:lnTo>
                  <a:pt x="92" y="2"/>
                </a:lnTo>
                <a:lnTo>
                  <a:pt x="102" y="8"/>
                </a:lnTo>
                <a:lnTo>
                  <a:pt x="108" y="17"/>
                </a:lnTo>
                <a:lnTo>
                  <a:pt x="107" y="17"/>
                </a:lnTo>
                <a:lnTo>
                  <a:pt x="120" y="25"/>
                </a:lnTo>
                <a:lnTo>
                  <a:pt x="126" y="36"/>
                </a:lnTo>
                <a:lnTo>
                  <a:pt x="125" y="48"/>
                </a:lnTo>
                <a:lnTo>
                  <a:pt x="119" y="54"/>
                </a:lnTo>
                <a:lnTo>
                  <a:pt x="120" y="51"/>
                </a:lnTo>
                <a:lnTo>
                  <a:pt x="121" y="58"/>
                </a:lnTo>
                <a:lnTo>
                  <a:pt x="119" y="66"/>
                </a:lnTo>
                <a:lnTo>
                  <a:pt x="114" y="71"/>
                </a:lnTo>
                <a:lnTo>
                  <a:pt x="107" y="72"/>
                </a:lnTo>
                <a:close/>
                <a:moveTo>
                  <a:pt x="112" y="65"/>
                </a:moveTo>
                <a:lnTo>
                  <a:pt x="111" y="66"/>
                </a:lnTo>
                <a:lnTo>
                  <a:pt x="115" y="62"/>
                </a:lnTo>
                <a:lnTo>
                  <a:pt x="114" y="63"/>
                </a:lnTo>
                <a:lnTo>
                  <a:pt x="116" y="57"/>
                </a:lnTo>
                <a:lnTo>
                  <a:pt x="116" y="59"/>
                </a:lnTo>
                <a:lnTo>
                  <a:pt x="114" y="51"/>
                </a:lnTo>
                <a:lnTo>
                  <a:pt x="120" y="45"/>
                </a:lnTo>
                <a:lnTo>
                  <a:pt x="119" y="46"/>
                </a:lnTo>
                <a:lnTo>
                  <a:pt x="120" y="37"/>
                </a:lnTo>
                <a:lnTo>
                  <a:pt x="120" y="38"/>
                </a:lnTo>
                <a:lnTo>
                  <a:pt x="115" y="28"/>
                </a:lnTo>
                <a:lnTo>
                  <a:pt x="116" y="29"/>
                </a:lnTo>
                <a:lnTo>
                  <a:pt x="104" y="21"/>
                </a:lnTo>
                <a:lnTo>
                  <a:pt x="97" y="12"/>
                </a:lnTo>
                <a:lnTo>
                  <a:pt x="98" y="13"/>
                </a:lnTo>
                <a:lnTo>
                  <a:pt x="90" y="8"/>
                </a:lnTo>
                <a:lnTo>
                  <a:pt x="91" y="8"/>
                </a:lnTo>
                <a:lnTo>
                  <a:pt x="81" y="6"/>
                </a:lnTo>
                <a:lnTo>
                  <a:pt x="82" y="6"/>
                </a:lnTo>
                <a:lnTo>
                  <a:pt x="73" y="9"/>
                </a:lnTo>
                <a:lnTo>
                  <a:pt x="64" y="10"/>
                </a:lnTo>
                <a:lnTo>
                  <a:pt x="65" y="10"/>
                </a:lnTo>
                <a:lnTo>
                  <a:pt x="55" y="16"/>
                </a:lnTo>
                <a:lnTo>
                  <a:pt x="56" y="15"/>
                </a:lnTo>
                <a:lnTo>
                  <a:pt x="47" y="24"/>
                </a:lnTo>
                <a:lnTo>
                  <a:pt x="48" y="24"/>
                </a:lnTo>
                <a:lnTo>
                  <a:pt x="42" y="37"/>
                </a:lnTo>
                <a:lnTo>
                  <a:pt x="32" y="38"/>
                </a:lnTo>
                <a:lnTo>
                  <a:pt x="33" y="38"/>
                </a:lnTo>
                <a:lnTo>
                  <a:pt x="26" y="42"/>
                </a:lnTo>
                <a:lnTo>
                  <a:pt x="27" y="41"/>
                </a:lnTo>
                <a:lnTo>
                  <a:pt x="23" y="49"/>
                </a:lnTo>
                <a:lnTo>
                  <a:pt x="23" y="48"/>
                </a:lnTo>
                <a:lnTo>
                  <a:pt x="21" y="61"/>
                </a:lnTo>
                <a:lnTo>
                  <a:pt x="15" y="68"/>
                </a:lnTo>
                <a:lnTo>
                  <a:pt x="16" y="67"/>
                </a:lnTo>
                <a:lnTo>
                  <a:pt x="13" y="73"/>
                </a:lnTo>
                <a:lnTo>
                  <a:pt x="13" y="72"/>
                </a:lnTo>
                <a:lnTo>
                  <a:pt x="12" y="89"/>
                </a:lnTo>
                <a:lnTo>
                  <a:pt x="8" y="95"/>
                </a:lnTo>
                <a:lnTo>
                  <a:pt x="8" y="94"/>
                </a:lnTo>
                <a:lnTo>
                  <a:pt x="6" y="100"/>
                </a:lnTo>
                <a:lnTo>
                  <a:pt x="6" y="99"/>
                </a:lnTo>
                <a:lnTo>
                  <a:pt x="6" y="108"/>
                </a:lnTo>
                <a:lnTo>
                  <a:pt x="6" y="107"/>
                </a:lnTo>
                <a:lnTo>
                  <a:pt x="9" y="117"/>
                </a:lnTo>
                <a:lnTo>
                  <a:pt x="10" y="125"/>
                </a:lnTo>
                <a:lnTo>
                  <a:pt x="10" y="125"/>
                </a:lnTo>
                <a:lnTo>
                  <a:pt x="12" y="131"/>
                </a:lnTo>
                <a:lnTo>
                  <a:pt x="11" y="130"/>
                </a:lnTo>
                <a:lnTo>
                  <a:pt x="21" y="141"/>
                </a:lnTo>
                <a:lnTo>
                  <a:pt x="24" y="149"/>
                </a:lnTo>
                <a:lnTo>
                  <a:pt x="23" y="148"/>
                </a:lnTo>
                <a:lnTo>
                  <a:pt x="26" y="152"/>
                </a:lnTo>
                <a:lnTo>
                  <a:pt x="26" y="151"/>
                </a:lnTo>
                <a:lnTo>
                  <a:pt x="31" y="154"/>
                </a:lnTo>
                <a:lnTo>
                  <a:pt x="36" y="161"/>
                </a:lnTo>
                <a:lnTo>
                  <a:pt x="35" y="160"/>
                </a:lnTo>
                <a:lnTo>
                  <a:pt x="41" y="166"/>
                </a:lnTo>
                <a:lnTo>
                  <a:pt x="39" y="165"/>
                </a:lnTo>
                <a:lnTo>
                  <a:pt x="45" y="166"/>
                </a:lnTo>
                <a:lnTo>
                  <a:pt x="43" y="166"/>
                </a:lnTo>
                <a:lnTo>
                  <a:pt x="45" y="164"/>
                </a:lnTo>
                <a:lnTo>
                  <a:pt x="44" y="165"/>
                </a:lnTo>
                <a:lnTo>
                  <a:pt x="45" y="161"/>
                </a:lnTo>
                <a:lnTo>
                  <a:pt x="45" y="161"/>
                </a:lnTo>
                <a:lnTo>
                  <a:pt x="47" y="151"/>
                </a:lnTo>
                <a:lnTo>
                  <a:pt x="48" y="145"/>
                </a:lnTo>
                <a:lnTo>
                  <a:pt x="51" y="140"/>
                </a:lnTo>
                <a:lnTo>
                  <a:pt x="51" y="140"/>
                </a:lnTo>
                <a:lnTo>
                  <a:pt x="55" y="134"/>
                </a:lnTo>
                <a:lnTo>
                  <a:pt x="62" y="130"/>
                </a:lnTo>
                <a:lnTo>
                  <a:pt x="61" y="131"/>
                </a:lnTo>
                <a:lnTo>
                  <a:pt x="66" y="125"/>
                </a:lnTo>
                <a:lnTo>
                  <a:pt x="66" y="126"/>
                </a:lnTo>
                <a:lnTo>
                  <a:pt x="68" y="119"/>
                </a:lnTo>
                <a:lnTo>
                  <a:pt x="68" y="120"/>
                </a:lnTo>
                <a:lnTo>
                  <a:pt x="67" y="108"/>
                </a:lnTo>
                <a:lnTo>
                  <a:pt x="75" y="105"/>
                </a:lnTo>
                <a:lnTo>
                  <a:pt x="74" y="106"/>
                </a:lnTo>
                <a:lnTo>
                  <a:pt x="79" y="101"/>
                </a:lnTo>
                <a:lnTo>
                  <a:pt x="78" y="102"/>
                </a:lnTo>
                <a:lnTo>
                  <a:pt x="84" y="95"/>
                </a:lnTo>
                <a:lnTo>
                  <a:pt x="83" y="95"/>
                </a:lnTo>
                <a:lnTo>
                  <a:pt x="89" y="84"/>
                </a:lnTo>
                <a:lnTo>
                  <a:pt x="99" y="78"/>
                </a:lnTo>
                <a:lnTo>
                  <a:pt x="98" y="80"/>
                </a:lnTo>
                <a:lnTo>
                  <a:pt x="101" y="74"/>
                </a:lnTo>
                <a:lnTo>
                  <a:pt x="101" y="75"/>
                </a:lnTo>
                <a:lnTo>
                  <a:pt x="105" y="67"/>
                </a:lnTo>
                <a:lnTo>
                  <a:pt x="112" y="65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5">
            <a:extLst>
              <a:ext uri="{FF2B5EF4-FFF2-40B4-BE49-F238E27FC236}">
                <a16:creationId xmlns:a16="http://schemas.microsoft.com/office/drawing/2014/main" id="{E2E368F1-0645-46C1-9223-6100246A4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12" y="3362186"/>
            <a:ext cx="1225551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Hypothalamus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126">
            <a:extLst>
              <a:ext uri="{FF2B5EF4-FFF2-40B4-BE49-F238E27FC236}">
                <a16:creationId xmlns:a16="http://schemas.microsoft.com/office/drawing/2014/main" id="{1AC08085-4790-4293-AD19-37DEE2AB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387" y="4802050"/>
            <a:ext cx="7445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Pituitary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127">
            <a:extLst>
              <a:ext uri="{FF2B5EF4-FFF2-40B4-BE49-F238E27FC236}">
                <a16:creationId xmlns:a16="http://schemas.microsoft.com/office/drawing/2014/main" id="{8DF321E0-D8AF-41EF-9C2C-7594720B3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062" y="6311765"/>
            <a:ext cx="787401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Adrenals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Freeform 128">
            <a:extLst>
              <a:ext uri="{FF2B5EF4-FFF2-40B4-BE49-F238E27FC236}">
                <a16:creationId xmlns:a16="http://schemas.microsoft.com/office/drawing/2014/main" id="{D86DB3B6-3BF5-445D-A98A-77615945EC0A}"/>
              </a:ext>
            </a:extLst>
          </p:cNvPr>
          <p:cNvSpPr>
            <a:spLocks/>
          </p:cNvSpPr>
          <p:nvPr/>
        </p:nvSpPr>
        <p:spPr bwMode="auto">
          <a:xfrm>
            <a:off x="1895088" y="3638411"/>
            <a:ext cx="969963" cy="523876"/>
          </a:xfrm>
          <a:custGeom>
            <a:avLst/>
            <a:gdLst>
              <a:gd name="T0" fmla="*/ 2 w 611"/>
              <a:gd name="T1" fmla="*/ 0 h 330"/>
              <a:gd name="T2" fmla="*/ 611 w 611"/>
              <a:gd name="T3" fmla="*/ 325 h 330"/>
              <a:gd name="T4" fmla="*/ 609 w 611"/>
              <a:gd name="T5" fmla="*/ 330 h 330"/>
              <a:gd name="T6" fmla="*/ 0 w 611"/>
              <a:gd name="T7" fmla="*/ 5 h 330"/>
              <a:gd name="T8" fmla="*/ 2 w 611"/>
              <a:gd name="T9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1" h="330">
                <a:moveTo>
                  <a:pt x="2" y="0"/>
                </a:moveTo>
                <a:lnTo>
                  <a:pt x="611" y="325"/>
                </a:lnTo>
                <a:lnTo>
                  <a:pt x="609" y="330"/>
                </a:lnTo>
                <a:lnTo>
                  <a:pt x="0" y="5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9">
            <a:extLst>
              <a:ext uri="{FF2B5EF4-FFF2-40B4-BE49-F238E27FC236}">
                <a16:creationId xmlns:a16="http://schemas.microsoft.com/office/drawing/2014/main" id="{46636B35-D25B-4444-89F6-C0886F7D2C52}"/>
              </a:ext>
            </a:extLst>
          </p:cNvPr>
          <p:cNvSpPr>
            <a:spLocks/>
          </p:cNvSpPr>
          <p:nvPr/>
        </p:nvSpPr>
        <p:spPr bwMode="auto">
          <a:xfrm>
            <a:off x="1693475" y="4278175"/>
            <a:ext cx="1250951" cy="546101"/>
          </a:xfrm>
          <a:custGeom>
            <a:avLst/>
            <a:gdLst>
              <a:gd name="T0" fmla="*/ 0 w 788"/>
              <a:gd name="T1" fmla="*/ 338 h 344"/>
              <a:gd name="T2" fmla="*/ 786 w 788"/>
              <a:gd name="T3" fmla="*/ 0 h 344"/>
              <a:gd name="T4" fmla="*/ 788 w 788"/>
              <a:gd name="T5" fmla="*/ 5 h 344"/>
              <a:gd name="T6" fmla="*/ 3 w 788"/>
              <a:gd name="T7" fmla="*/ 344 h 344"/>
              <a:gd name="T8" fmla="*/ 0 w 788"/>
              <a:gd name="T9" fmla="*/ 338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344">
                <a:moveTo>
                  <a:pt x="0" y="338"/>
                </a:moveTo>
                <a:lnTo>
                  <a:pt x="786" y="0"/>
                </a:lnTo>
                <a:lnTo>
                  <a:pt x="788" y="5"/>
                </a:lnTo>
                <a:lnTo>
                  <a:pt x="3" y="344"/>
                </a:lnTo>
                <a:lnTo>
                  <a:pt x="0" y="33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30">
            <a:extLst>
              <a:ext uri="{FF2B5EF4-FFF2-40B4-BE49-F238E27FC236}">
                <a16:creationId xmlns:a16="http://schemas.microsoft.com/office/drawing/2014/main" id="{D4224870-42C0-4FC6-A685-5D4E794CCEA5}"/>
              </a:ext>
            </a:extLst>
          </p:cNvPr>
          <p:cNvSpPr>
            <a:spLocks/>
          </p:cNvSpPr>
          <p:nvPr/>
        </p:nvSpPr>
        <p:spPr bwMode="auto">
          <a:xfrm>
            <a:off x="1895088" y="6060940"/>
            <a:ext cx="922338" cy="282575"/>
          </a:xfrm>
          <a:custGeom>
            <a:avLst/>
            <a:gdLst>
              <a:gd name="T0" fmla="*/ 0 w 581"/>
              <a:gd name="T1" fmla="*/ 173 h 178"/>
              <a:gd name="T2" fmla="*/ 579 w 581"/>
              <a:gd name="T3" fmla="*/ 0 h 178"/>
              <a:gd name="T4" fmla="*/ 581 w 581"/>
              <a:gd name="T5" fmla="*/ 5 h 178"/>
              <a:gd name="T6" fmla="*/ 2 w 581"/>
              <a:gd name="T7" fmla="*/ 178 h 178"/>
              <a:gd name="T8" fmla="*/ 0 w 581"/>
              <a:gd name="T9" fmla="*/ 173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1" h="178">
                <a:moveTo>
                  <a:pt x="0" y="173"/>
                </a:moveTo>
                <a:lnTo>
                  <a:pt x="579" y="0"/>
                </a:lnTo>
                <a:lnTo>
                  <a:pt x="581" y="5"/>
                </a:lnTo>
                <a:lnTo>
                  <a:pt x="2" y="178"/>
                </a:lnTo>
                <a:lnTo>
                  <a:pt x="0" y="17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31">
            <a:extLst>
              <a:ext uri="{FF2B5EF4-FFF2-40B4-BE49-F238E27FC236}">
                <a16:creationId xmlns:a16="http://schemas.microsoft.com/office/drawing/2014/main" id="{8006090F-DEDF-418E-B4DD-E26202691478}"/>
              </a:ext>
            </a:extLst>
          </p:cNvPr>
          <p:cNvSpPr>
            <a:spLocks/>
          </p:cNvSpPr>
          <p:nvPr/>
        </p:nvSpPr>
        <p:spPr bwMode="auto">
          <a:xfrm>
            <a:off x="1896675" y="6114915"/>
            <a:ext cx="1765302" cy="298450"/>
          </a:xfrm>
          <a:custGeom>
            <a:avLst/>
            <a:gdLst>
              <a:gd name="T0" fmla="*/ 0 w 1112"/>
              <a:gd name="T1" fmla="*/ 182 h 188"/>
              <a:gd name="T2" fmla="*/ 1111 w 1112"/>
              <a:gd name="T3" fmla="*/ 0 h 188"/>
              <a:gd name="T4" fmla="*/ 1112 w 1112"/>
              <a:gd name="T5" fmla="*/ 6 h 188"/>
              <a:gd name="T6" fmla="*/ 1 w 1112"/>
              <a:gd name="T7" fmla="*/ 188 h 188"/>
              <a:gd name="T8" fmla="*/ 0 w 1112"/>
              <a:gd name="T9" fmla="*/ 18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2" h="188">
                <a:moveTo>
                  <a:pt x="0" y="182"/>
                </a:moveTo>
                <a:lnTo>
                  <a:pt x="1111" y="0"/>
                </a:lnTo>
                <a:lnTo>
                  <a:pt x="1112" y="6"/>
                </a:lnTo>
                <a:lnTo>
                  <a:pt x="1" y="188"/>
                </a:lnTo>
                <a:lnTo>
                  <a:pt x="0" y="18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133">
            <a:extLst>
              <a:ext uri="{FF2B5EF4-FFF2-40B4-BE49-F238E27FC236}">
                <a16:creationId xmlns:a16="http://schemas.microsoft.com/office/drawing/2014/main" id="{F4B4F907-D0E1-42D9-9842-271826BBE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765" y="3927337"/>
            <a:ext cx="293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JNK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135">
            <a:extLst>
              <a:ext uri="{FF2B5EF4-FFF2-40B4-BE49-F238E27FC236}">
                <a16:creationId xmlns:a16="http://schemas.microsoft.com/office/drawing/2014/main" id="{52AC7442-659A-4EDF-AE64-01442BBE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515" y="1914383"/>
            <a:ext cx="508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NPY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136">
            <a:extLst>
              <a:ext uri="{FF2B5EF4-FFF2-40B4-BE49-F238E27FC236}">
                <a16:creationId xmlns:a16="http://schemas.microsoft.com/office/drawing/2014/main" id="{E22AE13B-AE9C-4151-BB66-0881F7A7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355" y="3927337"/>
            <a:ext cx="315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NO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Freeform 137">
            <a:extLst>
              <a:ext uri="{FF2B5EF4-FFF2-40B4-BE49-F238E27FC236}">
                <a16:creationId xmlns:a16="http://schemas.microsoft.com/office/drawing/2014/main" id="{CC549D22-F10E-4AE6-995D-4D8BFF449E79}"/>
              </a:ext>
            </a:extLst>
          </p:cNvPr>
          <p:cNvSpPr>
            <a:spLocks noEditPoints="1"/>
          </p:cNvSpPr>
          <p:nvPr/>
        </p:nvSpPr>
        <p:spPr bwMode="auto">
          <a:xfrm>
            <a:off x="6115293" y="5992414"/>
            <a:ext cx="779724" cy="80988"/>
          </a:xfrm>
          <a:custGeom>
            <a:avLst/>
            <a:gdLst>
              <a:gd name="T0" fmla="*/ 0 w 485"/>
              <a:gd name="T1" fmla="*/ 20 h 46"/>
              <a:gd name="T2" fmla="*/ 448 w 485"/>
              <a:gd name="T3" fmla="*/ 20 h 46"/>
              <a:gd name="T4" fmla="*/ 448 w 485"/>
              <a:gd name="T5" fmla="*/ 26 h 46"/>
              <a:gd name="T6" fmla="*/ 0 w 485"/>
              <a:gd name="T7" fmla="*/ 26 h 46"/>
              <a:gd name="T8" fmla="*/ 0 w 485"/>
              <a:gd name="T9" fmla="*/ 20 h 46"/>
              <a:gd name="T10" fmla="*/ 441 w 485"/>
              <a:gd name="T11" fmla="*/ 0 h 46"/>
              <a:gd name="T12" fmla="*/ 485 w 485"/>
              <a:gd name="T13" fmla="*/ 23 h 46"/>
              <a:gd name="T14" fmla="*/ 441 w 485"/>
              <a:gd name="T15" fmla="*/ 46 h 46"/>
              <a:gd name="T16" fmla="*/ 441 w 485"/>
              <a:gd name="T1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5" h="46">
                <a:moveTo>
                  <a:pt x="0" y="20"/>
                </a:moveTo>
                <a:lnTo>
                  <a:pt x="448" y="20"/>
                </a:lnTo>
                <a:lnTo>
                  <a:pt x="448" y="26"/>
                </a:lnTo>
                <a:lnTo>
                  <a:pt x="0" y="26"/>
                </a:lnTo>
                <a:lnTo>
                  <a:pt x="0" y="20"/>
                </a:lnTo>
                <a:close/>
                <a:moveTo>
                  <a:pt x="441" y="0"/>
                </a:moveTo>
                <a:lnTo>
                  <a:pt x="485" y="23"/>
                </a:lnTo>
                <a:lnTo>
                  <a:pt x="441" y="46"/>
                </a:lnTo>
                <a:lnTo>
                  <a:pt x="441" y="0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139">
            <a:extLst>
              <a:ext uri="{FF2B5EF4-FFF2-40B4-BE49-F238E27FC236}">
                <a16:creationId xmlns:a16="http://schemas.microsoft.com/office/drawing/2014/main" id="{952AC04D-0681-4797-AB9D-6298C9542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417" y="5882876"/>
            <a:ext cx="9565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Stimulation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140">
            <a:extLst>
              <a:ext uri="{FF2B5EF4-FFF2-40B4-BE49-F238E27FC236}">
                <a16:creationId xmlns:a16="http://schemas.microsoft.com/office/drawing/2014/main" id="{34852CD5-EF0B-4950-8AEA-64C8039CA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879" y="6294039"/>
            <a:ext cx="8054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Inhibition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Freeform 141">
            <a:extLst>
              <a:ext uri="{FF2B5EF4-FFF2-40B4-BE49-F238E27FC236}">
                <a16:creationId xmlns:a16="http://schemas.microsoft.com/office/drawing/2014/main" id="{943734A6-7721-43E5-9B18-8C6564F79CC6}"/>
              </a:ext>
            </a:extLst>
          </p:cNvPr>
          <p:cNvSpPr>
            <a:spLocks noEditPoints="1"/>
          </p:cNvSpPr>
          <p:nvPr/>
        </p:nvSpPr>
        <p:spPr bwMode="auto">
          <a:xfrm>
            <a:off x="5178041" y="2028684"/>
            <a:ext cx="585788" cy="80963"/>
          </a:xfrm>
          <a:custGeom>
            <a:avLst/>
            <a:gdLst>
              <a:gd name="T0" fmla="*/ 0 w 369"/>
              <a:gd name="T1" fmla="*/ 17 h 51"/>
              <a:gd name="T2" fmla="*/ 328 w 369"/>
              <a:gd name="T3" fmla="*/ 17 h 51"/>
              <a:gd name="T4" fmla="*/ 328 w 369"/>
              <a:gd name="T5" fmla="*/ 34 h 51"/>
              <a:gd name="T6" fmla="*/ 0 w 369"/>
              <a:gd name="T7" fmla="*/ 34 h 51"/>
              <a:gd name="T8" fmla="*/ 0 w 369"/>
              <a:gd name="T9" fmla="*/ 17 h 51"/>
              <a:gd name="T10" fmla="*/ 320 w 369"/>
              <a:gd name="T11" fmla="*/ 0 h 51"/>
              <a:gd name="T12" fmla="*/ 369 w 369"/>
              <a:gd name="T13" fmla="*/ 25 h 51"/>
              <a:gd name="T14" fmla="*/ 320 w 369"/>
              <a:gd name="T15" fmla="*/ 51 h 51"/>
              <a:gd name="T16" fmla="*/ 320 w 369"/>
              <a:gd name="T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" h="51">
                <a:moveTo>
                  <a:pt x="0" y="17"/>
                </a:moveTo>
                <a:lnTo>
                  <a:pt x="328" y="17"/>
                </a:lnTo>
                <a:lnTo>
                  <a:pt x="328" y="34"/>
                </a:lnTo>
                <a:lnTo>
                  <a:pt x="0" y="34"/>
                </a:lnTo>
                <a:lnTo>
                  <a:pt x="0" y="17"/>
                </a:lnTo>
                <a:close/>
                <a:moveTo>
                  <a:pt x="320" y="0"/>
                </a:moveTo>
                <a:lnTo>
                  <a:pt x="369" y="25"/>
                </a:lnTo>
                <a:lnTo>
                  <a:pt x="320" y="51"/>
                </a:lnTo>
                <a:lnTo>
                  <a:pt x="320" y="0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42">
            <a:extLst>
              <a:ext uri="{FF2B5EF4-FFF2-40B4-BE49-F238E27FC236}">
                <a16:creationId xmlns:a16="http://schemas.microsoft.com/office/drawing/2014/main" id="{D5290FD2-D4EA-4D92-933A-2C656584F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167" y="2325547"/>
            <a:ext cx="4730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Hsp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143">
            <a:extLst>
              <a:ext uri="{FF2B5EF4-FFF2-40B4-BE49-F238E27FC236}">
                <a16:creationId xmlns:a16="http://schemas.microsoft.com/office/drawing/2014/main" id="{12507F25-7077-4AA6-8EDC-E8D55CB34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467" y="2325547"/>
            <a:ext cx="3159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70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0" name="Picture 144">
            <a:extLst>
              <a:ext uri="{FF2B5EF4-FFF2-40B4-BE49-F238E27FC236}">
                <a16:creationId xmlns:a16="http://schemas.microsoft.com/office/drawing/2014/main" id="{70691DBC-FEE1-43E1-9E2D-B01DE3EE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55" y="1685783"/>
            <a:ext cx="39370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Freeform 146">
            <a:extLst>
              <a:ext uri="{FF2B5EF4-FFF2-40B4-BE49-F238E27FC236}">
                <a16:creationId xmlns:a16="http://schemas.microsoft.com/office/drawing/2014/main" id="{27B4D678-D9CE-477F-8887-F73CDFA66D86}"/>
              </a:ext>
            </a:extLst>
          </p:cNvPr>
          <p:cNvSpPr>
            <a:spLocks/>
          </p:cNvSpPr>
          <p:nvPr/>
        </p:nvSpPr>
        <p:spPr bwMode="auto">
          <a:xfrm>
            <a:off x="6549642" y="1804846"/>
            <a:ext cx="261938" cy="411163"/>
          </a:xfrm>
          <a:custGeom>
            <a:avLst/>
            <a:gdLst>
              <a:gd name="T0" fmla="*/ 0 w 165"/>
              <a:gd name="T1" fmla="*/ 86 h 259"/>
              <a:gd name="T2" fmla="*/ 82 w 165"/>
              <a:gd name="T3" fmla="*/ 0 h 259"/>
              <a:gd name="T4" fmla="*/ 165 w 165"/>
              <a:gd name="T5" fmla="*/ 86 h 259"/>
              <a:gd name="T6" fmla="*/ 124 w 165"/>
              <a:gd name="T7" fmla="*/ 86 h 259"/>
              <a:gd name="T8" fmla="*/ 124 w 165"/>
              <a:gd name="T9" fmla="*/ 259 h 259"/>
              <a:gd name="T10" fmla="*/ 41 w 165"/>
              <a:gd name="T11" fmla="*/ 259 h 259"/>
              <a:gd name="T12" fmla="*/ 41 w 165"/>
              <a:gd name="T13" fmla="*/ 86 h 259"/>
              <a:gd name="T14" fmla="*/ 0 w 165"/>
              <a:gd name="T15" fmla="*/ 86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259">
                <a:moveTo>
                  <a:pt x="0" y="86"/>
                </a:moveTo>
                <a:lnTo>
                  <a:pt x="82" y="0"/>
                </a:lnTo>
                <a:lnTo>
                  <a:pt x="165" y="86"/>
                </a:lnTo>
                <a:lnTo>
                  <a:pt x="124" y="86"/>
                </a:lnTo>
                <a:lnTo>
                  <a:pt x="124" y="259"/>
                </a:lnTo>
                <a:lnTo>
                  <a:pt x="41" y="259"/>
                </a:lnTo>
                <a:lnTo>
                  <a:pt x="41" y="86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2" name="Picture 148">
            <a:extLst>
              <a:ext uri="{FF2B5EF4-FFF2-40B4-BE49-F238E27FC236}">
                <a16:creationId xmlns:a16="http://schemas.microsoft.com/office/drawing/2014/main" id="{0BEF8B1C-2A98-444C-B77C-377E845E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93" y="3816211"/>
            <a:ext cx="39370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Freeform 150">
            <a:extLst>
              <a:ext uri="{FF2B5EF4-FFF2-40B4-BE49-F238E27FC236}">
                <a16:creationId xmlns:a16="http://schemas.microsoft.com/office/drawing/2014/main" id="{86D2C9EE-0D81-4F8C-BDD8-99BC8DBFFBD5}"/>
              </a:ext>
            </a:extLst>
          </p:cNvPr>
          <p:cNvSpPr>
            <a:spLocks/>
          </p:cNvSpPr>
          <p:nvPr/>
        </p:nvSpPr>
        <p:spPr bwMode="auto">
          <a:xfrm>
            <a:off x="6908418" y="3793986"/>
            <a:ext cx="261938" cy="411163"/>
          </a:xfrm>
          <a:custGeom>
            <a:avLst/>
            <a:gdLst>
              <a:gd name="T0" fmla="*/ 0 w 165"/>
              <a:gd name="T1" fmla="*/ 86 h 259"/>
              <a:gd name="T2" fmla="*/ 83 w 165"/>
              <a:gd name="T3" fmla="*/ 0 h 259"/>
              <a:gd name="T4" fmla="*/ 165 w 165"/>
              <a:gd name="T5" fmla="*/ 86 h 259"/>
              <a:gd name="T6" fmla="*/ 124 w 165"/>
              <a:gd name="T7" fmla="*/ 86 h 259"/>
              <a:gd name="T8" fmla="*/ 124 w 165"/>
              <a:gd name="T9" fmla="*/ 259 h 259"/>
              <a:gd name="T10" fmla="*/ 41 w 165"/>
              <a:gd name="T11" fmla="*/ 259 h 259"/>
              <a:gd name="T12" fmla="*/ 41 w 165"/>
              <a:gd name="T13" fmla="*/ 86 h 259"/>
              <a:gd name="T14" fmla="*/ 0 w 165"/>
              <a:gd name="T15" fmla="*/ 86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259">
                <a:moveTo>
                  <a:pt x="0" y="86"/>
                </a:moveTo>
                <a:lnTo>
                  <a:pt x="83" y="0"/>
                </a:lnTo>
                <a:lnTo>
                  <a:pt x="165" y="86"/>
                </a:lnTo>
                <a:lnTo>
                  <a:pt x="124" y="86"/>
                </a:lnTo>
                <a:lnTo>
                  <a:pt x="124" y="259"/>
                </a:lnTo>
                <a:lnTo>
                  <a:pt x="41" y="259"/>
                </a:lnTo>
                <a:lnTo>
                  <a:pt x="41" y="86"/>
                </a:lnTo>
                <a:lnTo>
                  <a:pt x="0" y="8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51">
            <a:extLst>
              <a:ext uri="{FF2B5EF4-FFF2-40B4-BE49-F238E27FC236}">
                <a16:creationId xmlns:a16="http://schemas.microsoft.com/office/drawing/2014/main" id="{B027BC5A-639D-49EE-A53E-94567A84F95A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113331" y="1860408"/>
            <a:ext cx="284163" cy="422276"/>
          </a:xfrm>
          <a:custGeom>
            <a:avLst/>
            <a:gdLst>
              <a:gd name="T0" fmla="*/ 0 w 179"/>
              <a:gd name="T1" fmla="*/ 93 h 266"/>
              <a:gd name="T2" fmla="*/ 90 w 179"/>
              <a:gd name="T3" fmla="*/ 0 h 266"/>
              <a:gd name="T4" fmla="*/ 179 w 179"/>
              <a:gd name="T5" fmla="*/ 93 h 266"/>
              <a:gd name="T6" fmla="*/ 131 w 179"/>
              <a:gd name="T7" fmla="*/ 93 h 266"/>
              <a:gd name="T8" fmla="*/ 134 w 179"/>
              <a:gd name="T9" fmla="*/ 90 h 266"/>
              <a:gd name="T10" fmla="*/ 134 w 179"/>
              <a:gd name="T11" fmla="*/ 266 h 266"/>
              <a:gd name="T12" fmla="*/ 45 w 179"/>
              <a:gd name="T13" fmla="*/ 266 h 266"/>
              <a:gd name="T14" fmla="*/ 45 w 179"/>
              <a:gd name="T15" fmla="*/ 90 h 266"/>
              <a:gd name="T16" fmla="*/ 48 w 179"/>
              <a:gd name="T17" fmla="*/ 93 h 266"/>
              <a:gd name="T18" fmla="*/ 0 w 179"/>
              <a:gd name="T19" fmla="*/ 93 h 266"/>
              <a:gd name="T20" fmla="*/ 51 w 179"/>
              <a:gd name="T21" fmla="*/ 87 h 266"/>
              <a:gd name="T22" fmla="*/ 51 w 179"/>
              <a:gd name="T23" fmla="*/ 263 h 266"/>
              <a:gd name="T24" fmla="*/ 48 w 179"/>
              <a:gd name="T25" fmla="*/ 260 h 266"/>
              <a:gd name="T26" fmla="*/ 131 w 179"/>
              <a:gd name="T27" fmla="*/ 260 h 266"/>
              <a:gd name="T28" fmla="*/ 128 w 179"/>
              <a:gd name="T29" fmla="*/ 263 h 266"/>
              <a:gd name="T30" fmla="*/ 128 w 179"/>
              <a:gd name="T31" fmla="*/ 87 h 266"/>
              <a:gd name="T32" fmla="*/ 172 w 179"/>
              <a:gd name="T33" fmla="*/ 87 h 266"/>
              <a:gd name="T34" fmla="*/ 171 w 179"/>
              <a:gd name="T35" fmla="*/ 92 h 266"/>
              <a:gd name="T36" fmla="*/ 88 w 179"/>
              <a:gd name="T37" fmla="*/ 6 h 266"/>
              <a:gd name="T38" fmla="*/ 92 w 179"/>
              <a:gd name="T39" fmla="*/ 6 h 266"/>
              <a:gd name="T40" fmla="*/ 9 w 179"/>
              <a:gd name="T41" fmla="*/ 92 h 266"/>
              <a:gd name="T42" fmla="*/ 7 w 179"/>
              <a:gd name="T43" fmla="*/ 87 h 266"/>
              <a:gd name="T44" fmla="*/ 51 w 179"/>
              <a:gd name="T45" fmla="*/ 8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266">
                <a:moveTo>
                  <a:pt x="0" y="93"/>
                </a:moveTo>
                <a:lnTo>
                  <a:pt x="90" y="0"/>
                </a:lnTo>
                <a:lnTo>
                  <a:pt x="179" y="93"/>
                </a:lnTo>
                <a:lnTo>
                  <a:pt x="131" y="93"/>
                </a:lnTo>
                <a:lnTo>
                  <a:pt x="134" y="90"/>
                </a:lnTo>
                <a:lnTo>
                  <a:pt x="134" y="266"/>
                </a:lnTo>
                <a:lnTo>
                  <a:pt x="45" y="266"/>
                </a:lnTo>
                <a:lnTo>
                  <a:pt x="45" y="90"/>
                </a:lnTo>
                <a:lnTo>
                  <a:pt x="48" y="93"/>
                </a:lnTo>
                <a:lnTo>
                  <a:pt x="0" y="93"/>
                </a:lnTo>
                <a:close/>
                <a:moveTo>
                  <a:pt x="51" y="87"/>
                </a:moveTo>
                <a:lnTo>
                  <a:pt x="51" y="263"/>
                </a:lnTo>
                <a:lnTo>
                  <a:pt x="48" y="260"/>
                </a:lnTo>
                <a:lnTo>
                  <a:pt x="131" y="260"/>
                </a:lnTo>
                <a:lnTo>
                  <a:pt x="128" y="263"/>
                </a:lnTo>
                <a:lnTo>
                  <a:pt x="128" y="87"/>
                </a:lnTo>
                <a:lnTo>
                  <a:pt x="172" y="87"/>
                </a:lnTo>
                <a:lnTo>
                  <a:pt x="171" y="92"/>
                </a:lnTo>
                <a:lnTo>
                  <a:pt x="88" y="6"/>
                </a:lnTo>
                <a:lnTo>
                  <a:pt x="92" y="6"/>
                </a:lnTo>
                <a:lnTo>
                  <a:pt x="9" y="92"/>
                </a:lnTo>
                <a:lnTo>
                  <a:pt x="7" y="87"/>
                </a:lnTo>
                <a:lnTo>
                  <a:pt x="51" y="87"/>
                </a:lnTo>
                <a:close/>
              </a:path>
            </a:pathLst>
          </a:custGeom>
          <a:solidFill>
            <a:srgbClr val="4A7EBB"/>
          </a:solidFill>
          <a:ln w="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54">
            <a:extLst>
              <a:ext uri="{FF2B5EF4-FFF2-40B4-BE49-F238E27FC236}">
                <a16:creationId xmlns:a16="http://schemas.microsoft.com/office/drawing/2014/main" id="{12CDD377-9320-4D60-9E71-039BEAB1CC88}"/>
              </a:ext>
            </a:extLst>
          </p:cNvPr>
          <p:cNvSpPr>
            <a:spLocks/>
          </p:cNvSpPr>
          <p:nvPr/>
        </p:nvSpPr>
        <p:spPr bwMode="auto">
          <a:xfrm>
            <a:off x="4711316" y="3819386"/>
            <a:ext cx="261938" cy="412751"/>
          </a:xfrm>
          <a:custGeom>
            <a:avLst/>
            <a:gdLst>
              <a:gd name="T0" fmla="*/ 0 w 165"/>
              <a:gd name="T1" fmla="*/ 87 h 260"/>
              <a:gd name="T2" fmla="*/ 83 w 165"/>
              <a:gd name="T3" fmla="*/ 0 h 260"/>
              <a:gd name="T4" fmla="*/ 165 w 165"/>
              <a:gd name="T5" fmla="*/ 87 h 260"/>
              <a:gd name="T6" fmla="*/ 124 w 165"/>
              <a:gd name="T7" fmla="*/ 87 h 260"/>
              <a:gd name="T8" fmla="*/ 124 w 165"/>
              <a:gd name="T9" fmla="*/ 260 h 260"/>
              <a:gd name="T10" fmla="*/ 41 w 165"/>
              <a:gd name="T11" fmla="*/ 260 h 260"/>
              <a:gd name="T12" fmla="*/ 41 w 165"/>
              <a:gd name="T13" fmla="*/ 87 h 260"/>
              <a:gd name="T14" fmla="*/ 0 w 165"/>
              <a:gd name="T15" fmla="*/ 87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260">
                <a:moveTo>
                  <a:pt x="0" y="87"/>
                </a:moveTo>
                <a:lnTo>
                  <a:pt x="83" y="0"/>
                </a:lnTo>
                <a:lnTo>
                  <a:pt x="165" y="87"/>
                </a:lnTo>
                <a:lnTo>
                  <a:pt x="124" y="87"/>
                </a:lnTo>
                <a:lnTo>
                  <a:pt x="124" y="260"/>
                </a:lnTo>
                <a:lnTo>
                  <a:pt x="41" y="260"/>
                </a:lnTo>
                <a:lnTo>
                  <a:pt x="41" y="87"/>
                </a:lnTo>
                <a:lnTo>
                  <a:pt x="0" y="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56">
            <a:extLst>
              <a:ext uri="{FF2B5EF4-FFF2-40B4-BE49-F238E27FC236}">
                <a16:creationId xmlns:a16="http://schemas.microsoft.com/office/drawing/2014/main" id="{9A1F0167-7060-4179-B2AD-FFE98FB4E2C4}"/>
              </a:ext>
            </a:extLst>
          </p:cNvPr>
          <p:cNvSpPr>
            <a:spLocks noEditPoints="1"/>
          </p:cNvSpPr>
          <p:nvPr/>
        </p:nvSpPr>
        <p:spPr bwMode="auto">
          <a:xfrm>
            <a:off x="3663565" y="2028684"/>
            <a:ext cx="525463" cy="80963"/>
          </a:xfrm>
          <a:custGeom>
            <a:avLst/>
            <a:gdLst>
              <a:gd name="T0" fmla="*/ 0 w 331"/>
              <a:gd name="T1" fmla="*/ 17 h 51"/>
              <a:gd name="T2" fmla="*/ 290 w 331"/>
              <a:gd name="T3" fmla="*/ 17 h 51"/>
              <a:gd name="T4" fmla="*/ 290 w 331"/>
              <a:gd name="T5" fmla="*/ 34 h 51"/>
              <a:gd name="T6" fmla="*/ 0 w 331"/>
              <a:gd name="T7" fmla="*/ 34 h 51"/>
              <a:gd name="T8" fmla="*/ 0 w 331"/>
              <a:gd name="T9" fmla="*/ 17 h 51"/>
              <a:gd name="T10" fmla="*/ 282 w 331"/>
              <a:gd name="T11" fmla="*/ 0 h 51"/>
              <a:gd name="T12" fmla="*/ 331 w 331"/>
              <a:gd name="T13" fmla="*/ 25 h 51"/>
              <a:gd name="T14" fmla="*/ 282 w 331"/>
              <a:gd name="T15" fmla="*/ 51 h 51"/>
              <a:gd name="T16" fmla="*/ 282 w 331"/>
              <a:gd name="T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1" h="51">
                <a:moveTo>
                  <a:pt x="0" y="17"/>
                </a:moveTo>
                <a:lnTo>
                  <a:pt x="290" y="17"/>
                </a:lnTo>
                <a:lnTo>
                  <a:pt x="290" y="34"/>
                </a:lnTo>
                <a:lnTo>
                  <a:pt x="0" y="34"/>
                </a:lnTo>
                <a:lnTo>
                  <a:pt x="0" y="17"/>
                </a:lnTo>
                <a:close/>
                <a:moveTo>
                  <a:pt x="282" y="0"/>
                </a:moveTo>
                <a:lnTo>
                  <a:pt x="331" y="25"/>
                </a:lnTo>
                <a:lnTo>
                  <a:pt x="282" y="51"/>
                </a:lnTo>
                <a:lnTo>
                  <a:pt x="282" y="0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57">
            <a:extLst>
              <a:ext uri="{FF2B5EF4-FFF2-40B4-BE49-F238E27FC236}">
                <a16:creationId xmlns:a16="http://schemas.microsoft.com/office/drawing/2014/main" id="{5764AEBB-A54E-466B-8DCF-4958E6FF9653}"/>
              </a:ext>
            </a:extLst>
          </p:cNvPr>
          <p:cNvSpPr>
            <a:spLocks noEditPoints="1"/>
          </p:cNvSpPr>
          <p:nvPr/>
        </p:nvSpPr>
        <p:spPr bwMode="auto">
          <a:xfrm>
            <a:off x="3139689" y="2196959"/>
            <a:ext cx="1452564" cy="1655765"/>
          </a:xfrm>
          <a:custGeom>
            <a:avLst/>
            <a:gdLst>
              <a:gd name="T0" fmla="*/ 915 w 915"/>
              <a:gd name="T1" fmla="*/ 12 h 1043"/>
              <a:gd name="T2" fmla="*/ 34 w 915"/>
              <a:gd name="T3" fmla="*/ 1017 h 1043"/>
              <a:gd name="T4" fmla="*/ 22 w 915"/>
              <a:gd name="T5" fmla="*/ 1005 h 1043"/>
              <a:gd name="T6" fmla="*/ 903 w 915"/>
              <a:gd name="T7" fmla="*/ 0 h 1043"/>
              <a:gd name="T8" fmla="*/ 915 w 915"/>
              <a:gd name="T9" fmla="*/ 12 h 1043"/>
              <a:gd name="T10" fmla="*/ 52 w 915"/>
              <a:gd name="T11" fmla="*/ 1022 h 1043"/>
              <a:gd name="T12" fmla="*/ 0 w 915"/>
              <a:gd name="T13" fmla="*/ 1043 h 1043"/>
              <a:gd name="T14" fmla="*/ 15 w 915"/>
              <a:gd name="T15" fmla="*/ 987 h 1043"/>
              <a:gd name="T16" fmla="*/ 52 w 915"/>
              <a:gd name="T17" fmla="*/ 1022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15" h="1043">
                <a:moveTo>
                  <a:pt x="915" y="12"/>
                </a:moveTo>
                <a:lnTo>
                  <a:pt x="34" y="1017"/>
                </a:lnTo>
                <a:lnTo>
                  <a:pt x="22" y="1005"/>
                </a:lnTo>
                <a:lnTo>
                  <a:pt x="903" y="0"/>
                </a:lnTo>
                <a:lnTo>
                  <a:pt x="915" y="12"/>
                </a:lnTo>
                <a:close/>
                <a:moveTo>
                  <a:pt x="52" y="1022"/>
                </a:moveTo>
                <a:lnTo>
                  <a:pt x="0" y="1043"/>
                </a:lnTo>
                <a:lnTo>
                  <a:pt x="15" y="987"/>
                </a:lnTo>
                <a:lnTo>
                  <a:pt x="52" y="1022"/>
                </a:lnTo>
                <a:close/>
              </a:path>
            </a:pathLst>
          </a:custGeom>
          <a:solidFill>
            <a:srgbClr val="FAC090"/>
          </a:solidFill>
          <a:ln w="0" cap="flat">
            <a:solidFill>
              <a:srgbClr val="FAC09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8">
            <a:extLst>
              <a:ext uri="{FF2B5EF4-FFF2-40B4-BE49-F238E27FC236}">
                <a16:creationId xmlns:a16="http://schemas.microsoft.com/office/drawing/2014/main" id="{B2B41EAE-F587-4D27-8544-81F5EAD5D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867" y="2952610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ATP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9" name="Picture 159">
            <a:extLst>
              <a:ext uri="{FF2B5EF4-FFF2-40B4-BE49-F238E27FC236}">
                <a16:creationId xmlns:a16="http://schemas.microsoft.com/office/drawing/2014/main" id="{24D13204-9F51-4CBD-A430-7F075E7E2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93" y="2790685"/>
            <a:ext cx="393700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61">
            <a:extLst>
              <a:ext uri="{FF2B5EF4-FFF2-40B4-BE49-F238E27FC236}">
                <a16:creationId xmlns:a16="http://schemas.microsoft.com/office/drawing/2014/main" id="{108E33E8-EB6D-4817-AF93-A96C82F5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28" y="4976676"/>
            <a:ext cx="39370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Freeform 163">
            <a:extLst>
              <a:ext uri="{FF2B5EF4-FFF2-40B4-BE49-F238E27FC236}">
                <a16:creationId xmlns:a16="http://schemas.microsoft.com/office/drawing/2014/main" id="{1A65F20B-5DE3-4ABC-B3E4-D9E4C5C7CF95}"/>
              </a:ext>
            </a:extLst>
          </p:cNvPr>
          <p:cNvSpPr>
            <a:spLocks/>
          </p:cNvSpPr>
          <p:nvPr/>
        </p:nvSpPr>
        <p:spPr bwMode="auto">
          <a:xfrm>
            <a:off x="4733541" y="5040176"/>
            <a:ext cx="261938" cy="411163"/>
          </a:xfrm>
          <a:custGeom>
            <a:avLst/>
            <a:gdLst>
              <a:gd name="T0" fmla="*/ 0 w 165"/>
              <a:gd name="T1" fmla="*/ 86 h 259"/>
              <a:gd name="T2" fmla="*/ 83 w 165"/>
              <a:gd name="T3" fmla="*/ 0 h 259"/>
              <a:gd name="T4" fmla="*/ 165 w 165"/>
              <a:gd name="T5" fmla="*/ 86 h 259"/>
              <a:gd name="T6" fmla="*/ 124 w 165"/>
              <a:gd name="T7" fmla="*/ 86 h 259"/>
              <a:gd name="T8" fmla="*/ 124 w 165"/>
              <a:gd name="T9" fmla="*/ 259 h 259"/>
              <a:gd name="T10" fmla="*/ 41 w 165"/>
              <a:gd name="T11" fmla="*/ 259 h 259"/>
              <a:gd name="T12" fmla="*/ 41 w 165"/>
              <a:gd name="T13" fmla="*/ 86 h 259"/>
              <a:gd name="T14" fmla="*/ 0 w 165"/>
              <a:gd name="T15" fmla="*/ 86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259">
                <a:moveTo>
                  <a:pt x="0" y="86"/>
                </a:moveTo>
                <a:lnTo>
                  <a:pt x="83" y="0"/>
                </a:lnTo>
                <a:lnTo>
                  <a:pt x="165" y="86"/>
                </a:lnTo>
                <a:lnTo>
                  <a:pt x="124" y="86"/>
                </a:lnTo>
                <a:lnTo>
                  <a:pt x="124" y="259"/>
                </a:lnTo>
                <a:lnTo>
                  <a:pt x="41" y="259"/>
                </a:lnTo>
                <a:lnTo>
                  <a:pt x="41" y="86"/>
                </a:lnTo>
                <a:lnTo>
                  <a:pt x="0" y="8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65">
            <a:extLst>
              <a:ext uri="{FF2B5EF4-FFF2-40B4-BE49-F238E27FC236}">
                <a16:creationId xmlns:a16="http://schemas.microsoft.com/office/drawing/2014/main" id="{DE7B4BCE-0113-486A-A67B-108C9E8CD5BB}"/>
              </a:ext>
            </a:extLst>
          </p:cNvPr>
          <p:cNvSpPr>
            <a:spLocks noEditPoints="1"/>
          </p:cNvSpPr>
          <p:nvPr/>
        </p:nvSpPr>
        <p:spPr bwMode="auto">
          <a:xfrm>
            <a:off x="5289166" y="4016237"/>
            <a:ext cx="1052513" cy="96838"/>
          </a:xfrm>
          <a:custGeom>
            <a:avLst/>
            <a:gdLst>
              <a:gd name="T0" fmla="*/ 0 w 485"/>
              <a:gd name="T1" fmla="*/ 20 h 47"/>
              <a:gd name="T2" fmla="*/ 449 w 485"/>
              <a:gd name="T3" fmla="*/ 20 h 47"/>
              <a:gd name="T4" fmla="*/ 449 w 485"/>
              <a:gd name="T5" fmla="*/ 26 h 47"/>
              <a:gd name="T6" fmla="*/ 0 w 485"/>
              <a:gd name="T7" fmla="*/ 26 h 47"/>
              <a:gd name="T8" fmla="*/ 0 w 485"/>
              <a:gd name="T9" fmla="*/ 20 h 47"/>
              <a:gd name="T10" fmla="*/ 441 w 485"/>
              <a:gd name="T11" fmla="*/ 0 h 47"/>
              <a:gd name="T12" fmla="*/ 485 w 485"/>
              <a:gd name="T13" fmla="*/ 23 h 47"/>
              <a:gd name="T14" fmla="*/ 441 w 485"/>
              <a:gd name="T15" fmla="*/ 47 h 47"/>
              <a:gd name="T16" fmla="*/ 441 w 485"/>
              <a:gd name="T1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5" h="47">
                <a:moveTo>
                  <a:pt x="0" y="20"/>
                </a:moveTo>
                <a:lnTo>
                  <a:pt x="449" y="20"/>
                </a:lnTo>
                <a:lnTo>
                  <a:pt x="449" y="26"/>
                </a:lnTo>
                <a:lnTo>
                  <a:pt x="0" y="26"/>
                </a:lnTo>
                <a:lnTo>
                  <a:pt x="0" y="20"/>
                </a:lnTo>
                <a:close/>
                <a:moveTo>
                  <a:pt x="441" y="0"/>
                </a:moveTo>
                <a:lnTo>
                  <a:pt x="485" y="23"/>
                </a:lnTo>
                <a:lnTo>
                  <a:pt x="441" y="47"/>
                </a:lnTo>
                <a:lnTo>
                  <a:pt x="441" y="0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Rectangle 167">
            <a:extLst>
              <a:ext uri="{FF2B5EF4-FFF2-40B4-BE49-F238E27FC236}">
                <a16:creationId xmlns:a16="http://schemas.microsoft.com/office/drawing/2014/main" id="{A66E751C-4D8E-4B97-9295-A664DFB3B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662" y="3984487"/>
            <a:ext cx="727076" cy="357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68">
            <a:extLst>
              <a:ext uri="{FF2B5EF4-FFF2-40B4-BE49-F238E27FC236}">
                <a16:creationId xmlns:a16="http://schemas.microsoft.com/office/drawing/2014/main" id="{4D9940F9-C0E1-4829-B0E4-9EAC74E0B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150" y="4040049"/>
            <a:ext cx="57785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CRH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169">
            <a:extLst>
              <a:ext uri="{FF2B5EF4-FFF2-40B4-BE49-F238E27FC236}">
                <a16:creationId xmlns:a16="http://schemas.microsoft.com/office/drawing/2014/main" id="{18026847-C47B-45DC-9FC1-609617F49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37" y="5419589"/>
            <a:ext cx="752476" cy="357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70">
            <a:extLst>
              <a:ext uri="{FF2B5EF4-FFF2-40B4-BE49-F238E27FC236}">
                <a16:creationId xmlns:a16="http://schemas.microsoft.com/office/drawing/2014/main" id="{85D94821-B17F-4C9B-B6FA-C8EB5668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062" y="5479914"/>
            <a:ext cx="71755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ACTH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Freeform 171">
            <a:extLst>
              <a:ext uri="{FF2B5EF4-FFF2-40B4-BE49-F238E27FC236}">
                <a16:creationId xmlns:a16="http://schemas.microsoft.com/office/drawing/2014/main" id="{17E8A82B-39D7-4E1E-96AF-482B930372E8}"/>
              </a:ext>
            </a:extLst>
          </p:cNvPr>
          <p:cNvSpPr>
            <a:spLocks/>
          </p:cNvSpPr>
          <p:nvPr/>
        </p:nvSpPr>
        <p:spPr bwMode="auto">
          <a:xfrm>
            <a:off x="1301362" y="3578086"/>
            <a:ext cx="201613" cy="365126"/>
          </a:xfrm>
          <a:custGeom>
            <a:avLst/>
            <a:gdLst>
              <a:gd name="T0" fmla="*/ 0 w 127"/>
              <a:gd name="T1" fmla="*/ 164 h 230"/>
              <a:gd name="T2" fmla="*/ 32 w 127"/>
              <a:gd name="T3" fmla="*/ 164 h 230"/>
              <a:gd name="T4" fmla="*/ 32 w 127"/>
              <a:gd name="T5" fmla="*/ 0 h 230"/>
              <a:gd name="T6" fmla="*/ 95 w 127"/>
              <a:gd name="T7" fmla="*/ 0 h 230"/>
              <a:gd name="T8" fmla="*/ 95 w 127"/>
              <a:gd name="T9" fmla="*/ 164 h 230"/>
              <a:gd name="T10" fmla="*/ 127 w 127"/>
              <a:gd name="T11" fmla="*/ 164 h 230"/>
              <a:gd name="T12" fmla="*/ 64 w 127"/>
              <a:gd name="T13" fmla="*/ 230 h 230"/>
              <a:gd name="T14" fmla="*/ 0 w 127"/>
              <a:gd name="T15" fmla="*/ 164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230">
                <a:moveTo>
                  <a:pt x="0" y="164"/>
                </a:moveTo>
                <a:lnTo>
                  <a:pt x="32" y="164"/>
                </a:lnTo>
                <a:lnTo>
                  <a:pt x="32" y="0"/>
                </a:lnTo>
                <a:lnTo>
                  <a:pt x="95" y="0"/>
                </a:lnTo>
                <a:lnTo>
                  <a:pt x="95" y="164"/>
                </a:lnTo>
                <a:lnTo>
                  <a:pt x="127" y="164"/>
                </a:lnTo>
                <a:lnTo>
                  <a:pt x="64" y="230"/>
                </a:lnTo>
                <a:lnTo>
                  <a:pt x="0" y="16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73">
            <a:extLst>
              <a:ext uri="{FF2B5EF4-FFF2-40B4-BE49-F238E27FC236}">
                <a16:creationId xmlns:a16="http://schemas.microsoft.com/office/drawing/2014/main" id="{34ABB91F-94A3-4388-BFB2-FA8D27981005}"/>
              </a:ext>
            </a:extLst>
          </p:cNvPr>
          <p:cNvSpPr>
            <a:spLocks/>
          </p:cNvSpPr>
          <p:nvPr/>
        </p:nvSpPr>
        <p:spPr bwMode="auto">
          <a:xfrm>
            <a:off x="1241037" y="5013188"/>
            <a:ext cx="209550" cy="365126"/>
          </a:xfrm>
          <a:custGeom>
            <a:avLst/>
            <a:gdLst>
              <a:gd name="T0" fmla="*/ 0 w 132"/>
              <a:gd name="T1" fmla="*/ 161 h 230"/>
              <a:gd name="T2" fmla="*/ 33 w 132"/>
              <a:gd name="T3" fmla="*/ 161 h 230"/>
              <a:gd name="T4" fmla="*/ 33 w 132"/>
              <a:gd name="T5" fmla="*/ 0 h 230"/>
              <a:gd name="T6" fmla="*/ 99 w 132"/>
              <a:gd name="T7" fmla="*/ 0 h 230"/>
              <a:gd name="T8" fmla="*/ 99 w 132"/>
              <a:gd name="T9" fmla="*/ 161 h 230"/>
              <a:gd name="T10" fmla="*/ 132 w 132"/>
              <a:gd name="T11" fmla="*/ 161 h 230"/>
              <a:gd name="T12" fmla="*/ 66 w 132"/>
              <a:gd name="T13" fmla="*/ 230 h 230"/>
              <a:gd name="T14" fmla="*/ 0 w 132"/>
              <a:gd name="T15" fmla="*/ 161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2" h="230">
                <a:moveTo>
                  <a:pt x="0" y="161"/>
                </a:moveTo>
                <a:lnTo>
                  <a:pt x="33" y="161"/>
                </a:lnTo>
                <a:lnTo>
                  <a:pt x="33" y="0"/>
                </a:lnTo>
                <a:lnTo>
                  <a:pt x="99" y="0"/>
                </a:lnTo>
                <a:lnTo>
                  <a:pt x="99" y="161"/>
                </a:lnTo>
                <a:lnTo>
                  <a:pt x="132" y="161"/>
                </a:lnTo>
                <a:lnTo>
                  <a:pt x="66" y="230"/>
                </a:lnTo>
                <a:lnTo>
                  <a:pt x="0" y="1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75">
            <a:extLst>
              <a:ext uri="{FF2B5EF4-FFF2-40B4-BE49-F238E27FC236}">
                <a16:creationId xmlns:a16="http://schemas.microsoft.com/office/drawing/2014/main" id="{F8C35E69-2A1E-4EE1-A7C7-C0FC0777D87C}"/>
              </a:ext>
            </a:extLst>
          </p:cNvPr>
          <p:cNvSpPr>
            <a:spLocks noEditPoints="1"/>
          </p:cNvSpPr>
          <p:nvPr/>
        </p:nvSpPr>
        <p:spPr bwMode="auto">
          <a:xfrm>
            <a:off x="3069839" y="5360851"/>
            <a:ext cx="600076" cy="558801"/>
          </a:xfrm>
          <a:custGeom>
            <a:avLst/>
            <a:gdLst>
              <a:gd name="T0" fmla="*/ 0 w 1096"/>
              <a:gd name="T1" fmla="*/ 943 h 978"/>
              <a:gd name="T2" fmla="*/ 1044 w 1096"/>
              <a:gd name="T3" fmla="*/ 14 h 978"/>
              <a:gd name="T4" fmla="*/ 1076 w 1096"/>
              <a:gd name="T5" fmla="*/ 50 h 978"/>
              <a:gd name="T6" fmla="*/ 31 w 1096"/>
              <a:gd name="T7" fmla="*/ 978 h 978"/>
              <a:gd name="T8" fmla="*/ 0 w 1096"/>
              <a:gd name="T9" fmla="*/ 943 h 978"/>
              <a:gd name="T10" fmla="*/ 892 w 1096"/>
              <a:gd name="T11" fmla="*/ 41 h 978"/>
              <a:gd name="T12" fmla="*/ 1096 w 1096"/>
              <a:gd name="T13" fmla="*/ 0 h 978"/>
              <a:gd name="T14" fmla="*/ 1031 w 1096"/>
              <a:gd name="T15" fmla="*/ 198 h 978"/>
              <a:gd name="T16" fmla="*/ 1001 w 1096"/>
              <a:gd name="T17" fmla="*/ 213 h 978"/>
              <a:gd name="T18" fmla="*/ 985 w 1096"/>
              <a:gd name="T19" fmla="*/ 183 h 978"/>
              <a:gd name="T20" fmla="*/ 1037 w 1096"/>
              <a:gd name="T21" fmla="*/ 25 h 978"/>
              <a:gd name="T22" fmla="*/ 1065 w 1096"/>
              <a:gd name="T23" fmla="*/ 56 h 978"/>
              <a:gd name="T24" fmla="*/ 901 w 1096"/>
              <a:gd name="T25" fmla="*/ 88 h 978"/>
              <a:gd name="T26" fmla="*/ 873 w 1096"/>
              <a:gd name="T27" fmla="*/ 70 h 978"/>
              <a:gd name="T28" fmla="*/ 892 w 1096"/>
              <a:gd name="T29" fmla="*/ 41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96" h="978">
                <a:moveTo>
                  <a:pt x="0" y="943"/>
                </a:moveTo>
                <a:lnTo>
                  <a:pt x="1044" y="14"/>
                </a:lnTo>
                <a:lnTo>
                  <a:pt x="1076" y="50"/>
                </a:lnTo>
                <a:lnTo>
                  <a:pt x="31" y="978"/>
                </a:lnTo>
                <a:lnTo>
                  <a:pt x="0" y="943"/>
                </a:lnTo>
                <a:close/>
                <a:moveTo>
                  <a:pt x="892" y="41"/>
                </a:moveTo>
                <a:lnTo>
                  <a:pt x="1096" y="0"/>
                </a:lnTo>
                <a:lnTo>
                  <a:pt x="1031" y="198"/>
                </a:lnTo>
                <a:cubicBezTo>
                  <a:pt x="1027" y="211"/>
                  <a:pt x="1013" y="217"/>
                  <a:pt x="1001" y="213"/>
                </a:cubicBezTo>
                <a:cubicBezTo>
                  <a:pt x="988" y="209"/>
                  <a:pt x="981" y="196"/>
                  <a:pt x="985" y="183"/>
                </a:cubicBezTo>
                <a:lnTo>
                  <a:pt x="1037" y="25"/>
                </a:lnTo>
                <a:lnTo>
                  <a:pt x="1065" y="56"/>
                </a:lnTo>
                <a:lnTo>
                  <a:pt x="901" y="88"/>
                </a:lnTo>
                <a:cubicBezTo>
                  <a:pt x="888" y="91"/>
                  <a:pt x="876" y="83"/>
                  <a:pt x="873" y="70"/>
                </a:cubicBezTo>
                <a:cubicBezTo>
                  <a:pt x="870" y="57"/>
                  <a:pt x="879" y="44"/>
                  <a:pt x="892" y="41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76">
            <a:extLst>
              <a:ext uri="{FF2B5EF4-FFF2-40B4-BE49-F238E27FC236}">
                <a16:creationId xmlns:a16="http://schemas.microsoft.com/office/drawing/2014/main" id="{A653348D-C9ED-4DAD-A764-AA29239EC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390" y="5081451"/>
            <a:ext cx="979488" cy="3571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Rectangle 177">
            <a:extLst>
              <a:ext uri="{FF2B5EF4-FFF2-40B4-BE49-F238E27FC236}">
                <a16:creationId xmlns:a16="http://schemas.microsoft.com/office/drawing/2014/main" id="{5150E304-5772-4A01-B984-912BDDE5B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877" y="5137013"/>
            <a:ext cx="936626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Cortisol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2" name="Freeform 178">
            <a:extLst>
              <a:ext uri="{FF2B5EF4-FFF2-40B4-BE49-F238E27FC236}">
                <a16:creationId xmlns:a16="http://schemas.microsoft.com/office/drawing/2014/main" id="{F694DC21-242B-4AE1-92E2-8448C45C2F70}"/>
              </a:ext>
            </a:extLst>
          </p:cNvPr>
          <p:cNvSpPr>
            <a:spLocks noEditPoints="1"/>
          </p:cNvSpPr>
          <p:nvPr/>
        </p:nvSpPr>
        <p:spPr bwMode="auto">
          <a:xfrm>
            <a:off x="3820727" y="5424351"/>
            <a:ext cx="373063" cy="509588"/>
          </a:xfrm>
          <a:custGeom>
            <a:avLst/>
            <a:gdLst>
              <a:gd name="T0" fmla="*/ 0 w 684"/>
              <a:gd name="T1" fmla="*/ 863 h 892"/>
              <a:gd name="T2" fmla="*/ 636 w 684"/>
              <a:gd name="T3" fmla="*/ 24 h 892"/>
              <a:gd name="T4" fmla="*/ 674 w 684"/>
              <a:gd name="T5" fmla="*/ 53 h 892"/>
              <a:gd name="T6" fmla="*/ 39 w 684"/>
              <a:gd name="T7" fmla="*/ 892 h 892"/>
              <a:gd name="T8" fmla="*/ 0 w 684"/>
              <a:gd name="T9" fmla="*/ 863 h 892"/>
              <a:gd name="T10" fmla="*/ 492 w 684"/>
              <a:gd name="T11" fmla="*/ 80 h 892"/>
              <a:gd name="T12" fmla="*/ 684 w 684"/>
              <a:gd name="T13" fmla="*/ 0 h 892"/>
              <a:gd name="T14" fmla="*/ 659 w 684"/>
              <a:gd name="T15" fmla="*/ 207 h 892"/>
              <a:gd name="T16" fmla="*/ 632 w 684"/>
              <a:gd name="T17" fmla="*/ 228 h 892"/>
              <a:gd name="T18" fmla="*/ 611 w 684"/>
              <a:gd name="T19" fmla="*/ 201 h 892"/>
              <a:gd name="T20" fmla="*/ 631 w 684"/>
              <a:gd name="T21" fmla="*/ 35 h 892"/>
              <a:gd name="T22" fmla="*/ 664 w 684"/>
              <a:gd name="T23" fmla="*/ 61 h 892"/>
              <a:gd name="T24" fmla="*/ 510 w 684"/>
              <a:gd name="T25" fmla="*/ 125 h 892"/>
              <a:gd name="T26" fmla="*/ 479 w 684"/>
              <a:gd name="T27" fmla="*/ 112 h 892"/>
              <a:gd name="T28" fmla="*/ 492 w 684"/>
              <a:gd name="T29" fmla="*/ 80 h 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84" h="892">
                <a:moveTo>
                  <a:pt x="0" y="863"/>
                </a:moveTo>
                <a:lnTo>
                  <a:pt x="636" y="24"/>
                </a:lnTo>
                <a:lnTo>
                  <a:pt x="674" y="53"/>
                </a:lnTo>
                <a:lnTo>
                  <a:pt x="39" y="892"/>
                </a:lnTo>
                <a:lnTo>
                  <a:pt x="0" y="863"/>
                </a:lnTo>
                <a:close/>
                <a:moveTo>
                  <a:pt x="492" y="80"/>
                </a:moveTo>
                <a:lnTo>
                  <a:pt x="684" y="0"/>
                </a:lnTo>
                <a:lnTo>
                  <a:pt x="659" y="207"/>
                </a:lnTo>
                <a:cubicBezTo>
                  <a:pt x="657" y="220"/>
                  <a:pt x="645" y="229"/>
                  <a:pt x="632" y="228"/>
                </a:cubicBezTo>
                <a:cubicBezTo>
                  <a:pt x="619" y="226"/>
                  <a:pt x="609" y="214"/>
                  <a:pt x="611" y="201"/>
                </a:cubicBezTo>
                <a:lnTo>
                  <a:pt x="631" y="35"/>
                </a:lnTo>
                <a:lnTo>
                  <a:pt x="664" y="61"/>
                </a:lnTo>
                <a:lnTo>
                  <a:pt x="510" y="125"/>
                </a:lnTo>
                <a:cubicBezTo>
                  <a:pt x="498" y="130"/>
                  <a:pt x="484" y="124"/>
                  <a:pt x="479" y="112"/>
                </a:cubicBezTo>
                <a:cubicBezTo>
                  <a:pt x="474" y="99"/>
                  <a:pt x="479" y="85"/>
                  <a:pt x="492" y="80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79">
            <a:extLst>
              <a:ext uri="{FF2B5EF4-FFF2-40B4-BE49-F238E27FC236}">
                <a16:creationId xmlns:a16="http://schemas.microsoft.com/office/drawing/2014/main" id="{667117ED-08E1-4209-9245-DDBB2C790FB8}"/>
              </a:ext>
            </a:extLst>
          </p:cNvPr>
          <p:cNvSpPr>
            <a:spLocks noEditPoints="1"/>
          </p:cNvSpPr>
          <p:nvPr/>
        </p:nvSpPr>
        <p:spPr bwMode="auto">
          <a:xfrm>
            <a:off x="1310887" y="4327387"/>
            <a:ext cx="122238" cy="457201"/>
          </a:xfrm>
          <a:custGeom>
            <a:avLst/>
            <a:gdLst>
              <a:gd name="T0" fmla="*/ 137 w 223"/>
              <a:gd name="T1" fmla="*/ 1 h 801"/>
              <a:gd name="T2" fmla="*/ 135 w 223"/>
              <a:gd name="T3" fmla="*/ 753 h 801"/>
              <a:gd name="T4" fmla="*/ 87 w 223"/>
              <a:gd name="T5" fmla="*/ 753 h 801"/>
              <a:gd name="T6" fmla="*/ 89 w 223"/>
              <a:gd name="T7" fmla="*/ 0 h 801"/>
              <a:gd name="T8" fmla="*/ 137 w 223"/>
              <a:gd name="T9" fmla="*/ 1 h 801"/>
              <a:gd name="T10" fmla="*/ 216 w 223"/>
              <a:gd name="T11" fmla="*/ 621 h 801"/>
              <a:gd name="T12" fmla="*/ 110 w 223"/>
              <a:gd name="T13" fmla="*/ 801 h 801"/>
              <a:gd name="T14" fmla="*/ 6 w 223"/>
              <a:gd name="T15" fmla="*/ 621 h 801"/>
              <a:gd name="T16" fmla="*/ 15 w 223"/>
              <a:gd name="T17" fmla="*/ 588 h 801"/>
              <a:gd name="T18" fmla="*/ 48 w 223"/>
              <a:gd name="T19" fmla="*/ 597 h 801"/>
              <a:gd name="T20" fmla="*/ 131 w 223"/>
              <a:gd name="T21" fmla="*/ 741 h 801"/>
              <a:gd name="T22" fmla="*/ 90 w 223"/>
              <a:gd name="T23" fmla="*/ 741 h 801"/>
              <a:gd name="T24" fmla="*/ 174 w 223"/>
              <a:gd name="T25" fmla="*/ 597 h 801"/>
              <a:gd name="T26" fmla="*/ 207 w 223"/>
              <a:gd name="T27" fmla="*/ 589 h 801"/>
              <a:gd name="T28" fmla="*/ 216 w 223"/>
              <a:gd name="T29" fmla="*/ 621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3" h="801">
                <a:moveTo>
                  <a:pt x="137" y="1"/>
                </a:moveTo>
                <a:lnTo>
                  <a:pt x="135" y="753"/>
                </a:lnTo>
                <a:lnTo>
                  <a:pt x="87" y="753"/>
                </a:lnTo>
                <a:lnTo>
                  <a:pt x="89" y="0"/>
                </a:lnTo>
                <a:lnTo>
                  <a:pt x="137" y="1"/>
                </a:lnTo>
                <a:close/>
                <a:moveTo>
                  <a:pt x="216" y="621"/>
                </a:moveTo>
                <a:lnTo>
                  <a:pt x="110" y="801"/>
                </a:lnTo>
                <a:lnTo>
                  <a:pt x="6" y="621"/>
                </a:lnTo>
                <a:cubicBezTo>
                  <a:pt x="0" y="609"/>
                  <a:pt x="4" y="595"/>
                  <a:pt x="15" y="588"/>
                </a:cubicBezTo>
                <a:cubicBezTo>
                  <a:pt x="27" y="581"/>
                  <a:pt x="41" y="585"/>
                  <a:pt x="48" y="597"/>
                </a:cubicBezTo>
                <a:lnTo>
                  <a:pt x="131" y="741"/>
                </a:lnTo>
                <a:lnTo>
                  <a:pt x="90" y="741"/>
                </a:lnTo>
                <a:lnTo>
                  <a:pt x="174" y="597"/>
                </a:lnTo>
                <a:cubicBezTo>
                  <a:pt x="181" y="586"/>
                  <a:pt x="196" y="582"/>
                  <a:pt x="207" y="589"/>
                </a:cubicBezTo>
                <a:cubicBezTo>
                  <a:pt x="219" y="595"/>
                  <a:pt x="223" y="610"/>
                  <a:pt x="216" y="621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80">
            <a:extLst>
              <a:ext uri="{FF2B5EF4-FFF2-40B4-BE49-F238E27FC236}">
                <a16:creationId xmlns:a16="http://schemas.microsoft.com/office/drawing/2014/main" id="{CA6952AF-37CF-4338-9D7A-BA27A10F7E26}"/>
              </a:ext>
            </a:extLst>
          </p:cNvPr>
          <p:cNvSpPr>
            <a:spLocks noEditPoints="1"/>
          </p:cNvSpPr>
          <p:nvPr/>
        </p:nvSpPr>
        <p:spPr bwMode="auto">
          <a:xfrm>
            <a:off x="1241037" y="5772014"/>
            <a:ext cx="122238" cy="457201"/>
          </a:xfrm>
          <a:custGeom>
            <a:avLst/>
            <a:gdLst>
              <a:gd name="T0" fmla="*/ 137 w 223"/>
              <a:gd name="T1" fmla="*/ 1 h 801"/>
              <a:gd name="T2" fmla="*/ 135 w 223"/>
              <a:gd name="T3" fmla="*/ 753 h 801"/>
              <a:gd name="T4" fmla="*/ 87 w 223"/>
              <a:gd name="T5" fmla="*/ 753 h 801"/>
              <a:gd name="T6" fmla="*/ 89 w 223"/>
              <a:gd name="T7" fmla="*/ 0 h 801"/>
              <a:gd name="T8" fmla="*/ 137 w 223"/>
              <a:gd name="T9" fmla="*/ 1 h 801"/>
              <a:gd name="T10" fmla="*/ 216 w 223"/>
              <a:gd name="T11" fmla="*/ 621 h 801"/>
              <a:gd name="T12" fmla="*/ 110 w 223"/>
              <a:gd name="T13" fmla="*/ 801 h 801"/>
              <a:gd name="T14" fmla="*/ 6 w 223"/>
              <a:gd name="T15" fmla="*/ 621 h 801"/>
              <a:gd name="T16" fmla="*/ 15 w 223"/>
              <a:gd name="T17" fmla="*/ 588 h 801"/>
              <a:gd name="T18" fmla="*/ 48 w 223"/>
              <a:gd name="T19" fmla="*/ 597 h 801"/>
              <a:gd name="T20" fmla="*/ 131 w 223"/>
              <a:gd name="T21" fmla="*/ 741 h 801"/>
              <a:gd name="T22" fmla="*/ 90 w 223"/>
              <a:gd name="T23" fmla="*/ 741 h 801"/>
              <a:gd name="T24" fmla="*/ 174 w 223"/>
              <a:gd name="T25" fmla="*/ 597 h 801"/>
              <a:gd name="T26" fmla="*/ 207 w 223"/>
              <a:gd name="T27" fmla="*/ 589 h 801"/>
              <a:gd name="T28" fmla="*/ 216 w 223"/>
              <a:gd name="T29" fmla="*/ 621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3" h="801">
                <a:moveTo>
                  <a:pt x="137" y="1"/>
                </a:moveTo>
                <a:lnTo>
                  <a:pt x="135" y="753"/>
                </a:lnTo>
                <a:lnTo>
                  <a:pt x="87" y="753"/>
                </a:lnTo>
                <a:lnTo>
                  <a:pt x="89" y="0"/>
                </a:lnTo>
                <a:lnTo>
                  <a:pt x="137" y="1"/>
                </a:lnTo>
                <a:close/>
                <a:moveTo>
                  <a:pt x="216" y="621"/>
                </a:moveTo>
                <a:lnTo>
                  <a:pt x="110" y="801"/>
                </a:lnTo>
                <a:lnTo>
                  <a:pt x="6" y="621"/>
                </a:lnTo>
                <a:cubicBezTo>
                  <a:pt x="0" y="609"/>
                  <a:pt x="4" y="595"/>
                  <a:pt x="15" y="588"/>
                </a:cubicBezTo>
                <a:cubicBezTo>
                  <a:pt x="27" y="581"/>
                  <a:pt x="41" y="585"/>
                  <a:pt x="48" y="597"/>
                </a:cubicBezTo>
                <a:lnTo>
                  <a:pt x="131" y="741"/>
                </a:lnTo>
                <a:lnTo>
                  <a:pt x="90" y="741"/>
                </a:lnTo>
                <a:lnTo>
                  <a:pt x="174" y="597"/>
                </a:lnTo>
                <a:cubicBezTo>
                  <a:pt x="181" y="586"/>
                  <a:pt x="196" y="582"/>
                  <a:pt x="207" y="589"/>
                </a:cubicBezTo>
                <a:cubicBezTo>
                  <a:pt x="219" y="595"/>
                  <a:pt x="223" y="610"/>
                  <a:pt x="216" y="621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Rectangle 182">
            <a:extLst>
              <a:ext uri="{FF2B5EF4-FFF2-40B4-BE49-F238E27FC236}">
                <a16:creationId xmlns:a16="http://schemas.microsoft.com/office/drawing/2014/main" id="{82B1B358-5620-47E7-9538-B4758D72C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16" y="2609695"/>
            <a:ext cx="105568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Stress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6" name="Rectangle 183">
            <a:extLst>
              <a:ext uri="{FF2B5EF4-FFF2-40B4-BE49-F238E27FC236}">
                <a16:creationId xmlns:a16="http://schemas.microsoft.com/office/drawing/2014/main" id="{6D1E30FF-E859-4A1F-9D82-C52B59406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913" y="5356089"/>
            <a:ext cx="1374776" cy="357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Rectangle 184">
            <a:extLst>
              <a:ext uri="{FF2B5EF4-FFF2-40B4-BE49-F238E27FC236}">
                <a16:creationId xmlns:a16="http://schemas.microsoft.com/office/drawing/2014/main" id="{1805F96A-686C-48EF-8EC0-471049CD3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225" y="5410064"/>
            <a:ext cx="1233489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Adrenaline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Freeform 185">
            <a:extLst>
              <a:ext uri="{FF2B5EF4-FFF2-40B4-BE49-F238E27FC236}">
                <a16:creationId xmlns:a16="http://schemas.microsoft.com/office/drawing/2014/main" id="{1A008B05-9269-4014-B666-0BBF449842F2}"/>
              </a:ext>
            </a:extLst>
          </p:cNvPr>
          <p:cNvSpPr>
            <a:spLocks noEditPoints="1"/>
          </p:cNvSpPr>
          <p:nvPr/>
        </p:nvSpPr>
        <p:spPr bwMode="auto">
          <a:xfrm>
            <a:off x="2552314" y="5772014"/>
            <a:ext cx="344488" cy="227013"/>
          </a:xfrm>
          <a:custGeom>
            <a:avLst/>
            <a:gdLst>
              <a:gd name="T0" fmla="*/ 604 w 629"/>
              <a:gd name="T1" fmla="*/ 397 h 397"/>
              <a:gd name="T2" fmla="*/ 29 w 629"/>
              <a:gd name="T3" fmla="*/ 46 h 397"/>
              <a:gd name="T4" fmla="*/ 54 w 629"/>
              <a:gd name="T5" fmla="*/ 5 h 397"/>
              <a:gd name="T6" fmla="*/ 629 w 629"/>
              <a:gd name="T7" fmla="*/ 356 h 397"/>
              <a:gd name="T8" fmla="*/ 604 w 629"/>
              <a:gd name="T9" fmla="*/ 397 h 397"/>
              <a:gd name="T10" fmla="*/ 99 w 629"/>
              <a:gd name="T11" fmla="*/ 183 h 397"/>
              <a:gd name="T12" fmla="*/ 0 w 629"/>
              <a:gd name="T13" fmla="*/ 0 h 397"/>
              <a:gd name="T14" fmla="*/ 208 w 629"/>
              <a:gd name="T15" fmla="*/ 5 h 397"/>
              <a:gd name="T16" fmla="*/ 232 w 629"/>
              <a:gd name="T17" fmla="*/ 29 h 397"/>
              <a:gd name="T18" fmla="*/ 207 w 629"/>
              <a:gd name="T19" fmla="*/ 53 h 397"/>
              <a:gd name="T20" fmla="*/ 41 w 629"/>
              <a:gd name="T21" fmla="*/ 49 h 397"/>
              <a:gd name="T22" fmla="*/ 62 w 629"/>
              <a:gd name="T23" fmla="*/ 14 h 397"/>
              <a:gd name="T24" fmla="*/ 141 w 629"/>
              <a:gd name="T25" fmla="*/ 161 h 397"/>
              <a:gd name="T26" fmla="*/ 132 w 629"/>
              <a:gd name="T27" fmla="*/ 193 h 397"/>
              <a:gd name="T28" fmla="*/ 99 w 629"/>
              <a:gd name="T29" fmla="*/ 183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29" h="397">
                <a:moveTo>
                  <a:pt x="604" y="397"/>
                </a:moveTo>
                <a:lnTo>
                  <a:pt x="29" y="46"/>
                </a:lnTo>
                <a:lnTo>
                  <a:pt x="54" y="5"/>
                </a:lnTo>
                <a:lnTo>
                  <a:pt x="629" y="356"/>
                </a:lnTo>
                <a:lnTo>
                  <a:pt x="604" y="397"/>
                </a:lnTo>
                <a:close/>
                <a:moveTo>
                  <a:pt x="99" y="183"/>
                </a:moveTo>
                <a:lnTo>
                  <a:pt x="0" y="0"/>
                </a:lnTo>
                <a:lnTo>
                  <a:pt x="208" y="5"/>
                </a:lnTo>
                <a:cubicBezTo>
                  <a:pt x="221" y="5"/>
                  <a:pt x="232" y="16"/>
                  <a:pt x="232" y="29"/>
                </a:cubicBezTo>
                <a:cubicBezTo>
                  <a:pt x="231" y="42"/>
                  <a:pt x="220" y="53"/>
                  <a:pt x="207" y="53"/>
                </a:cubicBezTo>
                <a:lnTo>
                  <a:pt x="41" y="49"/>
                </a:lnTo>
                <a:lnTo>
                  <a:pt x="62" y="14"/>
                </a:lnTo>
                <a:lnTo>
                  <a:pt x="141" y="161"/>
                </a:lnTo>
                <a:cubicBezTo>
                  <a:pt x="148" y="172"/>
                  <a:pt x="143" y="187"/>
                  <a:pt x="132" y="193"/>
                </a:cubicBezTo>
                <a:cubicBezTo>
                  <a:pt x="120" y="199"/>
                  <a:pt x="105" y="195"/>
                  <a:pt x="99" y="183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86">
            <a:extLst>
              <a:ext uri="{FF2B5EF4-FFF2-40B4-BE49-F238E27FC236}">
                <a16:creationId xmlns:a16="http://schemas.microsoft.com/office/drawing/2014/main" id="{EF24886A-F1AC-4A7D-906C-5D101A65079D}"/>
              </a:ext>
            </a:extLst>
          </p:cNvPr>
          <p:cNvSpPr>
            <a:spLocks/>
          </p:cNvSpPr>
          <p:nvPr/>
        </p:nvSpPr>
        <p:spPr bwMode="auto">
          <a:xfrm>
            <a:off x="2876164" y="1657208"/>
            <a:ext cx="727076" cy="823914"/>
          </a:xfrm>
          <a:custGeom>
            <a:avLst/>
            <a:gdLst>
              <a:gd name="T0" fmla="*/ 297 w 1328"/>
              <a:gd name="T1" fmla="*/ 373 h 1440"/>
              <a:gd name="T2" fmla="*/ 271 w 1328"/>
              <a:gd name="T3" fmla="*/ 395 h 1440"/>
              <a:gd name="T4" fmla="*/ 463 w 1328"/>
              <a:gd name="T5" fmla="*/ 689 h 1440"/>
              <a:gd name="T6" fmla="*/ 219 w 1328"/>
              <a:gd name="T7" fmla="*/ 823 h 1440"/>
              <a:gd name="T8" fmla="*/ 48 w 1328"/>
              <a:gd name="T9" fmla="*/ 768 h 1440"/>
              <a:gd name="T10" fmla="*/ 178 w 1328"/>
              <a:gd name="T11" fmla="*/ 849 h 1440"/>
              <a:gd name="T12" fmla="*/ 64 w 1328"/>
              <a:gd name="T13" fmla="*/ 946 h 1440"/>
              <a:gd name="T14" fmla="*/ 205 w 1328"/>
              <a:gd name="T15" fmla="*/ 861 h 1440"/>
              <a:gd name="T16" fmla="*/ 369 w 1328"/>
              <a:gd name="T17" fmla="*/ 1104 h 1440"/>
              <a:gd name="T18" fmla="*/ 140 w 1328"/>
              <a:gd name="T19" fmla="*/ 1179 h 1440"/>
              <a:gd name="T20" fmla="*/ 154 w 1328"/>
              <a:gd name="T21" fmla="*/ 1262 h 1440"/>
              <a:gd name="T22" fmla="*/ 266 w 1328"/>
              <a:gd name="T23" fmla="*/ 1131 h 1440"/>
              <a:gd name="T24" fmla="*/ 264 w 1328"/>
              <a:gd name="T25" fmla="*/ 1359 h 1440"/>
              <a:gd name="T26" fmla="*/ 289 w 1328"/>
              <a:gd name="T27" fmla="*/ 1376 h 1440"/>
              <a:gd name="T28" fmla="*/ 504 w 1328"/>
              <a:gd name="T29" fmla="*/ 1023 h 1440"/>
              <a:gd name="T30" fmla="*/ 915 w 1328"/>
              <a:gd name="T31" fmla="*/ 1234 h 1440"/>
              <a:gd name="T32" fmla="*/ 1279 w 1328"/>
              <a:gd name="T33" fmla="*/ 1364 h 1440"/>
              <a:gd name="T34" fmla="*/ 1285 w 1328"/>
              <a:gd name="T35" fmla="*/ 1327 h 1440"/>
              <a:gd name="T36" fmla="*/ 940 w 1328"/>
              <a:gd name="T37" fmla="*/ 1206 h 1440"/>
              <a:gd name="T38" fmla="*/ 753 w 1328"/>
              <a:gd name="T39" fmla="*/ 989 h 1440"/>
              <a:gd name="T40" fmla="*/ 1011 w 1328"/>
              <a:gd name="T41" fmla="*/ 732 h 1440"/>
              <a:gd name="T42" fmla="*/ 1247 w 1328"/>
              <a:gd name="T43" fmla="*/ 675 h 1440"/>
              <a:gd name="T44" fmla="*/ 1030 w 1328"/>
              <a:gd name="T45" fmla="*/ 701 h 1440"/>
              <a:gd name="T46" fmla="*/ 772 w 1328"/>
              <a:gd name="T47" fmla="*/ 715 h 1440"/>
              <a:gd name="T48" fmla="*/ 889 w 1328"/>
              <a:gd name="T49" fmla="*/ 474 h 1440"/>
              <a:gd name="T50" fmla="*/ 1003 w 1328"/>
              <a:gd name="T51" fmla="*/ 173 h 1440"/>
              <a:gd name="T52" fmla="*/ 1042 w 1328"/>
              <a:gd name="T53" fmla="*/ 33 h 1440"/>
              <a:gd name="T54" fmla="*/ 974 w 1328"/>
              <a:gd name="T55" fmla="*/ 152 h 1440"/>
              <a:gd name="T56" fmla="*/ 891 w 1328"/>
              <a:gd name="T57" fmla="*/ 322 h 1440"/>
              <a:gd name="T58" fmla="*/ 844 w 1328"/>
              <a:gd name="T59" fmla="*/ 381 h 1440"/>
              <a:gd name="T60" fmla="*/ 807 w 1328"/>
              <a:gd name="T61" fmla="*/ 219 h 1440"/>
              <a:gd name="T62" fmla="*/ 811 w 1328"/>
              <a:gd name="T63" fmla="*/ 404 h 1440"/>
              <a:gd name="T64" fmla="*/ 510 w 1328"/>
              <a:gd name="T65" fmla="*/ 590 h 1440"/>
              <a:gd name="T66" fmla="*/ 469 w 1328"/>
              <a:gd name="T67" fmla="*/ 260 h 1440"/>
              <a:gd name="T68" fmla="*/ 432 w 1328"/>
              <a:gd name="T69" fmla="*/ 264 h 1440"/>
              <a:gd name="T70" fmla="*/ 416 w 1328"/>
              <a:gd name="T71" fmla="*/ 426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28" h="1440">
                <a:moveTo>
                  <a:pt x="416" y="426"/>
                </a:moveTo>
                <a:cubicBezTo>
                  <a:pt x="391" y="410"/>
                  <a:pt x="322" y="404"/>
                  <a:pt x="297" y="373"/>
                </a:cubicBezTo>
                <a:cubicBezTo>
                  <a:pt x="322" y="320"/>
                  <a:pt x="291" y="314"/>
                  <a:pt x="262" y="345"/>
                </a:cubicBezTo>
                <a:cubicBezTo>
                  <a:pt x="234" y="373"/>
                  <a:pt x="211" y="428"/>
                  <a:pt x="271" y="395"/>
                </a:cubicBezTo>
                <a:cubicBezTo>
                  <a:pt x="311" y="426"/>
                  <a:pt x="338" y="416"/>
                  <a:pt x="410" y="470"/>
                </a:cubicBezTo>
                <a:cubicBezTo>
                  <a:pt x="445" y="497"/>
                  <a:pt x="473" y="630"/>
                  <a:pt x="463" y="689"/>
                </a:cubicBezTo>
                <a:cubicBezTo>
                  <a:pt x="459" y="713"/>
                  <a:pt x="449" y="752"/>
                  <a:pt x="399" y="786"/>
                </a:cubicBezTo>
                <a:cubicBezTo>
                  <a:pt x="344" y="825"/>
                  <a:pt x="279" y="825"/>
                  <a:pt x="219" y="823"/>
                </a:cubicBezTo>
                <a:cubicBezTo>
                  <a:pt x="178" y="774"/>
                  <a:pt x="125" y="764"/>
                  <a:pt x="88" y="760"/>
                </a:cubicBezTo>
                <a:cubicBezTo>
                  <a:pt x="86" y="711"/>
                  <a:pt x="50" y="726"/>
                  <a:pt x="48" y="768"/>
                </a:cubicBezTo>
                <a:cubicBezTo>
                  <a:pt x="37" y="825"/>
                  <a:pt x="76" y="841"/>
                  <a:pt x="80" y="784"/>
                </a:cubicBezTo>
                <a:cubicBezTo>
                  <a:pt x="107" y="786"/>
                  <a:pt x="209" y="813"/>
                  <a:pt x="178" y="849"/>
                </a:cubicBezTo>
                <a:cubicBezTo>
                  <a:pt x="154" y="879"/>
                  <a:pt x="129" y="898"/>
                  <a:pt x="86" y="902"/>
                </a:cubicBezTo>
                <a:cubicBezTo>
                  <a:pt x="39" y="861"/>
                  <a:pt x="0" y="896"/>
                  <a:pt x="64" y="946"/>
                </a:cubicBezTo>
                <a:cubicBezTo>
                  <a:pt x="127" y="995"/>
                  <a:pt x="146" y="948"/>
                  <a:pt x="109" y="920"/>
                </a:cubicBezTo>
                <a:cubicBezTo>
                  <a:pt x="150" y="914"/>
                  <a:pt x="178" y="902"/>
                  <a:pt x="205" y="861"/>
                </a:cubicBezTo>
                <a:cubicBezTo>
                  <a:pt x="219" y="841"/>
                  <a:pt x="371" y="839"/>
                  <a:pt x="410" y="928"/>
                </a:cubicBezTo>
                <a:cubicBezTo>
                  <a:pt x="434" y="985"/>
                  <a:pt x="399" y="1100"/>
                  <a:pt x="369" y="1104"/>
                </a:cubicBezTo>
                <a:cubicBezTo>
                  <a:pt x="287" y="1110"/>
                  <a:pt x="256" y="1100"/>
                  <a:pt x="230" y="1110"/>
                </a:cubicBezTo>
                <a:cubicBezTo>
                  <a:pt x="197" y="1122"/>
                  <a:pt x="174" y="1159"/>
                  <a:pt x="140" y="1179"/>
                </a:cubicBezTo>
                <a:cubicBezTo>
                  <a:pt x="86" y="1108"/>
                  <a:pt x="58" y="1133"/>
                  <a:pt x="74" y="1167"/>
                </a:cubicBezTo>
                <a:cubicBezTo>
                  <a:pt x="88" y="1195"/>
                  <a:pt x="119" y="1236"/>
                  <a:pt x="154" y="1262"/>
                </a:cubicBezTo>
                <a:cubicBezTo>
                  <a:pt x="170" y="1272"/>
                  <a:pt x="209" y="1264"/>
                  <a:pt x="162" y="1206"/>
                </a:cubicBezTo>
                <a:cubicBezTo>
                  <a:pt x="199" y="1171"/>
                  <a:pt x="226" y="1129"/>
                  <a:pt x="266" y="1131"/>
                </a:cubicBezTo>
                <a:cubicBezTo>
                  <a:pt x="307" y="1133"/>
                  <a:pt x="352" y="1133"/>
                  <a:pt x="367" y="1147"/>
                </a:cubicBezTo>
                <a:cubicBezTo>
                  <a:pt x="379" y="1214"/>
                  <a:pt x="273" y="1343"/>
                  <a:pt x="264" y="1359"/>
                </a:cubicBezTo>
                <a:cubicBezTo>
                  <a:pt x="215" y="1323"/>
                  <a:pt x="183" y="1351"/>
                  <a:pt x="246" y="1402"/>
                </a:cubicBezTo>
                <a:cubicBezTo>
                  <a:pt x="295" y="1440"/>
                  <a:pt x="354" y="1420"/>
                  <a:pt x="289" y="1376"/>
                </a:cubicBezTo>
                <a:cubicBezTo>
                  <a:pt x="318" y="1307"/>
                  <a:pt x="383" y="1256"/>
                  <a:pt x="397" y="1165"/>
                </a:cubicBezTo>
                <a:cubicBezTo>
                  <a:pt x="410" y="1082"/>
                  <a:pt x="463" y="1048"/>
                  <a:pt x="504" y="1023"/>
                </a:cubicBezTo>
                <a:cubicBezTo>
                  <a:pt x="545" y="999"/>
                  <a:pt x="645" y="985"/>
                  <a:pt x="743" y="1120"/>
                </a:cubicBezTo>
                <a:cubicBezTo>
                  <a:pt x="807" y="1210"/>
                  <a:pt x="862" y="1189"/>
                  <a:pt x="915" y="1234"/>
                </a:cubicBezTo>
                <a:cubicBezTo>
                  <a:pt x="968" y="1278"/>
                  <a:pt x="977" y="1321"/>
                  <a:pt x="1044" y="1343"/>
                </a:cubicBezTo>
                <a:cubicBezTo>
                  <a:pt x="1087" y="1357"/>
                  <a:pt x="1232" y="1392"/>
                  <a:pt x="1279" y="1364"/>
                </a:cubicBezTo>
                <a:cubicBezTo>
                  <a:pt x="1288" y="1428"/>
                  <a:pt x="1324" y="1402"/>
                  <a:pt x="1326" y="1339"/>
                </a:cubicBezTo>
                <a:cubicBezTo>
                  <a:pt x="1328" y="1282"/>
                  <a:pt x="1300" y="1258"/>
                  <a:pt x="1285" y="1327"/>
                </a:cubicBezTo>
                <a:cubicBezTo>
                  <a:pt x="1226" y="1353"/>
                  <a:pt x="1130" y="1347"/>
                  <a:pt x="1058" y="1313"/>
                </a:cubicBezTo>
                <a:cubicBezTo>
                  <a:pt x="989" y="1278"/>
                  <a:pt x="968" y="1228"/>
                  <a:pt x="940" y="1206"/>
                </a:cubicBezTo>
                <a:cubicBezTo>
                  <a:pt x="901" y="1179"/>
                  <a:pt x="829" y="1169"/>
                  <a:pt x="805" y="1137"/>
                </a:cubicBezTo>
                <a:cubicBezTo>
                  <a:pt x="772" y="1094"/>
                  <a:pt x="753" y="1029"/>
                  <a:pt x="753" y="989"/>
                </a:cubicBezTo>
                <a:cubicBezTo>
                  <a:pt x="753" y="948"/>
                  <a:pt x="749" y="896"/>
                  <a:pt x="792" y="851"/>
                </a:cubicBezTo>
                <a:cubicBezTo>
                  <a:pt x="819" y="821"/>
                  <a:pt x="913" y="756"/>
                  <a:pt x="1011" y="732"/>
                </a:cubicBezTo>
                <a:cubicBezTo>
                  <a:pt x="1110" y="707"/>
                  <a:pt x="1144" y="752"/>
                  <a:pt x="1210" y="703"/>
                </a:cubicBezTo>
                <a:cubicBezTo>
                  <a:pt x="1234" y="758"/>
                  <a:pt x="1259" y="719"/>
                  <a:pt x="1247" y="675"/>
                </a:cubicBezTo>
                <a:cubicBezTo>
                  <a:pt x="1232" y="612"/>
                  <a:pt x="1198" y="610"/>
                  <a:pt x="1206" y="683"/>
                </a:cubicBezTo>
                <a:cubicBezTo>
                  <a:pt x="1142" y="724"/>
                  <a:pt x="1095" y="691"/>
                  <a:pt x="1030" y="701"/>
                </a:cubicBezTo>
                <a:cubicBezTo>
                  <a:pt x="964" y="711"/>
                  <a:pt x="925" y="736"/>
                  <a:pt x="899" y="740"/>
                </a:cubicBezTo>
                <a:cubicBezTo>
                  <a:pt x="856" y="748"/>
                  <a:pt x="792" y="756"/>
                  <a:pt x="772" y="715"/>
                </a:cubicBezTo>
                <a:cubicBezTo>
                  <a:pt x="749" y="673"/>
                  <a:pt x="733" y="638"/>
                  <a:pt x="782" y="586"/>
                </a:cubicBezTo>
                <a:cubicBezTo>
                  <a:pt x="831" y="533"/>
                  <a:pt x="858" y="517"/>
                  <a:pt x="889" y="474"/>
                </a:cubicBezTo>
                <a:cubicBezTo>
                  <a:pt x="919" y="432"/>
                  <a:pt x="905" y="379"/>
                  <a:pt x="925" y="335"/>
                </a:cubicBezTo>
                <a:cubicBezTo>
                  <a:pt x="946" y="290"/>
                  <a:pt x="1013" y="227"/>
                  <a:pt x="1003" y="173"/>
                </a:cubicBezTo>
                <a:cubicBezTo>
                  <a:pt x="997" y="138"/>
                  <a:pt x="1001" y="132"/>
                  <a:pt x="1022" y="71"/>
                </a:cubicBezTo>
                <a:cubicBezTo>
                  <a:pt x="1091" y="94"/>
                  <a:pt x="1105" y="67"/>
                  <a:pt x="1042" y="33"/>
                </a:cubicBezTo>
                <a:cubicBezTo>
                  <a:pt x="985" y="0"/>
                  <a:pt x="948" y="23"/>
                  <a:pt x="1005" y="61"/>
                </a:cubicBezTo>
                <a:cubicBezTo>
                  <a:pt x="993" y="90"/>
                  <a:pt x="972" y="102"/>
                  <a:pt x="974" y="152"/>
                </a:cubicBezTo>
                <a:cubicBezTo>
                  <a:pt x="977" y="197"/>
                  <a:pt x="970" y="215"/>
                  <a:pt x="958" y="237"/>
                </a:cubicBezTo>
                <a:cubicBezTo>
                  <a:pt x="927" y="288"/>
                  <a:pt x="905" y="286"/>
                  <a:pt x="891" y="322"/>
                </a:cubicBezTo>
                <a:cubicBezTo>
                  <a:pt x="882" y="349"/>
                  <a:pt x="897" y="436"/>
                  <a:pt x="825" y="493"/>
                </a:cubicBezTo>
                <a:cubicBezTo>
                  <a:pt x="833" y="468"/>
                  <a:pt x="844" y="426"/>
                  <a:pt x="844" y="381"/>
                </a:cubicBezTo>
                <a:cubicBezTo>
                  <a:pt x="844" y="337"/>
                  <a:pt x="825" y="292"/>
                  <a:pt x="829" y="264"/>
                </a:cubicBezTo>
                <a:cubicBezTo>
                  <a:pt x="895" y="258"/>
                  <a:pt x="891" y="215"/>
                  <a:pt x="807" y="219"/>
                </a:cubicBezTo>
                <a:cubicBezTo>
                  <a:pt x="725" y="223"/>
                  <a:pt x="751" y="270"/>
                  <a:pt x="801" y="264"/>
                </a:cubicBezTo>
                <a:cubicBezTo>
                  <a:pt x="792" y="322"/>
                  <a:pt x="815" y="367"/>
                  <a:pt x="811" y="404"/>
                </a:cubicBezTo>
                <a:cubicBezTo>
                  <a:pt x="803" y="497"/>
                  <a:pt x="747" y="586"/>
                  <a:pt x="702" y="618"/>
                </a:cubicBezTo>
                <a:cubicBezTo>
                  <a:pt x="643" y="661"/>
                  <a:pt x="565" y="667"/>
                  <a:pt x="510" y="590"/>
                </a:cubicBezTo>
                <a:cubicBezTo>
                  <a:pt x="467" y="527"/>
                  <a:pt x="445" y="485"/>
                  <a:pt x="449" y="454"/>
                </a:cubicBezTo>
                <a:cubicBezTo>
                  <a:pt x="457" y="414"/>
                  <a:pt x="477" y="306"/>
                  <a:pt x="469" y="260"/>
                </a:cubicBezTo>
                <a:cubicBezTo>
                  <a:pt x="524" y="246"/>
                  <a:pt x="490" y="209"/>
                  <a:pt x="440" y="219"/>
                </a:cubicBezTo>
                <a:cubicBezTo>
                  <a:pt x="373" y="233"/>
                  <a:pt x="371" y="286"/>
                  <a:pt x="432" y="264"/>
                </a:cubicBezTo>
                <a:cubicBezTo>
                  <a:pt x="445" y="296"/>
                  <a:pt x="440" y="341"/>
                  <a:pt x="434" y="373"/>
                </a:cubicBezTo>
                <a:cubicBezTo>
                  <a:pt x="430" y="389"/>
                  <a:pt x="416" y="426"/>
                  <a:pt x="416" y="426"/>
                </a:cubicBezTo>
              </a:path>
            </a:pathLst>
          </a:custGeom>
          <a:solidFill>
            <a:srgbClr val="FFF5EE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187">
            <a:extLst>
              <a:ext uri="{FF2B5EF4-FFF2-40B4-BE49-F238E27FC236}">
                <a16:creationId xmlns:a16="http://schemas.microsoft.com/office/drawing/2014/main" id="{7B91BAA1-338D-49A4-95AA-9A9B6D44307C}"/>
              </a:ext>
            </a:extLst>
          </p:cNvPr>
          <p:cNvSpPr>
            <a:spLocks noEditPoints="1"/>
          </p:cNvSpPr>
          <p:nvPr/>
        </p:nvSpPr>
        <p:spPr bwMode="auto">
          <a:xfrm>
            <a:off x="2888864" y="1663558"/>
            <a:ext cx="717551" cy="809626"/>
          </a:xfrm>
          <a:custGeom>
            <a:avLst/>
            <a:gdLst>
              <a:gd name="T0" fmla="*/ 76 w 452"/>
              <a:gd name="T1" fmla="*/ 139 h 510"/>
              <a:gd name="T2" fmla="*/ 155 w 452"/>
              <a:gd name="T3" fmla="*/ 245 h 510"/>
              <a:gd name="T4" fmla="*/ 20 w 452"/>
              <a:gd name="T5" fmla="*/ 264 h 510"/>
              <a:gd name="T6" fmla="*/ 18 w 452"/>
              <a:gd name="T7" fmla="*/ 275 h 510"/>
              <a:gd name="T8" fmla="*/ 5 w 452"/>
              <a:gd name="T9" fmla="*/ 321 h 510"/>
              <a:gd name="T10" fmla="*/ 34 w 452"/>
              <a:gd name="T11" fmla="*/ 338 h 510"/>
              <a:gd name="T12" fmla="*/ 139 w 452"/>
              <a:gd name="T13" fmla="*/ 349 h 510"/>
              <a:gd name="T14" fmla="*/ 40 w 452"/>
              <a:gd name="T15" fmla="*/ 425 h 510"/>
              <a:gd name="T16" fmla="*/ 48 w 452"/>
              <a:gd name="T17" fmla="*/ 449 h 510"/>
              <a:gd name="T18" fmla="*/ 122 w 452"/>
              <a:gd name="T19" fmla="*/ 408 h 510"/>
              <a:gd name="T20" fmla="*/ 69 w 452"/>
              <a:gd name="T21" fmla="*/ 487 h 510"/>
              <a:gd name="T22" fmla="*/ 111 w 452"/>
              <a:gd name="T23" fmla="*/ 455 h 510"/>
              <a:gd name="T24" fmla="*/ 259 w 452"/>
              <a:gd name="T25" fmla="*/ 408 h 510"/>
              <a:gd name="T26" fmla="*/ 353 w 452"/>
              <a:gd name="T27" fmla="*/ 477 h 510"/>
              <a:gd name="T28" fmla="*/ 439 w 452"/>
              <a:gd name="T29" fmla="*/ 498 h 510"/>
              <a:gd name="T30" fmla="*/ 437 w 452"/>
              <a:gd name="T31" fmla="*/ 476 h 510"/>
              <a:gd name="T32" fmla="*/ 254 w 452"/>
              <a:gd name="T33" fmla="*/ 380 h 510"/>
              <a:gd name="T34" fmla="*/ 393 w 452"/>
              <a:gd name="T35" fmla="*/ 255 h 510"/>
              <a:gd name="T36" fmla="*/ 418 w 452"/>
              <a:gd name="T37" fmla="*/ 233 h 510"/>
              <a:gd name="T38" fmla="*/ 363 w 452"/>
              <a:gd name="T39" fmla="*/ 251 h 510"/>
              <a:gd name="T40" fmla="*/ 255 w 452"/>
              <a:gd name="T41" fmla="*/ 213 h 510"/>
              <a:gd name="T42" fmla="*/ 326 w 452"/>
              <a:gd name="T43" fmla="*/ 88 h 510"/>
              <a:gd name="T44" fmla="*/ 362 w 452"/>
              <a:gd name="T45" fmla="*/ 20 h 510"/>
              <a:gd name="T46" fmla="*/ 334 w 452"/>
              <a:gd name="T47" fmla="*/ 11 h 510"/>
              <a:gd name="T48" fmla="*/ 302 w 452"/>
              <a:gd name="T49" fmla="*/ 114 h 510"/>
              <a:gd name="T50" fmla="*/ 276 w 452"/>
              <a:gd name="T51" fmla="*/ 100 h 510"/>
              <a:gd name="T52" fmla="*/ 271 w 452"/>
              <a:gd name="T53" fmla="*/ 78 h 510"/>
              <a:gd name="T54" fmla="*/ 272 w 452"/>
              <a:gd name="T55" fmla="*/ 119 h 510"/>
              <a:gd name="T56" fmla="*/ 146 w 452"/>
              <a:gd name="T57" fmla="*/ 153 h 510"/>
              <a:gd name="T58" fmla="*/ 155 w 452"/>
              <a:gd name="T59" fmla="*/ 78 h 510"/>
              <a:gd name="T60" fmla="*/ 147 w 452"/>
              <a:gd name="T61" fmla="*/ 111 h 510"/>
              <a:gd name="T62" fmla="*/ 141 w 452"/>
              <a:gd name="T63" fmla="*/ 102 h 510"/>
              <a:gd name="T64" fmla="*/ 157 w 452"/>
              <a:gd name="T65" fmla="*/ 106 h 510"/>
              <a:gd name="T66" fmla="*/ 185 w 452"/>
              <a:gd name="T67" fmla="*/ 222 h 510"/>
              <a:gd name="T68" fmla="*/ 269 w 452"/>
              <a:gd name="T69" fmla="*/ 142 h 510"/>
              <a:gd name="T70" fmla="*/ 297 w 452"/>
              <a:gd name="T71" fmla="*/ 81 h 510"/>
              <a:gd name="T72" fmla="*/ 282 w 452"/>
              <a:gd name="T73" fmla="*/ 164 h 510"/>
              <a:gd name="T74" fmla="*/ 325 w 452"/>
              <a:gd name="T75" fmla="*/ 51 h 510"/>
              <a:gd name="T76" fmla="*/ 364 w 452"/>
              <a:gd name="T77" fmla="*/ 27 h 510"/>
              <a:gd name="T78" fmla="*/ 314 w 452"/>
              <a:gd name="T79" fmla="*/ 118 h 510"/>
              <a:gd name="T80" fmla="*/ 254 w 452"/>
              <a:gd name="T81" fmla="*/ 231 h 510"/>
              <a:gd name="T82" fmla="*/ 347 w 452"/>
              <a:gd name="T83" fmla="*/ 246 h 510"/>
              <a:gd name="T84" fmla="*/ 425 w 452"/>
              <a:gd name="T85" fmla="*/ 239 h 510"/>
              <a:gd name="T86" fmla="*/ 317 w 452"/>
              <a:gd name="T87" fmla="*/ 272 h 510"/>
              <a:gd name="T88" fmla="*/ 255 w 452"/>
              <a:gd name="T89" fmla="*/ 352 h 510"/>
              <a:gd name="T90" fmla="*/ 333 w 452"/>
              <a:gd name="T91" fmla="*/ 446 h 510"/>
              <a:gd name="T92" fmla="*/ 451 w 452"/>
              <a:gd name="T93" fmla="*/ 465 h 510"/>
              <a:gd name="T94" fmla="*/ 317 w 452"/>
              <a:gd name="T95" fmla="*/ 455 h 510"/>
              <a:gd name="T96" fmla="*/ 222 w 452"/>
              <a:gd name="T97" fmla="*/ 375 h 510"/>
              <a:gd name="T98" fmla="*/ 132 w 452"/>
              <a:gd name="T99" fmla="*/ 417 h 510"/>
              <a:gd name="T100" fmla="*/ 73 w 452"/>
              <a:gd name="T101" fmla="*/ 477 h 510"/>
              <a:gd name="T102" fmla="*/ 118 w 452"/>
              <a:gd name="T103" fmla="*/ 412 h 510"/>
              <a:gd name="T104" fmla="*/ 58 w 452"/>
              <a:gd name="T105" fmla="*/ 452 h 510"/>
              <a:gd name="T106" fmla="*/ 71 w 452"/>
              <a:gd name="T107" fmla="*/ 393 h 510"/>
              <a:gd name="T108" fmla="*/ 131 w 452"/>
              <a:gd name="T109" fmla="*/ 331 h 510"/>
              <a:gd name="T110" fmla="*/ 65 w 452"/>
              <a:gd name="T111" fmla="*/ 308 h 510"/>
              <a:gd name="T112" fmla="*/ 18 w 452"/>
              <a:gd name="T113" fmla="*/ 314 h 510"/>
              <a:gd name="T114" fmla="*/ 30 w 452"/>
              <a:gd name="T115" fmla="*/ 284 h 510"/>
              <a:gd name="T116" fmla="*/ 34 w 452"/>
              <a:gd name="T117" fmla="*/ 269 h 510"/>
              <a:gd name="T118" fmla="*/ 148 w 452"/>
              <a:gd name="T119" fmla="*/ 251 h 510"/>
              <a:gd name="T120" fmla="*/ 117 w 452"/>
              <a:gd name="T121" fmla="*/ 158 h 510"/>
              <a:gd name="T122" fmla="*/ 105 w 452"/>
              <a:gd name="T123" fmla="*/ 135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52" h="510">
                <a:moveTo>
                  <a:pt x="137" y="154"/>
                </a:moveTo>
                <a:lnTo>
                  <a:pt x="126" y="149"/>
                </a:lnTo>
                <a:lnTo>
                  <a:pt x="126" y="149"/>
                </a:lnTo>
                <a:lnTo>
                  <a:pt x="115" y="145"/>
                </a:lnTo>
                <a:lnTo>
                  <a:pt x="103" y="140"/>
                </a:lnTo>
                <a:lnTo>
                  <a:pt x="92" y="132"/>
                </a:lnTo>
                <a:lnTo>
                  <a:pt x="95" y="119"/>
                </a:lnTo>
                <a:lnTo>
                  <a:pt x="95" y="121"/>
                </a:lnTo>
                <a:lnTo>
                  <a:pt x="93" y="116"/>
                </a:lnTo>
                <a:lnTo>
                  <a:pt x="96" y="117"/>
                </a:lnTo>
                <a:lnTo>
                  <a:pt x="90" y="118"/>
                </a:lnTo>
                <a:lnTo>
                  <a:pt x="92" y="117"/>
                </a:lnTo>
                <a:lnTo>
                  <a:pt x="84" y="123"/>
                </a:lnTo>
                <a:lnTo>
                  <a:pt x="85" y="122"/>
                </a:lnTo>
                <a:lnTo>
                  <a:pt x="79" y="131"/>
                </a:lnTo>
                <a:lnTo>
                  <a:pt x="79" y="130"/>
                </a:lnTo>
                <a:lnTo>
                  <a:pt x="76" y="139"/>
                </a:lnTo>
                <a:lnTo>
                  <a:pt x="76" y="137"/>
                </a:lnTo>
                <a:lnTo>
                  <a:pt x="78" y="141"/>
                </a:lnTo>
                <a:lnTo>
                  <a:pt x="75" y="140"/>
                </a:lnTo>
                <a:lnTo>
                  <a:pt x="79" y="139"/>
                </a:lnTo>
                <a:lnTo>
                  <a:pt x="78" y="139"/>
                </a:lnTo>
                <a:lnTo>
                  <a:pt x="86" y="136"/>
                </a:lnTo>
                <a:lnTo>
                  <a:pt x="97" y="142"/>
                </a:lnTo>
                <a:lnTo>
                  <a:pt x="96" y="142"/>
                </a:lnTo>
                <a:lnTo>
                  <a:pt x="107" y="146"/>
                </a:lnTo>
                <a:lnTo>
                  <a:pt x="119" y="152"/>
                </a:lnTo>
                <a:lnTo>
                  <a:pt x="136" y="163"/>
                </a:lnTo>
                <a:lnTo>
                  <a:pt x="141" y="169"/>
                </a:lnTo>
                <a:lnTo>
                  <a:pt x="145" y="178"/>
                </a:lnTo>
                <a:lnTo>
                  <a:pt x="151" y="200"/>
                </a:lnTo>
                <a:lnTo>
                  <a:pt x="155" y="225"/>
                </a:lnTo>
                <a:lnTo>
                  <a:pt x="155" y="236"/>
                </a:lnTo>
                <a:lnTo>
                  <a:pt x="155" y="245"/>
                </a:lnTo>
                <a:lnTo>
                  <a:pt x="153" y="253"/>
                </a:lnTo>
                <a:lnTo>
                  <a:pt x="149" y="262"/>
                </a:lnTo>
                <a:lnTo>
                  <a:pt x="143" y="272"/>
                </a:lnTo>
                <a:lnTo>
                  <a:pt x="132" y="282"/>
                </a:lnTo>
                <a:lnTo>
                  <a:pt x="116" y="290"/>
                </a:lnTo>
                <a:lnTo>
                  <a:pt x="100" y="294"/>
                </a:lnTo>
                <a:lnTo>
                  <a:pt x="84" y="296"/>
                </a:lnTo>
                <a:lnTo>
                  <a:pt x="67" y="295"/>
                </a:lnTo>
                <a:lnTo>
                  <a:pt x="55" y="284"/>
                </a:lnTo>
                <a:lnTo>
                  <a:pt x="55" y="285"/>
                </a:lnTo>
                <a:lnTo>
                  <a:pt x="44" y="278"/>
                </a:lnTo>
                <a:lnTo>
                  <a:pt x="44" y="278"/>
                </a:lnTo>
                <a:lnTo>
                  <a:pt x="32" y="275"/>
                </a:lnTo>
                <a:lnTo>
                  <a:pt x="33" y="275"/>
                </a:lnTo>
                <a:lnTo>
                  <a:pt x="21" y="273"/>
                </a:lnTo>
                <a:lnTo>
                  <a:pt x="18" y="262"/>
                </a:lnTo>
                <a:lnTo>
                  <a:pt x="20" y="264"/>
                </a:lnTo>
                <a:lnTo>
                  <a:pt x="15" y="262"/>
                </a:lnTo>
                <a:lnTo>
                  <a:pt x="18" y="261"/>
                </a:lnTo>
                <a:lnTo>
                  <a:pt x="13" y="266"/>
                </a:lnTo>
                <a:lnTo>
                  <a:pt x="14" y="264"/>
                </a:lnTo>
                <a:lnTo>
                  <a:pt x="12" y="274"/>
                </a:lnTo>
                <a:lnTo>
                  <a:pt x="12" y="273"/>
                </a:lnTo>
                <a:lnTo>
                  <a:pt x="12" y="285"/>
                </a:lnTo>
                <a:lnTo>
                  <a:pt x="11" y="284"/>
                </a:lnTo>
                <a:lnTo>
                  <a:pt x="15" y="290"/>
                </a:lnTo>
                <a:lnTo>
                  <a:pt x="12" y="288"/>
                </a:lnTo>
                <a:lnTo>
                  <a:pt x="15" y="288"/>
                </a:lnTo>
                <a:lnTo>
                  <a:pt x="13" y="289"/>
                </a:lnTo>
                <a:lnTo>
                  <a:pt x="16" y="287"/>
                </a:lnTo>
                <a:lnTo>
                  <a:pt x="15" y="288"/>
                </a:lnTo>
                <a:lnTo>
                  <a:pt x="16" y="284"/>
                </a:lnTo>
                <a:lnTo>
                  <a:pt x="16" y="285"/>
                </a:lnTo>
                <a:lnTo>
                  <a:pt x="18" y="275"/>
                </a:lnTo>
                <a:lnTo>
                  <a:pt x="25" y="277"/>
                </a:lnTo>
                <a:lnTo>
                  <a:pt x="32" y="278"/>
                </a:lnTo>
                <a:lnTo>
                  <a:pt x="46" y="283"/>
                </a:lnTo>
                <a:lnTo>
                  <a:pt x="52" y="287"/>
                </a:lnTo>
                <a:lnTo>
                  <a:pt x="57" y="291"/>
                </a:lnTo>
                <a:lnTo>
                  <a:pt x="59" y="298"/>
                </a:lnTo>
                <a:lnTo>
                  <a:pt x="56" y="304"/>
                </a:lnTo>
                <a:lnTo>
                  <a:pt x="42" y="317"/>
                </a:lnTo>
                <a:lnTo>
                  <a:pt x="33" y="322"/>
                </a:lnTo>
                <a:lnTo>
                  <a:pt x="22" y="324"/>
                </a:lnTo>
                <a:lnTo>
                  <a:pt x="15" y="319"/>
                </a:lnTo>
                <a:lnTo>
                  <a:pt x="15" y="320"/>
                </a:lnTo>
                <a:lnTo>
                  <a:pt x="10" y="318"/>
                </a:lnTo>
                <a:lnTo>
                  <a:pt x="12" y="318"/>
                </a:lnTo>
                <a:lnTo>
                  <a:pt x="4" y="320"/>
                </a:lnTo>
                <a:lnTo>
                  <a:pt x="7" y="318"/>
                </a:lnTo>
                <a:lnTo>
                  <a:pt x="5" y="321"/>
                </a:lnTo>
                <a:lnTo>
                  <a:pt x="5" y="319"/>
                </a:lnTo>
                <a:lnTo>
                  <a:pt x="7" y="324"/>
                </a:lnTo>
                <a:lnTo>
                  <a:pt x="7" y="323"/>
                </a:lnTo>
                <a:lnTo>
                  <a:pt x="10" y="329"/>
                </a:lnTo>
                <a:lnTo>
                  <a:pt x="10" y="329"/>
                </a:lnTo>
                <a:lnTo>
                  <a:pt x="16" y="335"/>
                </a:lnTo>
                <a:lnTo>
                  <a:pt x="16" y="335"/>
                </a:lnTo>
                <a:lnTo>
                  <a:pt x="24" y="340"/>
                </a:lnTo>
                <a:lnTo>
                  <a:pt x="23" y="339"/>
                </a:lnTo>
                <a:lnTo>
                  <a:pt x="29" y="342"/>
                </a:lnTo>
                <a:lnTo>
                  <a:pt x="28" y="341"/>
                </a:lnTo>
                <a:lnTo>
                  <a:pt x="32" y="341"/>
                </a:lnTo>
                <a:lnTo>
                  <a:pt x="31" y="342"/>
                </a:lnTo>
                <a:lnTo>
                  <a:pt x="34" y="340"/>
                </a:lnTo>
                <a:lnTo>
                  <a:pt x="33" y="343"/>
                </a:lnTo>
                <a:lnTo>
                  <a:pt x="33" y="336"/>
                </a:lnTo>
                <a:lnTo>
                  <a:pt x="34" y="338"/>
                </a:lnTo>
                <a:lnTo>
                  <a:pt x="25" y="326"/>
                </a:lnTo>
                <a:lnTo>
                  <a:pt x="40" y="323"/>
                </a:lnTo>
                <a:lnTo>
                  <a:pt x="39" y="323"/>
                </a:lnTo>
                <a:lnTo>
                  <a:pt x="47" y="319"/>
                </a:lnTo>
                <a:lnTo>
                  <a:pt x="47" y="320"/>
                </a:lnTo>
                <a:lnTo>
                  <a:pt x="54" y="313"/>
                </a:lnTo>
                <a:lnTo>
                  <a:pt x="54" y="314"/>
                </a:lnTo>
                <a:lnTo>
                  <a:pt x="61" y="304"/>
                </a:lnTo>
                <a:lnTo>
                  <a:pt x="66" y="301"/>
                </a:lnTo>
                <a:lnTo>
                  <a:pt x="74" y="300"/>
                </a:lnTo>
                <a:lnTo>
                  <a:pt x="84" y="299"/>
                </a:lnTo>
                <a:lnTo>
                  <a:pt x="96" y="301"/>
                </a:lnTo>
                <a:lnTo>
                  <a:pt x="108" y="304"/>
                </a:lnTo>
                <a:lnTo>
                  <a:pt x="119" y="310"/>
                </a:lnTo>
                <a:lnTo>
                  <a:pt x="129" y="318"/>
                </a:lnTo>
                <a:lnTo>
                  <a:pt x="136" y="330"/>
                </a:lnTo>
                <a:lnTo>
                  <a:pt x="139" y="349"/>
                </a:lnTo>
                <a:lnTo>
                  <a:pt x="136" y="370"/>
                </a:lnTo>
                <a:lnTo>
                  <a:pt x="133" y="380"/>
                </a:lnTo>
                <a:lnTo>
                  <a:pt x="129" y="388"/>
                </a:lnTo>
                <a:lnTo>
                  <a:pt x="125" y="394"/>
                </a:lnTo>
                <a:lnTo>
                  <a:pt x="121" y="397"/>
                </a:lnTo>
                <a:lnTo>
                  <a:pt x="102" y="397"/>
                </a:lnTo>
                <a:lnTo>
                  <a:pt x="88" y="397"/>
                </a:lnTo>
                <a:lnTo>
                  <a:pt x="79" y="397"/>
                </a:lnTo>
                <a:lnTo>
                  <a:pt x="80" y="397"/>
                </a:lnTo>
                <a:lnTo>
                  <a:pt x="72" y="399"/>
                </a:lnTo>
                <a:lnTo>
                  <a:pt x="73" y="398"/>
                </a:lnTo>
                <a:lnTo>
                  <a:pt x="65" y="403"/>
                </a:lnTo>
                <a:lnTo>
                  <a:pt x="66" y="403"/>
                </a:lnTo>
                <a:lnTo>
                  <a:pt x="58" y="410"/>
                </a:lnTo>
                <a:lnTo>
                  <a:pt x="58" y="410"/>
                </a:lnTo>
                <a:lnTo>
                  <a:pt x="51" y="417"/>
                </a:lnTo>
                <a:lnTo>
                  <a:pt x="40" y="425"/>
                </a:lnTo>
                <a:lnTo>
                  <a:pt x="32" y="415"/>
                </a:lnTo>
                <a:lnTo>
                  <a:pt x="32" y="415"/>
                </a:lnTo>
                <a:lnTo>
                  <a:pt x="27" y="410"/>
                </a:lnTo>
                <a:lnTo>
                  <a:pt x="28" y="410"/>
                </a:lnTo>
                <a:lnTo>
                  <a:pt x="23" y="408"/>
                </a:lnTo>
                <a:lnTo>
                  <a:pt x="24" y="408"/>
                </a:lnTo>
                <a:lnTo>
                  <a:pt x="20" y="407"/>
                </a:lnTo>
                <a:lnTo>
                  <a:pt x="22" y="407"/>
                </a:lnTo>
                <a:lnTo>
                  <a:pt x="19" y="411"/>
                </a:lnTo>
                <a:lnTo>
                  <a:pt x="19" y="408"/>
                </a:lnTo>
                <a:lnTo>
                  <a:pt x="21" y="416"/>
                </a:lnTo>
                <a:lnTo>
                  <a:pt x="20" y="415"/>
                </a:lnTo>
                <a:lnTo>
                  <a:pt x="25" y="424"/>
                </a:lnTo>
                <a:lnTo>
                  <a:pt x="25" y="423"/>
                </a:lnTo>
                <a:lnTo>
                  <a:pt x="31" y="432"/>
                </a:lnTo>
                <a:lnTo>
                  <a:pt x="31" y="432"/>
                </a:lnTo>
                <a:lnTo>
                  <a:pt x="48" y="449"/>
                </a:lnTo>
                <a:lnTo>
                  <a:pt x="46" y="448"/>
                </a:lnTo>
                <a:lnTo>
                  <a:pt x="52" y="449"/>
                </a:lnTo>
                <a:lnTo>
                  <a:pt x="50" y="449"/>
                </a:lnTo>
                <a:lnTo>
                  <a:pt x="54" y="447"/>
                </a:lnTo>
                <a:lnTo>
                  <a:pt x="52" y="450"/>
                </a:lnTo>
                <a:lnTo>
                  <a:pt x="53" y="443"/>
                </a:lnTo>
                <a:lnTo>
                  <a:pt x="53" y="444"/>
                </a:lnTo>
                <a:lnTo>
                  <a:pt x="51" y="439"/>
                </a:lnTo>
                <a:lnTo>
                  <a:pt x="51" y="439"/>
                </a:lnTo>
                <a:lnTo>
                  <a:pt x="45" y="430"/>
                </a:lnTo>
                <a:lnTo>
                  <a:pt x="55" y="419"/>
                </a:lnTo>
                <a:lnTo>
                  <a:pt x="64" y="410"/>
                </a:lnTo>
                <a:lnTo>
                  <a:pt x="73" y="403"/>
                </a:lnTo>
                <a:lnTo>
                  <a:pt x="84" y="401"/>
                </a:lnTo>
                <a:lnTo>
                  <a:pt x="105" y="402"/>
                </a:lnTo>
                <a:lnTo>
                  <a:pt x="114" y="404"/>
                </a:lnTo>
                <a:lnTo>
                  <a:pt x="122" y="408"/>
                </a:lnTo>
                <a:lnTo>
                  <a:pt x="121" y="420"/>
                </a:lnTo>
                <a:lnTo>
                  <a:pt x="118" y="431"/>
                </a:lnTo>
                <a:lnTo>
                  <a:pt x="113" y="444"/>
                </a:lnTo>
                <a:lnTo>
                  <a:pt x="106" y="456"/>
                </a:lnTo>
                <a:lnTo>
                  <a:pt x="100" y="467"/>
                </a:lnTo>
                <a:lnTo>
                  <a:pt x="93" y="476"/>
                </a:lnTo>
                <a:lnTo>
                  <a:pt x="88" y="483"/>
                </a:lnTo>
                <a:lnTo>
                  <a:pt x="88" y="483"/>
                </a:lnTo>
                <a:lnTo>
                  <a:pt x="84" y="489"/>
                </a:lnTo>
                <a:lnTo>
                  <a:pt x="71" y="483"/>
                </a:lnTo>
                <a:lnTo>
                  <a:pt x="73" y="483"/>
                </a:lnTo>
                <a:lnTo>
                  <a:pt x="67" y="484"/>
                </a:lnTo>
                <a:lnTo>
                  <a:pt x="69" y="482"/>
                </a:lnTo>
                <a:lnTo>
                  <a:pt x="68" y="485"/>
                </a:lnTo>
                <a:lnTo>
                  <a:pt x="68" y="484"/>
                </a:lnTo>
                <a:lnTo>
                  <a:pt x="69" y="488"/>
                </a:lnTo>
                <a:lnTo>
                  <a:pt x="69" y="487"/>
                </a:lnTo>
                <a:lnTo>
                  <a:pt x="73" y="493"/>
                </a:lnTo>
                <a:lnTo>
                  <a:pt x="73" y="493"/>
                </a:lnTo>
                <a:lnTo>
                  <a:pt x="79" y="499"/>
                </a:lnTo>
                <a:lnTo>
                  <a:pt x="79" y="498"/>
                </a:lnTo>
                <a:lnTo>
                  <a:pt x="91" y="505"/>
                </a:lnTo>
                <a:lnTo>
                  <a:pt x="90" y="505"/>
                </a:lnTo>
                <a:lnTo>
                  <a:pt x="99" y="505"/>
                </a:lnTo>
                <a:lnTo>
                  <a:pt x="97" y="505"/>
                </a:lnTo>
                <a:lnTo>
                  <a:pt x="100" y="503"/>
                </a:lnTo>
                <a:lnTo>
                  <a:pt x="99" y="505"/>
                </a:lnTo>
                <a:lnTo>
                  <a:pt x="99" y="502"/>
                </a:lnTo>
                <a:lnTo>
                  <a:pt x="100" y="503"/>
                </a:lnTo>
                <a:lnTo>
                  <a:pt x="96" y="499"/>
                </a:lnTo>
                <a:lnTo>
                  <a:pt x="97" y="500"/>
                </a:lnTo>
                <a:lnTo>
                  <a:pt x="88" y="493"/>
                </a:lnTo>
                <a:lnTo>
                  <a:pt x="99" y="473"/>
                </a:lnTo>
                <a:lnTo>
                  <a:pt x="111" y="455"/>
                </a:lnTo>
                <a:lnTo>
                  <a:pt x="110" y="456"/>
                </a:lnTo>
                <a:lnTo>
                  <a:pt x="120" y="437"/>
                </a:lnTo>
                <a:lnTo>
                  <a:pt x="120" y="437"/>
                </a:lnTo>
                <a:lnTo>
                  <a:pt x="127" y="415"/>
                </a:lnTo>
                <a:lnTo>
                  <a:pt x="127" y="415"/>
                </a:lnTo>
                <a:lnTo>
                  <a:pt x="132" y="395"/>
                </a:lnTo>
                <a:lnTo>
                  <a:pt x="142" y="380"/>
                </a:lnTo>
                <a:lnTo>
                  <a:pt x="154" y="370"/>
                </a:lnTo>
                <a:lnTo>
                  <a:pt x="165" y="362"/>
                </a:lnTo>
                <a:lnTo>
                  <a:pt x="180" y="357"/>
                </a:lnTo>
                <a:lnTo>
                  <a:pt x="190" y="356"/>
                </a:lnTo>
                <a:lnTo>
                  <a:pt x="200" y="358"/>
                </a:lnTo>
                <a:lnTo>
                  <a:pt x="213" y="362"/>
                </a:lnTo>
                <a:lnTo>
                  <a:pt x="225" y="370"/>
                </a:lnTo>
                <a:lnTo>
                  <a:pt x="238" y="382"/>
                </a:lnTo>
                <a:lnTo>
                  <a:pt x="251" y="398"/>
                </a:lnTo>
                <a:lnTo>
                  <a:pt x="259" y="408"/>
                </a:lnTo>
                <a:lnTo>
                  <a:pt x="259" y="408"/>
                </a:lnTo>
                <a:lnTo>
                  <a:pt x="266" y="415"/>
                </a:lnTo>
                <a:lnTo>
                  <a:pt x="266" y="415"/>
                </a:lnTo>
                <a:lnTo>
                  <a:pt x="274" y="420"/>
                </a:lnTo>
                <a:lnTo>
                  <a:pt x="273" y="420"/>
                </a:lnTo>
                <a:lnTo>
                  <a:pt x="281" y="424"/>
                </a:lnTo>
                <a:lnTo>
                  <a:pt x="280" y="424"/>
                </a:lnTo>
                <a:lnTo>
                  <a:pt x="295" y="429"/>
                </a:lnTo>
                <a:lnTo>
                  <a:pt x="302" y="433"/>
                </a:lnTo>
                <a:lnTo>
                  <a:pt x="310" y="438"/>
                </a:lnTo>
                <a:lnTo>
                  <a:pt x="321" y="451"/>
                </a:lnTo>
                <a:lnTo>
                  <a:pt x="330" y="461"/>
                </a:lnTo>
                <a:lnTo>
                  <a:pt x="330" y="461"/>
                </a:lnTo>
                <a:lnTo>
                  <a:pt x="340" y="471"/>
                </a:lnTo>
                <a:lnTo>
                  <a:pt x="339" y="470"/>
                </a:lnTo>
                <a:lnTo>
                  <a:pt x="353" y="477"/>
                </a:lnTo>
                <a:lnTo>
                  <a:pt x="353" y="477"/>
                </a:lnTo>
                <a:lnTo>
                  <a:pt x="360" y="479"/>
                </a:lnTo>
                <a:lnTo>
                  <a:pt x="360" y="479"/>
                </a:lnTo>
                <a:lnTo>
                  <a:pt x="369" y="482"/>
                </a:lnTo>
                <a:lnTo>
                  <a:pt x="369" y="482"/>
                </a:lnTo>
                <a:lnTo>
                  <a:pt x="393" y="487"/>
                </a:lnTo>
                <a:lnTo>
                  <a:pt x="392" y="486"/>
                </a:lnTo>
                <a:lnTo>
                  <a:pt x="416" y="488"/>
                </a:lnTo>
                <a:lnTo>
                  <a:pt x="416" y="489"/>
                </a:lnTo>
                <a:lnTo>
                  <a:pt x="425" y="488"/>
                </a:lnTo>
                <a:lnTo>
                  <a:pt x="425" y="488"/>
                </a:lnTo>
                <a:lnTo>
                  <a:pt x="435" y="484"/>
                </a:lnTo>
                <a:lnTo>
                  <a:pt x="437" y="494"/>
                </a:lnTo>
                <a:lnTo>
                  <a:pt x="437" y="493"/>
                </a:lnTo>
                <a:lnTo>
                  <a:pt x="440" y="498"/>
                </a:lnTo>
                <a:lnTo>
                  <a:pt x="439" y="497"/>
                </a:lnTo>
                <a:lnTo>
                  <a:pt x="441" y="498"/>
                </a:lnTo>
                <a:lnTo>
                  <a:pt x="439" y="498"/>
                </a:lnTo>
                <a:lnTo>
                  <a:pt x="442" y="497"/>
                </a:lnTo>
                <a:lnTo>
                  <a:pt x="440" y="498"/>
                </a:lnTo>
                <a:lnTo>
                  <a:pt x="445" y="491"/>
                </a:lnTo>
                <a:lnTo>
                  <a:pt x="444" y="492"/>
                </a:lnTo>
                <a:lnTo>
                  <a:pt x="447" y="478"/>
                </a:lnTo>
                <a:lnTo>
                  <a:pt x="446" y="479"/>
                </a:lnTo>
                <a:lnTo>
                  <a:pt x="445" y="466"/>
                </a:lnTo>
                <a:lnTo>
                  <a:pt x="446" y="467"/>
                </a:lnTo>
                <a:lnTo>
                  <a:pt x="442" y="461"/>
                </a:lnTo>
                <a:lnTo>
                  <a:pt x="444" y="462"/>
                </a:lnTo>
                <a:lnTo>
                  <a:pt x="442" y="462"/>
                </a:lnTo>
                <a:lnTo>
                  <a:pt x="444" y="461"/>
                </a:lnTo>
                <a:lnTo>
                  <a:pt x="442" y="464"/>
                </a:lnTo>
                <a:lnTo>
                  <a:pt x="442" y="463"/>
                </a:lnTo>
                <a:lnTo>
                  <a:pt x="440" y="467"/>
                </a:lnTo>
                <a:lnTo>
                  <a:pt x="440" y="467"/>
                </a:lnTo>
                <a:lnTo>
                  <a:pt x="437" y="476"/>
                </a:lnTo>
                <a:lnTo>
                  <a:pt x="419" y="482"/>
                </a:lnTo>
                <a:lnTo>
                  <a:pt x="398" y="483"/>
                </a:lnTo>
                <a:lnTo>
                  <a:pt x="376" y="479"/>
                </a:lnTo>
                <a:lnTo>
                  <a:pt x="356" y="472"/>
                </a:lnTo>
                <a:lnTo>
                  <a:pt x="340" y="461"/>
                </a:lnTo>
                <a:lnTo>
                  <a:pt x="330" y="450"/>
                </a:lnTo>
                <a:lnTo>
                  <a:pt x="321" y="440"/>
                </a:lnTo>
                <a:lnTo>
                  <a:pt x="322" y="440"/>
                </a:lnTo>
                <a:lnTo>
                  <a:pt x="314" y="433"/>
                </a:lnTo>
                <a:lnTo>
                  <a:pt x="315" y="433"/>
                </a:lnTo>
                <a:lnTo>
                  <a:pt x="303" y="427"/>
                </a:lnTo>
                <a:lnTo>
                  <a:pt x="304" y="427"/>
                </a:lnTo>
                <a:lnTo>
                  <a:pt x="290" y="421"/>
                </a:lnTo>
                <a:lnTo>
                  <a:pt x="277" y="415"/>
                </a:lnTo>
                <a:lnTo>
                  <a:pt x="268" y="408"/>
                </a:lnTo>
                <a:lnTo>
                  <a:pt x="260" y="394"/>
                </a:lnTo>
                <a:lnTo>
                  <a:pt x="254" y="380"/>
                </a:lnTo>
                <a:lnTo>
                  <a:pt x="250" y="365"/>
                </a:lnTo>
                <a:lnTo>
                  <a:pt x="249" y="353"/>
                </a:lnTo>
                <a:lnTo>
                  <a:pt x="249" y="340"/>
                </a:lnTo>
                <a:lnTo>
                  <a:pt x="250" y="328"/>
                </a:lnTo>
                <a:lnTo>
                  <a:pt x="255" y="314"/>
                </a:lnTo>
                <a:lnTo>
                  <a:pt x="263" y="301"/>
                </a:lnTo>
                <a:lnTo>
                  <a:pt x="268" y="296"/>
                </a:lnTo>
                <a:lnTo>
                  <a:pt x="275" y="290"/>
                </a:lnTo>
                <a:lnTo>
                  <a:pt x="292" y="278"/>
                </a:lnTo>
                <a:lnTo>
                  <a:pt x="315" y="266"/>
                </a:lnTo>
                <a:lnTo>
                  <a:pt x="340" y="257"/>
                </a:lnTo>
                <a:lnTo>
                  <a:pt x="352" y="255"/>
                </a:lnTo>
                <a:lnTo>
                  <a:pt x="363" y="254"/>
                </a:lnTo>
                <a:lnTo>
                  <a:pt x="380" y="255"/>
                </a:lnTo>
                <a:lnTo>
                  <a:pt x="379" y="255"/>
                </a:lnTo>
                <a:lnTo>
                  <a:pt x="394" y="254"/>
                </a:lnTo>
                <a:lnTo>
                  <a:pt x="393" y="255"/>
                </a:lnTo>
                <a:lnTo>
                  <a:pt x="401" y="252"/>
                </a:lnTo>
                <a:lnTo>
                  <a:pt x="400" y="252"/>
                </a:lnTo>
                <a:lnTo>
                  <a:pt x="410" y="245"/>
                </a:lnTo>
                <a:lnTo>
                  <a:pt x="415" y="254"/>
                </a:lnTo>
                <a:lnTo>
                  <a:pt x="414" y="253"/>
                </a:lnTo>
                <a:lnTo>
                  <a:pt x="418" y="257"/>
                </a:lnTo>
                <a:lnTo>
                  <a:pt x="416" y="256"/>
                </a:lnTo>
                <a:lnTo>
                  <a:pt x="419" y="257"/>
                </a:lnTo>
                <a:lnTo>
                  <a:pt x="416" y="257"/>
                </a:lnTo>
                <a:lnTo>
                  <a:pt x="419" y="255"/>
                </a:lnTo>
                <a:lnTo>
                  <a:pt x="418" y="257"/>
                </a:lnTo>
                <a:lnTo>
                  <a:pt x="421" y="249"/>
                </a:lnTo>
                <a:lnTo>
                  <a:pt x="420" y="251"/>
                </a:lnTo>
                <a:lnTo>
                  <a:pt x="419" y="240"/>
                </a:lnTo>
                <a:lnTo>
                  <a:pt x="420" y="240"/>
                </a:lnTo>
                <a:lnTo>
                  <a:pt x="418" y="233"/>
                </a:lnTo>
                <a:lnTo>
                  <a:pt x="418" y="233"/>
                </a:lnTo>
                <a:lnTo>
                  <a:pt x="415" y="228"/>
                </a:lnTo>
                <a:lnTo>
                  <a:pt x="415" y="228"/>
                </a:lnTo>
                <a:lnTo>
                  <a:pt x="413" y="226"/>
                </a:lnTo>
                <a:lnTo>
                  <a:pt x="413" y="226"/>
                </a:lnTo>
                <a:lnTo>
                  <a:pt x="411" y="225"/>
                </a:lnTo>
                <a:lnTo>
                  <a:pt x="414" y="225"/>
                </a:lnTo>
                <a:lnTo>
                  <a:pt x="412" y="226"/>
                </a:lnTo>
                <a:lnTo>
                  <a:pt x="413" y="225"/>
                </a:lnTo>
                <a:lnTo>
                  <a:pt x="411" y="229"/>
                </a:lnTo>
                <a:lnTo>
                  <a:pt x="411" y="228"/>
                </a:lnTo>
                <a:lnTo>
                  <a:pt x="410" y="234"/>
                </a:lnTo>
                <a:lnTo>
                  <a:pt x="410" y="234"/>
                </a:lnTo>
                <a:lnTo>
                  <a:pt x="411" y="244"/>
                </a:lnTo>
                <a:lnTo>
                  <a:pt x="401" y="249"/>
                </a:lnTo>
                <a:lnTo>
                  <a:pt x="393" y="252"/>
                </a:lnTo>
                <a:lnTo>
                  <a:pt x="378" y="253"/>
                </a:lnTo>
                <a:lnTo>
                  <a:pt x="363" y="251"/>
                </a:lnTo>
                <a:lnTo>
                  <a:pt x="363" y="251"/>
                </a:lnTo>
                <a:lnTo>
                  <a:pt x="348" y="252"/>
                </a:lnTo>
                <a:lnTo>
                  <a:pt x="348" y="252"/>
                </a:lnTo>
                <a:lnTo>
                  <a:pt x="332" y="255"/>
                </a:lnTo>
                <a:lnTo>
                  <a:pt x="333" y="255"/>
                </a:lnTo>
                <a:lnTo>
                  <a:pt x="321" y="259"/>
                </a:lnTo>
                <a:lnTo>
                  <a:pt x="321" y="259"/>
                </a:lnTo>
                <a:lnTo>
                  <a:pt x="311" y="263"/>
                </a:lnTo>
                <a:lnTo>
                  <a:pt x="303" y="266"/>
                </a:lnTo>
                <a:lnTo>
                  <a:pt x="290" y="267"/>
                </a:lnTo>
                <a:lnTo>
                  <a:pt x="277" y="268"/>
                </a:lnTo>
                <a:lnTo>
                  <a:pt x="265" y="264"/>
                </a:lnTo>
                <a:lnTo>
                  <a:pt x="256" y="255"/>
                </a:lnTo>
                <a:lnTo>
                  <a:pt x="251" y="244"/>
                </a:lnTo>
                <a:lnTo>
                  <a:pt x="248" y="232"/>
                </a:lnTo>
                <a:lnTo>
                  <a:pt x="251" y="219"/>
                </a:lnTo>
                <a:lnTo>
                  <a:pt x="255" y="213"/>
                </a:lnTo>
                <a:lnTo>
                  <a:pt x="260" y="205"/>
                </a:lnTo>
                <a:lnTo>
                  <a:pt x="271" y="193"/>
                </a:lnTo>
                <a:lnTo>
                  <a:pt x="281" y="184"/>
                </a:lnTo>
                <a:lnTo>
                  <a:pt x="281" y="184"/>
                </a:lnTo>
                <a:lnTo>
                  <a:pt x="289" y="175"/>
                </a:lnTo>
                <a:lnTo>
                  <a:pt x="289" y="175"/>
                </a:lnTo>
                <a:lnTo>
                  <a:pt x="297" y="165"/>
                </a:lnTo>
                <a:lnTo>
                  <a:pt x="296" y="166"/>
                </a:lnTo>
                <a:lnTo>
                  <a:pt x="301" y="154"/>
                </a:lnTo>
                <a:lnTo>
                  <a:pt x="301" y="155"/>
                </a:lnTo>
                <a:lnTo>
                  <a:pt x="304" y="142"/>
                </a:lnTo>
                <a:lnTo>
                  <a:pt x="304" y="142"/>
                </a:lnTo>
                <a:lnTo>
                  <a:pt x="305" y="129"/>
                </a:lnTo>
                <a:lnTo>
                  <a:pt x="309" y="116"/>
                </a:lnTo>
                <a:lnTo>
                  <a:pt x="317" y="102"/>
                </a:lnTo>
                <a:lnTo>
                  <a:pt x="327" y="87"/>
                </a:lnTo>
                <a:lnTo>
                  <a:pt x="326" y="88"/>
                </a:lnTo>
                <a:lnTo>
                  <a:pt x="334" y="73"/>
                </a:lnTo>
                <a:lnTo>
                  <a:pt x="334" y="73"/>
                </a:lnTo>
                <a:lnTo>
                  <a:pt x="336" y="66"/>
                </a:lnTo>
                <a:lnTo>
                  <a:pt x="335" y="66"/>
                </a:lnTo>
                <a:lnTo>
                  <a:pt x="335" y="59"/>
                </a:lnTo>
                <a:lnTo>
                  <a:pt x="336" y="59"/>
                </a:lnTo>
                <a:lnTo>
                  <a:pt x="334" y="51"/>
                </a:lnTo>
                <a:lnTo>
                  <a:pt x="335" y="43"/>
                </a:lnTo>
                <a:lnTo>
                  <a:pt x="338" y="34"/>
                </a:lnTo>
                <a:lnTo>
                  <a:pt x="343" y="19"/>
                </a:lnTo>
                <a:lnTo>
                  <a:pt x="359" y="23"/>
                </a:lnTo>
                <a:lnTo>
                  <a:pt x="358" y="23"/>
                </a:lnTo>
                <a:lnTo>
                  <a:pt x="362" y="22"/>
                </a:lnTo>
                <a:lnTo>
                  <a:pt x="361" y="22"/>
                </a:lnTo>
                <a:lnTo>
                  <a:pt x="364" y="20"/>
                </a:lnTo>
                <a:lnTo>
                  <a:pt x="362" y="23"/>
                </a:lnTo>
                <a:lnTo>
                  <a:pt x="362" y="20"/>
                </a:lnTo>
                <a:lnTo>
                  <a:pt x="363" y="22"/>
                </a:lnTo>
                <a:lnTo>
                  <a:pt x="361" y="19"/>
                </a:lnTo>
                <a:lnTo>
                  <a:pt x="361" y="19"/>
                </a:lnTo>
                <a:lnTo>
                  <a:pt x="357" y="15"/>
                </a:lnTo>
                <a:lnTo>
                  <a:pt x="357" y="15"/>
                </a:lnTo>
                <a:lnTo>
                  <a:pt x="350" y="11"/>
                </a:lnTo>
                <a:lnTo>
                  <a:pt x="351" y="11"/>
                </a:lnTo>
                <a:lnTo>
                  <a:pt x="338" y="6"/>
                </a:lnTo>
                <a:lnTo>
                  <a:pt x="339" y="6"/>
                </a:lnTo>
                <a:lnTo>
                  <a:pt x="331" y="6"/>
                </a:lnTo>
                <a:lnTo>
                  <a:pt x="333" y="5"/>
                </a:lnTo>
                <a:lnTo>
                  <a:pt x="331" y="7"/>
                </a:lnTo>
                <a:lnTo>
                  <a:pt x="332" y="6"/>
                </a:lnTo>
                <a:lnTo>
                  <a:pt x="332" y="9"/>
                </a:lnTo>
                <a:lnTo>
                  <a:pt x="332" y="8"/>
                </a:lnTo>
                <a:lnTo>
                  <a:pt x="335" y="12"/>
                </a:lnTo>
                <a:lnTo>
                  <a:pt x="334" y="11"/>
                </a:lnTo>
                <a:lnTo>
                  <a:pt x="342" y="18"/>
                </a:lnTo>
                <a:lnTo>
                  <a:pt x="338" y="27"/>
                </a:lnTo>
                <a:lnTo>
                  <a:pt x="334" y="33"/>
                </a:lnTo>
                <a:lnTo>
                  <a:pt x="334" y="33"/>
                </a:lnTo>
                <a:lnTo>
                  <a:pt x="331" y="41"/>
                </a:lnTo>
                <a:lnTo>
                  <a:pt x="331" y="40"/>
                </a:lnTo>
                <a:lnTo>
                  <a:pt x="331" y="51"/>
                </a:lnTo>
                <a:lnTo>
                  <a:pt x="331" y="51"/>
                </a:lnTo>
                <a:lnTo>
                  <a:pt x="331" y="62"/>
                </a:lnTo>
                <a:lnTo>
                  <a:pt x="330" y="70"/>
                </a:lnTo>
                <a:lnTo>
                  <a:pt x="325" y="83"/>
                </a:lnTo>
                <a:lnTo>
                  <a:pt x="317" y="95"/>
                </a:lnTo>
                <a:lnTo>
                  <a:pt x="311" y="101"/>
                </a:lnTo>
                <a:lnTo>
                  <a:pt x="311" y="101"/>
                </a:lnTo>
                <a:lnTo>
                  <a:pt x="306" y="107"/>
                </a:lnTo>
                <a:lnTo>
                  <a:pt x="306" y="106"/>
                </a:lnTo>
                <a:lnTo>
                  <a:pt x="302" y="114"/>
                </a:lnTo>
                <a:lnTo>
                  <a:pt x="302" y="113"/>
                </a:lnTo>
                <a:lnTo>
                  <a:pt x="301" y="124"/>
                </a:lnTo>
                <a:lnTo>
                  <a:pt x="301" y="123"/>
                </a:lnTo>
                <a:lnTo>
                  <a:pt x="299" y="140"/>
                </a:lnTo>
                <a:lnTo>
                  <a:pt x="293" y="158"/>
                </a:lnTo>
                <a:lnTo>
                  <a:pt x="287" y="168"/>
                </a:lnTo>
                <a:lnTo>
                  <a:pt x="271" y="183"/>
                </a:lnTo>
                <a:lnTo>
                  <a:pt x="276" y="165"/>
                </a:lnTo>
                <a:lnTo>
                  <a:pt x="276" y="165"/>
                </a:lnTo>
                <a:lnTo>
                  <a:pt x="279" y="156"/>
                </a:lnTo>
                <a:lnTo>
                  <a:pt x="278" y="156"/>
                </a:lnTo>
                <a:lnTo>
                  <a:pt x="280" y="133"/>
                </a:lnTo>
                <a:lnTo>
                  <a:pt x="280" y="134"/>
                </a:lnTo>
                <a:lnTo>
                  <a:pt x="279" y="122"/>
                </a:lnTo>
                <a:lnTo>
                  <a:pt x="280" y="122"/>
                </a:lnTo>
                <a:lnTo>
                  <a:pt x="278" y="111"/>
                </a:lnTo>
                <a:lnTo>
                  <a:pt x="276" y="100"/>
                </a:lnTo>
                <a:lnTo>
                  <a:pt x="275" y="89"/>
                </a:lnTo>
                <a:lnTo>
                  <a:pt x="285" y="87"/>
                </a:lnTo>
                <a:lnTo>
                  <a:pt x="284" y="87"/>
                </a:lnTo>
                <a:lnTo>
                  <a:pt x="289" y="85"/>
                </a:lnTo>
                <a:lnTo>
                  <a:pt x="289" y="86"/>
                </a:lnTo>
                <a:lnTo>
                  <a:pt x="291" y="83"/>
                </a:lnTo>
                <a:lnTo>
                  <a:pt x="291" y="84"/>
                </a:lnTo>
                <a:lnTo>
                  <a:pt x="291" y="82"/>
                </a:lnTo>
                <a:lnTo>
                  <a:pt x="291" y="84"/>
                </a:lnTo>
                <a:lnTo>
                  <a:pt x="289" y="81"/>
                </a:lnTo>
                <a:lnTo>
                  <a:pt x="290" y="82"/>
                </a:lnTo>
                <a:lnTo>
                  <a:pt x="286" y="80"/>
                </a:lnTo>
                <a:lnTo>
                  <a:pt x="287" y="80"/>
                </a:lnTo>
                <a:lnTo>
                  <a:pt x="280" y="78"/>
                </a:lnTo>
                <a:lnTo>
                  <a:pt x="280" y="78"/>
                </a:lnTo>
                <a:lnTo>
                  <a:pt x="270" y="78"/>
                </a:lnTo>
                <a:lnTo>
                  <a:pt x="271" y="78"/>
                </a:lnTo>
                <a:lnTo>
                  <a:pt x="262" y="79"/>
                </a:lnTo>
                <a:lnTo>
                  <a:pt x="263" y="79"/>
                </a:lnTo>
                <a:lnTo>
                  <a:pt x="257" y="82"/>
                </a:lnTo>
                <a:lnTo>
                  <a:pt x="258" y="81"/>
                </a:lnTo>
                <a:lnTo>
                  <a:pt x="255" y="84"/>
                </a:lnTo>
                <a:lnTo>
                  <a:pt x="256" y="82"/>
                </a:lnTo>
                <a:lnTo>
                  <a:pt x="255" y="85"/>
                </a:lnTo>
                <a:lnTo>
                  <a:pt x="255" y="83"/>
                </a:lnTo>
                <a:lnTo>
                  <a:pt x="257" y="86"/>
                </a:lnTo>
                <a:lnTo>
                  <a:pt x="256" y="85"/>
                </a:lnTo>
                <a:lnTo>
                  <a:pt x="259" y="88"/>
                </a:lnTo>
                <a:lnTo>
                  <a:pt x="258" y="87"/>
                </a:lnTo>
                <a:lnTo>
                  <a:pt x="271" y="89"/>
                </a:lnTo>
                <a:lnTo>
                  <a:pt x="270" y="106"/>
                </a:lnTo>
                <a:lnTo>
                  <a:pt x="270" y="106"/>
                </a:lnTo>
                <a:lnTo>
                  <a:pt x="272" y="119"/>
                </a:lnTo>
                <a:lnTo>
                  <a:pt x="272" y="119"/>
                </a:lnTo>
                <a:lnTo>
                  <a:pt x="274" y="131"/>
                </a:lnTo>
                <a:lnTo>
                  <a:pt x="275" y="142"/>
                </a:lnTo>
                <a:lnTo>
                  <a:pt x="270" y="167"/>
                </a:lnTo>
                <a:lnTo>
                  <a:pt x="260" y="190"/>
                </a:lnTo>
                <a:lnTo>
                  <a:pt x="249" y="209"/>
                </a:lnTo>
                <a:lnTo>
                  <a:pt x="236" y="221"/>
                </a:lnTo>
                <a:lnTo>
                  <a:pt x="219" y="231"/>
                </a:lnTo>
                <a:lnTo>
                  <a:pt x="201" y="233"/>
                </a:lnTo>
                <a:lnTo>
                  <a:pt x="191" y="231"/>
                </a:lnTo>
                <a:lnTo>
                  <a:pt x="182" y="227"/>
                </a:lnTo>
                <a:lnTo>
                  <a:pt x="174" y="220"/>
                </a:lnTo>
                <a:lnTo>
                  <a:pt x="166" y="210"/>
                </a:lnTo>
                <a:lnTo>
                  <a:pt x="156" y="195"/>
                </a:lnTo>
                <a:lnTo>
                  <a:pt x="149" y="181"/>
                </a:lnTo>
                <a:lnTo>
                  <a:pt x="145" y="169"/>
                </a:lnTo>
                <a:lnTo>
                  <a:pt x="144" y="160"/>
                </a:lnTo>
                <a:lnTo>
                  <a:pt x="146" y="153"/>
                </a:lnTo>
                <a:lnTo>
                  <a:pt x="147" y="145"/>
                </a:lnTo>
                <a:lnTo>
                  <a:pt x="147" y="145"/>
                </a:lnTo>
                <a:lnTo>
                  <a:pt x="150" y="125"/>
                </a:lnTo>
                <a:lnTo>
                  <a:pt x="150" y="126"/>
                </a:lnTo>
                <a:lnTo>
                  <a:pt x="152" y="106"/>
                </a:lnTo>
                <a:lnTo>
                  <a:pt x="152" y="106"/>
                </a:lnTo>
                <a:lnTo>
                  <a:pt x="151" y="88"/>
                </a:lnTo>
                <a:lnTo>
                  <a:pt x="159" y="85"/>
                </a:lnTo>
                <a:lnTo>
                  <a:pt x="158" y="86"/>
                </a:lnTo>
                <a:lnTo>
                  <a:pt x="161" y="83"/>
                </a:lnTo>
                <a:lnTo>
                  <a:pt x="161" y="84"/>
                </a:lnTo>
                <a:lnTo>
                  <a:pt x="161" y="82"/>
                </a:lnTo>
                <a:lnTo>
                  <a:pt x="161" y="83"/>
                </a:lnTo>
                <a:lnTo>
                  <a:pt x="160" y="81"/>
                </a:lnTo>
                <a:lnTo>
                  <a:pt x="161" y="82"/>
                </a:lnTo>
                <a:lnTo>
                  <a:pt x="154" y="78"/>
                </a:lnTo>
                <a:lnTo>
                  <a:pt x="155" y="78"/>
                </a:lnTo>
                <a:lnTo>
                  <a:pt x="144" y="78"/>
                </a:lnTo>
                <a:lnTo>
                  <a:pt x="145" y="78"/>
                </a:lnTo>
                <a:lnTo>
                  <a:pt x="137" y="81"/>
                </a:lnTo>
                <a:lnTo>
                  <a:pt x="138" y="80"/>
                </a:lnTo>
                <a:lnTo>
                  <a:pt x="132" y="83"/>
                </a:lnTo>
                <a:lnTo>
                  <a:pt x="133" y="83"/>
                </a:lnTo>
                <a:lnTo>
                  <a:pt x="129" y="87"/>
                </a:lnTo>
                <a:lnTo>
                  <a:pt x="130" y="86"/>
                </a:lnTo>
                <a:lnTo>
                  <a:pt x="129" y="89"/>
                </a:lnTo>
                <a:lnTo>
                  <a:pt x="128" y="87"/>
                </a:lnTo>
                <a:lnTo>
                  <a:pt x="132" y="91"/>
                </a:lnTo>
                <a:lnTo>
                  <a:pt x="130" y="90"/>
                </a:lnTo>
                <a:lnTo>
                  <a:pt x="135" y="90"/>
                </a:lnTo>
                <a:lnTo>
                  <a:pt x="134" y="91"/>
                </a:lnTo>
                <a:lnTo>
                  <a:pt x="143" y="88"/>
                </a:lnTo>
                <a:lnTo>
                  <a:pt x="146" y="100"/>
                </a:lnTo>
                <a:lnTo>
                  <a:pt x="147" y="111"/>
                </a:lnTo>
                <a:lnTo>
                  <a:pt x="145" y="131"/>
                </a:lnTo>
                <a:lnTo>
                  <a:pt x="143" y="137"/>
                </a:lnTo>
                <a:lnTo>
                  <a:pt x="141" y="144"/>
                </a:lnTo>
                <a:lnTo>
                  <a:pt x="139" y="149"/>
                </a:lnTo>
                <a:lnTo>
                  <a:pt x="139" y="149"/>
                </a:lnTo>
                <a:lnTo>
                  <a:pt x="137" y="154"/>
                </a:lnTo>
                <a:close/>
                <a:moveTo>
                  <a:pt x="134" y="147"/>
                </a:moveTo>
                <a:lnTo>
                  <a:pt x="136" y="141"/>
                </a:lnTo>
                <a:lnTo>
                  <a:pt x="136" y="142"/>
                </a:lnTo>
                <a:lnTo>
                  <a:pt x="138" y="135"/>
                </a:lnTo>
                <a:lnTo>
                  <a:pt x="138" y="135"/>
                </a:lnTo>
                <a:lnTo>
                  <a:pt x="139" y="130"/>
                </a:lnTo>
                <a:lnTo>
                  <a:pt x="139" y="131"/>
                </a:lnTo>
                <a:lnTo>
                  <a:pt x="142" y="111"/>
                </a:lnTo>
                <a:lnTo>
                  <a:pt x="141" y="111"/>
                </a:lnTo>
                <a:lnTo>
                  <a:pt x="141" y="101"/>
                </a:lnTo>
                <a:lnTo>
                  <a:pt x="141" y="102"/>
                </a:lnTo>
                <a:lnTo>
                  <a:pt x="139" y="92"/>
                </a:lnTo>
                <a:lnTo>
                  <a:pt x="142" y="94"/>
                </a:lnTo>
                <a:lnTo>
                  <a:pt x="135" y="96"/>
                </a:lnTo>
                <a:lnTo>
                  <a:pt x="128" y="96"/>
                </a:lnTo>
                <a:lnTo>
                  <a:pt x="123" y="89"/>
                </a:lnTo>
                <a:lnTo>
                  <a:pt x="125" y="83"/>
                </a:lnTo>
                <a:lnTo>
                  <a:pt x="129" y="79"/>
                </a:lnTo>
                <a:lnTo>
                  <a:pt x="135" y="75"/>
                </a:lnTo>
                <a:lnTo>
                  <a:pt x="144" y="72"/>
                </a:lnTo>
                <a:lnTo>
                  <a:pt x="156" y="72"/>
                </a:lnTo>
                <a:lnTo>
                  <a:pt x="165" y="78"/>
                </a:lnTo>
                <a:lnTo>
                  <a:pt x="167" y="82"/>
                </a:lnTo>
                <a:lnTo>
                  <a:pt x="166" y="87"/>
                </a:lnTo>
                <a:lnTo>
                  <a:pt x="162" y="90"/>
                </a:lnTo>
                <a:lnTo>
                  <a:pt x="155" y="93"/>
                </a:lnTo>
                <a:lnTo>
                  <a:pt x="157" y="90"/>
                </a:lnTo>
                <a:lnTo>
                  <a:pt x="157" y="106"/>
                </a:lnTo>
                <a:lnTo>
                  <a:pt x="155" y="126"/>
                </a:lnTo>
                <a:lnTo>
                  <a:pt x="153" y="146"/>
                </a:lnTo>
                <a:lnTo>
                  <a:pt x="151" y="154"/>
                </a:lnTo>
                <a:lnTo>
                  <a:pt x="151" y="154"/>
                </a:lnTo>
                <a:lnTo>
                  <a:pt x="150" y="160"/>
                </a:lnTo>
                <a:lnTo>
                  <a:pt x="150" y="160"/>
                </a:lnTo>
                <a:lnTo>
                  <a:pt x="151" y="169"/>
                </a:lnTo>
                <a:lnTo>
                  <a:pt x="151" y="168"/>
                </a:lnTo>
                <a:lnTo>
                  <a:pt x="154" y="179"/>
                </a:lnTo>
                <a:lnTo>
                  <a:pt x="154" y="179"/>
                </a:lnTo>
                <a:lnTo>
                  <a:pt x="161" y="192"/>
                </a:lnTo>
                <a:lnTo>
                  <a:pt x="161" y="192"/>
                </a:lnTo>
                <a:lnTo>
                  <a:pt x="170" y="207"/>
                </a:lnTo>
                <a:lnTo>
                  <a:pt x="170" y="207"/>
                </a:lnTo>
                <a:lnTo>
                  <a:pt x="178" y="216"/>
                </a:lnTo>
                <a:lnTo>
                  <a:pt x="177" y="216"/>
                </a:lnTo>
                <a:lnTo>
                  <a:pt x="185" y="222"/>
                </a:lnTo>
                <a:lnTo>
                  <a:pt x="185" y="222"/>
                </a:lnTo>
                <a:lnTo>
                  <a:pt x="193" y="226"/>
                </a:lnTo>
                <a:lnTo>
                  <a:pt x="193" y="226"/>
                </a:lnTo>
                <a:lnTo>
                  <a:pt x="201" y="227"/>
                </a:lnTo>
                <a:lnTo>
                  <a:pt x="201" y="227"/>
                </a:lnTo>
                <a:lnTo>
                  <a:pt x="218" y="225"/>
                </a:lnTo>
                <a:lnTo>
                  <a:pt x="217" y="225"/>
                </a:lnTo>
                <a:lnTo>
                  <a:pt x="233" y="216"/>
                </a:lnTo>
                <a:lnTo>
                  <a:pt x="233" y="217"/>
                </a:lnTo>
                <a:lnTo>
                  <a:pt x="245" y="205"/>
                </a:lnTo>
                <a:lnTo>
                  <a:pt x="244" y="205"/>
                </a:lnTo>
                <a:lnTo>
                  <a:pt x="256" y="187"/>
                </a:lnTo>
                <a:lnTo>
                  <a:pt x="255" y="187"/>
                </a:lnTo>
                <a:lnTo>
                  <a:pt x="265" y="165"/>
                </a:lnTo>
                <a:lnTo>
                  <a:pt x="265" y="166"/>
                </a:lnTo>
                <a:lnTo>
                  <a:pt x="269" y="141"/>
                </a:lnTo>
                <a:lnTo>
                  <a:pt x="269" y="142"/>
                </a:lnTo>
                <a:lnTo>
                  <a:pt x="269" y="132"/>
                </a:lnTo>
                <a:lnTo>
                  <a:pt x="269" y="132"/>
                </a:lnTo>
                <a:lnTo>
                  <a:pt x="267" y="120"/>
                </a:lnTo>
                <a:lnTo>
                  <a:pt x="265" y="106"/>
                </a:lnTo>
                <a:lnTo>
                  <a:pt x="266" y="91"/>
                </a:lnTo>
                <a:lnTo>
                  <a:pt x="268" y="94"/>
                </a:lnTo>
                <a:lnTo>
                  <a:pt x="257" y="93"/>
                </a:lnTo>
                <a:lnTo>
                  <a:pt x="252" y="90"/>
                </a:lnTo>
                <a:lnTo>
                  <a:pt x="250" y="85"/>
                </a:lnTo>
                <a:lnTo>
                  <a:pt x="250" y="81"/>
                </a:lnTo>
                <a:lnTo>
                  <a:pt x="254" y="77"/>
                </a:lnTo>
                <a:lnTo>
                  <a:pt x="261" y="74"/>
                </a:lnTo>
                <a:lnTo>
                  <a:pt x="270" y="72"/>
                </a:lnTo>
                <a:lnTo>
                  <a:pt x="280" y="73"/>
                </a:lnTo>
                <a:lnTo>
                  <a:pt x="288" y="74"/>
                </a:lnTo>
                <a:lnTo>
                  <a:pt x="293" y="77"/>
                </a:lnTo>
                <a:lnTo>
                  <a:pt x="297" y="81"/>
                </a:lnTo>
                <a:lnTo>
                  <a:pt x="296" y="86"/>
                </a:lnTo>
                <a:lnTo>
                  <a:pt x="292" y="90"/>
                </a:lnTo>
                <a:lnTo>
                  <a:pt x="286" y="93"/>
                </a:lnTo>
                <a:lnTo>
                  <a:pt x="279" y="94"/>
                </a:lnTo>
                <a:lnTo>
                  <a:pt x="281" y="91"/>
                </a:lnTo>
                <a:lnTo>
                  <a:pt x="281" y="100"/>
                </a:lnTo>
                <a:lnTo>
                  <a:pt x="281" y="100"/>
                </a:lnTo>
                <a:lnTo>
                  <a:pt x="283" y="110"/>
                </a:lnTo>
                <a:lnTo>
                  <a:pt x="283" y="110"/>
                </a:lnTo>
                <a:lnTo>
                  <a:pt x="285" y="121"/>
                </a:lnTo>
                <a:lnTo>
                  <a:pt x="286" y="133"/>
                </a:lnTo>
                <a:lnTo>
                  <a:pt x="284" y="157"/>
                </a:lnTo>
                <a:lnTo>
                  <a:pt x="281" y="167"/>
                </a:lnTo>
                <a:lnTo>
                  <a:pt x="279" y="175"/>
                </a:lnTo>
                <a:lnTo>
                  <a:pt x="275" y="172"/>
                </a:lnTo>
                <a:lnTo>
                  <a:pt x="283" y="164"/>
                </a:lnTo>
                <a:lnTo>
                  <a:pt x="282" y="164"/>
                </a:lnTo>
                <a:lnTo>
                  <a:pt x="288" y="155"/>
                </a:lnTo>
                <a:lnTo>
                  <a:pt x="288" y="156"/>
                </a:lnTo>
                <a:lnTo>
                  <a:pt x="294" y="138"/>
                </a:lnTo>
                <a:lnTo>
                  <a:pt x="294" y="139"/>
                </a:lnTo>
                <a:lnTo>
                  <a:pt x="296" y="123"/>
                </a:lnTo>
                <a:lnTo>
                  <a:pt x="297" y="111"/>
                </a:lnTo>
                <a:lnTo>
                  <a:pt x="301" y="103"/>
                </a:lnTo>
                <a:lnTo>
                  <a:pt x="307" y="97"/>
                </a:lnTo>
                <a:lnTo>
                  <a:pt x="313" y="91"/>
                </a:lnTo>
                <a:lnTo>
                  <a:pt x="313" y="91"/>
                </a:lnTo>
                <a:lnTo>
                  <a:pt x="320" y="80"/>
                </a:lnTo>
                <a:lnTo>
                  <a:pt x="320" y="81"/>
                </a:lnTo>
                <a:lnTo>
                  <a:pt x="325" y="68"/>
                </a:lnTo>
                <a:lnTo>
                  <a:pt x="324" y="69"/>
                </a:lnTo>
                <a:lnTo>
                  <a:pt x="325" y="61"/>
                </a:lnTo>
                <a:lnTo>
                  <a:pt x="325" y="61"/>
                </a:lnTo>
                <a:lnTo>
                  <a:pt x="325" y="51"/>
                </a:lnTo>
                <a:lnTo>
                  <a:pt x="326" y="39"/>
                </a:lnTo>
                <a:lnTo>
                  <a:pt x="329" y="31"/>
                </a:lnTo>
                <a:lnTo>
                  <a:pt x="333" y="24"/>
                </a:lnTo>
                <a:lnTo>
                  <a:pt x="333" y="24"/>
                </a:lnTo>
                <a:lnTo>
                  <a:pt x="336" y="17"/>
                </a:lnTo>
                <a:lnTo>
                  <a:pt x="337" y="21"/>
                </a:lnTo>
                <a:lnTo>
                  <a:pt x="331" y="16"/>
                </a:lnTo>
                <a:lnTo>
                  <a:pt x="327" y="11"/>
                </a:lnTo>
                <a:lnTo>
                  <a:pt x="326" y="6"/>
                </a:lnTo>
                <a:lnTo>
                  <a:pt x="329" y="1"/>
                </a:lnTo>
                <a:lnTo>
                  <a:pt x="339" y="0"/>
                </a:lnTo>
                <a:lnTo>
                  <a:pt x="353" y="6"/>
                </a:lnTo>
                <a:lnTo>
                  <a:pt x="360" y="10"/>
                </a:lnTo>
                <a:lnTo>
                  <a:pt x="365" y="15"/>
                </a:lnTo>
                <a:lnTo>
                  <a:pt x="368" y="19"/>
                </a:lnTo>
                <a:lnTo>
                  <a:pt x="368" y="24"/>
                </a:lnTo>
                <a:lnTo>
                  <a:pt x="364" y="27"/>
                </a:lnTo>
                <a:lnTo>
                  <a:pt x="359" y="28"/>
                </a:lnTo>
                <a:lnTo>
                  <a:pt x="344" y="25"/>
                </a:lnTo>
                <a:lnTo>
                  <a:pt x="347" y="23"/>
                </a:lnTo>
                <a:lnTo>
                  <a:pt x="343" y="36"/>
                </a:lnTo>
                <a:lnTo>
                  <a:pt x="343" y="36"/>
                </a:lnTo>
                <a:lnTo>
                  <a:pt x="340" y="45"/>
                </a:lnTo>
                <a:lnTo>
                  <a:pt x="340" y="44"/>
                </a:lnTo>
                <a:lnTo>
                  <a:pt x="340" y="51"/>
                </a:lnTo>
                <a:lnTo>
                  <a:pt x="340" y="50"/>
                </a:lnTo>
                <a:lnTo>
                  <a:pt x="341" y="59"/>
                </a:lnTo>
                <a:lnTo>
                  <a:pt x="341" y="66"/>
                </a:lnTo>
                <a:lnTo>
                  <a:pt x="339" y="75"/>
                </a:lnTo>
                <a:lnTo>
                  <a:pt x="331" y="91"/>
                </a:lnTo>
                <a:lnTo>
                  <a:pt x="321" y="105"/>
                </a:lnTo>
                <a:lnTo>
                  <a:pt x="321" y="105"/>
                </a:lnTo>
                <a:lnTo>
                  <a:pt x="313" y="119"/>
                </a:lnTo>
                <a:lnTo>
                  <a:pt x="314" y="118"/>
                </a:lnTo>
                <a:lnTo>
                  <a:pt x="310" y="130"/>
                </a:lnTo>
                <a:lnTo>
                  <a:pt x="310" y="129"/>
                </a:lnTo>
                <a:lnTo>
                  <a:pt x="309" y="143"/>
                </a:lnTo>
                <a:lnTo>
                  <a:pt x="307" y="156"/>
                </a:lnTo>
                <a:lnTo>
                  <a:pt x="301" y="169"/>
                </a:lnTo>
                <a:lnTo>
                  <a:pt x="293" y="179"/>
                </a:lnTo>
                <a:lnTo>
                  <a:pt x="285" y="188"/>
                </a:lnTo>
                <a:lnTo>
                  <a:pt x="275" y="197"/>
                </a:lnTo>
                <a:lnTo>
                  <a:pt x="275" y="197"/>
                </a:lnTo>
                <a:lnTo>
                  <a:pt x="264" y="209"/>
                </a:lnTo>
                <a:lnTo>
                  <a:pt x="264" y="209"/>
                </a:lnTo>
                <a:lnTo>
                  <a:pt x="259" y="216"/>
                </a:lnTo>
                <a:lnTo>
                  <a:pt x="259" y="216"/>
                </a:lnTo>
                <a:lnTo>
                  <a:pt x="256" y="222"/>
                </a:lnTo>
                <a:lnTo>
                  <a:pt x="256" y="221"/>
                </a:lnTo>
                <a:lnTo>
                  <a:pt x="254" y="232"/>
                </a:lnTo>
                <a:lnTo>
                  <a:pt x="254" y="231"/>
                </a:lnTo>
                <a:lnTo>
                  <a:pt x="256" y="242"/>
                </a:lnTo>
                <a:lnTo>
                  <a:pt x="256" y="241"/>
                </a:lnTo>
                <a:lnTo>
                  <a:pt x="261" y="253"/>
                </a:lnTo>
                <a:lnTo>
                  <a:pt x="260" y="252"/>
                </a:lnTo>
                <a:lnTo>
                  <a:pt x="268" y="260"/>
                </a:lnTo>
                <a:lnTo>
                  <a:pt x="267" y="259"/>
                </a:lnTo>
                <a:lnTo>
                  <a:pt x="278" y="262"/>
                </a:lnTo>
                <a:lnTo>
                  <a:pt x="277" y="262"/>
                </a:lnTo>
                <a:lnTo>
                  <a:pt x="290" y="262"/>
                </a:lnTo>
                <a:lnTo>
                  <a:pt x="290" y="262"/>
                </a:lnTo>
                <a:lnTo>
                  <a:pt x="302" y="260"/>
                </a:lnTo>
                <a:lnTo>
                  <a:pt x="301" y="260"/>
                </a:lnTo>
                <a:lnTo>
                  <a:pt x="309" y="258"/>
                </a:lnTo>
                <a:lnTo>
                  <a:pt x="309" y="258"/>
                </a:lnTo>
                <a:lnTo>
                  <a:pt x="319" y="254"/>
                </a:lnTo>
                <a:lnTo>
                  <a:pt x="331" y="250"/>
                </a:lnTo>
                <a:lnTo>
                  <a:pt x="347" y="246"/>
                </a:lnTo>
                <a:lnTo>
                  <a:pt x="363" y="245"/>
                </a:lnTo>
                <a:lnTo>
                  <a:pt x="378" y="247"/>
                </a:lnTo>
                <a:lnTo>
                  <a:pt x="378" y="247"/>
                </a:lnTo>
                <a:lnTo>
                  <a:pt x="392" y="246"/>
                </a:lnTo>
                <a:lnTo>
                  <a:pt x="392" y="246"/>
                </a:lnTo>
                <a:lnTo>
                  <a:pt x="399" y="244"/>
                </a:lnTo>
                <a:lnTo>
                  <a:pt x="399" y="244"/>
                </a:lnTo>
                <a:lnTo>
                  <a:pt x="407" y="240"/>
                </a:lnTo>
                <a:lnTo>
                  <a:pt x="405" y="243"/>
                </a:lnTo>
                <a:lnTo>
                  <a:pt x="405" y="234"/>
                </a:lnTo>
                <a:lnTo>
                  <a:pt x="406" y="227"/>
                </a:lnTo>
                <a:lnTo>
                  <a:pt x="408" y="222"/>
                </a:lnTo>
                <a:lnTo>
                  <a:pt x="412" y="219"/>
                </a:lnTo>
                <a:lnTo>
                  <a:pt x="416" y="221"/>
                </a:lnTo>
                <a:lnTo>
                  <a:pt x="420" y="225"/>
                </a:lnTo>
                <a:lnTo>
                  <a:pt x="423" y="231"/>
                </a:lnTo>
                <a:lnTo>
                  <a:pt x="425" y="239"/>
                </a:lnTo>
                <a:lnTo>
                  <a:pt x="426" y="251"/>
                </a:lnTo>
                <a:lnTo>
                  <a:pt x="423" y="260"/>
                </a:lnTo>
                <a:lnTo>
                  <a:pt x="419" y="262"/>
                </a:lnTo>
                <a:lnTo>
                  <a:pt x="414" y="261"/>
                </a:lnTo>
                <a:lnTo>
                  <a:pt x="410" y="257"/>
                </a:lnTo>
                <a:lnTo>
                  <a:pt x="407" y="251"/>
                </a:lnTo>
                <a:lnTo>
                  <a:pt x="411" y="252"/>
                </a:lnTo>
                <a:lnTo>
                  <a:pt x="403" y="257"/>
                </a:lnTo>
                <a:lnTo>
                  <a:pt x="394" y="260"/>
                </a:lnTo>
                <a:lnTo>
                  <a:pt x="379" y="261"/>
                </a:lnTo>
                <a:lnTo>
                  <a:pt x="363" y="260"/>
                </a:lnTo>
                <a:lnTo>
                  <a:pt x="363" y="260"/>
                </a:lnTo>
                <a:lnTo>
                  <a:pt x="353" y="261"/>
                </a:lnTo>
                <a:lnTo>
                  <a:pt x="353" y="261"/>
                </a:lnTo>
                <a:lnTo>
                  <a:pt x="341" y="263"/>
                </a:lnTo>
                <a:lnTo>
                  <a:pt x="342" y="263"/>
                </a:lnTo>
                <a:lnTo>
                  <a:pt x="317" y="272"/>
                </a:lnTo>
                <a:lnTo>
                  <a:pt x="317" y="272"/>
                </a:lnTo>
                <a:lnTo>
                  <a:pt x="295" y="283"/>
                </a:lnTo>
                <a:lnTo>
                  <a:pt x="296" y="283"/>
                </a:lnTo>
                <a:lnTo>
                  <a:pt x="278" y="295"/>
                </a:lnTo>
                <a:lnTo>
                  <a:pt x="278" y="295"/>
                </a:lnTo>
                <a:lnTo>
                  <a:pt x="271" y="300"/>
                </a:lnTo>
                <a:lnTo>
                  <a:pt x="272" y="300"/>
                </a:lnTo>
                <a:lnTo>
                  <a:pt x="267" y="305"/>
                </a:lnTo>
                <a:lnTo>
                  <a:pt x="268" y="304"/>
                </a:lnTo>
                <a:lnTo>
                  <a:pt x="259" y="317"/>
                </a:lnTo>
                <a:lnTo>
                  <a:pt x="260" y="316"/>
                </a:lnTo>
                <a:lnTo>
                  <a:pt x="256" y="329"/>
                </a:lnTo>
                <a:lnTo>
                  <a:pt x="256" y="329"/>
                </a:lnTo>
                <a:lnTo>
                  <a:pt x="255" y="341"/>
                </a:lnTo>
                <a:lnTo>
                  <a:pt x="255" y="340"/>
                </a:lnTo>
                <a:lnTo>
                  <a:pt x="255" y="352"/>
                </a:lnTo>
                <a:lnTo>
                  <a:pt x="255" y="352"/>
                </a:lnTo>
                <a:lnTo>
                  <a:pt x="256" y="365"/>
                </a:lnTo>
                <a:lnTo>
                  <a:pt x="256" y="364"/>
                </a:lnTo>
                <a:lnTo>
                  <a:pt x="259" y="378"/>
                </a:lnTo>
                <a:lnTo>
                  <a:pt x="259" y="377"/>
                </a:lnTo>
                <a:lnTo>
                  <a:pt x="265" y="392"/>
                </a:lnTo>
                <a:lnTo>
                  <a:pt x="265" y="391"/>
                </a:lnTo>
                <a:lnTo>
                  <a:pt x="272" y="404"/>
                </a:lnTo>
                <a:lnTo>
                  <a:pt x="271" y="403"/>
                </a:lnTo>
                <a:lnTo>
                  <a:pt x="280" y="411"/>
                </a:lnTo>
                <a:lnTo>
                  <a:pt x="280" y="410"/>
                </a:lnTo>
                <a:lnTo>
                  <a:pt x="292" y="416"/>
                </a:lnTo>
                <a:lnTo>
                  <a:pt x="292" y="416"/>
                </a:lnTo>
                <a:lnTo>
                  <a:pt x="306" y="421"/>
                </a:lnTo>
                <a:lnTo>
                  <a:pt x="318" y="428"/>
                </a:lnTo>
                <a:lnTo>
                  <a:pt x="326" y="436"/>
                </a:lnTo>
                <a:lnTo>
                  <a:pt x="334" y="446"/>
                </a:lnTo>
                <a:lnTo>
                  <a:pt x="333" y="446"/>
                </a:lnTo>
                <a:lnTo>
                  <a:pt x="344" y="457"/>
                </a:lnTo>
                <a:lnTo>
                  <a:pt x="343" y="457"/>
                </a:lnTo>
                <a:lnTo>
                  <a:pt x="359" y="467"/>
                </a:lnTo>
                <a:lnTo>
                  <a:pt x="358" y="466"/>
                </a:lnTo>
                <a:lnTo>
                  <a:pt x="378" y="474"/>
                </a:lnTo>
                <a:lnTo>
                  <a:pt x="378" y="474"/>
                </a:lnTo>
                <a:lnTo>
                  <a:pt x="398" y="477"/>
                </a:lnTo>
                <a:lnTo>
                  <a:pt x="398" y="477"/>
                </a:lnTo>
                <a:lnTo>
                  <a:pt x="418" y="476"/>
                </a:lnTo>
                <a:lnTo>
                  <a:pt x="417" y="476"/>
                </a:lnTo>
                <a:lnTo>
                  <a:pt x="434" y="471"/>
                </a:lnTo>
                <a:lnTo>
                  <a:pt x="433" y="473"/>
                </a:lnTo>
                <a:lnTo>
                  <a:pt x="435" y="465"/>
                </a:lnTo>
                <a:lnTo>
                  <a:pt x="437" y="460"/>
                </a:lnTo>
                <a:lnTo>
                  <a:pt x="441" y="456"/>
                </a:lnTo>
                <a:lnTo>
                  <a:pt x="446" y="457"/>
                </a:lnTo>
                <a:lnTo>
                  <a:pt x="451" y="465"/>
                </a:lnTo>
                <a:lnTo>
                  <a:pt x="452" y="479"/>
                </a:lnTo>
                <a:lnTo>
                  <a:pt x="450" y="494"/>
                </a:lnTo>
                <a:lnTo>
                  <a:pt x="444" y="502"/>
                </a:lnTo>
                <a:lnTo>
                  <a:pt x="439" y="504"/>
                </a:lnTo>
                <a:lnTo>
                  <a:pt x="435" y="501"/>
                </a:lnTo>
                <a:lnTo>
                  <a:pt x="432" y="496"/>
                </a:lnTo>
                <a:lnTo>
                  <a:pt x="431" y="488"/>
                </a:lnTo>
                <a:lnTo>
                  <a:pt x="434" y="490"/>
                </a:lnTo>
                <a:lnTo>
                  <a:pt x="426" y="493"/>
                </a:lnTo>
                <a:lnTo>
                  <a:pt x="416" y="494"/>
                </a:lnTo>
                <a:lnTo>
                  <a:pt x="392" y="492"/>
                </a:lnTo>
                <a:lnTo>
                  <a:pt x="368" y="487"/>
                </a:lnTo>
                <a:lnTo>
                  <a:pt x="359" y="485"/>
                </a:lnTo>
                <a:lnTo>
                  <a:pt x="351" y="483"/>
                </a:lnTo>
                <a:lnTo>
                  <a:pt x="337" y="475"/>
                </a:lnTo>
                <a:lnTo>
                  <a:pt x="326" y="465"/>
                </a:lnTo>
                <a:lnTo>
                  <a:pt x="317" y="455"/>
                </a:lnTo>
                <a:lnTo>
                  <a:pt x="317" y="455"/>
                </a:lnTo>
                <a:lnTo>
                  <a:pt x="306" y="443"/>
                </a:lnTo>
                <a:lnTo>
                  <a:pt x="306" y="443"/>
                </a:lnTo>
                <a:lnTo>
                  <a:pt x="299" y="438"/>
                </a:lnTo>
                <a:lnTo>
                  <a:pt x="300" y="438"/>
                </a:lnTo>
                <a:lnTo>
                  <a:pt x="293" y="435"/>
                </a:lnTo>
                <a:lnTo>
                  <a:pt x="293" y="435"/>
                </a:lnTo>
                <a:lnTo>
                  <a:pt x="278" y="429"/>
                </a:lnTo>
                <a:lnTo>
                  <a:pt x="271" y="425"/>
                </a:lnTo>
                <a:lnTo>
                  <a:pt x="263" y="420"/>
                </a:lnTo>
                <a:lnTo>
                  <a:pt x="255" y="412"/>
                </a:lnTo>
                <a:lnTo>
                  <a:pt x="246" y="402"/>
                </a:lnTo>
                <a:lnTo>
                  <a:pt x="246" y="402"/>
                </a:lnTo>
                <a:lnTo>
                  <a:pt x="234" y="386"/>
                </a:lnTo>
                <a:lnTo>
                  <a:pt x="234" y="386"/>
                </a:lnTo>
                <a:lnTo>
                  <a:pt x="221" y="375"/>
                </a:lnTo>
                <a:lnTo>
                  <a:pt x="222" y="375"/>
                </a:lnTo>
                <a:lnTo>
                  <a:pt x="210" y="367"/>
                </a:lnTo>
                <a:lnTo>
                  <a:pt x="210" y="368"/>
                </a:lnTo>
                <a:lnTo>
                  <a:pt x="199" y="363"/>
                </a:lnTo>
                <a:lnTo>
                  <a:pt x="199" y="363"/>
                </a:lnTo>
                <a:lnTo>
                  <a:pt x="189" y="362"/>
                </a:lnTo>
                <a:lnTo>
                  <a:pt x="190" y="362"/>
                </a:lnTo>
                <a:lnTo>
                  <a:pt x="180" y="362"/>
                </a:lnTo>
                <a:lnTo>
                  <a:pt x="181" y="362"/>
                </a:lnTo>
                <a:lnTo>
                  <a:pt x="167" y="367"/>
                </a:lnTo>
                <a:lnTo>
                  <a:pt x="168" y="367"/>
                </a:lnTo>
                <a:lnTo>
                  <a:pt x="157" y="375"/>
                </a:lnTo>
                <a:lnTo>
                  <a:pt x="157" y="374"/>
                </a:lnTo>
                <a:lnTo>
                  <a:pt x="146" y="384"/>
                </a:lnTo>
                <a:lnTo>
                  <a:pt x="146" y="384"/>
                </a:lnTo>
                <a:lnTo>
                  <a:pt x="137" y="398"/>
                </a:lnTo>
                <a:lnTo>
                  <a:pt x="137" y="397"/>
                </a:lnTo>
                <a:lnTo>
                  <a:pt x="132" y="417"/>
                </a:lnTo>
                <a:lnTo>
                  <a:pt x="125" y="439"/>
                </a:lnTo>
                <a:lnTo>
                  <a:pt x="115" y="458"/>
                </a:lnTo>
                <a:lnTo>
                  <a:pt x="104" y="476"/>
                </a:lnTo>
                <a:lnTo>
                  <a:pt x="104" y="475"/>
                </a:lnTo>
                <a:lnTo>
                  <a:pt x="94" y="493"/>
                </a:lnTo>
                <a:lnTo>
                  <a:pt x="94" y="489"/>
                </a:lnTo>
                <a:lnTo>
                  <a:pt x="101" y="495"/>
                </a:lnTo>
                <a:lnTo>
                  <a:pt x="104" y="501"/>
                </a:lnTo>
                <a:lnTo>
                  <a:pt x="104" y="507"/>
                </a:lnTo>
                <a:lnTo>
                  <a:pt x="100" y="510"/>
                </a:lnTo>
                <a:lnTo>
                  <a:pt x="90" y="510"/>
                </a:lnTo>
                <a:lnTo>
                  <a:pt x="76" y="503"/>
                </a:lnTo>
                <a:lnTo>
                  <a:pt x="69" y="497"/>
                </a:lnTo>
                <a:lnTo>
                  <a:pt x="64" y="491"/>
                </a:lnTo>
                <a:lnTo>
                  <a:pt x="62" y="485"/>
                </a:lnTo>
                <a:lnTo>
                  <a:pt x="64" y="479"/>
                </a:lnTo>
                <a:lnTo>
                  <a:pt x="73" y="477"/>
                </a:lnTo>
                <a:lnTo>
                  <a:pt x="85" y="483"/>
                </a:lnTo>
                <a:lnTo>
                  <a:pt x="81" y="484"/>
                </a:lnTo>
                <a:lnTo>
                  <a:pt x="84" y="480"/>
                </a:lnTo>
                <a:lnTo>
                  <a:pt x="89" y="473"/>
                </a:lnTo>
                <a:lnTo>
                  <a:pt x="89" y="473"/>
                </a:lnTo>
                <a:lnTo>
                  <a:pt x="95" y="464"/>
                </a:lnTo>
                <a:lnTo>
                  <a:pt x="95" y="464"/>
                </a:lnTo>
                <a:lnTo>
                  <a:pt x="102" y="453"/>
                </a:lnTo>
                <a:lnTo>
                  <a:pt x="102" y="453"/>
                </a:lnTo>
                <a:lnTo>
                  <a:pt x="108" y="441"/>
                </a:lnTo>
                <a:lnTo>
                  <a:pt x="108" y="441"/>
                </a:lnTo>
                <a:lnTo>
                  <a:pt x="113" y="429"/>
                </a:lnTo>
                <a:lnTo>
                  <a:pt x="113" y="430"/>
                </a:lnTo>
                <a:lnTo>
                  <a:pt x="116" y="419"/>
                </a:lnTo>
                <a:lnTo>
                  <a:pt x="116" y="419"/>
                </a:lnTo>
                <a:lnTo>
                  <a:pt x="116" y="409"/>
                </a:lnTo>
                <a:lnTo>
                  <a:pt x="118" y="412"/>
                </a:lnTo>
                <a:lnTo>
                  <a:pt x="112" y="409"/>
                </a:lnTo>
                <a:lnTo>
                  <a:pt x="113" y="409"/>
                </a:lnTo>
                <a:lnTo>
                  <a:pt x="104" y="408"/>
                </a:lnTo>
                <a:lnTo>
                  <a:pt x="105" y="408"/>
                </a:lnTo>
                <a:lnTo>
                  <a:pt x="84" y="406"/>
                </a:lnTo>
                <a:lnTo>
                  <a:pt x="85" y="406"/>
                </a:lnTo>
                <a:lnTo>
                  <a:pt x="75" y="408"/>
                </a:lnTo>
                <a:lnTo>
                  <a:pt x="76" y="408"/>
                </a:lnTo>
                <a:lnTo>
                  <a:pt x="67" y="415"/>
                </a:lnTo>
                <a:lnTo>
                  <a:pt x="68" y="414"/>
                </a:lnTo>
                <a:lnTo>
                  <a:pt x="59" y="423"/>
                </a:lnTo>
                <a:lnTo>
                  <a:pt x="59" y="423"/>
                </a:lnTo>
                <a:lnTo>
                  <a:pt x="50" y="433"/>
                </a:lnTo>
                <a:lnTo>
                  <a:pt x="51" y="429"/>
                </a:lnTo>
                <a:lnTo>
                  <a:pt x="55" y="436"/>
                </a:lnTo>
                <a:lnTo>
                  <a:pt x="59" y="443"/>
                </a:lnTo>
                <a:lnTo>
                  <a:pt x="58" y="452"/>
                </a:lnTo>
                <a:lnTo>
                  <a:pt x="51" y="455"/>
                </a:lnTo>
                <a:lnTo>
                  <a:pt x="44" y="453"/>
                </a:lnTo>
                <a:lnTo>
                  <a:pt x="27" y="436"/>
                </a:lnTo>
                <a:lnTo>
                  <a:pt x="20" y="426"/>
                </a:lnTo>
                <a:lnTo>
                  <a:pt x="15" y="417"/>
                </a:lnTo>
                <a:lnTo>
                  <a:pt x="14" y="408"/>
                </a:lnTo>
                <a:lnTo>
                  <a:pt x="19" y="402"/>
                </a:lnTo>
                <a:lnTo>
                  <a:pt x="25" y="402"/>
                </a:lnTo>
                <a:lnTo>
                  <a:pt x="30" y="405"/>
                </a:lnTo>
                <a:lnTo>
                  <a:pt x="36" y="411"/>
                </a:lnTo>
                <a:lnTo>
                  <a:pt x="43" y="419"/>
                </a:lnTo>
                <a:lnTo>
                  <a:pt x="39" y="419"/>
                </a:lnTo>
                <a:lnTo>
                  <a:pt x="48" y="412"/>
                </a:lnTo>
                <a:lnTo>
                  <a:pt x="47" y="412"/>
                </a:lnTo>
                <a:lnTo>
                  <a:pt x="54" y="405"/>
                </a:lnTo>
                <a:lnTo>
                  <a:pt x="62" y="398"/>
                </a:lnTo>
                <a:lnTo>
                  <a:pt x="71" y="393"/>
                </a:lnTo>
                <a:lnTo>
                  <a:pt x="79" y="392"/>
                </a:lnTo>
                <a:lnTo>
                  <a:pt x="88" y="392"/>
                </a:lnTo>
                <a:lnTo>
                  <a:pt x="101" y="392"/>
                </a:lnTo>
                <a:lnTo>
                  <a:pt x="101" y="392"/>
                </a:lnTo>
                <a:lnTo>
                  <a:pt x="120" y="391"/>
                </a:lnTo>
                <a:lnTo>
                  <a:pt x="118" y="391"/>
                </a:lnTo>
                <a:lnTo>
                  <a:pt x="122" y="389"/>
                </a:lnTo>
                <a:lnTo>
                  <a:pt x="121" y="390"/>
                </a:lnTo>
                <a:lnTo>
                  <a:pt x="125" y="385"/>
                </a:lnTo>
                <a:lnTo>
                  <a:pt x="125" y="385"/>
                </a:lnTo>
                <a:lnTo>
                  <a:pt x="128" y="377"/>
                </a:lnTo>
                <a:lnTo>
                  <a:pt x="128" y="378"/>
                </a:lnTo>
                <a:lnTo>
                  <a:pt x="131" y="368"/>
                </a:lnTo>
                <a:lnTo>
                  <a:pt x="131" y="369"/>
                </a:lnTo>
                <a:lnTo>
                  <a:pt x="134" y="348"/>
                </a:lnTo>
                <a:lnTo>
                  <a:pt x="134" y="349"/>
                </a:lnTo>
                <a:lnTo>
                  <a:pt x="131" y="331"/>
                </a:lnTo>
                <a:lnTo>
                  <a:pt x="132" y="332"/>
                </a:lnTo>
                <a:lnTo>
                  <a:pt x="125" y="322"/>
                </a:lnTo>
                <a:lnTo>
                  <a:pt x="126" y="322"/>
                </a:lnTo>
                <a:lnTo>
                  <a:pt x="116" y="314"/>
                </a:lnTo>
                <a:lnTo>
                  <a:pt x="116" y="315"/>
                </a:lnTo>
                <a:lnTo>
                  <a:pt x="106" y="309"/>
                </a:lnTo>
                <a:lnTo>
                  <a:pt x="106" y="309"/>
                </a:lnTo>
                <a:lnTo>
                  <a:pt x="95" y="307"/>
                </a:lnTo>
                <a:lnTo>
                  <a:pt x="95" y="307"/>
                </a:lnTo>
                <a:lnTo>
                  <a:pt x="84" y="305"/>
                </a:lnTo>
                <a:lnTo>
                  <a:pt x="84" y="305"/>
                </a:lnTo>
                <a:lnTo>
                  <a:pt x="74" y="305"/>
                </a:lnTo>
                <a:lnTo>
                  <a:pt x="75" y="305"/>
                </a:lnTo>
                <a:lnTo>
                  <a:pt x="67" y="307"/>
                </a:lnTo>
                <a:lnTo>
                  <a:pt x="69" y="306"/>
                </a:lnTo>
                <a:lnTo>
                  <a:pt x="65" y="309"/>
                </a:lnTo>
                <a:lnTo>
                  <a:pt x="65" y="308"/>
                </a:lnTo>
                <a:lnTo>
                  <a:pt x="58" y="318"/>
                </a:lnTo>
                <a:lnTo>
                  <a:pt x="50" y="324"/>
                </a:lnTo>
                <a:lnTo>
                  <a:pt x="41" y="328"/>
                </a:lnTo>
                <a:lnTo>
                  <a:pt x="31" y="330"/>
                </a:lnTo>
                <a:lnTo>
                  <a:pt x="32" y="326"/>
                </a:lnTo>
                <a:lnTo>
                  <a:pt x="39" y="335"/>
                </a:lnTo>
                <a:lnTo>
                  <a:pt x="38" y="344"/>
                </a:lnTo>
                <a:lnTo>
                  <a:pt x="33" y="347"/>
                </a:lnTo>
                <a:lnTo>
                  <a:pt x="28" y="347"/>
                </a:lnTo>
                <a:lnTo>
                  <a:pt x="21" y="345"/>
                </a:lnTo>
                <a:lnTo>
                  <a:pt x="13" y="339"/>
                </a:lnTo>
                <a:lnTo>
                  <a:pt x="6" y="332"/>
                </a:lnTo>
                <a:lnTo>
                  <a:pt x="2" y="326"/>
                </a:lnTo>
                <a:lnTo>
                  <a:pt x="0" y="320"/>
                </a:lnTo>
                <a:lnTo>
                  <a:pt x="2" y="314"/>
                </a:lnTo>
                <a:lnTo>
                  <a:pt x="11" y="312"/>
                </a:lnTo>
                <a:lnTo>
                  <a:pt x="18" y="314"/>
                </a:lnTo>
                <a:lnTo>
                  <a:pt x="24" y="319"/>
                </a:lnTo>
                <a:lnTo>
                  <a:pt x="22" y="318"/>
                </a:lnTo>
                <a:lnTo>
                  <a:pt x="32" y="316"/>
                </a:lnTo>
                <a:lnTo>
                  <a:pt x="31" y="316"/>
                </a:lnTo>
                <a:lnTo>
                  <a:pt x="39" y="312"/>
                </a:lnTo>
                <a:lnTo>
                  <a:pt x="39" y="313"/>
                </a:lnTo>
                <a:lnTo>
                  <a:pt x="52" y="300"/>
                </a:lnTo>
                <a:lnTo>
                  <a:pt x="51" y="301"/>
                </a:lnTo>
                <a:lnTo>
                  <a:pt x="53" y="296"/>
                </a:lnTo>
                <a:lnTo>
                  <a:pt x="53" y="298"/>
                </a:lnTo>
                <a:lnTo>
                  <a:pt x="52" y="294"/>
                </a:lnTo>
                <a:lnTo>
                  <a:pt x="53" y="295"/>
                </a:lnTo>
                <a:lnTo>
                  <a:pt x="49" y="291"/>
                </a:lnTo>
                <a:lnTo>
                  <a:pt x="49" y="292"/>
                </a:lnTo>
                <a:lnTo>
                  <a:pt x="43" y="289"/>
                </a:lnTo>
                <a:lnTo>
                  <a:pt x="44" y="289"/>
                </a:lnTo>
                <a:lnTo>
                  <a:pt x="30" y="284"/>
                </a:lnTo>
                <a:lnTo>
                  <a:pt x="30" y="284"/>
                </a:lnTo>
                <a:lnTo>
                  <a:pt x="24" y="282"/>
                </a:lnTo>
                <a:lnTo>
                  <a:pt x="24" y="282"/>
                </a:lnTo>
                <a:lnTo>
                  <a:pt x="20" y="281"/>
                </a:lnTo>
                <a:lnTo>
                  <a:pt x="23" y="279"/>
                </a:lnTo>
                <a:lnTo>
                  <a:pt x="22" y="286"/>
                </a:lnTo>
                <a:lnTo>
                  <a:pt x="20" y="291"/>
                </a:lnTo>
                <a:lnTo>
                  <a:pt x="16" y="294"/>
                </a:lnTo>
                <a:lnTo>
                  <a:pt x="11" y="294"/>
                </a:lnTo>
                <a:lnTo>
                  <a:pt x="6" y="286"/>
                </a:lnTo>
                <a:lnTo>
                  <a:pt x="6" y="272"/>
                </a:lnTo>
                <a:lnTo>
                  <a:pt x="9" y="262"/>
                </a:lnTo>
                <a:lnTo>
                  <a:pt x="15" y="256"/>
                </a:lnTo>
                <a:lnTo>
                  <a:pt x="23" y="259"/>
                </a:lnTo>
                <a:lnTo>
                  <a:pt x="25" y="269"/>
                </a:lnTo>
                <a:lnTo>
                  <a:pt x="23" y="267"/>
                </a:lnTo>
                <a:lnTo>
                  <a:pt x="34" y="269"/>
                </a:lnTo>
                <a:lnTo>
                  <a:pt x="46" y="273"/>
                </a:lnTo>
                <a:lnTo>
                  <a:pt x="58" y="280"/>
                </a:lnTo>
                <a:lnTo>
                  <a:pt x="70" y="291"/>
                </a:lnTo>
                <a:lnTo>
                  <a:pt x="68" y="290"/>
                </a:lnTo>
                <a:lnTo>
                  <a:pt x="84" y="290"/>
                </a:lnTo>
                <a:lnTo>
                  <a:pt x="84" y="290"/>
                </a:lnTo>
                <a:lnTo>
                  <a:pt x="100" y="289"/>
                </a:lnTo>
                <a:lnTo>
                  <a:pt x="99" y="289"/>
                </a:lnTo>
                <a:lnTo>
                  <a:pt x="115" y="285"/>
                </a:lnTo>
                <a:lnTo>
                  <a:pt x="114" y="285"/>
                </a:lnTo>
                <a:lnTo>
                  <a:pt x="129" y="277"/>
                </a:lnTo>
                <a:lnTo>
                  <a:pt x="128" y="277"/>
                </a:lnTo>
                <a:lnTo>
                  <a:pt x="139" y="268"/>
                </a:lnTo>
                <a:lnTo>
                  <a:pt x="138" y="268"/>
                </a:lnTo>
                <a:lnTo>
                  <a:pt x="145" y="259"/>
                </a:lnTo>
                <a:lnTo>
                  <a:pt x="144" y="259"/>
                </a:lnTo>
                <a:lnTo>
                  <a:pt x="148" y="251"/>
                </a:lnTo>
                <a:lnTo>
                  <a:pt x="148" y="252"/>
                </a:lnTo>
                <a:lnTo>
                  <a:pt x="149" y="244"/>
                </a:lnTo>
                <a:lnTo>
                  <a:pt x="149" y="244"/>
                </a:lnTo>
                <a:lnTo>
                  <a:pt x="150" y="235"/>
                </a:lnTo>
                <a:lnTo>
                  <a:pt x="150" y="236"/>
                </a:lnTo>
                <a:lnTo>
                  <a:pt x="149" y="225"/>
                </a:lnTo>
                <a:lnTo>
                  <a:pt x="150" y="225"/>
                </a:lnTo>
                <a:lnTo>
                  <a:pt x="146" y="201"/>
                </a:lnTo>
                <a:lnTo>
                  <a:pt x="146" y="202"/>
                </a:lnTo>
                <a:lnTo>
                  <a:pt x="139" y="180"/>
                </a:lnTo>
                <a:lnTo>
                  <a:pt x="139" y="180"/>
                </a:lnTo>
                <a:lnTo>
                  <a:pt x="136" y="172"/>
                </a:lnTo>
                <a:lnTo>
                  <a:pt x="136" y="173"/>
                </a:lnTo>
                <a:lnTo>
                  <a:pt x="132" y="168"/>
                </a:lnTo>
                <a:lnTo>
                  <a:pt x="132" y="168"/>
                </a:lnTo>
                <a:lnTo>
                  <a:pt x="116" y="157"/>
                </a:lnTo>
                <a:lnTo>
                  <a:pt x="117" y="158"/>
                </a:lnTo>
                <a:lnTo>
                  <a:pt x="105" y="152"/>
                </a:lnTo>
                <a:lnTo>
                  <a:pt x="105" y="152"/>
                </a:lnTo>
                <a:lnTo>
                  <a:pt x="94" y="147"/>
                </a:lnTo>
                <a:lnTo>
                  <a:pt x="84" y="141"/>
                </a:lnTo>
                <a:lnTo>
                  <a:pt x="87" y="141"/>
                </a:lnTo>
                <a:lnTo>
                  <a:pt x="80" y="144"/>
                </a:lnTo>
                <a:lnTo>
                  <a:pt x="74" y="145"/>
                </a:lnTo>
                <a:lnTo>
                  <a:pt x="70" y="138"/>
                </a:lnTo>
                <a:lnTo>
                  <a:pt x="74" y="128"/>
                </a:lnTo>
                <a:lnTo>
                  <a:pt x="81" y="119"/>
                </a:lnTo>
                <a:lnTo>
                  <a:pt x="89" y="112"/>
                </a:lnTo>
                <a:lnTo>
                  <a:pt x="98" y="111"/>
                </a:lnTo>
                <a:lnTo>
                  <a:pt x="101" y="119"/>
                </a:lnTo>
                <a:lnTo>
                  <a:pt x="97" y="132"/>
                </a:lnTo>
                <a:lnTo>
                  <a:pt x="96" y="128"/>
                </a:lnTo>
                <a:lnTo>
                  <a:pt x="105" y="135"/>
                </a:lnTo>
                <a:lnTo>
                  <a:pt x="105" y="135"/>
                </a:lnTo>
                <a:lnTo>
                  <a:pt x="116" y="140"/>
                </a:lnTo>
                <a:lnTo>
                  <a:pt x="116" y="140"/>
                </a:lnTo>
                <a:lnTo>
                  <a:pt x="128" y="143"/>
                </a:lnTo>
                <a:lnTo>
                  <a:pt x="137" y="147"/>
                </a:lnTo>
                <a:lnTo>
                  <a:pt x="133" y="149"/>
                </a:lnTo>
                <a:lnTo>
                  <a:pt x="134" y="147"/>
                </a:lnTo>
                <a:close/>
              </a:path>
            </a:pathLst>
          </a:custGeom>
          <a:solidFill>
            <a:srgbClr val="FF6600"/>
          </a:solidFill>
          <a:ln w="0" cap="flat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88">
            <a:extLst>
              <a:ext uri="{FF2B5EF4-FFF2-40B4-BE49-F238E27FC236}">
                <a16:creationId xmlns:a16="http://schemas.microsoft.com/office/drawing/2014/main" id="{099B90A8-5095-46D8-890A-82AA6249E5F6}"/>
              </a:ext>
            </a:extLst>
          </p:cNvPr>
          <p:cNvSpPr>
            <a:spLocks/>
          </p:cNvSpPr>
          <p:nvPr/>
        </p:nvSpPr>
        <p:spPr bwMode="auto">
          <a:xfrm>
            <a:off x="3139689" y="2087421"/>
            <a:ext cx="112713" cy="92075"/>
          </a:xfrm>
          <a:custGeom>
            <a:avLst/>
            <a:gdLst>
              <a:gd name="T0" fmla="*/ 0 w 208"/>
              <a:gd name="T1" fmla="*/ 80 h 160"/>
              <a:gd name="T2" fmla="*/ 104 w 208"/>
              <a:gd name="T3" fmla="*/ 0 h 160"/>
              <a:gd name="T4" fmla="*/ 104 w 208"/>
              <a:gd name="T5" fmla="*/ 0 h 160"/>
              <a:gd name="T6" fmla="*/ 104 w 208"/>
              <a:gd name="T7" fmla="*/ 0 h 160"/>
              <a:gd name="T8" fmla="*/ 208 w 208"/>
              <a:gd name="T9" fmla="*/ 80 h 160"/>
              <a:gd name="T10" fmla="*/ 208 w 208"/>
              <a:gd name="T11" fmla="*/ 80 h 160"/>
              <a:gd name="T12" fmla="*/ 208 w 208"/>
              <a:gd name="T13" fmla="*/ 80 h 160"/>
              <a:gd name="T14" fmla="*/ 104 w 208"/>
              <a:gd name="T15" fmla="*/ 160 h 160"/>
              <a:gd name="T16" fmla="*/ 104 w 208"/>
              <a:gd name="T17" fmla="*/ 160 h 160"/>
              <a:gd name="T18" fmla="*/ 104 w 208"/>
              <a:gd name="T19" fmla="*/ 160 h 160"/>
              <a:gd name="T20" fmla="*/ 0 w 208"/>
              <a:gd name="T21" fmla="*/ 80 h 160"/>
              <a:gd name="T22" fmla="*/ 0 w 208"/>
              <a:gd name="T23" fmla="*/ 8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160">
                <a:moveTo>
                  <a:pt x="0" y="80"/>
                </a:moveTo>
                <a:cubicBezTo>
                  <a:pt x="0" y="36"/>
                  <a:pt x="47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lnTo>
                  <a:pt x="104" y="0"/>
                </a:lnTo>
                <a:cubicBezTo>
                  <a:pt x="162" y="0"/>
                  <a:pt x="208" y="36"/>
                  <a:pt x="208" y="80"/>
                </a:cubicBezTo>
                <a:cubicBezTo>
                  <a:pt x="208" y="80"/>
                  <a:pt x="208" y="80"/>
                  <a:pt x="208" y="80"/>
                </a:cubicBezTo>
                <a:lnTo>
                  <a:pt x="208" y="80"/>
                </a:lnTo>
                <a:cubicBezTo>
                  <a:pt x="208" y="125"/>
                  <a:pt x="162" y="160"/>
                  <a:pt x="104" y="160"/>
                </a:cubicBezTo>
                <a:cubicBezTo>
                  <a:pt x="104" y="160"/>
                  <a:pt x="104" y="160"/>
                  <a:pt x="104" y="160"/>
                </a:cubicBezTo>
                <a:lnTo>
                  <a:pt x="104" y="160"/>
                </a:lnTo>
                <a:cubicBezTo>
                  <a:pt x="47" y="160"/>
                  <a:pt x="0" y="125"/>
                  <a:pt x="0" y="80"/>
                </a:cubicBezTo>
                <a:cubicBezTo>
                  <a:pt x="0" y="80"/>
                  <a:pt x="0" y="80"/>
                  <a:pt x="0" y="80"/>
                </a:cubicBez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189">
            <a:extLst>
              <a:ext uri="{FF2B5EF4-FFF2-40B4-BE49-F238E27FC236}">
                <a16:creationId xmlns:a16="http://schemas.microsoft.com/office/drawing/2014/main" id="{234BE402-046A-4F4D-B9E5-DBBAA8CD484A}"/>
              </a:ext>
            </a:extLst>
          </p:cNvPr>
          <p:cNvSpPr>
            <a:spLocks noEditPoints="1"/>
          </p:cNvSpPr>
          <p:nvPr/>
        </p:nvSpPr>
        <p:spPr bwMode="auto">
          <a:xfrm>
            <a:off x="3134927" y="2082659"/>
            <a:ext cx="123825" cy="101600"/>
          </a:xfrm>
          <a:custGeom>
            <a:avLst/>
            <a:gdLst>
              <a:gd name="T0" fmla="*/ 1 w 225"/>
              <a:gd name="T1" fmla="*/ 86 h 177"/>
              <a:gd name="T2" fmla="*/ 11 w 225"/>
              <a:gd name="T3" fmla="*/ 52 h 177"/>
              <a:gd name="T4" fmla="*/ 36 w 225"/>
              <a:gd name="T5" fmla="*/ 25 h 177"/>
              <a:gd name="T6" fmla="*/ 71 w 225"/>
              <a:gd name="T7" fmla="*/ 7 h 177"/>
              <a:gd name="T8" fmla="*/ 114 w 225"/>
              <a:gd name="T9" fmla="*/ 1 h 177"/>
              <a:gd name="T10" fmla="*/ 157 w 225"/>
              <a:gd name="T11" fmla="*/ 7 h 177"/>
              <a:gd name="T12" fmla="*/ 192 w 225"/>
              <a:gd name="T13" fmla="*/ 27 h 177"/>
              <a:gd name="T14" fmla="*/ 216 w 225"/>
              <a:gd name="T15" fmla="*/ 55 h 177"/>
              <a:gd name="T16" fmla="*/ 224 w 225"/>
              <a:gd name="T17" fmla="*/ 90 h 177"/>
              <a:gd name="T18" fmla="*/ 215 w 225"/>
              <a:gd name="T19" fmla="*/ 125 h 177"/>
              <a:gd name="T20" fmla="*/ 190 w 225"/>
              <a:gd name="T21" fmla="*/ 153 h 177"/>
              <a:gd name="T22" fmla="*/ 155 w 225"/>
              <a:gd name="T23" fmla="*/ 170 h 177"/>
              <a:gd name="T24" fmla="*/ 111 w 225"/>
              <a:gd name="T25" fmla="*/ 176 h 177"/>
              <a:gd name="T26" fmla="*/ 69 w 225"/>
              <a:gd name="T27" fmla="*/ 170 h 177"/>
              <a:gd name="T28" fmla="*/ 33 w 225"/>
              <a:gd name="T29" fmla="*/ 151 h 177"/>
              <a:gd name="T30" fmla="*/ 9 w 225"/>
              <a:gd name="T31" fmla="*/ 121 h 177"/>
              <a:gd name="T32" fmla="*/ 24 w 225"/>
              <a:gd name="T33" fmla="*/ 117 h 177"/>
              <a:gd name="T34" fmla="*/ 45 w 225"/>
              <a:gd name="T35" fmla="*/ 140 h 177"/>
              <a:gd name="T36" fmla="*/ 76 w 225"/>
              <a:gd name="T37" fmla="*/ 155 h 177"/>
              <a:gd name="T38" fmla="*/ 114 w 225"/>
              <a:gd name="T39" fmla="*/ 161 h 177"/>
              <a:gd name="T40" fmla="*/ 152 w 225"/>
              <a:gd name="T41" fmla="*/ 155 h 177"/>
              <a:gd name="T42" fmla="*/ 183 w 225"/>
              <a:gd name="T43" fmla="*/ 138 h 177"/>
              <a:gd name="T44" fmla="*/ 202 w 225"/>
              <a:gd name="T45" fmla="*/ 114 h 177"/>
              <a:gd name="T46" fmla="*/ 209 w 225"/>
              <a:gd name="T47" fmla="*/ 86 h 177"/>
              <a:gd name="T48" fmla="*/ 201 w 225"/>
              <a:gd name="T49" fmla="*/ 59 h 177"/>
              <a:gd name="T50" fmla="*/ 180 w 225"/>
              <a:gd name="T51" fmla="*/ 38 h 177"/>
              <a:gd name="T52" fmla="*/ 150 w 225"/>
              <a:gd name="T53" fmla="*/ 21 h 177"/>
              <a:gd name="T54" fmla="*/ 111 w 225"/>
              <a:gd name="T55" fmla="*/ 16 h 177"/>
              <a:gd name="T56" fmla="*/ 74 w 225"/>
              <a:gd name="T57" fmla="*/ 22 h 177"/>
              <a:gd name="T58" fmla="*/ 43 w 225"/>
              <a:gd name="T59" fmla="*/ 39 h 177"/>
              <a:gd name="T60" fmla="*/ 22 w 225"/>
              <a:gd name="T61" fmla="*/ 63 h 177"/>
              <a:gd name="T62" fmla="*/ 16 w 225"/>
              <a:gd name="T63" fmla="*/ 90 h 177"/>
              <a:gd name="T64" fmla="*/ 24 w 225"/>
              <a:gd name="T65" fmla="*/ 11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5" h="177">
                <a:moveTo>
                  <a:pt x="1" y="90"/>
                </a:moveTo>
                <a:cubicBezTo>
                  <a:pt x="0" y="89"/>
                  <a:pt x="0" y="88"/>
                  <a:pt x="1" y="86"/>
                </a:cubicBezTo>
                <a:lnTo>
                  <a:pt x="9" y="55"/>
                </a:lnTo>
                <a:cubicBezTo>
                  <a:pt x="9" y="54"/>
                  <a:pt x="10" y="53"/>
                  <a:pt x="11" y="52"/>
                </a:cubicBezTo>
                <a:lnTo>
                  <a:pt x="34" y="27"/>
                </a:lnTo>
                <a:cubicBezTo>
                  <a:pt x="34" y="26"/>
                  <a:pt x="35" y="26"/>
                  <a:pt x="36" y="25"/>
                </a:cubicBezTo>
                <a:lnTo>
                  <a:pt x="69" y="7"/>
                </a:lnTo>
                <a:cubicBezTo>
                  <a:pt x="69" y="7"/>
                  <a:pt x="70" y="7"/>
                  <a:pt x="71" y="7"/>
                </a:cubicBezTo>
                <a:lnTo>
                  <a:pt x="111" y="1"/>
                </a:lnTo>
                <a:cubicBezTo>
                  <a:pt x="112" y="0"/>
                  <a:pt x="113" y="0"/>
                  <a:pt x="114" y="1"/>
                </a:cubicBezTo>
                <a:lnTo>
                  <a:pt x="155" y="7"/>
                </a:lnTo>
                <a:cubicBezTo>
                  <a:pt x="156" y="7"/>
                  <a:pt x="156" y="7"/>
                  <a:pt x="157" y="7"/>
                </a:cubicBezTo>
                <a:lnTo>
                  <a:pt x="190" y="25"/>
                </a:lnTo>
                <a:cubicBezTo>
                  <a:pt x="191" y="26"/>
                  <a:pt x="192" y="26"/>
                  <a:pt x="192" y="27"/>
                </a:cubicBezTo>
                <a:lnTo>
                  <a:pt x="214" y="52"/>
                </a:lnTo>
                <a:cubicBezTo>
                  <a:pt x="215" y="53"/>
                  <a:pt x="216" y="54"/>
                  <a:pt x="216" y="55"/>
                </a:cubicBezTo>
                <a:lnTo>
                  <a:pt x="224" y="86"/>
                </a:lnTo>
                <a:cubicBezTo>
                  <a:pt x="225" y="88"/>
                  <a:pt x="225" y="89"/>
                  <a:pt x="224" y="90"/>
                </a:cubicBezTo>
                <a:lnTo>
                  <a:pt x="216" y="121"/>
                </a:lnTo>
                <a:cubicBezTo>
                  <a:pt x="216" y="123"/>
                  <a:pt x="215" y="124"/>
                  <a:pt x="215" y="125"/>
                </a:cubicBezTo>
                <a:lnTo>
                  <a:pt x="193" y="151"/>
                </a:lnTo>
                <a:cubicBezTo>
                  <a:pt x="192" y="151"/>
                  <a:pt x="191" y="152"/>
                  <a:pt x="190" y="153"/>
                </a:cubicBezTo>
                <a:lnTo>
                  <a:pt x="157" y="170"/>
                </a:lnTo>
                <a:cubicBezTo>
                  <a:pt x="156" y="170"/>
                  <a:pt x="156" y="170"/>
                  <a:pt x="155" y="170"/>
                </a:cubicBezTo>
                <a:lnTo>
                  <a:pt x="114" y="176"/>
                </a:lnTo>
                <a:cubicBezTo>
                  <a:pt x="113" y="177"/>
                  <a:pt x="112" y="177"/>
                  <a:pt x="111" y="176"/>
                </a:cubicBezTo>
                <a:lnTo>
                  <a:pt x="71" y="170"/>
                </a:lnTo>
                <a:cubicBezTo>
                  <a:pt x="70" y="170"/>
                  <a:pt x="70" y="170"/>
                  <a:pt x="69" y="170"/>
                </a:cubicBezTo>
                <a:lnTo>
                  <a:pt x="36" y="153"/>
                </a:lnTo>
                <a:cubicBezTo>
                  <a:pt x="35" y="152"/>
                  <a:pt x="34" y="152"/>
                  <a:pt x="33" y="151"/>
                </a:cubicBezTo>
                <a:lnTo>
                  <a:pt x="10" y="125"/>
                </a:lnTo>
                <a:cubicBezTo>
                  <a:pt x="10" y="124"/>
                  <a:pt x="9" y="123"/>
                  <a:pt x="9" y="121"/>
                </a:cubicBezTo>
                <a:lnTo>
                  <a:pt x="1" y="90"/>
                </a:lnTo>
                <a:close/>
                <a:moveTo>
                  <a:pt x="24" y="117"/>
                </a:moveTo>
                <a:lnTo>
                  <a:pt x="22" y="114"/>
                </a:lnTo>
                <a:lnTo>
                  <a:pt x="45" y="140"/>
                </a:lnTo>
                <a:lnTo>
                  <a:pt x="43" y="138"/>
                </a:lnTo>
                <a:lnTo>
                  <a:pt x="76" y="155"/>
                </a:lnTo>
                <a:lnTo>
                  <a:pt x="74" y="155"/>
                </a:lnTo>
                <a:lnTo>
                  <a:pt x="114" y="161"/>
                </a:lnTo>
                <a:lnTo>
                  <a:pt x="111" y="161"/>
                </a:lnTo>
                <a:lnTo>
                  <a:pt x="152" y="155"/>
                </a:lnTo>
                <a:lnTo>
                  <a:pt x="150" y="155"/>
                </a:lnTo>
                <a:lnTo>
                  <a:pt x="183" y="138"/>
                </a:lnTo>
                <a:lnTo>
                  <a:pt x="180" y="140"/>
                </a:lnTo>
                <a:lnTo>
                  <a:pt x="202" y="114"/>
                </a:lnTo>
                <a:lnTo>
                  <a:pt x="201" y="117"/>
                </a:lnTo>
                <a:lnTo>
                  <a:pt x="209" y="86"/>
                </a:lnTo>
                <a:lnTo>
                  <a:pt x="209" y="90"/>
                </a:lnTo>
                <a:lnTo>
                  <a:pt x="201" y="59"/>
                </a:lnTo>
                <a:lnTo>
                  <a:pt x="202" y="63"/>
                </a:lnTo>
                <a:lnTo>
                  <a:pt x="180" y="38"/>
                </a:lnTo>
                <a:lnTo>
                  <a:pt x="183" y="39"/>
                </a:lnTo>
                <a:lnTo>
                  <a:pt x="150" y="21"/>
                </a:lnTo>
                <a:lnTo>
                  <a:pt x="152" y="22"/>
                </a:lnTo>
                <a:lnTo>
                  <a:pt x="111" y="16"/>
                </a:lnTo>
                <a:lnTo>
                  <a:pt x="114" y="16"/>
                </a:lnTo>
                <a:lnTo>
                  <a:pt x="74" y="22"/>
                </a:lnTo>
                <a:lnTo>
                  <a:pt x="76" y="21"/>
                </a:lnTo>
                <a:lnTo>
                  <a:pt x="43" y="39"/>
                </a:lnTo>
                <a:lnTo>
                  <a:pt x="45" y="38"/>
                </a:lnTo>
                <a:lnTo>
                  <a:pt x="22" y="63"/>
                </a:lnTo>
                <a:lnTo>
                  <a:pt x="24" y="59"/>
                </a:lnTo>
                <a:lnTo>
                  <a:pt x="16" y="90"/>
                </a:lnTo>
                <a:lnTo>
                  <a:pt x="16" y="86"/>
                </a:lnTo>
                <a:lnTo>
                  <a:pt x="24" y="117"/>
                </a:lnTo>
                <a:close/>
              </a:path>
            </a:pathLst>
          </a:custGeom>
          <a:solidFill>
            <a:srgbClr val="3366FF"/>
          </a:solidFill>
          <a:ln w="0" cap="flat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90">
            <a:extLst>
              <a:ext uri="{FF2B5EF4-FFF2-40B4-BE49-F238E27FC236}">
                <a16:creationId xmlns:a16="http://schemas.microsoft.com/office/drawing/2014/main" id="{7B65C8FA-0D48-4964-AD29-071A678B7D7A}"/>
              </a:ext>
            </a:extLst>
          </p:cNvPr>
          <p:cNvSpPr>
            <a:spLocks/>
          </p:cNvSpPr>
          <p:nvPr/>
        </p:nvSpPr>
        <p:spPr bwMode="auto">
          <a:xfrm>
            <a:off x="3336539" y="2544622"/>
            <a:ext cx="28575" cy="892176"/>
          </a:xfrm>
          <a:custGeom>
            <a:avLst/>
            <a:gdLst>
              <a:gd name="T0" fmla="*/ 13 w 18"/>
              <a:gd name="T1" fmla="*/ 562 h 562"/>
              <a:gd name="T2" fmla="*/ 0 w 18"/>
              <a:gd name="T3" fmla="*/ 0 h 562"/>
              <a:gd name="T4" fmla="*/ 5 w 18"/>
              <a:gd name="T5" fmla="*/ 0 h 562"/>
              <a:gd name="T6" fmla="*/ 18 w 18"/>
              <a:gd name="T7" fmla="*/ 561 h 562"/>
              <a:gd name="T8" fmla="*/ 13 w 18"/>
              <a:gd name="T9" fmla="*/ 562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562">
                <a:moveTo>
                  <a:pt x="13" y="562"/>
                </a:moveTo>
                <a:lnTo>
                  <a:pt x="0" y="0"/>
                </a:lnTo>
                <a:lnTo>
                  <a:pt x="5" y="0"/>
                </a:lnTo>
                <a:lnTo>
                  <a:pt x="18" y="561"/>
                </a:lnTo>
                <a:lnTo>
                  <a:pt x="13" y="56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" name="Picture 191">
            <a:extLst>
              <a:ext uri="{FF2B5EF4-FFF2-40B4-BE49-F238E27FC236}">
                <a16:creationId xmlns:a16="http://schemas.microsoft.com/office/drawing/2014/main" id="{048FAA2B-CD9D-48FB-BC3E-8FA29391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41" y="1758808"/>
            <a:ext cx="39370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" name="Freeform 193">
            <a:extLst>
              <a:ext uri="{FF2B5EF4-FFF2-40B4-BE49-F238E27FC236}">
                <a16:creationId xmlns:a16="http://schemas.microsoft.com/office/drawing/2014/main" id="{422FAD53-4883-47C9-ADDA-108005F17675}"/>
              </a:ext>
            </a:extLst>
          </p:cNvPr>
          <p:cNvSpPr>
            <a:spLocks/>
          </p:cNvSpPr>
          <p:nvPr/>
        </p:nvSpPr>
        <p:spPr bwMode="auto">
          <a:xfrm>
            <a:off x="4854191" y="1793733"/>
            <a:ext cx="261938" cy="411163"/>
          </a:xfrm>
          <a:custGeom>
            <a:avLst/>
            <a:gdLst>
              <a:gd name="T0" fmla="*/ 0 w 165"/>
              <a:gd name="T1" fmla="*/ 86 h 259"/>
              <a:gd name="T2" fmla="*/ 82 w 165"/>
              <a:gd name="T3" fmla="*/ 0 h 259"/>
              <a:gd name="T4" fmla="*/ 165 w 165"/>
              <a:gd name="T5" fmla="*/ 86 h 259"/>
              <a:gd name="T6" fmla="*/ 124 w 165"/>
              <a:gd name="T7" fmla="*/ 86 h 259"/>
              <a:gd name="T8" fmla="*/ 124 w 165"/>
              <a:gd name="T9" fmla="*/ 259 h 259"/>
              <a:gd name="T10" fmla="*/ 41 w 165"/>
              <a:gd name="T11" fmla="*/ 259 h 259"/>
              <a:gd name="T12" fmla="*/ 41 w 165"/>
              <a:gd name="T13" fmla="*/ 86 h 259"/>
              <a:gd name="T14" fmla="*/ 0 w 165"/>
              <a:gd name="T15" fmla="*/ 86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259">
                <a:moveTo>
                  <a:pt x="0" y="86"/>
                </a:moveTo>
                <a:lnTo>
                  <a:pt x="82" y="0"/>
                </a:lnTo>
                <a:lnTo>
                  <a:pt x="165" y="86"/>
                </a:lnTo>
                <a:lnTo>
                  <a:pt x="124" y="86"/>
                </a:lnTo>
                <a:lnTo>
                  <a:pt x="124" y="259"/>
                </a:lnTo>
                <a:lnTo>
                  <a:pt x="41" y="259"/>
                </a:lnTo>
                <a:lnTo>
                  <a:pt x="41" y="86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6" name="Picture 195">
            <a:extLst>
              <a:ext uri="{FF2B5EF4-FFF2-40B4-BE49-F238E27FC236}">
                <a16:creationId xmlns:a16="http://schemas.microsoft.com/office/drawing/2014/main" id="{C90D85A6-7E6A-4524-BE76-50217A7E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80" y="2751123"/>
            <a:ext cx="1031876" cy="7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Freeform 197">
            <a:extLst>
              <a:ext uri="{FF2B5EF4-FFF2-40B4-BE49-F238E27FC236}">
                <a16:creationId xmlns:a16="http://schemas.microsoft.com/office/drawing/2014/main" id="{FCF095D4-062C-45D8-9D8F-6A00C7A6AF75}"/>
              </a:ext>
            </a:extLst>
          </p:cNvPr>
          <p:cNvSpPr>
            <a:spLocks/>
          </p:cNvSpPr>
          <p:nvPr/>
        </p:nvSpPr>
        <p:spPr bwMode="auto">
          <a:xfrm>
            <a:off x="1563300" y="2889110"/>
            <a:ext cx="919163" cy="622301"/>
          </a:xfrm>
          <a:custGeom>
            <a:avLst/>
            <a:gdLst>
              <a:gd name="T0" fmla="*/ 227 w 579"/>
              <a:gd name="T1" fmla="*/ 0 h 392"/>
              <a:gd name="T2" fmla="*/ 345 w 579"/>
              <a:gd name="T3" fmla="*/ 111 h 392"/>
              <a:gd name="T4" fmla="*/ 296 w 579"/>
              <a:gd name="T5" fmla="*/ 124 h 392"/>
              <a:gd name="T6" fmla="*/ 444 w 579"/>
              <a:gd name="T7" fmla="*/ 218 h 392"/>
              <a:gd name="T8" fmla="*/ 396 w 579"/>
              <a:gd name="T9" fmla="*/ 234 h 392"/>
              <a:gd name="T10" fmla="*/ 579 w 579"/>
              <a:gd name="T11" fmla="*/ 392 h 392"/>
              <a:gd name="T12" fmla="*/ 268 w 579"/>
              <a:gd name="T13" fmla="*/ 271 h 392"/>
              <a:gd name="T14" fmla="*/ 328 w 579"/>
              <a:gd name="T15" fmla="*/ 254 h 392"/>
              <a:gd name="T16" fmla="*/ 135 w 579"/>
              <a:gd name="T17" fmla="*/ 176 h 392"/>
              <a:gd name="T18" fmla="*/ 204 w 579"/>
              <a:gd name="T19" fmla="*/ 152 h 392"/>
              <a:gd name="T20" fmla="*/ 0 w 579"/>
              <a:gd name="T21" fmla="*/ 71 h 392"/>
              <a:gd name="T22" fmla="*/ 227 w 579"/>
              <a:gd name="T2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9" h="392">
                <a:moveTo>
                  <a:pt x="227" y="0"/>
                </a:moveTo>
                <a:lnTo>
                  <a:pt x="345" y="111"/>
                </a:lnTo>
                <a:lnTo>
                  <a:pt x="296" y="124"/>
                </a:lnTo>
                <a:lnTo>
                  <a:pt x="444" y="218"/>
                </a:lnTo>
                <a:lnTo>
                  <a:pt x="396" y="234"/>
                </a:lnTo>
                <a:lnTo>
                  <a:pt x="579" y="392"/>
                </a:lnTo>
                <a:lnTo>
                  <a:pt x="268" y="271"/>
                </a:lnTo>
                <a:lnTo>
                  <a:pt x="328" y="254"/>
                </a:lnTo>
                <a:lnTo>
                  <a:pt x="135" y="176"/>
                </a:lnTo>
                <a:lnTo>
                  <a:pt x="204" y="152"/>
                </a:lnTo>
                <a:lnTo>
                  <a:pt x="0" y="71"/>
                </a:lnTo>
                <a:lnTo>
                  <a:pt x="22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199">
            <a:extLst>
              <a:ext uri="{FF2B5EF4-FFF2-40B4-BE49-F238E27FC236}">
                <a16:creationId xmlns:a16="http://schemas.microsoft.com/office/drawing/2014/main" id="{92B477F5-F282-48AD-9830-FB3CE1FC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713" y="2557322"/>
            <a:ext cx="112077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Neuroglia cell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9" name="Picture 200">
            <a:extLst>
              <a:ext uri="{FF2B5EF4-FFF2-40B4-BE49-F238E27FC236}">
                <a16:creationId xmlns:a16="http://schemas.microsoft.com/office/drawing/2014/main" id="{977FFF58-53BB-4684-86CC-84F819DE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9" y="1693721"/>
            <a:ext cx="1943102" cy="79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Freeform 202">
            <a:extLst>
              <a:ext uri="{FF2B5EF4-FFF2-40B4-BE49-F238E27FC236}">
                <a16:creationId xmlns:a16="http://schemas.microsoft.com/office/drawing/2014/main" id="{C4669C59-8127-454F-ACE1-00374EFD57F0}"/>
              </a:ext>
            </a:extLst>
          </p:cNvPr>
          <p:cNvSpPr>
            <a:spLocks noEditPoints="1"/>
          </p:cNvSpPr>
          <p:nvPr/>
        </p:nvSpPr>
        <p:spPr bwMode="auto">
          <a:xfrm>
            <a:off x="2352288" y="2092184"/>
            <a:ext cx="523875" cy="82550"/>
          </a:xfrm>
          <a:custGeom>
            <a:avLst/>
            <a:gdLst>
              <a:gd name="T0" fmla="*/ 0 w 330"/>
              <a:gd name="T1" fmla="*/ 17 h 52"/>
              <a:gd name="T2" fmla="*/ 289 w 330"/>
              <a:gd name="T3" fmla="*/ 17 h 52"/>
              <a:gd name="T4" fmla="*/ 289 w 330"/>
              <a:gd name="T5" fmla="*/ 34 h 52"/>
              <a:gd name="T6" fmla="*/ 0 w 330"/>
              <a:gd name="T7" fmla="*/ 34 h 52"/>
              <a:gd name="T8" fmla="*/ 0 w 330"/>
              <a:gd name="T9" fmla="*/ 17 h 52"/>
              <a:gd name="T10" fmla="*/ 281 w 330"/>
              <a:gd name="T11" fmla="*/ 0 h 52"/>
              <a:gd name="T12" fmla="*/ 330 w 330"/>
              <a:gd name="T13" fmla="*/ 26 h 52"/>
              <a:gd name="T14" fmla="*/ 281 w 330"/>
              <a:gd name="T15" fmla="*/ 52 h 52"/>
              <a:gd name="T16" fmla="*/ 281 w 330"/>
              <a:gd name="T1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" h="52">
                <a:moveTo>
                  <a:pt x="0" y="17"/>
                </a:moveTo>
                <a:lnTo>
                  <a:pt x="289" y="17"/>
                </a:lnTo>
                <a:lnTo>
                  <a:pt x="289" y="34"/>
                </a:lnTo>
                <a:lnTo>
                  <a:pt x="0" y="34"/>
                </a:lnTo>
                <a:lnTo>
                  <a:pt x="0" y="17"/>
                </a:lnTo>
                <a:close/>
                <a:moveTo>
                  <a:pt x="281" y="0"/>
                </a:moveTo>
                <a:lnTo>
                  <a:pt x="330" y="26"/>
                </a:lnTo>
                <a:lnTo>
                  <a:pt x="281" y="52"/>
                </a:lnTo>
                <a:lnTo>
                  <a:pt x="281" y="0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2D64597-541F-474C-A2A9-1C02B2058005}"/>
              </a:ext>
            </a:extLst>
          </p:cNvPr>
          <p:cNvGrpSpPr/>
          <p:nvPr/>
        </p:nvGrpSpPr>
        <p:grpSpPr>
          <a:xfrm>
            <a:off x="5628236" y="3899555"/>
            <a:ext cx="356508" cy="342107"/>
            <a:chOff x="6181858" y="3655894"/>
            <a:chExt cx="356508" cy="342107"/>
          </a:xfrm>
        </p:grpSpPr>
        <p:sp>
          <p:nvSpPr>
            <p:cNvPr id="182" name="Freeform 206">
              <a:extLst>
                <a:ext uri="{FF2B5EF4-FFF2-40B4-BE49-F238E27FC236}">
                  <a16:creationId xmlns:a16="http://schemas.microsoft.com/office/drawing/2014/main" id="{0024886A-846F-443C-9FA3-AD95AEF4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858" y="3655894"/>
              <a:ext cx="331788" cy="342107"/>
            </a:xfrm>
            <a:custGeom>
              <a:avLst/>
              <a:gdLst>
                <a:gd name="T0" fmla="*/ 0 w 209"/>
                <a:gd name="T1" fmla="*/ 62 h 213"/>
                <a:gd name="T2" fmla="*/ 60 w 209"/>
                <a:gd name="T3" fmla="*/ 0 h 213"/>
                <a:gd name="T4" fmla="*/ 149 w 209"/>
                <a:gd name="T5" fmla="*/ 0 h 213"/>
                <a:gd name="T6" fmla="*/ 209 w 209"/>
                <a:gd name="T7" fmla="*/ 62 h 213"/>
                <a:gd name="T8" fmla="*/ 209 w 209"/>
                <a:gd name="T9" fmla="*/ 150 h 213"/>
                <a:gd name="T10" fmla="*/ 149 w 209"/>
                <a:gd name="T11" fmla="*/ 213 h 213"/>
                <a:gd name="T12" fmla="*/ 60 w 209"/>
                <a:gd name="T13" fmla="*/ 213 h 213"/>
                <a:gd name="T14" fmla="*/ 0 w 209"/>
                <a:gd name="T15" fmla="*/ 150 h 213"/>
                <a:gd name="T16" fmla="*/ 0 w 209"/>
                <a:gd name="T17" fmla="*/ 6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213">
                  <a:moveTo>
                    <a:pt x="0" y="62"/>
                  </a:moveTo>
                  <a:lnTo>
                    <a:pt x="60" y="0"/>
                  </a:lnTo>
                  <a:lnTo>
                    <a:pt x="149" y="0"/>
                  </a:lnTo>
                  <a:lnTo>
                    <a:pt x="209" y="62"/>
                  </a:lnTo>
                  <a:lnTo>
                    <a:pt x="209" y="150"/>
                  </a:lnTo>
                  <a:lnTo>
                    <a:pt x="149" y="213"/>
                  </a:lnTo>
                  <a:lnTo>
                    <a:pt x="60" y="213"/>
                  </a:lnTo>
                  <a:lnTo>
                    <a:pt x="0" y="15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207">
              <a:extLst>
                <a:ext uri="{FF2B5EF4-FFF2-40B4-BE49-F238E27FC236}">
                  <a16:creationId xmlns:a16="http://schemas.microsoft.com/office/drawing/2014/main" id="{0B16F770-D7C0-4CCC-8902-EB698F9F0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516" y="3766226"/>
              <a:ext cx="323850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anose="020B0606020202030204" pitchFamily="34" charset="0"/>
                </a:rPr>
                <a:t>STOP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4" name="Freeform 209">
            <a:extLst>
              <a:ext uri="{FF2B5EF4-FFF2-40B4-BE49-F238E27FC236}">
                <a16:creationId xmlns:a16="http://schemas.microsoft.com/office/drawing/2014/main" id="{B21F59BB-0A35-43A0-A817-233CB4DC7551}"/>
              </a:ext>
            </a:extLst>
          </p:cNvPr>
          <p:cNvSpPr>
            <a:spLocks/>
          </p:cNvSpPr>
          <p:nvPr/>
        </p:nvSpPr>
        <p:spPr bwMode="auto">
          <a:xfrm>
            <a:off x="6546467" y="3362397"/>
            <a:ext cx="331788" cy="339725"/>
          </a:xfrm>
          <a:custGeom>
            <a:avLst/>
            <a:gdLst>
              <a:gd name="T0" fmla="*/ 0 w 209"/>
              <a:gd name="T1" fmla="*/ 63 h 214"/>
              <a:gd name="T2" fmla="*/ 60 w 209"/>
              <a:gd name="T3" fmla="*/ 0 h 214"/>
              <a:gd name="T4" fmla="*/ 150 w 209"/>
              <a:gd name="T5" fmla="*/ 0 h 214"/>
              <a:gd name="T6" fmla="*/ 209 w 209"/>
              <a:gd name="T7" fmla="*/ 63 h 214"/>
              <a:gd name="T8" fmla="*/ 209 w 209"/>
              <a:gd name="T9" fmla="*/ 151 h 214"/>
              <a:gd name="T10" fmla="*/ 150 w 209"/>
              <a:gd name="T11" fmla="*/ 214 h 214"/>
              <a:gd name="T12" fmla="*/ 60 w 209"/>
              <a:gd name="T13" fmla="*/ 214 h 214"/>
              <a:gd name="T14" fmla="*/ 0 w 209"/>
              <a:gd name="T15" fmla="*/ 151 h 214"/>
              <a:gd name="T16" fmla="*/ 0 w 209"/>
              <a:gd name="T17" fmla="*/ 63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" h="214">
                <a:moveTo>
                  <a:pt x="0" y="63"/>
                </a:moveTo>
                <a:lnTo>
                  <a:pt x="60" y="0"/>
                </a:lnTo>
                <a:lnTo>
                  <a:pt x="150" y="0"/>
                </a:lnTo>
                <a:lnTo>
                  <a:pt x="209" y="63"/>
                </a:lnTo>
                <a:lnTo>
                  <a:pt x="209" y="151"/>
                </a:lnTo>
                <a:lnTo>
                  <a:pt x="150" y="214"/>
                </a:lnTo>
                <a:lnTo>
                  <a:pt x="60" y="214"/>
                </a:lnTo>
                <a:lnTo>
                  <a:pt x="0" y="151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Rectangle 210">
            <a:extLst>
              <a:ext uri="{FF2B5EF4-FFF2-40B4-BE49-F238E27FC236}">
                <a16:creationId xmlns:a16="http://schemas.microsoft.com/office/drawing/2014/main" id="{A378BA7F-5674-4AB2-87D3-2D5A947CA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980" y="3451847"/>
            <a:ext cx="3238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STOP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212">
            <a:extLst>
              <a:ext uri="{FF2B5EF4-FFF2-40B4-BE49-F238E27FC236}">
                <a16:creationId xmlns:a16="http://schemas.microsoft.com/office/drawing/2014/main" id="{58933FB0-E586-481F-99B3-36517B40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744" y="4992779"/>
            <a:ext cx="3238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STOP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7" name="Rectangle 213">
            <a:extLst>
              <a:ext uri="{FF2B5EF4-FFF2-40B4-BE49-F238E27FC236}">
                <a16:creationId xmlns:a16="http://schemas.microsoft.com/office/drawing/2014/main" id="{4E02B138-DA78-47DC-B798-65289970A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593" y="1874696"/>
            <a:ext cx="6651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 Narrow" panose="020B0606020202030204" pitchFamily="34" charset="0"/>
              </a:rPr>
              <a:t>FOXO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8" name="Group 18">
            <a:extLst>
              <a:ext uri="{FF2B5EF4-FFF2-40B4-BE49-F238E27FC236}">
                <a16:creationId xmlns:a16="http://schemas.microsoft.com/office/drawing/2014/main" id="{4906A9B1-4A44-4640-A034-5D6CFDCF9BD9}"/>
              </a:ext>
            </a:extLst>
          </p:cNvPr>
          <p:cNvGrpSpPr>
            <a:grpSpLocks/>
          </p:cNvGrpSpPr>
          <p:nvPr/>
        </p:nvGrpSpPr>
        <p:grpSpPr bwMode="auto">
          <a:xfrm>
            <a:off x="5833913" y="1817343"/>
            <a:ext cx="707372" cy="501310"/>
            <a:chOff x="546100" y="3352800"/>
            <a:chExt cx="2806700" cy="1837996"/>
          </a:xfrm>
        </p:grpSpPr>
        <p:sp>
          <p:nvSpPr>
            <p:cNvPr id="189" name="AutoShape 4">
              <a:extLst>
                <a:ext uri="{FF2B5EF4-FFF2-40B4-BE49-F238E27FC236}">
                  <a16:creationId xmlns:a16="http://schemas.microsoft.com/office/drawing/2014/main" id="{59EF4CFD-9D08-4FFF-AF29-4A2515037F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9250" y="3409950"/>
              <a:ext cx="1790700" cy="1676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0" name="AutoShape 5">
              <a:extLst>
                <a:ext uri="{FF2B5EF4-FFF2-40B4-BE49-F238E27FC236}">
                  <a16:creationId xmlns:a16="http://schemas.microsoft.com/office/drawing/2014/main" id="{6D2EA292-AC1C-4B42-9412-1C68DB827B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77048">
              <a:off x="1562100" y="3352800"/>
              <a:ext cx="1790700" cy="1676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1" name="Rectangle 11">
              <a:extLst>
                <a:ext uri="{FF2B5EF4-FFF2-40B4-BE49-F238E27FC236}">
                  <a16:creationId xmlns:a16="http://schemas.microsoft.com/office/drawing/2014/main" id="{049D703B-BD3E-41B3-B7A0-2400EB1F4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00" y="4724400"/>
              <a:ext cx="1968500" cy="457200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2" name="AutoShape 12">
              <a:extLst>
                <a:ext uri="{FF2B5EF4-FFF2-40B4-BE49-F238E27FC236}">
                  <a16:creationId xmlns:a16="http://schemas.microsoft.com/office/drawing/2014/main" id="{098BD117-D738-489F-AC6A-C9FC6B522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099" y="3352800"/>
              <a:ext cx="1790701" cy="1676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3" name="Text Box 14">
              <a:extLst>
                <a:ext uri="{FF2B5EF4-FFF2-40B4-BE49-F238E27FC236}">
                  <a16:creationId xmlns:a16="http://schemas.microsoft.com/office/drawing/2014/main" id="{B20B63DB-C11B-4BE3-B2DE-E53F21C39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726544">
              <a:off x="1310810" y="3863892"/>
              <a:ext cx="1188378" cy="1465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+mn-lt"/>
                  <a:ea typeface="ＭＳ Ｐゴシック" charset="-128"/>
                  <a:cs typeface="Arial" charset="0"/>
                </a:rPr>
                <a:t>-</a:t>
              </a:r>
              <a:r>
                <a:rPr lang="en-US" sz="1000" dirty="0">
                  <a:solidFill>
                    <a:schemeClr val="tx1"/>
                  </a:solidFill>
                  <a:latin typeface="+mn-lt"/>
                  <a:ea typeface="ＭＳ Ｐゴシック" charset="-128"/>
                  <a:cs typeface="Arial" charset="0"/>
                </a:rPr>
                <a:t>C</a:t>
              </a:r>
            </a:p>
          </p:txBody>
        </p:sp>
      </p:grpSp>
      <p:sp>
        <p:nvSpPr>
          <p:cNvPr id="194" name="Freeform 220">
            <a:extLst>
              <a:ext uri="{FF2B5EF4-FFF2-40B4-BE49-F238E27FC236}">
                <a16:creationId xmlns:a16="http://schemas.microsoft.com/office/drawing/2014/main" id="{E3BB086E-6B81-4FED-85F0-B21F29FE0A90}"/>
              </a:ext>
            </a:extLst>
          </p:cNvPr>
          <p:cNvSpPr>
            <a:spLocks/>
          </p:cNvSpPr>
          <p:nvPr/>
        </p:nvSpPr>
        <p:spPr bwMode="auto">
          <a:xfrm>
            <a:off x="6237211" y="1962827"/>
            <a:ext cx="134433" cy="124700"/>
          </a:xfrm>
          <a:custGeom>
            <a:avLst/>
            <a:gdLst>
              <a:gd name="T0" fmla="*/ 2147483647 w 1120"/>
              <a:gd name="T1" fmla="*/ 2147483647 h 1099"/>
              <a:gd name="T2" fmla="*/ 2147483647 w 1120"/>
              <a:gd name="T3" fmla="*/ 2147483647 h 1099"/>
              <a:gd name="T4" fmla="*/ 2147483647 w 1120"/>
              <a:gd name="T5" fmla="*/ 2147483647 h 1099"/>
              <a:gd name="T6" fmla="*/ 2147483647 w 1120"/>
              <a:gd name="T7" fmla="*/ 2147483647 h 1099"/>
              <a:gd name="T8" fmla="*/ 2147483647 w 1120"/>
              <a:gd name="T9" fmla="*/ 2147483647 h 1099"/>
              <a:gd name="T10" fmla="*/ 2147483647 w 1120"/>
              <a:gd name="T11" fmla="*/ 2147483647 h 1099"/>
              <a:gd name="T12" fmla="*/ 2147483647 w 1120"/>
              <a:gd name="T13" fmla="*/ 2147483647 h 1099"/>
              <a:gd name="T14" fmla="*/ 2147483647 w 1120"/>
              <a:gd name="T15" fmla="*/ 2147483647 h 1099"/>
              <a:gd name="T16" fmla="*/ 2147483647 w 1120"/>
              <a:gd name="T17" fmla="*/ 2147483647 h 1099"/>
              <a:gd name="T18" fmla="*/ 2147483647 w 1120"/>
              <a:gd name="T19" fmla="*/ 2147483647 h 1099"/>
              <a:gd name="T20" fmla="*/ 2147483647 w 1120"/>
              <a:gd name="T21" fmla="*/ 2147483647 h 1099"/>
              <a:gd name="T22" fmla="*/ 2147483647 w 1120"/>
              <a:gd name="T23" fmla="*/ 2147483647 h 1099"/>
              <a:gd name="T24" fmla="*/ 2147483647 w 1120"/>
              <a:gd name="T25" fmla="*/ 2147483647 h 1099"/>
              <a:gd name="T26" fmla="*/ 2147483647 w 1120"/>
              <a:gd name="T27" fmla="*/ 2147483647 h 1099"/>
              <a:gd name="T28" fmla="*/ 2147483647 w 1120"/>
              <a:gd name="T29" fmla="*/ 2147483647 h 1099"/>
              <a:gd name="T30" fmla="*/ 2147483647 w 1120"/>
              <a:gd name="T31" fmla="*/ 2147483647 h 1099"/>
              <a:gd name="T32" fmla="*/ 2147483647 w 1120"/>
              <a:gd name="T33" fmla="*/ 2147483647 h 1099"/>
              <a:gd name="T34" fmla="*/ 2147483647 w 1120"/>
              <a:gd name="T35" fmla="*/ 2147483647 h 1099"/>
              <a:gd name="T36" fmla="*/ 2147483647 w 1120"/>
              <a:gd name="T37" fmla="*/ 2147483647 h 1099"/>
              <a:gd name="T38" fmla="*/ 2147483647 w 1120"/>
              <a:gd name="T39" fmla="*/ 2147483647 h 1099"/>
              <a:gd name="T40" fmla="*/ 2147483647 w 1120"/>
              <a:gd name="T41" fmla="*/ 2147483647 h 1099"/>
              <a:gd name="T42" fmla="*/ 2147483647 w 1120"/>
              <a:gd name="T43" fmla="*/ 2147483647 h 1099"/>
              <a:gd name="T44" fmla="*/ 2147483647 w 1120"/>
              <a:gd name="T45" fmla="*/ 2147483647 h 1099"/>
              <a:gd name="T46" fmla="*/ 2147483647 w 1120"/>
              <a:gd name="T47" fmla="*/ 2147483647 h 1099"/>
              <a:gd name="T48" fmla="*/ 2147483647 w 1120"/>
              <a:gd name="T49" fmla="*/ 2147483647 h 1099"/>
              <a:gd name="T50" fmla="*/ 2147483647 w 1120"/>
              <a:gd name="T51" fmla="*/ 2147483647 h 1099"/>
              <a:gd name="T52" fmla="*/ 2147483647 w 1120"/>
              <a:gd name="T53" fmla="*/ 2147483647 h 1099"/>
              <a:gd name="T54" fmla="*/ 2147483647 w 1120"/>
              <a:gd name="T55" fmla="*/ 2147483647 h 1099"/>
              <a:gd name="T56" fmla="*/ 2147483647 w 1120"/>
              <a:gd name="T57" fmla="*/ 2147483647 h 1099"/>
              <a:gd name="T58" fmla="*/ 2147483647 w 1120"/>
              <a:gd name="T59" fmla="*/ 2147483647 h 1099"/>
              <a:gd name="T60" fmla="*/ 2147483647 w 1120"/>
              <a:gd name="T61" fmla="*/ 2147483647 h 1099"/>
              <a:gd name="T62" fmla="*/ 2147483647 w 1120"/>
              <a:gd name="T63" fmla="*/ 2147483647 h 1099"/>
              <a:gd name="T64" fmla="*/ 2147483647 w 1120"/>
              <a:gd name="T65" fmla="*/ 2147483647 h 1099"/>
              <a:gd name="T66" fmla="*/ 2147483647 w 1120"/>
              <a:gd name="T67" fmla="*/ 2147483647 h 1099"/>
              <a:gd name="T68" fmla="*/ 2147483647 w 1120"/>
              <a:gd name="T69" fmla="*/ 2147483647 h 1099"/>
              <a:gd name="T70" fmla="*/ 2147483647 w 1120"/>
              <a:gd name="T71" fmla="*/ 2147483647 h 1099"/>
              <a:gd name="T72" fmla="*/ 2147483647 w 1120"/>
              <a:gd name="T73" fmla="*/ 2147483647 h 1099"/>
              <a:gd name="T74" fmla="*/ 2147483647 w 1120"/>
              <a:gd name="T75" fmla="*/ 2147483647 h 10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20"/>
              <a:gd name="T115" fmla="*/ 0 h 1099"/>
              <a:gd name="T116" fmla="*/ 1120 w 1120"/>
              <a:gd name="T117" fmla="*/ 1099 h 109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20" h="1099">
                <a:moveTo>
                  <a:pt x="112" y="364"/>
                </a:moveTo>
                <a:cubicBezTo>
                  <a:pt x="142" y="344"/>
                  <a:pt x="172" y="324"/>
                  <a:pt x="202" y="304"/>
                </a:cubicBezTo>
                <a:cubicBezTo>
                  <a:pt x="244" y="276"/>
                  <a:pt x="352" y="274"/>
                  <a:pt x="352" y="274"/>
                </a:cubicBezTo>
                <a:cubicBezTo>
                  <a:pt x="417" y="279"/>
                  <a:pt x="486" y="267"/>
                  <a:pt x="547" y="289"/>
                </a:cubicBezTo>
                <a:cubicBezTo>
                  <a:pt x="566" y="296"/>
                  <a:pt x="562" y="328"/>
                  <a:pt x="562" y="349"/>
                </a:cubicBezTo>
                <a:cubicBezTo>
                  <a:pt x="562" y="384"/>
                  <a:pt x="560" y="421"/>
                  <a:pt x="547" y="454"/>
                </a:cubicBezTo>
                <a:cubicBezTo>
                  <a:pt x="521" y="520"/>
                  <a:pt x="408" y="525"/>
                  <a:pt x="352" y="544"/>
                </a:cubicBezTo>
                <a:cubicBezTo>
                  <a:pt x="452" y="549"/>
                  <a:pt x="553" y="541"/>
                  <a:pt x="652" y="559"/>
                </a:cubicBezTo>
                <a:cubicBezTo>
                  <a:pt x="670" y="562"/>
                  <a:pt x="685" y="586"/>
                  <a:pt x="682" y="604"/>
                </a:cubicBezTo>
                <a:cubicBezTo>
                  <a:pt x="674" y="652"/>
                  <a:pt x="569" y="672"/>
                  <a:pt x="547" y="679"/>
                </a:cubicBezTo>
                <a:cubicBezTo>
                  <a:pt x="517" y="689"/>
                  <a:pt x="457" y="709"/>
                  <a:pt x="457" y="709"/>
                </a:cubicBezTo>
                <a:cubicBezTo>
                  <a:pt x="331" y="699"/>
                  <a:pt x="251" y="731"/>
                  <a:pt x="187" y="634"/>
                </a:cubicBezTo>
                <a:cubicBezTo>
                  <a:pt x="182" y="614"/>
                  <a:pt x="170" y="594"/>
                  <a:pt x="172" y="574"/>
                </a:cubicBezTo>
                <a:cubicBezTo>
                  <a:pt x="173" y="561"/>
                  <a:pt x="227" y="420"/>
                  <a:pt x="247" y="409"/>
                </a:cubicBezTo>
                <a:cubicBezTo>
                  <a:pt x="283" y="389"/>
                  <a:pt x="328" y="392"/>
                  <a:pt x="367" y="379"/>
                </a:cubicBezTo>
                <a:cubicBezTo>
                  <a:pt x="488" y="391"/>
                  <a:pt x="607" y="404"/>
                  <a:pt x="727" y="424"/>
                </a:cubicBezTo>
                <a:cubicBezTo>
                  <a:pt x="761" y="559"/>
                  <a:pt x="744" y="505"/>
                  <a:pt x="772" y="589"/>
                </a:cubicBezTo>
                <a:cubicBezTo>
                  <a:pt x="767" y="644"/>
                  <a:pt x="768" y="700"/>
                  <a:pt x="757" y="754"/>
                </a:cubicBezTo>
                <a:cubicBezTo>
                  <a:pt x="736" y="857"/>
                  <a:pt x="627" y="916"/>
                  <a:pt x="547" y="964"/>
                </a:cubicBezTo>
                <a:cubicBezTo>
                  <a:pt x="477" y="957"/>
                  <a:pt x="386" y="962"/>
                  <a:pt x="322" y="919"/>
                </a:cubicBezTo>
                <a:cubicBezTo>
                  <a:pt x="284" y="893"/>
                  <a:pt x="255" y="855"/>
                  <a:pt x="217" y="829"/>
                </a:cubicBezTo>
                <a:cubicBezTo>
                  <a:pt x="191" y="777"/>
                  <a:pt x="157" y="722"/>
                  <a:pt x="142" y="664"/>
                </a:cubicBezTo>
                <a:cubicBezTo>
                  <a:pt x="106" y="519"/>
                  <a:pt x="146" y="647"/>
                  <a:pt x="112" y="544"/>
                </a:cubicBezTo>
                <a:cubicBezTo>
                  <a:pt x="130" y="404"/>
                  <a:pt x="114" y="408"/>
                  <a:pt x="232" y="349"/>
                </a:cubicBezTo>
                <a:cubicBezTo>
                  <a:pt x="269" y="352"/>
                  <a:pt x="414" y="360"/>
                  <a:pt x="472" y="379"/>
                </a:cubicBezTo>
                <a:cubicBezTo>
                  <a:pt x="508" y="391"/>
                  <a:pt x="541" y="412"/>
                  <a:pt x="577" y="424"/>
                </a:cubicBezTo>
                <a:cubicBezTo>
                  <a:pt x="644" y="474"/>
                  <a:pt x="662" y="494"/>
                  <a:pt x="682" y="574"/>
                </a:cubicBezTo>
                <a:cubicBezTo>
                  <a:pt x="677" y="609"/>
                  <a:pt x="682" y="647"/>
                  <a:pt x="667" y="679"/>
                </a:cubicBezTo>
                <a:cubicBezTo>
                  <a:pt x="654" y="708"/>
                  <a:pt x="573" y="765"/>
                  <a:pt x="547" y="784"/>
                </a:cubicBezTo>
                <a:cubicBezTo>
                  <a:pt x="522" y="779"/>
                  <a:pt x="488" y="789"/>
                  <a:pt x="472" y="769"/>
                </a:cubicBezTo>
                <a:cubicBezTo>
                  <a:pt x="456" y="749"/>
                  <a:pt x="520" y="636"/>
                  <a:pt x="532" y="619"/>
                </a:cubicBezTo>
                <a:cubicBezTo>
                  <a:pt x="592" y="624"/>
                  <a:pt x="665" y="596"/>
                  <a:pt x="712" y="634"/>
                </a:cubicBezTo>
                <a:cubicBezTo>
                  <a:pt x="743" y="660"/>
                  <a:pt x="714" y="717"/>
                  <a:pt x="697" y="754"/>
                </a:cubicBezTo>
                <a:cubicBezTo>
                  <a:pt x="675" y="803"/>
                  <a:pt x="602" y="806"/>
                  <a:pt x="562" y="814"/>
                </a:cubicBezTo>
                <a:cubicBezTo>
                  <a:pt x="527" y="807"/>
                  <a:pt x="385" y="788"/>
                  <a:pt x="337" y="754"/>
                </a:cubicBezTo>
                <a:cubicBezTo>
                  <a:pt x="297" y="726"/>
                  <a:pt x="287" y="646"/>
                  <a:pt x="277" y="604"/>
                </a:cubicBezTo>
                <a:cubicBezTo>
                  <a:pt x="301" y="533"/>
                  <a:pt x="330" y="536"/>
                  <a:pt x="397" y="514"/>
                </a:cubicBezTo>
                <a:cubicBezTo>
                  <a:pt x="417" y="519"/>
                  <a:pt x="440" y="518"/>
                  <a:pt x="457" y="529"/>
                </a:cubicBezTo>
                <a:cubicBezTo>
                  <a:pt x="499" y="557"/>
                  <a:pt x="494" y="611"/>
                  <a:pt x="472" y="649"/>
                </a:cubicBezTo>
                <a:cubicBezTo>
                  <a:pt x="463" y="665"/>
                  <a:pt x="442" y="669"/>
                  <a:pt x="427" y="679"/>
                </a:cubicBezTo>
                <a:cubicBezTo>
                  <a:pt x="387" y="674"/>
                  <a:pt x="344" y="679"/>
                  <a:pt x="307" y="664"/>
                </a:cubicBezTo>
                <a:cubicBezTo>
                  <a:pt x="290" y="657"/>
                  <a:pt x="287" y="634"/>
                  <a:pt x="277" y="619"/>
                </a:cubicBezTo>
                <a:cubicBezTo>
                  <a:pt x="262" y="599"/>
                  <a:pt x="247" y="579"/>
                  <a:pt x="232" y="559"/>
                </a:cubicBezTo>
                <a:cubicBezTo>
                  <a:pt x="198" y="422"/>
                  <a:pt x="147" y="244"/>
                  <a:pt x="247" y="124"/>
                </a:cubicBezTo>
                <a:cubicBezTo>
                  <a:pt x="281" y="83"/>
                  <a:pt x="335" y="87"/>
                  <a:pt x="382" y="79"/>
                </a:cubicBezTo>
                <a:cubicBezTo>
                  <a:pt x="471" y="90"/>
                  <a:pt x="547" y="89"/>
                  <a:pt x="622" y="139"/>
                </a:cubicBezTo>
                <a:cubicBezTo>
                  <a:pt x="652" y="184"/>
                  <a:pt x="682" y="229"/>
                  <a:pt x="712" y="274"/>
                </a:cubicBezTo>
                <a:cubicBezTo>
                  <a:pt x="722" y="289"/>
                  <a:pt x="742" y="319"/>
                  <a:pt x="742" y="319"/>
                </a:cubicBezTo>
                <a:cubicBezTo>
                  <a:pt x="872" y="300"/>
                  <a:pt x="919" y="289"/>
                  <a:pt x="997" y="184"/>
                </a:cubicBezTo>
                <a:cubicBezTo>
                  <a:pt x="992" y="154"/>
                  <a:pt x="998" y="120"/>
                  <a:pt x="982" y="94"/>
                </a:cubicBezTo>
                <a:cubicBezTo>
                  <a:pt x="970" y="75"/>
                  <a:pt x="943" y="71"/>
                  <a:pt x="922" y="64"/>
                </a:cubicBezTo>
                <a:cubicBezTo>
                  <a:pt x="847" y="39"/>
                  <a:pt x="760" y="35"/>
                  <a:pt x="682" y="19"/>
                </a:cubicBezTo>
                <a:cubicBezTo>
                  <a:pt x="499" y="33"/>
                  <a:pt x="460" y="0"/>
                  <a:pt x="367" y="139"/>
                </a:cubicBezTo>
                <a:cubicBezTo>
                  <a:pt x="328" y="294"/>
                  <a:pt x="408" y="517"/>
                  <a:pt x="502" y="649"/>
                </a:cubicBezTo>
                <a:cubicBezTo>
                  <a:pt x="514" y="666"/>
                  <a:pt x="533" y="678"/>
                  <a:pt x="547" y="694"/>
                </a:cubicBezTo>
                <a:cubicBezTo>
                  <a:pt x="584" y="739"/>
                  <a:pt x="593" y="789"/>
                  <a:pt x="607" y="844"/>
                </a:cubicBezTo>
                <a:cubicBezTo>
                  <a:pt x="602" y="924"/>
                  <a:pt x="644" y="1023"/>
                  <a:pt x="592" y="1084"/>
                </a:cubicBezTo>
                <a:cubicBezTo>
                  <a:pt x="579" y="1099"/>
                  <a:pt x="372" y="1062"/>
                  <a:pt x="322" y="1054"/>
                </a:cubicBezTo>
                <a:cubicBezTo>
                  <a:pt x="185" y="986"/>
                  <a:pt x="140" y="842"/>
                  <a:pt x="37" y="739"/>
                </a:cubicBezTo>
                <a:cubicBezTo>
                  <a:pt x="27" y="699"/>
                  <a:pt x="17" y="659"/>
                  <a:pt x="7" y="619"/>
                </a:cubicBezTo>
                <a:cubicBezTo>
                  <a:pt x="0" y="591"/>
                  <a:pt x="57" y="650"/>
                  <a:pt x="82" y="664"/>
                </a:cubicBezTo>
                <a:cubicBezTo>
                  <a:pt x="132" y="692"/>
                  <a:pt x="179" y="719"/>
                  <a:pt x="232" y="739"/>
                </a:cubicBezTo>
                <a:cubicBezTo>
                  <a:pt x="326" y="774"/>
                  <a:pt x="443" y="825"/>
                  <a:pt x="532" y="874"/>
                </a:cubicBezTo>
                <a:cubicBezTo>
                  <a:pt x="607" y="916"/>
                  <a:pt x="616" y="945"/>
                  <a:pt x="697" y="964"/>
                </a:cubicBezTo>
                <a:cubicBezTo>
                  <a:pt x="736" y="973"/>
                  <a:pt x="777" y="974"/>
                  <a:pt x="817" y="979"/>
                </a:cubicBezTo>
                <a:cubicBezTo>
                  <a:pt x="867" y="972"/>
                  <a:pt x="928" y="982"/>
                  <a:pt x="967" y="949"/>
                </a:cubicBezTo>
                <a:cubicBezTo>
                  <a:pt x="1027" y="899"/>
                  <a:pt x="1074" y="804"/>
                  <a:pt x="1117" y="739"/>
                </a:cubicBezTo>
                <a:cubicBezTo>
                  <a:pt x="1112" y="709"/>
                  <a:pt x="1120" y="674"/>
                  <a:pt x="1102" y="649"/>
                </a:cubicBezTo>
                <a:cubicBezTo>
                  <a:pt x="1090" y="632"/>
                  <a:pt x="1063" y="634"/>
                  <a:pt x="1042" y="634"/>
                </a:cubicBezTo>
                <a:cubicBezTo>
                  <a:pt x="969" y="634"/>
                  <a:pt x="886" y="656"/>
                  <a:pt x="817" y="679"/>
                </a:cubicBezTo>
                <a:cubicBezTo>
                  <a:pt x="802" y="694"/>
                  <a:pt x="785" y="707"/>
                  <a:pt x="772" y="724"/>
                </a:cubicBezTo>
                <a:cubicBezTo>
                  <a:pt x="750" y="752"/>
                  <a:pt x="712" y="814"/>
                  <a:pt x="712" y="814"/>
                </a:cubicBezTo>
                <a:cubicBezTo>
                  <a:pt x="669" y="684"/>
                  <a:pt x="672" y="734"/>
                  <a:pt x="697" y="559"/>
                </a:cubicBezTo>
                <a:cubicBezTo>
                  <a:pt x="699" y="543"/>
                  <a:pt x="701" y="525"/>
                  <a:pt x="712" y="514"/>
                </a:cubicBezTo>
                <a:cubicBezTo>
                  <a:pt x="723" y="503"/>
                  <a:pt x="742" y="504"/>
                  <a:pt x="757" y="499"/>
                </a:cubicBezTo>
                <a:cubicBezTo>
                  <a:pt x="797" y="504"/>
                  <a:pt x="839" y="500"/>
                  <a:pt x="877" y="514"/>
                </a:cubicBezTo>
                <a:cubicBezTo>
                  <a:pt x="1010" y="563"/>
                  <a:pt x="881" y="559"/>
                  <a:pt x="937" y="559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CC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chemeClr val="bg1"/>
            </a:contourClr>
          </a:sp3d>
        </p:spPr>
        <p:txBody>
          <a:bodyPr/>
          <a:lstStyle/>
          <a:p>
            <a:pPr eaLnBrk="0" hangingPunct="0">
              <a:defRPr/>
            </a:pPr>
            <a:endParaRPr lang="en-US">
              <a:latin typeface="+mn-lt"/>
              <a:ea typeface="ＭＳ Ｐゴシック" charset="-128"/>
              <a:cs typeface="Arial" charset="0"/>
            </a:endParaRPr>
          </a:p>
        </p:txBody>
      </p:sp>
      <p:sp>
        <p:nvSpPr>
          <p:cNvPr id="195" name="Up Arrow Callout 236">
            <a:extLst>
              <a:ext uri="{FF2B5EF4-FFF2-40B4-BE49-F238E27FC236}">
                <a16:creationId xmlns:a16="http://schemas.microsoft.com/office/drawing/2014/main" id="{47047331-B404-4B99-ADA1-DB34DD074C51}"/>
              </a:ext>
            </a:extLst>
          </p:cNvPr>
          <p:cNvSpPr/>
          <p:nvPr/>
        </p:nvSpPr>
        <p:spPr>
          <a:xfrm>
            <a:off x="6458186" y="6013315"/>
            <a:ext cx="154337" cy="845087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6" name="Up Arrow Callout 238">
            <a:extLst>
              <a:ext uri="{FF2B5EF4-FFF2-40B4-BE49-F238E27FC236}">
                <a16:creationId xmlns:a16="http://schemas.microsoft.com/office/drawing/2014/main" id="{9F57FA81-A02E-4343-B6A8-55473C288685}"/>
              </a:ext>
            </a:extLst>
          </p:cNvPr>
          <p:cNvSpPr/>
          <p:nvPr/>
        </p:nvSpPr>
        <p:spPr>
          <a:xfrm>
            <a:off x="7124088" y="1767260"/>
            <a:ext cx="100839" cy="591312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7" name="Flowchart: Alternate Process 196">
            <a:extLst>
              <a:ext uri="{FF2B5EF4-FFF2-40B4-BE49-F238E27FC236}">
                <a16:creationId xmlns:a16="http://schemas.microsoft.com/office/drawing/2014/main" id="{92DA6EFA-2E59-493A-BFF8-300B3BFCA856}"/>
              </a:ext>
            </a:extLst>
          </p:cNvPr>
          <p:cNvSpPr/>
          <p:nvPr/>
        </p:nvSpPr>
        <p:spPr>
          <a:xfrm>
            <a:off x="680648" y="1896598"/>
            <a:ext cx="1555506" cy="483666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ADAPT-232</a:t>
            </a:r>
          </a:p>
        </p:txBody>
      </p:sp>
      <p:sp>
        <p:nvSpPr>
          <p:cNvPr id="198" name="Up Arrow Callout 216">
            <a:extLst>
              <a:ext uri="{FF2B5EF4-FFF2-40B4-BE49-F238E27FC236}">
                <a16:creationId xmlns:a16="http://schemas.microsoft.com/office/drawing/2014/main" id="{4B425D2F-A0E2-4F7D-B297-2D673CF21308}"/>
              </a:ext>
            </a:extLst>
          </p:cNvPr>
          <p:cNvSpPr/>
          <p:nvPr/>
        </p:nvSpPr>
        <p:spPr>
          <a:xfrm rot="10800000">
            <a:off x="3781350" y="3589543"/>
            <a:ext cx="82550" cy="949517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9" name="Freeform 206">
            <a:extLst>
              <a:ext uri="{FF2B5EF4-FFF2-40B4-BE49-F238E27FC236}">
                <a16:creationId xmlns:a16="http://schemas.microsoft.com/office/drawing/2014/main" id="{86653A9F-DBBD-4E11-B953-74CA4FA8D991}"/>
              </a:ext>
            </a:extLst>
          </p:cNvPr>
          <p:cNvSpPr>
            <a:spLocks/>
          </p:cNvSpPr>
          <p:nvPr/>
        </p:nvSpPr>
        <p:spPr bwMode="auto">
          <a:xfrm>
            <a:off x="3500760" y="3907354"/>
            <a:ext cx="331788" cy="338138"/>
          </a:xfrm>
          <a:custGeom>
            <a:avLst/>
            <a:gdLst>
              <a:gd name="T0" fmla="*/ 0 w 209"/>
              <a:gd name="T1" fmla="*/ 62 h 213"/>
              <a:gd name="T2" fmla="*/ 60 w 209"/>
              <a:gd name="T3" fmla="*/ 0 h 213"/>
              <a:gd name="T4" fmla="*/ 149 w 209"/>
              <a:gd name="T5" fmla="*/ 0 h 213"/>
              <a:gd name="T6" fmla="*/ 209 w 209"/>
              <a:gd name="T7" fmla="*/ 62 h 213"/>
              <a:gd name="T8" fmla="*/ 209 w 209"/>
              <a:gd name="T9" fmla="*/ 150 h 213"/>
              <a:gd name="T10" fmla="*/ 149 w 209"/>
              <a:gd name="T11" fmla="*/ 213 h 213"/>
              <a:gd name="T12" fmla="*/ 60 w 209"/>
              <a:gd name="T13" fmla="*/ 213 h 213"/>
              <a:gd name="T14" fmla="*/ 0 w 209"/>
              <a:gd name="T15" fmla="*/ 150 h 213"/>
              <a:gd name="T16" fmla="*/ 0 w 209"/>
              <a:gd name="T17" fmla="*/ 6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" h="213">
                <a:moveTo>
                  <a:pt x="0" y="62"/>
                </a:moveTo>
                <a:lnTo>
                  <a:pt x="60" y="0"/>
                </a:lnTo>
                <a:lnTo>
                  <a:pt x="149" y="0"/>
                </a:lnTo>
                <a:lnTo>
                  <a:pt x="209" y="62"/>
                </a:lnTo>
                <a:lnTo>
                  <a:pt x="209" y="150"/>
                </a:lnTo>
                <a:lnTo>
                  <a:pt x="149" y="213"/>
                </a:lnTo>
                <a:lnTo>
                  <a:pt x="60" y="213"/>
                </a:lnTo>
                <a:lnTo>
                  <a:pt x="0" y="150"/>
                </a:lnTo>
                <a:lnTo>
                  <a:pt x="0" y="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207">
            <a:extLst>
              <a:ext uri="{FF2B5EF4-FFF2-40B4-BE49-F238E27FC236}">
                <a16:creationId xmlns:a16="http://schemas.microsoft.com/office/drawing/2014/main" id="{B9C4563B-7D34-458F-837F-7C0C0A57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602" y="4001015"/>
            <a:ext cx="3238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STOP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1" name="Freeform 151">
            <a:extLst>
              <a:ext uri="{FF2B5EF4-FFF2-40B4-BE49-F238E27FC236}">
                <a16:creationId xmlns:a16="http://schemas.microsoft.com/office/drawing/2014/main" id="{49F0726F-8474-4147-BDE8-174CC8CC50D7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643342" y="4023331"/>
            <a:ext cx="284163" cy="422275"/>
          </a:xfrm>
          <a:custGeom>
            <a:avLst/>
            <a:gdLst>
              <a:gd name="T0" fmla="*/ 0 w 179"/>
              <a:gd name="T1" fmla="*/ 93 h 266"/>
              <a:gd name="T2" fmla="*/ 90 w 179"/>
              <a:gd name="T3" fmla="*/ 0 h 266"/>
              <a:gd name="T4" fmla="*/ 179 w 179"/>
              <a:gd name="T5" fmla="*/ 93 h 266"/>
              <a:gd name="T6" fmla="*/ 131 w 179"/>
              <a:gd name="T7" fmla="*/ 93 h 266"/>
              <a:gd name="T8" fmla="*/ 134 w 179"/>
              <a:gd name="T9" fmla="*/ 90 h 266"/>
              <a:gd name="T10" fmla="*/ 134 w 179"/>
              <a:gd name="T11" fmla="*/ 266 h 266"/>
              <a:gd name="T12" fmla="*/ 45 w 179"/>
              <a:gd name="T13" fmla="*/ 266 h 266"/>
              <a:gd name="T14" fmla="*/ 45 w 179"/>
              <a:gd name="T15" fmla="*/ 90 h 266"/>
              <a:gd name="T16" fmla="*/ 48 w 179"/>
              <a:gd name="T17" fmla="*/ 93 h 266"/>
              <a:gd name="T18" fmla="*/ 0 w 179"/>
              <a:gd name="T19" fmla="*/ 93 h 266"/>
              <a:gd name="T20" fmla="*/ 51 w 179"/>
              <a:gd name="T21" fmla="*/ 87 h 266"/>
              <a:gd name="T22" fmla="*/ 51 w 179"/>
              <a:gd name="T23" fmla="*/ 263 h 266"/>
              <a:gd name="T24" fmla="*/ 48 w 179"/>
              <a:gd name="T25" fmla="*/ 260 h 266"/>
              <a:gd name="T26" fmla="*/ 131 w 179"/>
              <a:gd name="T27" fmla="*/ 260 h 266"/>
              <a:gd name="T28" fmla="*/ 128 w 179"/>
              <a:gd name="T29" fmla="*/ 263 h 266"/>
              <a:gd name="T30" fmla="*/ 128 w 179"/>
              <a:gd name="T31" fmla="*/ 87 h 266"/>
              <a:gd name="T32" fmla="*/ 172 w 179"/>
              <a:gd name="T33" fmla="*/ 87 h 266"/>
              <a:gd name="T34" fmla="*/ 171 w 179"/>
              <a:gd name="T35" fmla="*/ 92 h 266"/>
              <a:gd name="T36" fmla="*/ 88 w 179"/>
              <a:gd name="T37" fmla="*/ 6 h 266"/>
              <a:gd name="T38" fmla="*/ 92 w 179"/>
              <a:gd name="T39" fmla="*/ 6 h 266"/>
              <a:gd name="T40" fmla="*/ 9 w 179"/>
              <a:gd name="T41" fmla="*/ 92 h 266"/>
              <a:gd name="T42" fmla="*/ 7 w 179"/>
              <a:gd name="T43" fmla="*/ 87 h 266"/>
              <a:gd name="T44" fmla="*/ 51 w 179"/>
              <a:gd name="T45" fmla="*/ 8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266">
                <a:moveTo>
                  <a:pt x="0" y="93"/>
                </a:moveTo>
                <a:lnTo>
                  <a:pt x="90" y="0"/>
                </a:lnTo>
                <a:lnTo>
                  <a:pt x="179" y="93"/>
                </a:lnTo>
                <a:lnTo>
                  <a:pt x="131" y="93"/>
                </a:lnTo>
                <a:lnTo>
                  <a:pt x="134" y="90"/>
                </a:lnTo>
                <a:lnTo>
                  <a:pt x="134" y="266"/>
                </a:lnTo>
                <a:lnTo>
                  <a:pt x="45" y="266"/>
                </a:lnTo>
                <a:lnTo>
                  <a:pt x="45" y="90"/>
                </a:lnTo>
                <a:lnTo>
                  <a:pt x="48" y="93"/>
                </a:lnTo>
                <a:lnTo>
                  <a:pt x="0" y="93"/>
                </a:lnTo>
                <a:close/>
                <a:moveTo>
                  <a:pt x="51" y="87"/>
                </a:moveTo>
                <a:lnTo>
                  <a:pt x="51" y="263"/>
                </a:lnTo>
                <a:lnTo>
                  <a:pt x="48" y="260"/>
                </a:lnTo>
                <a:lnTo>
                  <a:pt x="131" y="260"/>
                </a:lnTo>
                <a:lnTo>
                  <a:pt x="128" y="263"/>
                </a:lnTo>
                <a:lnTo>
                  <a:pt x="128" y="87"/>
                </a:lnTo>
                <a:lnTo>
                  <a:pt x="172" y="87"/>
                </a:lnTo>
                <a:lnTo>
                  <a:pt x="171" y="92"/>
                </a:lnTo>
                <a:lnTo>
                  <a:pt x="88" y="6"/>
                </a:lnTo>
                <a:lnTo>
                  <a:pt x="92" y="6"/>
                </a:lnTo>
                <a:lnTo>
                  <a:pt x="9" y="92"/>
                </a:lnTo>
                <a:lnTo>
                  <a:pt x="7" y="87"/>
                </a:lnTo>
                <a:lnTo>
                  <a:pt x="51" y="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Freeform 151">
            <a:extLst>
              <a:ext uri="{FF2B5EF4-FFF2-40B4-BE49-F238E27FC236}">
                <a16:creationId xmlns:a16="http://schemas.microsoft.com/office/drawing/2014/main" id="{7862C284-B1B7-42FE-8ECB-54423FEDC947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508323" y="5433051"/>
            <a:ext cx="284163" cy="422275"/>
          </a:xfrm>
          <a:custGeom>
            <a:avLst/>
            <a:gdLst>
              <a:gd name="T0" fmla="*/ 0 w 179"/>
              <a:gd name="T1" fmla="*/ 93 h 266"/>
              <a:gd name="T2" fmla="*/ 90 w 179"/>
              <a:gd name="T3" fmla="*/ 0 h 266"/>
              <a:gd name="T4" fmla="*/ 179 w 179"/>
              <a:gd name="T5" fmla="*/ 93 h 266"/>
              <a:gd name="T6" fmla="*/ 131 w 179"/>
              <a:gd name="T7" fmla="*/ 93 h 266"/>
              <a:gd name="T8" fmla="*/ 134 w 179"/>
              <a:gd name="T9" fmla="*/ 90 h 266"/>
              <a:gd name="T10" fmla="*/ 134 w 179"/>
              <a:gd name="T11" fmla="*/ 266 h 266"/>
              <a:gd name="T12" fmla="*/ 45 w 179"/>
              <a:gd name="T13" fmla="*/ 266 h 266"/>
              <a:gd name="T14" fmla="*/ 45 w 179"/>
              <a:gd name="T15" fmla="*/ 90 h 266"/>
              <a:gd name="T16" fmla="*/ 48 w 179"/>
              <a:gd name="T17" fmla="*/ 93 h 266"/>
              <a:gd name="T18" fmla="*/ 0 w 179"/>
              <a:gd name="T19" fmla="*/ 93 h 266"/>
              <a:gd name="T20" fmla="*/ 51 w 179"/>
              <a:gd name="T21" fmla="*/ 87 h 266"/>
              <a:gd name="T22" fmla="*/ 51 w 179"/>
              <a:gd name="T23" fmla="*/ 263 h 266"/>
              <a:gd name="T24" fmla="*/ 48 w 179"/>
              <a:gd name="T25" fmla="*/ 260 h 266"/>
              <a:gd name="T26" fmla="*/ 131 w 179"/>
              <a:gd name="T27" fmla="*/ 260 h 266"/>
              <a:gd name="T28" fmla="*/ 128 w 179"/>
              <a:gd name="T29" fmla="*/ 263 h 266"/>
              <a:gd name="T30" fmla="*/ 128 w 179"/>
              <a:gd name="T31" fmla="*/ 87 h 266"/>
              <a:gd name="T32" fmla="*/ 172 w 179"/>
              <a:gd name="T33" fmla="*/ 87 h 266"/>
              <a:gd name="T34" fmla="*/ 171 w 179"/>
              <a:gd name="T35" fmla="*/ 92 h 266"/>
              <a:gd name="T36" fmla="*/ 88 w 179"/>
              <a:gd name="T37" fmla="*/ 6 h 266"/>
              <a:gd name="T38" fmla="*/ 92 w 179"/>
              <a:gd name="T39" fmla="*/ 6 h 266"/>
              <a:gd name="T40" fmla="*/ 9 w 179"/>
              <a:gd name="T41" fmla="*/ 92 h 266"/>
              <a:gd name="T42" fmla="*/ 7 w 179"/>
              <a:gd name="T43" fmla="*/ 87 h 266"/>
              <a:gd name="T44" fmla="*/ 51 w 179"/>
              <a:gd name="T45" fmla="*/ 8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266">
                <a:moveTo>
                  <a:pt x="0" y="93"/>
                </a:moveTo>
                <a:lnTo>
                  <a:pt x="90" y="0"/>
                </a:lnTo>
                <a:lnTo>
                  <a:pt x="179" y="93"/>
                </a:lnTo>
                <a:lnTo>
                  <a:pt x="131" y="93"/>
                </a:lnTo>
                <a:lnTo>
                  <a:pt x="134" y="90"/>
                </a:lnTo>
                <a:lnTo>
                  <a:pt x="134" y="266"/>
                </a:lnTo>
                <a:lnTo>
                  <a:pt x="45" y="266"/>
                </a:lnTo>
                <a:lnTo>
                  <a:pt x="45" y="90"/>
                </a:lnTo>
                <a:lnTo>
                  <a:pt x="48" y="93"/>
                </a:lnTo>
                <a:lnTo>
                  <a:pt x="0" y="93"/>
                </a:lnTo>
                <a:close/>
                <a:moveTo>
                  <a:pt x="51" y="87"/>
                </a:moveTo>
                <a:lnTo>
                  <a:pt x="51" y="263"/>
                </a:lnTo>
                <a:lnTo>
                  <a:pt x="48" y="260"/>
                </a:lnTo>
                <a:lnTo>
                  <a:pt x="131" y="260"/>
                </a:lnTo>
                <a:lnTo>
                  <a:pt x="128" y="263"/>
                </a:lnTo>
                <a:lnTo>
                  <a:pt x="128" y="87"/>
                </a:lnTo>
                <a:lnTo>
                  <a:pt x="172" y="87"/>
                </a:lnTo>
                <a:lnTo>
                  <a:pt x="171" y="92"/>
                </a:lnTo>
                <a:lnTo>
                  <a:pt x="88" y="6"/>
                </a:lnTo>
                <a:lnTo>
                  <a:pt x="92" y="6"/>
                </a:lnTo>
                <a:lnTo>
                  <a:pt x="9" y="92"/>
                </a:lnTo>
                <a:lnTo>
                  <a:pt x="7" y="87"/>
                </a:lnTo>
                <a:lnTo>
                  <a:pt x="51" y="87"/>
                </a:lnTo>
                <a:close/>
              </a:path>
            </a:pathLst>
          </a:custGeom>
          <a:solidFill>
            <a:srgbClr val="4A7EBB"/>
          </a:solidFill>
          <a:ln w="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51">
            <a:extLst>
              <a:ext uri="{FF2B5EF4-FFF2-40B4-BE49-F238E27FC236}">
                <a16:creationId xmlns:a16="http://schemas.microsoft.com/office/drawing/2014/main" id="{875A65E4-217E-4876-A78B-1AE605ACF504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999360" y="5099445"/>
            <a:ext cx="284163" cy="422275"/>
          </a:xfrm>
          <a:custGeom>
            <a:avLst/>
            <a:gdLst>
              <a:gd name="T0" fmla="*/ 0 w 179"/>
              <a:gd name="T1" fmla="*/ 93 h 266"/>
              <a:gd name="T2" fmla="*/ 90 w 179"/>
              <a:gd name="T3" fmla="*/ 0 h 266"/>
              <a:gd name="T4" fmla="*/ 179 w 179"/>
              <a:gd name="T5" fmla="*/ 93 h 266"/>
              <a:gd name="T6" fmla="*/ 131 w 179"/>
              <a:gd name="T7" fmla="*/ 93 h 266"/>
              <a:gd name="T8" fmla="*/ 134 w 179"/>
              <a:gd name="T9" fmla="*/ 90 h 266"/>
              <a:gd name="T10" fmla="*/ 134 w 179"/>
              <a:gd name="T11" fmla="*/ 266 h 266"/>
              <a:gd name="T12" fmla="*/ 45 w 179"/>
              <a:gd name="T13" fmla="*/ 266 h 266"/>
              <a:gd name="T14" fmla="*/ 45 w 179"/>
              <a:gd name="T15" fmla="*/ 90 h 266"/>
              <a:gd name="T16" fmla="*/ 48 w 179"/>
              <a:gd name="T17" fmla="*/ 93 h 266"/>
              <a:gd name="T18" fmla="*/ 0 w 179"/>
              <a:gd name="T19" fmla="*/ 93 h 266"/>
              <a:gd name="T20" fmla="*/ 51 w 179"/>
              <a:gd name="T21" fmla="*/ 87 h 266"/>
              <a:gd name="T22" fmla="*/ 51 w 179"/>
              <a:gd name="T23" fmla="*/ 263 h 266"/>
              <a:gd name="T24" fmla="*/ 48 w 179"/>
              <a:gd name="T25" fmla="*/ 260 h 266"/>
              <a:gd name="T26" fmla="*/ 131 w 179"/>
              <a:gd name="T27" fmla="*/ 260 h 266"/>
              <a:gd name="T28" fmla="*/ 128 w 179"/>
              <a:gd name="T29" fmla="*/ 263 h 266"/>
              <a:gd name="T30" fmla="*/ 128 w 179"/>
              <a:gd name="T31" fmla="*/ 87 h 266"/>
              <a:gd name="T32" fmla="*/ 172 w 179"/>
              <a:gd name="T33" fmla="*/ 87 h 266"/>
              <a:gd name="T34" fmla="*/ 171 w 179"/>
              <a:gd name="T35" fmla="*/ 92 h 266"/>
              <a:gd name="T36" fmla="*/ 88 w 179"/>
              <a:gd name="T37" fmla="*/ 6 h 266"/>
              <a:gd name="T38" fmla="*/ 92 w 179"/>
              <a:gd name="T39" fmla="*/ 6 h 266"/>
              <a:gd name="T40" fmla="*/ 9 w 179"/>
              <a:gd name="T41" fmla="*/ 92 h 266"/>
              <a:gd name="T42" fmla="*/ 7 w 179"/>
              <a:gd name="T43" fmla="*/ 87 h 266"/>
              <a:gd name="T44" fmla="*/ 51 w 179"/>
              <a:gd name="T45" fmla="*/ 8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266">
                <a:moveTo>
                  <a:pt x="0" y="93"/>
                </a:moveTo>
                <a:lnTo>
                  <a:pt x="90" y="0"/>
                </a:lnTo>
                <a:lnTo>
                  <a:pt x="179" y="93"/>
                </a:lnTo>
                <a:lnTo>
                  <a:pt x="131" y="93"/>
                </a:lnTo>
                <a:lnTo>
                  <a:pt x="134" y="90"/>
                </a:lnTo>
                <a:lnTo>
                  <a:pt x="134" y="266"/>
                </a:lnTo>
                <a:lnTo>
                  <a:pt x="45" y="266"/>
                </a:lnTo>
                <a:lnTo>
                  <a:pt x="45" y="90"/>
                </a:lnTo>
                <a:lnTo>
                  <a:pt x="48" y="93"/>
                </a:lnTo>
                <a:lnTo>
                  <a:pt x="0" y="93"/>
                </a:lnTo>
                <a:close/>
                <a:moveTo>
                  <a:pt x="51" y="87"/>
                </a:moveTo>
                <a:lnTo>
                  <a:pt x="51" y="263"/>
                </a:lnTo>
                <a:lnTo>
                  <a:pt x="48" y="260"/>
                </a:lnTo>
                <a:lnTo>
                  <a:pt x="131" y="260"/>
                </a:lnTo>
                <a:lnTo>
                  <a:pt x="128" y="263"/>
                </a:lnTo>
                <a:lnTo>
                  <a:pt x="128" y="87"/>
                </a:lnTo>
                <a:lnTo>
                  <a:pt x="172" y="87"/>
                </a:lnTo>
                <a:lnTo>
                  <a:pt x="171" y="92"/>
                </a:lnTo>
                <a:lnTo>
                  <a:pt x="88" y="6"/>
                </a:lnTo>
                <a:lnTo>
                  <a:pt x="92" y="6"/>
                </a:lnTo>
                <a:lnTo>
                  <a:pt x="9" y="92"/>
                </a:lnTo>
                <a:lnTo>
                  <a:pt x="7" y="87"/>
                </a:lnTo>
                <a:lnTo>
                  <a:pt x="51" y="87"/>
                </a:lnTo>
                <a:close/>
              </a:path>
            </a:pathLst>
          </a:custGeom>
          <a:solidFill>
            <a:srgbClr val="4A7EBB"/>
          </a:solidFill>
          <a:ln w="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Freeform 151">
            <a:extLst>
              <a:ext uri="{FF2B5EF4-FFF2-40B4-BE49-F238E27FC236}">
                <a16:creationId xmlns:a16="http://schemas.microsoft.com/office/drawing/2014/main" id="{6A424968-3395-4FCE-A01F-E32AE86D1658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980284" y="3905835"/>
            <a:ext cx="286651" cy="433586"/>
          </a:xfrm>
          <a:custGeom>
            <a:avLst/>
            <a:gdLst>
              <a:gd name="T0" fmla="*/ 0 w 179"/>
              <a:gd name="T1" fmla="*/ 93 h 266"/>
              <a:gd name="T2" fmla="*/ 90 w 179"/>
              <a:gd name="T3" fmla="*/ 0 h 266"/>
              <a:gd name="T4" fmla="*/ 179 w 179"/>
              <a:gd name="T5" fmla="*/ 93 h 266"/>
              <a:gd name="T6" fmla="*/ 131 w 179"/>
              <a:gd name="T7" fmla="*/ 93 h 266"/>
              <a:gd name="T8" fmla="*/ 134 w 179"/>
              <a:gd name="T9" fmla="*/ 90 h 266"/>
              <a:gd name="T10" fmla="*/ 134 w 179"/>
              <a:gd name="T11" fmla="*/ 266 h 266"/>
              <a:gd name="T12" fmla="*/ 45 w 179"/>
              <a:gd name="T13" fmla="*/ 266 h 266"/>
              <a:gd name="T14" fmla="*/ 45 w 179"/>
              <a:gd name="T15" fmla="*/ 90 h 266"/>
              <a:gd name="T16" fmla="*/ 48 w 179"/>
              <a:gd name="T17" fmla="*/ 93 h 266"/>
              <a:gd name="T18" fmla="*/ 0 w 179"/>
              <a:gd name="T19" fmla="*/ 93 h 266"/>
              <a:gd name="T20" fmla="*/ 51 w 179"/>
              <a:gd name="T21" fmla="*/ 87 h 266"/>
              <a:gd name="T22" fmla="*/ 51 w 179"/>
              <a:gd name="T23" fmla="*/ 263 h 266"/>
              <a:gd name="T24" fmla="*/ 48 w 179"/>
              <a:gd name="T25" fmla="*/ 260 h 266"/>
              <a:gd name="T26" fmla="*/ 131 w 179"/>
              <a:gd name="T27" fmla="*/ 260 h 266"/>
              <a:gd name="T28" fmla="*/ 128 w 179"/>
              <a:gd name="T29" fmla="*/ 263 h 266"/>
              <a:gd name="T30" fmla="*/ 128 w 179"/>
              <a:gd name="T31" fmla="*/ 87 h 266"/>
              <a:gd name="T32" fmla="*/ 172 w 179"/>
              <a:gd name="T33" fmla="*/ 87 h 266"/>
              <a:gd name="T34" fmla="*/ 171 w 179"/>
              <a:gd name="T35" fmla="*/ 92 h 266"/>
              <a:gd name="T36" fmla="*/ 88 w 179"/>
              <a:gd name="T37" fmla="*/ 6 h 266"/>
              <a:gd name="T38" fmla="*/ 92 w 179"/>
              <a:gd name="T39" fmla="*/ 6 h 266"/>
              <a:gd name="T40" fmla="*/ 9 w 179"/>
              <a:gd name="T41" fmla="*/ 92 h 266"/>
              <a:gd name="T42" fmla="*/ 7 w 179"/>
              <a:gd name="T43" fmla="*/ 87 h 266"/>
              <a:gd name="T44" fmla="*/ 51 w 179"/>
              <a:gd name="T45" fmla="*/ 8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266">
                <a:moveTo>
                  <a:pt x="0" y="93"/>
                </a:moveTo>
                <a:lnTo>
                  <a:pt x="90" y="0"/>
                </a:lnTo>
                <a:lnTo>
                  <a:pt x="179" y="93"/>
                </a:lnTo>
                <a:lnTo>
                  <a:pt x="131" y="93"/>
                </a:lnTo>
                <a:lnTo>
                  <a:pt x="134" y="90"/>
                </a:lnTo>
                <a:lnTo>
                  <a:pt x="134" y="266"/>
                </a:lnTo>
                <a:lnTo>
                  <a:pt x="45" y="266"/>
                </a:lnTo>
                <a:lnTo>
                  <a:pt x="45" y="90"/>
                </a:lnTo>
                <a:lnTo>
                  <a:pt x="48" y="93"/>
                </a:lnTo>
                <a:lnTo>
                  <a:pt x="0" y="93"/>
                </a:lnTo>
                <a:close/>
                <a:moveTo>
                  <a:pt x="51" y="87"/>
                </a:moveTo>
                <a:lnTo>
                  <a:pt x="51" y="263"/>
                </a:lnTo>
                <a:lnTo>
                  <a:pt x="48" y="260"/>
                </a:lnTo>
                <a:lnTo>
                  <a:pt x="131" y="260"/>
                </a:lnTo>
                <a:lnTo>
                  <a:pt x="128" y="263"/>
                </a:lnTo>
                <a:lnTo>
                  <a:pt x="128" y="87"/>
                </a:lnTo>
                <a:lnTo>
                  <a:pt x="172" y="87"/>
                </a:lnTo>
                <a:lnTo>
                  <a:pt x="171" y="92"/>
                </a:lnTo>
                <a:lnTo>
                  <a:pt x="88" y="6"/>
                </a:lnTo>
                <a:lnTo>
                  <a:pt x="92" y="6"/>
                </a:lnTo>
                <a:lnTo>
                  <a:pt x="9" y="92"/>
                </a:lnTo>
                <a:lnTo>
                  <a:pt x="7" y="87"/>
                </a:lnTo>
                <a:lnTo>
                  <a:pt x="51" y="87"/>
                </a:lnTo>
                <a:close/>
              </a:path>
            </a:pathLst>
          </a:custGeom>
          <a:solidFill>
            <a:srgbClr val="4A7EBB"/>
          </a:solidFill>
          <a:ln w="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8">
            <a:extLst>
              <a:ext uri="{FF2B5EF4-FFF2-40B4-BE49-F238E27FC236}">
                <a16:creationId xmlns:a16="http://schemas.microsoft.com/office/drawing/2014/main" id="{50FC44D5-981F-4DAE-AFC6-C28CE61C188D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721236" y="3933686"/>
            <a:ext cx="830837" cy="378178"/>
          </a:xfrm>
          <a:custGeom>
            <a:avLst/>
            <a:gdLst>
              <a:gd name="T0" fmla="*/ 218044048 w 12000"/>
              <a:gd name="T1" fmla="*/ 0 h 7192"/>
              <a:gd name="T2" fmla="*/ 0 w 12000"/>
              <a:gd name="T3" fmla="*/ 130790235 h 7192"/>
              <a:gd name="T4" fmla="*/ 52330466 w 12000"/>
              <a:gd name="T5" fmla="*/ 215825645 h 7192"/>
              <a:gd name="T6" fmla="*/ 44699066 w 12000"/>
              <a:gd name="T7" fmla="*/ 180945926 h 7192"/>
              <a:gd name="T8" fmla="*/ 126465441 w 12000"/>
              <a:gd name="T9" fmla="*/ 99183727 h 7192"/>
              <a:gd name="T10" fmla="*/ 208232019 w 12000"/>
              <a:gd name="T11" fmla="*/ 180945926 h 7192"/>
              <a:gd name="T12" fmla="*/ 157536772 w 12000"/>
              <a:gd name="T13" fmla="*/ 256670402 h 7192"/>
              <a:gd name="T14" fmla="*/ 218044048 w 12000"/>
              <a:gd name="T15" fmla="*/ 261580469 h 7192"/>
              <a:gd name="T16" fmla="*/ 436087715 w 12000"/>
              <a:gd name="T17" fmla="*/ 130790235 h 7192"/>
              <a:gd name="T18" fmla="*/ 218044048 w 12000"/>
              <a:gd name="T19" fmla="*/ 0 h 7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000"/>
              <a:gd name="T31" fmla="*/ 0 h 7192"/>
              <a:gd name="T32" fmla="*/ 12000 w 12000"/>
              <a:gd name="T33" fmla="*/ 7192 h 7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000" h="7192">
                <a:moveTo>
                  <a:pt x="6000" y="0"/>
                </a:moveTo>
                <a:cubicBezTo>
                  <a:pt x="2685" y="0"/>
                  <a:pt x="0" y="1604"/>
                  <a:pt x="0" y="3596"/>
                </a:cubicBezTo>
                <a:cubicBezTo>
                  <a:pt x="0" y="4495"/>
                  <a:pt x="540" y="5304"/>
                  <a:pt x="1440" y="5934"/>
                </a:cubicBezTo>
                <a:cubicBezTo>
                  <a:pt x="1305" y="5649"/>
                  <a:pt x="1230" y="5319"/>
                  <a:pt x="1230" y="4975"/>
                </a:cubicBezTo>
                <a:cubicBezTo>
                  <a:pt x="1230" y="3731"/>
                  <a:pt x="2235" y="2727"/>
                  <a:pt x="3480" y="2727"/>
                </a:cubicBezTo>
                <a:cubicBezTo>
                  <a:pt x="4725" y="2727"/>
                  <a:pt x="5730" y="3731"/>
                  <a:pt x="5730" y="4975"/>
                </a:cubicBezTo>
                <a:cubicBezTo>
                  <a:pt x="5730" y="5919"/>
                  <a:pt x="5160" y="6713"/>
                  <a:pt x="4335" y="7057"/>
                </a:cubicBezTo>
                <a:cubicBezTo>
                  <a:pt x="4860" y="7147"/>
                  <a:pt x="5430" y="7192"/>
                  <a:pt x="6000" y="7192"/>
                </a:cubicBezTo>
                <a:cubicBezTo>
                  <a:pt x="9315" y="7192"/>
                  <a:pt x="12000" y="5589"/>
                  <a:pt x="12000" y="3596"/>
                </a:cubicBezTo>
                <a:cubicBezTo>
                  <a:pt x="12000" y="1604"/>
                  <a:pt x="9315" y="0"/>
                  <a:pt x="6000" y="0"/>
                </a:cubicBezTo>
              </a:path>
            </a:pathLst>
          </a:custGeom>
          <a:solidFill>
            <a:srgbClr val="0070C0"/>
          </a:solidFill>
          <a:ln w="6350">
            <a:solidFill>
              <a:srgbClr val="3366FF"/>
            </a:solidFill>
            <a:round/>
            <a:headEnd/>
            <a:tailEnd/>
          </a:ln>
        </p:spPr>
        <p:txBody>
          <a:bodyPr rot="10800000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GR</a:t>
            </a:r>
          </a:p>
        </p:txBody>
      </p:sp>
      <p:sp>
        <p:nvSpPr>
          <p:cNvPr id="206" name="Freeform 181">
            <a:extLst>
              <a:ext uri="{FF2B5EF4-FFF2-40B4-BE49-F238E27FC236}">
                <a16:creationId xmlns:a16="http://schemas.microsoft.com/office/drawing/2014/main" id="{DE65CE4A-3A30-40AB-9BE8-9778F3B2AEFA}"/>
              </a:ext>
            </a:extLst>
          </p:cNvPr>
          <p:cNvSpPr>
            <a:spLocks noEditPoints="1"/>
          </p:cNvSpPr>
          <p:nvPr/>
        </p:nvSpPr>
        <p:spPr bwMode="auto">
          <a:xfrm>
            <a:off x="3235099" y="4046669"/>
            <a:ext cx="863601" cy="1001714"/>
          </a:xfrm>
          <a:custGeom>
            <a:avLst/>
            <a:gdLst>
              <a:gd name="T0" fmla="*/ 1542 w 1579"/>
              <a:gd name="T1" fmla="*/ 1816 h 1816"/>
              <a:gd name="T2" fmla="*/ 13 w 1579"/>
              <a:gd name="T3" fmla="*/ 52 h 1816"/>
              <a:gd name="T4" fmla="*/ 50 w 1579"/>
              <a:gd name="T5" fmla="*/ 21 h 1816"/>
              <a:gd name="T6" fmla="*/ 1579 w 1579"/>
              <a:gd name="T7" fmla="*/ 1785 h 1816"/>
              <a:gd name="T8" fmla="*/ 1542 w 1579"/>
              <a:gd name="T9" fmla="*/ 1816 h 1816"/>
              <a:gd name="T10" fmla="*/ 39 w 1579"/>
              <a:gd name="T11" fmla="*/ 205 h 1816"/>
              <a:gd name="T12" fmla="*/ 0 w 1579"/>
              <a:gd name="T13" fmla="*/ 0 h 1816"/>
              <a:gd name="T14" fmla="*/ 197 w 1579"/>
              <a:gd name="T15" fmla="*/ 67 h 1816"/>
              <a:gd name="T16" fmla="*/ 212 w 1579"/>
              <a:gd name="T17" fmla="*/ 98 h 1816"/>
              <a:gd name="T18" fmla="*/ 182 w 1579"/>
              <a:gd name="T19" fmla="*/ 113 h 1816"/>
              <a:gd name="T20" fmla="*/ 24 w 1579"/>
              <a:gd name="T21" fmla="*/ 59 h 1816"/>
              <a:gd name="T22" fmla="*/ 55 w 1579"/>
              <a:gd name="T23" fmla="*/ 32 h 1816"/>
              <a:gd name="T24" fmla="*/ 86 w 1579"/>
              <a:gd name="T25" fmla="*/ 196 h 1816"/>
              <a:gd name="T26" fmla="*/ 67 w 1579"/>
              <a:gd name="T27" fmla="*/ 224 h 1816"/>
              <a:gd name="T28" fmla="*/ 39 w 1579"/>
              <a:gd name="T29" fmla="*/ 205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79" h="1816">
                <a:moveTo>
                  <a:pt x="1542" y="1816"/>
                </a:moveTo>
                <a:lnTo>
                  <a:pt x="13" y="52"/>
                </a:lnTo>
                <a:lnTo>
                  <a:pt x="50" y="21"/>
                </a:lnTo>
                <a:lnTo>
                  <a:pt x="1579" y="1785"/>
                </a:lnTo>
                <a:lnTo>
                  <a:pt x="1542" y="1816"/>
                </a:lnTo>
                <a:close/>
                <a:moveTo>
                  <a:pt x="39" y="205"/>
                </a:moveTo>
                <a:lnTo>
                  <a:pt x="0" y="0"/>
                </a:lnTo>
                <a:lnTo>
                  <a:pt x="197" y="67"/>
                </a:lnTo>
                <a:cubicBezTo>
                  <a:pt x="210" y="72"/>
                  <a:pt x="216" y="85"/>
                  <a:pt x="212" y="98"/>
                </a:cubicBezTo>
                <a:cubicBezTo>
                  <a:pt x="208" y="110"/>
                  <a:pt x="194" y="117"/>
                  <a:pt x="182" y="113"/>
                </a:cubicBezTo>
                <a:lnTo>
                  <a:pt x="24" y="59"/>
                </a:lnTo>
                <a:lnTo>
                  <a:pt x="55" y="32"/>
                </a:lnTo>
                <a:lnTo>
                  <a:pt x="86" y="196"/>
                </a:lnTo>
                <a:cubicBezTo>
                  <a:pt x="88" y="209"/>
                  <a:pt x="80" y="221"/>
                  <a:pt x="67" y="224"/>
                </a:cubicBezTo>
                <a:cubicBezTo>
                  <a:pt x="54" y="226"/>
                  <a:pt x="41" y="218"/>
                  <a:pt x="39" y="205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067A01FD-6EF5-4005-AAB3-82C2EA4FF117}"/>
              </a:ext>
            </a:extLst>
          </p:cNvPr>
          <p:cNvSpPr/>
          <p:nvPr/>
        </p:nvSpPr>
        <p:spPr>
          <a:xfrm>
            <a:off x="680648" y="871329"/>
            <a:ext cx="3457564" cy="595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Extracellular signaling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742DE7C1-D3A3-4876-B107-E017F827EF23}"/>
              </a:ext>
            </a:extLst>
          </p:cNvPr>
          <p:cNvSpPr/>
          <p:nvPr/>
        </p:nvSpPr>
        <p:spPr>
          <a:xfrm>
            <a:off x="4572738" y="873787"/>
            <a:ext cx="3457564" cy="595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Intracellular signaling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58CDC6A6-6C51-4969-9289-A2A972F86327}"/>
              </a:ext>
            </a:extLst>
          </p:cNvPr>
          <p:cNvSpPr/>
          <p:nvPr/>
        </p:nvSpPr>
        <p:spPr>
          <a:xfrm>
            <a:off x="8441944" y="1345914"/>
            <a:ext cx="3204949" cy="12363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70C0"/>
                </a:solidFill>
              </a:rPr>
              <a:t>Activation of innate immunity, </a:t>
            </a:r>
          </a:p>
          <a:p>
            <a:r>
              <a:rPr lang="en-US" dirty="0">
                <a:solidFill>
                  <a:srgbClr val="0070C0"/>
                </a:solidFill>
              </a:rPr>
              <a:t>adaptation to stress, survival, </a:t>
            </a:r>
            <a:r>
              <a:rPr lang="en-US" dirty="0">
                <a:solidFill>
                  <a:srgbClr val="0070C0"/>
                </a:solidFill>
                <a:cs typeface="Times New Roman" pitchFamily="18" charset="0"/>
              </a:rPr>
              <a:t>longevity,   cognitive  function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53A431FE-8F64-4DFA-AF42-1B6A27C52169}"/>
              </a:ext>
            </a:extLst>
          </p:cNvPr>
          <p:cNvSpPr/>
          <p:nvPr/>
        </p:nvSpPr>
        <p:spPr>
          <a:xfrm>
            <a:off x="7146634" y="4492100"/>
            <a:ext cx="4313027" cy="15666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70C0"/>
                </a:solidFill>
              </a:rPr>
              <a:t>NPY: Regulation of HPA axis, maintaining energy balance, adaptation to stress, </a:t>
            </a:r>
          </a:p>
          <a:p>
            <a:r>
              <a:rPr lang="en-US" dirty="0">
                <a:solidFill>
                  <a:srgbClr val="0070C0"/>
                </a:solidFill>
              </a:rPr>
              <a:t>increased survival, lifespan, </a:t>
            </a:r>
            <a:r>
              <a:rPr lang="en-US" dirty="0">
                <a:solidFill>
                  <a:srgbClr val="0070C0"/>
                </a:solidFill>
                <a:cs typeface="Times New Roman" pitchFamily="18" charset="0"/>
              </a:rPr>
              <a:t>longevity and cognitive  function, </a:t>
            </a:r>
            <a:r>
              <a:rPr lang="en-US" dirty="0">
                <a:solidFill>
                  <a:srgbClr val="0070C0"/>
                </a:solidFill>
              </a:rPr>
              <a:t>anti-depressive, anxiolytic  and antinarcotic effects. etc.</a:t>
            </a:r>
            <a:endParaRPr lang="en-US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27220A35-B077-4525-AE38-B784EA50E7DD}"/>
              </a:ext>
            </a:extLst>
          </p:cNvPr>
          <p:cNvSpPr/>
          <p:nvPr/>
        </p:nvSpPr>
        <p:spPr>
          <a:xfrm>
            <a:off x="7546593" y="2831959"/>
            <a:ext cx="3943410" cy="14732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70C0"/>
                </a:solidFill>
              </a:rPr>
              <a:t>Hsp70: Stimulation of immune system</a:t>
            </a:r>
          </a:p>
          <a:p>
            <a:r>
              <a:rPr lang="en-US" dirty="0">
                <a:solidFill>
                  <a:srgbClr val="0070C0"/>
                </a:solidFill>
              </a:rPr>
              <a:t>Cytoprotective effect</a:t>
            </a:r>
          </a:p>
          <a:p>
            <a:r>
              <a:rPr lang="en-US" dirty="0">
                <a:solidFill>
                  <a:srgbClr val="0070C0"/>
                </a:solidFill>
              </a:rPr>
              <a:t>Adaptation to stress, </a:t>
            </a:r>
          </a:p>
          <a:p>
            <a:r>
              <a:rPr lang="en-US" dirty="0">
                <a:solidFill>
                  <a:srgbClr val="0070C0"/>
                </a:solidFill>
              </a:rPr>
              <a:t>Increased survival, lifespan, </a:t>
            </a:r>
            <a:r>
              <a:rPr lang="en-US" dirty="0">
                <a:solidFill>
                  <a:srgbClr val="0070C0"/>
                </a:solidFill>
                <a:cs typeface="Times New Roman" pitchFamily="18" charset="0"/>
              </a:rPr>
              <a:t>longevity and cognitive  function</a:t>
            </a:r>
          </a:p>
        </p:txBody>
      </p:sp>
      <p:sp>
        <p:nvSpPr>
          <p:cNvPr id="212" name="Up Arrow Callout 239">
            <a:extLst>
              <a:ext uri="{FF2B5EF4-FFF2-40B4-BE49-F238E27FC236}">
                <a16:creationId xmlns:a16="http://schemas.microsoft.com/office/drawing/2014/main" id="{A4365C26-1395-4563-A27D-FBB40BAC8E72}"/>
              </a:ext>
            </a:extLst>
          </p:cNvPr>
          <p:cNvSpPr/>
          <p:nvPr/>
        </p:nvSpPr>
        <p:spPr>
          <a:xfrm rot="8046347">
            <a:off x="5382885" y="2299219"/>
            <a:ext cx="261881" cy="1646421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3" name="Title 1">
            <a:extLst>
              <a:ext uri="{FF2B5EF4-FFF2-40B4-BE49-F238E27FC236}">
                <a16:creationId xmlns:a16="http://schemas.microsoft.com/office/drawing/2014/main" id="{3DCA3A6B-CD22-42F5-AF8D-CF6BB2BE4009}"/>
              </a:ext>
            </a:extLst>
          </p:cNvPr>
          <p:cNvSpPr txBox="1">
            <a:spLocks/>
          </p:cNvSpPr>
          <p:nvPr/>
        </p:nvSpPr>
        <p:spPr>
          <a:xfrm>
            <a:off x="426649" y="228456"/>
            <a:ext cx="10759091" cy="544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00B0F0"/>
                </a:solidFill>
                <a:latin typeface="+mn-lt"/>
              </a:rPr>
              <a:t>Effects of adaptogens on adaptive stress response in HPA axis</a:t>
            </a:r>
          </a:p>
        </p:txBody>
      </p:sp>
    </p:spTree>
    <p:extLst>
      <p:ext uri="{BB962C8B-B14F-4D97-AF65-F5344CB8AC3E}">
        <p14:creationId xmlns:p14="http://schemas.microsoft.com/office/powerpoint/2010/main" val="7092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1" grpId="0"/>
      <p:bldP spid="132" grpId="0"/>
      <p:bldP spid="133" grpId="0"/>
      <p:bldP spid="134" grpId="0" animBg="1"/>
      <p:bldP spid="135" grpId="0"/>
      <p:bldP spid="136" grpId="0"/>
      <p:bldP spid="137" grpId="0" animBg="1"/>
      <p:bldP spid="138" grpId="0"/>
      <p:bldP spid="139" grpId="0"/>
      <p:bldP spid="141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/>
      <p:bldP spid="151" grpId="0" animBg="1"/>
      <p:bldP spid="152" grpId="0" animBg="1"/>
      <p:bldP spid="153" grpId="0" animBg="1"/>
      <p:bldP spid="154" grpId="0"/>
      <p:bldP spid="155" grpId="0" animBg="1"/>
      <p:bldP spid="156" grpId="0"/>
      <p:bldP spid="157" grpId="0" animBg="1"/>
      <p:bldP spid="158" grpId="0" animBg="1"/>
      <p:bldP spid="159" grpId="0" animBg="1"/>
      <p:bldP spid="160" grpId="0" animBg="1"/>
      <p:bldP spid="161" grpId="0"/>
      <p:bldP spid="162" grpId="0" animBg="1"/>
      <p:bldP spid="163" grpId="0" animBg="1"/>
      <p:bldP spid="164" grpId="0" animBg="1"/>
      <p:bldP spid="165" grpId="0"/>
      <p:bldP spid="166" grpId="0" animBg="1"/>
      <p:bldP spid="167" grpId="0"/>
      <p:bldP spid="168" grpId="0" animBg="1"/>
      <p:bldP spid="170" grpId="0" animBg="1"/>
      <p:bldP spid="175" grpId="0" animBg="1"/>
      <p:bldP spid="177" grpId="0" animBg="1"/>
      <p:bldP spid="178" grpId="0"/>
      <p:bldP spid="180" grpId="0" animBg="1"/>
      <p:bldP spid="184" grpId="0" animBg="1"/>
      <p:bldP spid="187" grpId="0"/>
      <p:bldP spid="195" grpId="0" animBg="1"/>
      <p:bldP spid="196" grpId="0" animBg="1"/>
      <p:bldP spid="197" grpId="0" animBg="1"/>
      <p:bldP spid="198" grpId="0" animBg="1"/>
      <p:bldP spid="199" grpId="0" animBg="1"/>
      <p:bldP spid="201" grpId="0" animBg="1"/>
      <p:bldP spid="202" grpId="0" animBg="1"/>
      <p:bldP spid="203" grpId="0" animBg="1"/>
      <p:bldP spid="204" grpId="0" animBg="1"/>
      <p:bldP spid="206" grpId="0" animBg="1"/>
      <p:bldP spid="209" grpId="0" animBg="1"/>
      <p:bldP spid="210" grpId="0" animBg="1"/>
      <p:bldP spid="211" grpId="0" animBg="1"/>
      <p:bldP spid="2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5676" y="2475406"/>
            <a:ext cx="11585448" cy="25421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i="1" dirty="0">
                <a:solidFill>
                  <a:srgbClr val="00B0F0"/>
                </a:solidFill>
              </a:rPr>
              <a:t>Mechanism of action.  </a:t>
            </a:r>
            <a:r>
              <a:rPr lang="en-US" altLang="en-US" sz="2400" dirty="0"/>
              <a:t>Multitarget  effect on </a:t>
            </a:r>
            <a:r>
              <a:rPr lang="en-US" altLang="en-US" sz="2400" b="0" dirty="0"/>
              <a:t>neuroendocrine-immune system including: </a:t>
            </a:r>
            <a:endParaRPr lang="en-US" alt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rgbClr val="FF0000"/>
                </a:solidFill>
              </a:rPr>
              <a:t>triggering</a:t>
            </a:r>
            <a:r>
              <a:rPr lang="en-US" altLang="en-US" sz="2000" dirty="0"/>
              <a:t> of intracellular and extracellular </a:t>
            </a:r>
            <a:r>
              <a:rPr lang="en-US" altLang="en-US" sz="2000" dirty="0">
                <a:solidFill>
                  <a:srgbClr val="FF0000"/>
                </a:solidFill>
              </a:rPr>
              <a:t>adaptive signaling pathways </a:t>
            </a:r>
            <a:r>
              <a:rPr lang="en-US" altLang="en-US" sz="2000" dirty="0"/>
              <a:t>that promote cell </a:t>
            </a:r>
            <a:r>
              <a:rPr lang="en-US" altLang="en-US" sz="2000" dirty="0">
                <a:solidFill>
                  <a:srgbClr val="FF0000"/>
                </a:solidFill>
              </a:rPr>
              <a:t>survival</a:t>
            </a:r>
            <a:r>
              <a:rPr lang="en-US" altLang="en-US" sz="2000" dirty="0"/>
              <a:t> and organismal </a:t>
            </a:r>
            <a:r>
              <a:rPr lang="en-US" altLang="en-US" sz="2000" dirty="0">
                <a:solidFill>
                  <a:srgbClr val="FF0000"/>
                </a:solidFill>
              </a:rPr>
              <a:t>resilience</a:t>
            </a:r>
            <a:r>
              <a:rPr lang="en-US" altLang="en-US" sz="2000" dirty="0"/>
              <a:t> in stress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rgbClr val="FF0000"/>
                </a:solidFill>
              </a:rPr>
              <a:t>regulation of metabolism </a:t>
            </a:r>
            <a:r>
              <a:rPr lang="en-US" altLang="en-US" sz="2000" dirty="0"/>
              <a:t>and homeostasis via effects on expression of </a:t>
            </a:r>
            <a:r>
              <a:rPr lang="en-US" altLang="en-US" sz="2000" dirty="0">
                <a:solidFill>
                  <a:srgbClr val="FF0000"/>
                </a:solidFill>
              </a:rPr>
              <a:t>stress hormones (corticotropin and gonadotropin releasing hormones, urocortin, cortisol, neuropeptide Y, heat shock proteins Hsp70) and their receptors</a:t>
            </a:r>
            <a:r>
              <a:rPr lang="en-US" altLang="en-US" sz="2000" b="0" dirty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944688" algn="l"/>
              </a:tabLst>
            </a:pPr>
            <a:endParaRPr lang="en-US" altLang="en-US" sz="2000" b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9CF8F5-D71D-4060-894E-7DB49EF9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51" y="1105908"/>
            <a:ext cx="10534457" cy="734553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rgbClr val="00B0F0"/>
                </a:solidFill>
                <a:latin typeface="+mn-lt"/>
              </a:rPr>
              <a:t>Definition based on the mechanisms of action </a:t>
            </a:r>
            <a:br>
              <a:rPr lang="sv-SE" sz="3600" dirty="0">
                <a:solidFill>
                  <a:srgbClr val="00B0F0"/>
                </a:solidFill>
                <a:latin typeface="+mn-lt"/>
              </a:rPr>
            </a:br>
            <a:br>
              <a:rPr lang="sv-SE" sz="3600" dirty="0">
                <a:solidFill>
                  <a:srgbClr val="00B0F0"/>
                </a:solidFill>
                <a:latin typeface="+mn-lt"/>
              </a:rPr>
            </a:br>
            <a:r>
              <a:rPr lang="sv-SE" sz="2800" i="1" dirty="0">
                <a:solidFill>
                  <a:srgbClr val="00B0F0"/>
                </a:solidFill>
                <a:latin typeface="+mn-lt"/>
              </a:rPr>
              <a:t>Criterias of adaptogenic activity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F566111-432A-401A-9A8E-057556558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16" y="396468"/>
            <a:ext cx="1320097" cy="3605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19250-BBAE-4AE3-91C3-CE2D3774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30AAE-B14A-4F21-B409-B5F72F903C2C}"/>
              </a:ext>
            </a:extLst>
          </p:cNvPr>
          <p:cNvSpPr/>
          <p:nvPr/>
        </p:nvSpPr>
        <p:spPr>
          <a:xfrm>
            <a:off x="674703" y="5484302"/>
            <a:ext cx="111473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Panossian A, Seo EJ, Efferth T. Novel molecular mechanisms for the adaptogenic effects of herbal extracts on isolated brain cells using systems biology. Phytomedicine, 50 (2018) 257-284. </a:t>
            </a:r>
            <a:r>
              <a:rPr lang="en-US" dirty="0">
                <a:hlinkClick r:id="rId4"/>
              </a:rPr>
              <a:t>https://doi.org/10.1016/j.phymed.2018.09.204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hlinkClick r:id="rId5"/>
              </a:rPr>
              <a:t>https://www.sciencedirect.com/science/article/pii/S0944711318304835?via%3Dihub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0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706813"/>
              </p:ext>
            </p:extLst>
          </p:nvPr>
        </p:nvGraphicFramePr>
        <p:xfrm>
          <a:off x="1367148" y="1606130"/>
          <a:ext cx="917285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6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+mj-lt"/>
                        </a:rPr>
                        <a:t>Stimulants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+mj-lt"/>
                        </a:rPr>
                        <a:t>Adaptogens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Stress protective (</a:t>
                      </a:r>
                      <a:r>
                        <a:rPr lang="en-US" sz="1800" b="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neuro</a:t>
                      </a: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-, </a:t>
                      </a:r>
                      <a:r>
                        <a:rPr lang="en-US" sz="1800" b="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hepato</a:t>
                      </a: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-, cardio-protective)</a:t>
                      </a:r>
                      <a:endParaRPr lang="en-GB" sz="1800" b="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High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Recovery process after exhaustive physical load</a:t>
                      </a:r>
                      <a:endParaRPr lang="en-GB" sz="1800" b="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Low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High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Energy depletion</a:t>
                      </a:r>
                      <a:endParaRPr lang="en-GB" sz="1800" b="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Yes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Performance in stress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Increased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Survival in stress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Increased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Quality of arousal</a:t>
                      </a:r>
                      <a:endParaRPr lang="en-GB" sz="1800" b="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Poor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Good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Addiction potential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Yes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Side effects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Yes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Rare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DNA/proteins synthesis 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 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Decreased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Increased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NPY mediated activation of Hsp70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</a:t>
                      </a:r>
                      <a:endParaRPr lang="en-GB" sz="1800" b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Increased</a:t>
                      </a:r>
                      <a:endParaRPr lang="en-GB" sz="1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88442" y="670788"/>
            <a:ext cx="10130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00B0F0"/>
                </a:solidFill>
                <a:cs typeface="Times New Roman" pitchFamily="18" charset="0"/>
              </a:rPr>
              <a:t>The difference between stimulants and adaptogens</a:t>
            </a:r>
            <a:endParaRPr lang="sv-SE" sz="3600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1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A065D00-6F65-4966-9D64-31AEEA5D32CA}"/>
              </a:ext>
            </a:extLst>
          </p:cNvPr>
          <p:cNvSpPr/>
          <p:nvPr/>
        </p:nvSpPr>
        <p:spPr>
          <a:xfrm>
            <a:off x="7712843" y="2957866"/>
            <a:ext cx="1369502" cy="12666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Krebs cycle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9946D0-CD90-430B-AF2C-676C60325A2D}"/>
              </a:ext>
            </a:extLst>
          </p:cNvPr>
          <p:cNvSpPr/>
          <p:nvPr/>
        </p:nvSpPr>
        <p:spPr>
          <a:xfrm>
            <a:off x="607674" y="4269438"/>
            <a:ext cx="1476463" cy="318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Glycogen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9E8C8B-DCB3-4E15-8A6B-93F537A756F6}"/>
              </a:ext>
            </a:extLst>
          </p:cNvPr>
          <p:cNvSpPr/>
          <p:nvPr/>
        </p:nvSpPr>
        <p:spPr>
          <a:xfrm>
            <a:off x="614842" y="1848533"/>
            <a:ext cx="1600899" cy="318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Blood glucose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4AE7C1-B1E7-4EA0-BD3E-DD474C1FD5D0}"/>
              </a:ext>
            </a:extLst>
          </p:cNvPr>
          <p:cNvSpPr/>
          <p:nvPr/>
        </p:nvSpPr>
        <p:spPr>
          <a:xfrm>
            <a:off x="2404143" y="3214987"/>
            <a:ext cx="1600899" cy="318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Glucose – 6P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E00A14-CAB4-45AF-AB49-EB5A4C847C81}"/>
              </a:ext>
            </a:extLst>
          </p:cNvPr>
          <p:cNvSpPr/>
          <p:nvPr/>
        </p:nvSpPr>
        <p:spPr>
          <a:xfrm>
            <a:off x="5298602" y="3284074"/>
            <a:ext cx="1651236" cy="318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 pyruvic acid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856E4F-90DE-48D0-B08B-AA3A44D1C8DB}"/>
              </a:ext>
            </a:extLst>
          </p:cNvPr>
          <p:cNvSpPr/>
          <p:nvPr/>
        </p:nvSpPr>
        <p:spPr>
          <a:xfrm>
            <a:off x="5391324" y="4342329"/>
            <a:ext cx="1476463" cy="318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 lactic acid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11983A-17EC-4D8D-BA31-08C744B4BFAB}"/>
              </a:ext>
            </a:extLst>
          </p:cNvPr>
          <p:cNvSpPr/>
          <p:nvPr/>
        </p:nvSpPr>
        <p:spPr>
          <a:xfrm>
            <a:off x="5261171" y="2268716"/>
            <a:ext cx="1476463" cy="318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 Acetyl-CoA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F49894-505C-442D-91ED-7AB4DA65DEE9}"/>
              </a:ext>
            </a:extLst>
          </p:cNvPr>
          <p:cNvSpPr/>
          <p:nvPr/>
        </p:nvSpPr>
        <p:spPr>
          <a:xfrm>
            <a:off x="8613226" y="1656997"/>
            <a:ext cx="1843479" cy="171993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Respiratory chain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19F213-BB7D-4F34-BCC7-BD68E99FE7D8}"/>
              </a:ext>
            </a:extLst>
          </p:cNvPr>
          <p:cNvSpPr/>
          <p:nvPr/>
        </p:nvSpPr>
        <p:spPr>
          <a:xfrm>
            <a:off x="3914425" y="2147965"/>
            <a:ext cx="799751" cy="778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ATP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1ADCED-25A9-4B62-80D5-F6ABBDDF134A}"/>
              </a:ext>
            </a:extLst>
          </p:cNvPr>
          <p:cNvSpPr/>
          <p:nvPr/>
        </p:nvSpPr>
        <p:spPr>
          <a:xfrm>
            <a:off x="662215" y="2662316"/>
            <a:ext cx="799751" cy="778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ATP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EF7F0A-FA04-4828-8BF3-C72693880844}"/>
              </a:ext>
            </a:extLst>
          </p:cNvPr>
          <p:cNvSpPr/>
          <p:nvPr/>
        </p:nvSpPr>
        <p:spPr>
          <a:xfrm>
            <a:off x="4567318" y="676339"/>
            <a:ext cx="799751" cy="7781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505F9E-1814-4D3F-9752-3FFEB02B8A73}"/>
              </a:ext>
            </a:extLst>
          </p:cNvPr>
          <p:cNvSpPr/>
          <p:nvPr/>
        </p:nvSpPr>
        <p:spPr>
          <a:xfrm>
            <a:off x="4371464" y="4793033"/>
            <a:ext cx="1135309" cy="1137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ATP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B29784-9165-486F-913A-B6B75DB10984}"/>
              </a:ext>
            </a:extLst>
          </p:cNvPr>
          <p:cNvSpPr/>
          <p:nvPr/>
        </p:nvSpPr>
        <p:spPr>
          <a:xfrm>
            <a:off x="8082419" y="4447662"/>
            <a:ext cx="1715261" cy="17199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 ATP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F1F989-A156-4E83-8FC4-F72127C9613E}"/>
              </a:ext>
            </a:extLst>
          </p:cNvPr>
          <p:cNvSpPr/>
          <p:nvPr/>
        </p:nvSpPr>
        <p:spPr>
          <a:xfrm>
            <a:off x="1667310" y="1345290"/>
            <a:ext cx="2580664" cy="3187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Anaerobic glycolysis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4495E3-4F1F-48BE-996E-C0987EAB9D18}"/>
              </a:ext>
            </a:extLst>
          </p:cNvPr>
          <p:cNvSpPr/>
          <p:nvPr/>
        </p:nvSpPr>
        <p:spPr>
          <a:xfrm>
            <a:off x="7611049" y="1026508"/>
            <a:ext cx="2580664" cy="3187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Aerobic glycolysis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A203F6-E80E-44C1-96E5-97AEE86BF7D3}"/>
              </a:ext>
            </a:extLst>
          </p:cNvPr>
          <p:cNvSpPr/>
          <p:nvPr/>
        </p:nvSpPr>
        <p:spPr>
          <a:xfrm>
            <a:off x="3309020" y="6276902"/>
            <a:ext cx="2810312" cy="318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Medium term performance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CC8E91-32FE-4688-A228-57397E9A6709}"/>
              </a:ext>
            </a:extLst>
          </p:cNvPr>
          <p:cNvSpPr/>
          <p:nvPr/>
        </p:nvSpPr>
        <p:spPr>
          <a:xfrm>
            <a:off x="7462425" y="6275219"/>
            <a:ext cx="2810311" cy="3187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Long term performance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60135E-79CF-4713-8155-40FEC7031A4E}"/>
              </a:ext>
            </a:extLst>
          </p:cNvPr>
          <p:cNvSpPr/>
          <p:nvPr/>
        </p:nvSpPr>
        <p:spPr>
          <a:xfrm>
            <a:off x="2130717" y="85002"/>
            <a:ext cx="1950590" cy="5620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Adaptogens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FC92E46-7E1F-4AB5-B536-E2E3E9E5021F}"/>
              </a:ext>
            </a:extLst>
          </p:cNvPr>
          <p:cNvSpPr txBox="1">
            <a:spLocks/>
          </p:cNvSpPr>
          <p:nvPr/>
        </p:nvSpPr>
        <p:spPr>
          <a:xfrm>
            <a:off x="383089" y="671606"/>
            <a:ext cx="1521664" cy="78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Stress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9DD1E2-A5D6-440F-9049-21C07E3056C6}"/>
              </a:ext>
            </a:extLst>
          </p:cNvPr>
          <p:cNvCxnSpPr>
            <a:cxnSpLocks/>
          </p:cNvCxnSpPr>
          <p:nvPr/>
        </p:nvCxnSpPr>
        <p:spPr>
          <a:xfrm>
            <a:off x="1576426" y="1065402"/>
            <a:ext cx="297824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19F22B2-977B-4406-9A64-8A5DD71EDDAA}"/>
              </a:ext>
            </a:extLst>
          </p:cNvPr>
          <p:cNvSpPr/>
          <p:nvPr/>
        </p:nvSpPr>
        <p:spPr>
          <a:xfrm rot="5400000">
            <a:off x="2946336" y="595927"/>
            <a:ext cx="260055" cy="39900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BB15D5-3339-4408-A0FC-755A8270EFE2}"/>
              </a:ext>
            </a:extLst>
          </p:cNvPr>
          <p:cNvCxnSpPr>
            <a:cxnSpLocks/>
          </p:cNvCxnSpPr>
          <p:nvPr/>
        </p:nvCxnSpPr>
        <p:spPr>
          <a:xfrm>
            <a:off x="3036815" y="961937"/>
            <a:ext cx="0" cy="26005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84DE0E-F203-4804-8E5A-D34046510313}"/>
              </a:ext>
            </a:extLst>
          </p:cNvPr>
          <p:cNvCxnSpPr>
            <a:cxnSpLocks/>
          </p:cNvCxnSpPr>
          <p:nvPr/>
        </p:nvCxnSpPr>
        <p:spPr>
          <a:xfrm>
            <a:off x="3129989" y="961937"/>
            <a:ext cx="0" cy="26005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2187C1-4C16-4BDD-A4DA-82A8141BC41E}"/>
              </a:ext>
            </a:extLst>
          </p:cNvPr>
          <p:cNvCxnSpPr>
            <a:cxnSpLocks/>
          </p:cNvCxnSpPr>
          <p:nvPr/>
        </p:nvCxnSpPr>
        <p:spPr>
          <a:xfrm>
            <a:off x="1518404" y="2244473"/>
            <a:ext cx="778980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DFD31B1-F6E9-4615-8702-3CF80C84CD00}"/>
              </a:ext>
            </a:extLst>
          </p:cNvPr>
          <p:cNvCxnSpPr>
            <a:cxnSpLocks/>
          </p:cNvCxnSpPr>
          <p:nvPr/>
        </p:nvCxnSpPr>
        <p:spPr>
          <a:xfrm flipV="1">
            <a:off x="1518404" y="3409985"/>
            <a:ext cx="800451" cy="7677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43FE78F-EB83-47E9-8624-6C158E9E80C5}"/>
              </a:ext>
            </a:extLst>
          </p:cNvPr>
          <p:cNvCxnSpPr>
            <a:cxnSpLocks/>
          </p:cNvCxnSpPr>
          <p:nvPr/>
        </p:nvCxnSpPr>
        <p:spPr>
          <a:xfrm>
            <a:off x="4139809" y="3409985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1C49AC-2CF8-4497-8F63-899354F38B4B}"/>
              </a:ext>
            </a:extLst>
          </p:cNvPr>
          <p:cNvCxnSpPr>
            <a:cxnSpLocks/>
          </p:cNvCxnSpPr>
          <p:nvPr/>
        </p:nvCxnSpPr>
        <p:spPr>
          <a:xfrm>
            <a:off x="6023741" y="3719831"/>
            <a:ext cx="0" cy="5496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8A6D725-53E9-497A-98EC-F9AF27B48E7F}"/>
              </a:ext>
            </a:extLst>
          </p:cNvPr>
          <p:cNvCxnSpPr>
            <a:cxnSpLocks/>
          </p:cNvCxnSpPr>
          <p:nvPr/>
        </p:nvCxnSpPr>
        <p:spPr>
          <a:xfrm>
            <a:off x="6771092" y="2623706"/>
            <a:ext cx="1008548" cy="6047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36D9BDD-2095-46F9-AA91-C2EE040BED2E}"/>
              </a:ext>
            </a:extLst>
          </p:cNvPr>
          <p:cNvCxnSpPr>
            <a:cxnSpLocks/>
          </p:cNvCxnSpPr>
          <p:nvPr/>
        </p:nvCxnSpPr>
        <p:spPr>
          <a:xfrm flipV="1">
            <a:off x="6023741" y="2614718"/>
            <a:ext cx="0" cy="5441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9B07FC6-FFD6-4420-8F13-87E99B8B6CD4}"/>
              </a:ext>
            </a:extLst>
          </p:cNvPr>
          <p:cNvSpPr/>
          <p:nvPr/>
        </p:nvSpPr>
        <p:spPr>
          <a:xfrm rot="19400919">
            <a:off x="1414122" y="2486725"/>
            <a:ext cx="360983" cy="39900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BA2EF87-54CD-4E5B-B41D-B1517758B0AA}"/>
              </a:ext>
            </a:extLst>
          </p:cNvPr>
          <p:cNvSpPr/>
          <p:nvPr/>
        </p:nvSpPr>
        <p:spPr>
          <a:xfrm rot="5400000">
            <a:off x="4174674" y="3004183"/>
            <a:ext cx="360983" cy="39900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3853D26-E70B-4EDB-A01A-9D68E72AEAC8}"/>
              </a:ext>
            </a:extLst>
          </p:cNvPr>
          <p:cNvCxnSpPr>
            <a:cxnSpLocks/>
          </p:cNvCxnSpPr>
          <p:nvPr/>
        </p:nvCxnSpPr>
        <p:spPr>
          <a:xfrm>
            <a:off x="4758709" y="341933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BF81E0EC-B3EA-4AA9-B5E9-88FD103728DE}"/>
              </a:ext>
            </a:extLst>
          </p:cNvPr>
          <p:cNvSpPr/>
          <p:nvPr/>
        </p:nvSpPr>
        <p:spPr>
          <a:xfrm rot="5400000">
            <a:off x="4420272" y="3889287"/>
            <a:ext cx="1093845" cy="39900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FE910C5E-69B0-45DE-BD44-EF0A8956B40F}"/>
              </a:ext>
            </a:extLst>
          </p:cNvPr>
          <p:cNvSpPr/>
          <p:nvPr/>
        </p:nvSpPr>
        <p:spPr>
          <a:xfrm rot="5400000">
            <a:off x="8964854" y="3826874"/>
            <a:ext cx="1266644" cy="39900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97AE5B1F-7816-4DF1-A63E-296E4FB8A91D}"/>
              </a:ext>
            </a:extLst>
          </p:cNvPr>
          <p:cNvSpPr/>
          <p:nvPr/>
        </p:nvSpPr>
        <p:spPr>
          <a:xfrm rot="5400000">
            <a:off x="8158009" y="4238364"/>
            <a:ext cx="337673" cy="39900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Up Arrow Callout 239">
            <a:extLst>
              <a:ext uri="{FF2B5EF4-FFF2-40B4-BE49-F238E27FC236}">
                <a16:creationId xmlns:a16="http://schemas.microsoft.com/office/drawing/2014/main" id="{47F42CFD-5561-4E2B-8A0B-C9E483C10594}"/>
              </a:ext>
            </a:extLst>
          </p:cNvPr>
          <p:cNvSpPr/>
          <p:nvPr/>
        </p:nvSpPr>
        <p:spPr>
          <a:xfrm rot="5400000">
            <a:off x="4860142" y="1545811"/>
            <a:ext cx="254334" cy="1764592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Up Arrow Callout 239">
            <a:extLst>
              <a:ext uri="{FF2B5EF4-FFF2-40B4-BE49-F238E27FC236}">
                <a16:creationId xmlns:a16="http://schemas.microsoft.com/office/drawing/2014/main" id="{53FB8EEA-9099-472A-916A-624CFD93A548}"/>
              </a:ext>
            </a:extLst>
          </p:cNvPr>
          <p:cNvSpPr/>
          <p:nvPr/>
        </p:nvSpPr>
        <p:spPr>
          <a:xfrm rot="1046808">
            <a:off x="6926382" y="58006"/>
            <a:ext cx="184586" cy="3433748"/>
          </a:xfrm>
          <a:prstGeom prst="upArrowCallout">
            <a:avLst>
              <a:gd name="adj1" fmla="val 25000"/>
              <a:gd name="adj2" fmla="val 7447"/>
              <a:gd name="adj3" fmla="val 0"/>
              <a:gd name="adj4" fmla="val 196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2027352-502D-464C-9CC0-44FD4700C9C8}"/>
              </a:ext>
            </a:extLst>
          </p:cNvPr>
          <p:cNvSpPr/>
          <p:nvPr/>
        </p:nvSpPr>
        <p:spPr>
          <a:xfrm rot="16200000">
            <a:off x="5349931" y="906118"/>
            <a:ext cx="360983" cy="190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719169F-22B0-485A-94DE-AD8A415AC84E}"/>
              </a:ext>
            </a:extLst>
          </p:cNvPr>
          <p:cNvSpPr txBox="1">
            <a:spLocks/>
          </p:cNvSpPr>
          <p:nvPr/>
        </p:nvSpPr>
        <p:spPr>
          <a:xfrm>
            <a:off x="5125645" y="171489"/>
            <a:ext cx="6801408" cy="544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00B0F0"/>
                </a:solidFill>
                <a:latin typeface="+mn-lt"/>
              </a:rPr>
              <a:t>How adaptogens save energy in stress?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DA2D4B-0642-4801-AEDA-31A18225AE74}"/>
              </a:ext>
            </a:extLst>
          </p:cNvPr>
          <p:cNvCxnSpPr>
            <a:cxnSpLocks/>
          </p:cNvCxnSpPr>
          <p:nvPr/>
        </p:nvCxnSpPr>
        <p:spPr>
          <a:xfrm>
            <a:off x="4834572" y="2032127"/>
            <a:ext cx="291073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10C47E-D0A9-4DA2-B1FD-A8F67494AE5A}"/>
              </a:ext>
            </a:extLst>
          </p:cNvPr>
          <p:cNvCxnSpPr>
            <a:cxnSpLocks/>
          </p:cNvCxnSpPr>
          <p:nvPr/>
        </p:nvCxnSpPr>
        <p:spPr>
          <a:xfrm>
            <a:off x="6677918" y="1526796"/>
            <a:ext cx="0" cy="26005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044F36-6318-4E99-95FF-C7BADE260C43}"/>
              </a:ext>
            </a:extLst>
          </p:cNvPr>
          <p:cNvCxnSpPr>
            <a:cxnSpLocks/>
          </p:cNvCxnSpPr>
          <p:nvPr/>
        </p:nvCxnSpPr>
        <p:spPr>
          <a:xfrm>
            <a:off x="6771092" y="1526796"/>
            <a:ext cx="0" cy="26005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011056A-937F-4BA2-A7E8-92FC1822EF25}"/>
              </a:ext>
            </a:extLst>
          </p:cNvPr>
          <p:cNvCxnSpPr>
            <a:cxnSpLocks/>
          </p:cNvCxnSpPr>
          <p:nvPr/>
        </p:nvCxnSpPr>
        <p:spPr>
          <a:xfrm flipH="1">
            <a:off x="4834572" y="2147965"/>
            <a:ext cx="291073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1641E4-1790-4909-997C-B185160A45F4}"/>
              </a:ext>
            </a:extLst>
          </p:cNvPr>
          <p:cNvCxnSpPr>
            <a:cxnSpLocks/>
          </p:cNvCxnSpPr>
          <p:nvPr/>
        </p:nvCxnSpPr>
        <p:spPr>
          <a:xfrm>
            <a:off x="5391324" y="1065402"/>
            <a:ext cx="291073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8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6" grpId="0" animBg="1"/>
      <p:bldP spid="49" grpId="0" animBg="1"/>
      <p:bldP spid="50" grpId="0" animBg="1"/>
      <p:bldP spid="53" grpId="0" animBg="1"/>
      <p:bldP spid="57" grpId="0" animBg="1"/>
      <p:bldP spid="58" grpId="0" animBg="1"/>
      <p:bldP spid="64" grpId="0" animBg="1"/>
      <p:bldP spid="67" grpId="0" animBg="1"/>
      <p:bldP spid="6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ChangeArrowheads="1"/>
          </p:cNvSpPr>
          <p:nvPr/>
        </p:nvSpPr>
        <p:spPr bwMode="auto">
          <a:xfrm>
            <a:off x="1524001" y="17122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54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87395"/>
              </p:ext>
            </p:extLst>
          </p:nvPr>
        </p:nvGraphicFramePr>
        <p:xfrm>
          <a:off x="417196" y="2276494"/>
          <a:ext cx="5758179" cy="309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Chart" r:id="rId4" imgW="3019425" imgH="1619250" progId="Excel.Chart.8">
                  <p:embed/>
                </p:oleObj>
              </mc:Choice>
              <mc:Fallback>
                <p:oleObj name="Chart" r:id="rId4" imgW="3019425" imgH="1619250" progId="Excel.Chart.8">
                  <p:embed/>
                  <p:pic>
                    <p:nvPicPr>
                      <p:cNvPr id="105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6" y="2276494"/>
                        <a:ext cx="5758179" cy="3091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6" name="Text Box 6"/>
          <p:cNvSpPr txBox="1">
            <a:spLocks noChangeArrowheads="1"/>
          </p:cNvSpPr>
          <p:nvPr/>
        </p:nvSpPr>
        <p:spPr bwMode="auto">
          <a:xfrm>
            <a:off x="738843" y="1466047"/>
            <a:ext cx="54365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B0F0"/>
                </a:solidFill>
                <a:latin typeface="+mn-lt"/>
              </a:rPr>
              <a:t>Effect of ADAPT-232 on the lifespan of </a:t>
            </a:r>
            <a:r>
              <a:rPr lang="en-US" altLang="en-US" sz="2800" b="0" i="1" dirty="0" err="1">
                <a:solidFill>
                  <a:srgbClr val="00B0F0"/>
                </a:solidFill>
                <a:latin typeface="+mn-lt"/>
              </a:rPr>
              <a:t>C.elegans</a:t>
            </a:r>
            <a:endParaRPr lang="en-US" altLang="en-US" sz="2800" b="0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5880100" y="6381750"/>
            <a:ext cx="3816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Panosyan L. and Wiegant FAC, 2005</a:t>
            </a:r>
          </a:p>
        </p:txBody>
      </p:sp>
      <p:pic>
        <p:nvPicPr>
          <p:cNvPr id="6" name="Диаграмма 3">
            <a:extLst>
              <a:ext uri="{FF2B5EF4-FFF2-40B4-BE49-F238E27FC236}">
                <a16:creationId xmlns:a16="http://schemas.microsoft.com/office/drawing/2014/main" id="{197171EF-72A0-454E-9338-B6621DE2FC5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47" y="2555989"/>
            <a:ext cx="4202342" cy="364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8E72F9F5-E19B-4B6A-8B0B-A8385231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047" y="1322387"/>
            <a:ext cx="48337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B0F0"/>
                </a:solidFill>
                <a:latin typeface="+mn-lt"/>
              </a:rPr>
              <a:t>Effect of ADAPT on the lifespan of mice in stressful environment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9EB208-DFF1-4ED1-8260-772260F79B26}"/>
              </a:ext>
            </a:extLst>
          </p:cNvPr>
          <p:cNvSpPr txBox="1">
            <a:spLocks/>
          </p:cNvSpPr>
          <p:nvPr/>
        </p:nvSpPr>
        <p:spPr>
          <a:xfrm>
            <a:off x="443567" y="499833"/>
            <a:ext cx="10894979" cy="814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00B0F0"/>
                </a:solidFill>
              </a:rPr>
              <a:t>Why  adaptogens are useful in ageing? </a:t>
            </a:r>
          </a:p>
        </p:txBody>
      </p:sp>
    </p:spTree>
    <p:extLst>
      <p:ext uri="{BB962C8B-B14F-4D97-AF65-F5344CB8AC3E}">
        <p14:creationId xmlns:p14="http://schemas.microsoft.com/office/powerpoint/2010/main" val="19785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5475" grpId="0"/>
      <p:bldP spid="105476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285BC9-FA70-423D-B303-1300F161C05E}" type="slidenum">
              <a:rPr lang="de-DE" sz="1050"/>
              <a:pPr/>
              <a:t>52</a:t>
            </a:fld>
            <a:endParaRPr lang="de-DE" sz="105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891990" y="593510"/>
            <a:ext cx="840801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Effect of ADAPT on ageing related disorders in two years old rats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55193" y="1919073"/>
            <a:ext cx="10816104" cy="30861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9B1D69-32C9-497B-8F46-7AED93003FC8}"/>
              </a:ext>
            </a:extLst>
          </p:cNvPr>
          <p:cNvSpPr/>
          <p:nvPr/>
        </p:nvSpPr>
        <p:spPr>
          <a:xfrm>
            <a:off x="1048105" y="1919073"/>
            <a:ext cx="9962707" cy="394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2400" dirty="0">
                <a:solidFill>
                  <a:srgbClr val="44546A"/>
                </a:solidFill>
              </a:rPr>
              <a:t>A  4 months treatment of 2 years old rats showed that in comparison with the control group the ADAPT-232 group showed: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</a:rPr>
              <a:t>no development and progression of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cardiac insufficiency and hypercholesterolemia</a:t>
            </a:r>
            <a:r>
              <a:rPr lang="en-US" sz="2400" dirty="0">
                <a:solidFill>
                  <a:prstClr val="black"/>
                </a:solidFill>
              </a:rPr>
              <a:t> , 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</a:rPr>
              <a:t>better CNS functioning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n-US" sz="2400" dirty="0">
                <a:solidFill>
                  <a:srgbClr val="FF0000"/>
                </a:solidFill>
              </a:rPr>
              <a:t>prevention of losses of memory and learning ability), 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</a:rPr>
              <a:t>normal </a:t>
            </a:r>
            <a:r>
              <a:rPr lang="en-US" sz="2400" dirty="0">
                <a:solidFill>
                  <a:srgbClr val="FF0000"/>
                </a:solidFill>
              </a:rPr>
              <a:t>protein synthesis </a:t>
            </a:r>
            <a:r>
              <a:rPr lang="en-US" sz="2400" dirty="0">
                <a:solidFill>
                  <a:srgbClr val="44546A"/>
                </a:solidFill>
              </a:rPr>
              <a:t>and </a:t>
            </a:r>
            <a:r>
              <a:rPr lang="en-US" sz="2400" dirty="0">
                <a:solidFill>
                  <a:srgbClr val="FF0000"/>
                </a:solidFill>
              </a:rPr>
              <a:t>activity of hormonal system</a:t>
            </a:r>
            <a:r>
              <a:rPr lang="en-US" sz="2400" dirty="0">
                <a:solidFill>
                  <a:srgbClr val="44546A"/>
                </a:solidFill>
              </a:rPr>
              <a:t>,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cs typeface="Arial" panose="020B0604020202020204" pitchFamily="34" charset="0"/>
              </a:rPr>
              <a:t>less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cs typeface="Arial" panose="020B0604020202020204" pitchFamily="34" charset="0"/>
              </a:rPr>
              <a:t>stress sensitivity </a:t>
            </a:r>
            <a:r>
              <a:rPr lang="en-GB" sz="2400" dirty="0">
                <a:solidFill>
                  <a:srgbClr val="44546A"/>
                </a:solidFill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44546A"/>
                </a:solidFill>
                <a:cs typeface="Arial" panose="020B0604020202020204" pitchFamily="34" charset="0"/>
              </a:rPr>
              <a:t>hypodynamia</a:t>
            </a:r>
            <a:r>
              <a:rPr lang="en-US" sz="2400" dirty="0">
                <a:solidFill>
                  <a:srgbClr val="44546A"/>
                </a:solidFill>
                <a:cs typeface="Arial" panose="020B0604020202020204" pitchFamily="34" charset="0"/>
              </a:rPr>
              <a:t> induced </a:t>
            </a:r>
            <a:r>
              <a:rPr lang="en-GB" sz="2400" dirty="0">
                <a:solidFill>
                  <a:srgbClr val="44546A"/>
                </a:solidFill>
                <a:cs typeface="Arial" panose="020B0604020202020204" pitchFamily="34" charset="0"/>
              </a:rPr>
              <a:t>damages </a:t>
            </a:r>
            <a:r>
              <a:rPr lang="en-US" sz="2400" dirty="0">
                <a:solidFill>
                  <a:srgbClr val="44546A"/>
                </a:solidFill>
                <a:cs typeface="Arial" panose="020B0604020202020204" pitchFamily="34" charset="0"/>
              </a:rPr>
              <a:t>in</a:t>
            </a:r>
            <a:r>
              <a:rPr lang="en-GB" sz="2400" dirty="0">
                <a:solidFill>
                  <a:srgbClr val="44546A"/>
                </a:solidFill>
                <a:cs typeface="Arial" panose="020B0604020202020204" pitchFamily="34" charset="0"/>
              </a:rPr>
              <a:t> stomach and adrenals),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4546A"/>
                </a:solidFill>
                <a:cs typeface="Arial" panose="020B0604020202020204" pitchFamily="34" charset="0"/>
              </a:rPr>
              <a:t>better </a:t>
            </a:r>
            <a:r>
              <a:rPr lang="en-GB" sz="2400" dirty="0">
                <a:solidFill>
                  <a:srgbClr val="FF0000"/>
                </a:solidFill>
                <a:cs typeface="Arial" panose="020B0604020202020204" pitchFamily="34" charset="0"/>
              </a:rPr>
              <a:t>endurance </a:t>
            </a:r>
            <a:r>
              <a:rPr lang="en-GB" sz="2400" dirty="0">
                <a:solidFill>
                  <a:srgbClr val="44546A"/>
                </a:solidFill>
                <a:cs typeface="Arial" panose="020B0604020202020204" pitchFamily="34" charset="0"/>
              </a:rPr>
              <a:t>at physical load,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cs typeface="Times New Roman" panose="02020603050405020304" pitchFamily="18" charset="0"/>
              </a:rPr>
              <a:t>better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liver detoxifying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44546A"/>
                </a:solidFill>
              </a:rPr>
              <a:t>function,</a:t>
            </a:r>
            <a:endParaRPr lang="en-GB" sz="2400" dirty="0">
              <a:solidFill>
                <a:srgbClr val="44546A"/>
              </a:solidFill>
              <a:cs typeface="Arial" panose="020B0604020202020204" pitchFamily="34" charset="0"/>
            </a:endParaRP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</a:rPr>
              <a:t>no impaired </a:t>
            </a:r>
            <a:r>
              <a:rPr lang="en-US" sz="2400" dirty="0">
                <a:solidFill>
                  <a:srgbClr val="FF0000"/>
                </a:solidFill>
              </a:rPr>
              <a:t>apoptosis,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</a:rPr>
              <a:t>no </a:t>
            </a:r>
            <a:r>
              <a:rPr lang="en-US" sz="2400" dirty="0">
                <a:solidFill>
                  <a:srgbClr val="FF0000"/>
                </a:solidFill>
              </a:rPr>
              <a:t>spontaneous tumorigenesis. </a:t>
            </a:r>
          </a:p>
        </p:txBody>
      </p:sp>
    </p:spTree>
    <p:extLst>
      <p:ext uri="{BB962C8B-B14F-4D97-AF65-F5344CB8AC3E}">
        <p14:creationId xmlns:p14="http://schemas.microsoft.com/office/powerpoint/2010/main" val="21354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086" y="2074916"/>
            <a:ext cx="45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22798" y="2074916"/>
            <a:ext cx="60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.-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3198" y="2064953"/>
            <a:ext cx="86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1/2</a:t>
            </a:r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52998" y="2074916"/>
            <a:ext cx="86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574938" y="2090865"/>
            <a:ext cx="86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8619" y="2074915"/>
            <a:ext cx="3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6563" y="3191834"/>
            <a:ext cx="79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baseline="30000" dirty="0">
                <a:solidFill>
                  <a:srgbClr val="FF0000"/>
                </a:solidFill>
              </a:rPr>
              <a:t>-..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5211" y="2633375"/>
            <a:ext cx="64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30000" dirty="0">
                <a:solidFill>
                  <a:srgbClr val="FF0000"/>
                </a:solidFill>
              </a:rPr>
              <a:t>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5774" y="3506033"/>
            <a:ext cx="92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2HO</a:t>
            </a:r>
            <a:r>
              <a:rPr lang="en-US" b="1" baseline="30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10734" y="1810507"/>
            <a:ext cx="818207" cy="362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SOD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4892" y="1715333"/>
            <a:ext cx="1183397" cy="438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Catalase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135092" y="2421057"/>
            <a:ext cx="2410206" cy="82722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Oxidases,</a:t>
            </a:r>
          </a:p>
          <a:p>
            <a:pPr algn="ctr"/>
            <a:r>
              <a:rPr lang="en-US" dirty="0" err="1"/>
              <a:t>Oxygenases</a:t>
            </a:r>
            <a:endParaRPr lang="en-US" dirty="0"/>
          </a:p>
          <a:p>
            <a:pPr algn="ctr"/>
            <a:r>
              <a:rPr lang="en-US" dirty="0"/>
              <a:t>Mitochondrial enzymes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0369" y="1285095"/>
            <a:ext cx="335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Innate antioxidant enzymes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46771" y="529200"/>
            <a:ext cx="5995639" cy="544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Current theory of ageing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468409" y="2263990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59020" y="2294872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568885" y="2256734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667797" y="2414897"/>
            <a:ext cx="0" cy="806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27646" y="2421165"/>
            <a:ext cx="1163480" cy="11352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19881" y="4077907"/>
            <a:ext cx="17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Oxidative stress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2151760" y="4704990"/>
            <a:ext cx="2093327" cy="9449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Mutagenesis</a:t>
            </a:r>
          </a:p>
          <a:p>
            <a:pPr marL="0" indent="0">
              <a:buNone/>
            </a:pPr>
            <a:r>
              <a:rPr lang="en-US" sz="1350" dirty="0"/>
              <a:t> </a:t>
            </a:r>
          </a:p>
          <a:p>
            <a:r>
              <a:rPr lang="en-US" sz="1350" dirty="0"/>
              <a:t> cancer</a:t>
            </a:r>
          </a:p>
          <a:p>
            <a:endParaRPr lang="en-US" sz="135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6057886" y="4671066"/>
            <a:ext cx="2120462" cy="935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Proteins damage</a:t>
            </a:r>
          </a:p>
          <a:p>
            <a:r>
              <a:rPr lang="en-US" sz="1350" dirty="0"/>
              <a:t>Tissue damage</a:t>
            </a:r>
          </a:p>
          <a:p>
            <a:r>
              <a:rPr lang="en-US" sz="1350" dirty="0"/>
              <a:t>Apoptosis / necrosis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8324548" y="4714046"/>
            <a:ext cx="2120462" cy="935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Inflammation </a:t>
            </a:r>
          </a:p>
          <a:p>
            <a:r>
              <a:rPr lang="en-US" sz="1350" dirty="0"/>
              <a:t>Atherosclerosis </a:t>
            </a:r>
          </a:p>
          <a:p>
            <a:r>
              <a:rPr lang="en-US" sz="1350" dirty="0"/>
              <a:t>Neurodegeneration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3845019" y="4704991"/>
            <a:ext cx="2093327" cy="868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Lipids peroxidation</a:t>
            </a:r>
          </a:p>
          <a:p>
            <a:pPr marL="0" indent="0">
              <a:buNone/>
            </a:pPr>
            <a:endParaRPr lang="en-US" sz="1350" dirty="0"/>
          </a:p>
          <a:p>
            <a:r>
              <a:rPr lang="en-US" sz="1350" dirty="0" err="1"/>
              <a:t>mDNA</a:t>
            </a:r>
            <a:r>
              <a:rPr lang="en-US" sz="1350" dirty="0"/>
              <a:t> damage</a:t>
            </a:r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55" name="TextBox 54"/>
          <p:cNvSpPr txBox="1"/>
          <p:nvPr/>
        </p:nvSpPr>
        <p:spPr>
          <a:xfrm>
            <a:off x="2466700" y="3537647"/>
            <a:ext cx="17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Antioxidants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4514104" y="3697327"/>
            <a:ext cx="749169" cy="95304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Straight Arrow Connector 58"/>
          <p:cNvCxnSpPr>
            <a:cxnSpLocks/>
            <a:endCxn id="39" idx="0"/>
          </p:cNvCxnSpPr>
          <p:nvPr/>
        </p:nvCxnSpPr>
        <p:spPr>
          <a:xfrm>
            <a:off x="6091124" y="3747989"/>
            <a:ext cx="1026993" cy="9230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>
            <a:off x="4655840" y="4961191"/>
            <a:ext cx="0" cy="41350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>
            <a:off x="2738272" y="4932273"/>
            <a:ext cx="0" cy="41350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H="1" flipV="1">
            <a:off x="3038649" y="4961191"/>
            <a:ext cx="806371" cy="38459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5667797" y="4797152"/>
            <a:ext cx="4836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>
            <a:off x="7757902" y="5114937"/>
            <a:ext cx="4836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5" name="Freeform 16"/>
          <p:cNvSpPr>
            <a:spLocks/>
          </p:cNvSpPr>
          <p:nvPr/>
        </p:nvSpPr>
        <p:spPr bwMode="auto">
          <a:xfrm rot="1785739">
            <a:off x="4031200" y="3852733"/>
            <a:ext cx="856104" cy="110096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Up Arrow 134"/>
          <p:cNvSpPr/>
          <p:nvPr/>
        </p:nvSpPr>
        <p:spPr>
          <a:xfrm>
            <a:off x="8770541" y="1823090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36" name="Up Arrow 135"/>
          <p:cNvSpPr/>
          <p:nvPr/>
        </p:nvSpPr>
        <p:spPr>
          <a:xfrm>
            <a:off x="6874907" y="1811620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62485" y="2859703"/>
            <a:ext cx="351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Reactive Oxygen Species (ROS) – free radicals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81703" y="3694063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R• </a:t>
            </a:r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+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</a:rPr>
              <a:t>POH </a:t>
            </a:r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→ R-H +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</a:rPr>
              <a:t>PO•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52998" y="3991524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</a:rPr>
              <a:t>PO• + PO•→ </a:t>
            </a:r>
            <a:r>
              <a:rPr lang="en-GB" dirty="0">
                <a:latin typeface="Arial" panose="020B0604020202020204" pitchFamily="34" charset="0"/>
              </a:rPr>
              <a:t>PO-OP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7" grpId="0" animBg="1"/>
      <p:bldP spid="19" grpId="0"/>
      <p:bldP spid="37" grpId="0"/>
      <p:bldP spid="38" grpId="0"/>
      <p:bldP spid="39" grpId="0"/>
      <p:bldP spid="41" grpId="0"/>
      <p:bldP spid="42" grpId="0"/>
      <p:bldP spid="55" grpId="0"/>
      <p:bldP spid="65" grpId="0" animBg="1"/>
      <p:bldP spid="135" grpId="0" animBg="1"/>
      <p:bldP spid="136" grpId="0" animBg="1"/>
      <p:bldP spid="40" grpId="0"/>
      <p:bldP spid="43" grpId="0"/>
      <p:bldP spid="4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Arrow 1"/>
          <p:cNvSpPr/>
          <p:nvPr/>
        </p:nvSpPr>
        <p:spPr>
          <a:xfrm rot="20109619">
            <a:off x="2036684" y="1763844"/>
            <a:ext cx="4132934" cy="93188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5650" y="2074916"/>
            <a:ext cx="50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54862" y="2074916"/>
            <a:ext cx="472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.-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3198" y="2064953"/>
            <a:ext cx="80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1/2</a:t>
            </a:r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52998" y="2074916"/>
            <a:ext cx="7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574938" y="2090865"/>
            <a:ext cx="65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8619" y="2074915"/>
            <a:ext cx="3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3127" y="3191834"/>
            <a:ext cx="80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baseline="30000" dirty="0">
                <a:solidFill>
                  <a:srgbClr val="FF0000"/>
                </a:solidFill>
              </a:rPr>
              <a:t>-..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5211" y="2633375"/>
            <a:ext cx="7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30000" dirty="0">
                <a:solidFill>
                  <a:srgbClr val="FF0000"/>
                </a:solidFill>
              </a:rPr>
              <a:t>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7732" y="3563147"/>
            <a:ext cx="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2HO</a:t>
            </a:r>
            <a:r>
              <a:rPr lang="en-US" b="1" baseline="30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10734" y="1810507"/>
            <a:ext cx="818207" cy="362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SOD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4892" y="1792015"/>
            <a:ext cx="1188475" cy="362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Catalase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90071" y="2434285"/>
            <a:ext cx="2225535" cy="813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Oxidases,</a:t>
            </a:r>
          </a:p>
          <a:p>
            <a:pPr algn="ctr"/>
            <a:r>
              <a:rPr lang="en-US" sz="1600" dirty="0" err="1"/>
              <a:t>Oxygenases</a:t>
            </a:r>
            <a:endParaRPr lang="en-US" sz="1600" dirty="0"/>
          </a:p>
          <a:p>
            <a:pPr algn="ctr"/>
            <a:r>
              <a:rPr lang="en-US" sz="1600" dirty="0"/>
              <a:t>Mitochondrial enzymes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1124" y="1326188"/>
            <a:ext cx="306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Innate antioxidant enzymes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4107" y="398726"/>
            <a:ext cx="11485756" cy="544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The role of Hsp70 and FOXO in current theory of ageing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468409" y="2263990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59020" y="2294872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640527" y="2257570"/>
            <a:ext cx="954389" cy="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705951" y="2385547"/>
            <a:ext cx="0" cy="806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976564" y="2421165"/>
            <a:ext cx="1214563" cy="1169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62509" y="4136513"/>
            <a:ext cx="17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Oxidative stress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2151760" y="4704990"/>
            <a:ext cx="2093327" cy="9449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Mutagenesis</a:t>
            </a:r>
          </a:p>
          <a:p>
            <a:pPr marL="0" indent="0">
              <a:buNone/>
            </a:pPr>
            <a:r>
              <a:rPr lang="en-US" sz="1350" dirty="0"/>
              <a:t> </a:t>
            </a:r>
          </a:p>
          <a:p>
            <a:r>
              <a:rPr lang="en-US" sz="1350" dirty="0"/>
              <a:t> cancer</a:t>
            </a:r>
          </a:p>
          <a:p>
            <a:endParaRPr lang="en-US" sz="135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6216630" y="4663985"/>
            <a:ext cx="2120462" cy="935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Proteins damage</a:t>
            </a:r>
          </a:p>
          <a:p>
            <a:r>
              <a:rPr lang="en-US" sz="1350" dirty="0"/>
              <a:t>Tissue damage</a:t>
            </a:r>
          </a:p>
          <a:p>
            <a:r>
              <a:rPr lang="en-US" sz="1350" dirty="0"/>
              <a:t>Apoptosis / necrosis</a:t>
            </a:r>
          </a:p>
        </p:txBody>
      </p:sp>
      <p:sp>
        <p:nvSpPr>
          <p:cNvPr id="40" name="Hexagon 39"/>
          <p:cNvSpPr/>
          <p:nvPr/>
        </p:nvSpPr>
        <p:spPr>
          <a:xfrm>
            <a:off x="7075037" y="3641263"/>
            <a:ext cx="972284" cy="459971"/>
          </a:xfrm>
          <a:prstGeom prst="hexago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Hsp70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8470841" y="4653187"/>
            <a:ext cx="2120462" cy="935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Inflammation </a:t>
            </a:r>
          </a:p>
          <a:p>
            <a:r>
              <a:rPr lang="en-US" sz="1350" dirty="0"/>
              <a:t>Atherosclerosis </a:t>
            </a:r>
          </a:p>
          <a:p>
            <a:r>
              <a:rPr lang="en-US" sz="1350" dirty="0"/>
              <a:t>Neurodegeneration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3845019" y="4704991"/>
            <a:ext cx="2093327" cy="868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Lipids peroxidation</a:t>
            </a:r>
          </a:p>
          <a:p>
            <a:pPr marL="0" indent="0">
              <a:buNone/>
            </a:pPr>
            <a:endParaRPr lang="en-US" sz="1350" dirty="0"/>
          </a:p>
          <a:p>
            <a:r>
              <a:rPr lang="en-US" sz="1350" dirty="0" err="1"/>
              <a:t>mDNA</a:t>
            </a:r>
            <a:r>
              <a:rPr lang="en-US" sz="1350" dirty="0"/>
              <a:t> damage</a:t>
            </a:r>
          </a:p>
          <a:p>
            <a:pPr marL="0" indent="0">
              <a:buNone/>
            </a:pPr>
            <a:endParaRPr lang="en-US" sz="1350" dirty="0"/>
          </a:p>
        </p:txBody>
      </p:sp>
      <p:grpSp>
        <p:nvGrpSpPr>
          <p:cNvPr id="43" name="Group 31"/>
          <p:cNvGrpSpPr>
            <a:grpSpLocks/>
          </p:cNvGrpSpPr>
          <p:nvPr/>
        </p:nvGrpSpPr>
        <p:grpSpPr bwMode="auto">
          <a:xfrm>
            <a:off x="7259299" y="4199806"/>
            <a:ext cx="584820" cy="426361"/>
            <a:chOff x="1524000" y="3733800"/>
            <a:chExt cx="2806700" cy="2133600"/>
          </a:xfrm>
        </p:grpSpPr>
        <p:grpSp>
          <p:nvGrpSpPr>
            <p:cNvPr id="45" name="Group 18"/>
            <p:cNvGrpSpPr>
              <a:grpSpLocks/>
            </p:cNvGrpSpPr>
            <p:nvPr/>
          </p:nvGrpSpPr>
          <p:grpSpPr bwMode="auto">
            <a:xfrm>
              <a:off x="1524000" y="4038600"/>
              <a:ext cx="2806700" cy="1828800"/>
              <a:chOff x="546100" y="3352800"/>
              <a:chExt cx="2806700" cy="1828800"/>
            </a:xfrm>
          </p:grpSpPr>
          <p:sp>
            <p:nvSpPr>
              <p:cNvPr id="48" name="AutoShape 4"/>
              <p:cNvSpPr>
                <a:spLocks noChangeArrowheads="1"/>
              </p:cNvSpPr>
              <p:nvPr/>
            </p:nvSpPr>
            <p:spPr bwMode="auto">
              <a:xfrm rot="5400000">
                <a:off x="1619250" y="3409950"/>
                <a:ext cx="1790700" cy="16764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9933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AutoShape 5"/>
              <p:cNvSpPr>
                <a:spLocks noChangeArrowheads="1"/>
              </p:cNvSpPr>
              <p:nvPr/>
            </p:nvSpPr>
            <p:spPr bwMode="auto">
              <a:xfrm rot="-1377048">
                <a:off x="1562100" y="3352800"/>
                <a:ext cx="1790700" cy="16764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11"/>
              <p:cNvSpPr>
                <a:spLocks noChangeArrowheads="1"/>
              </p:cNvSpPr>
              <p:nvPr/>
            </p:nvSpPr>
            <p:spPr bwMode="auto">
              <a:xfrm>
                <a:off x="546100" y="4724400"/>
                <a:ext cx="1968500" cy="457200"/>
              </a:xfrm>
              <a:prstGeom prst="rect">
                <a:avLst/>
              </a:prstGeom>
              <a:solidFill>
                <a:srgbClr val="993300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AutoShape 12"/>
              <p:cNvSpPr>
                <a:spLocks noChangeArrowheads="1"/>
              </p:cNvSpPr>
              <p:nvPr/>
            </p:nvSpPr>
            <p:spPr bwMode="auto">
              <a:xfrm>
                <a:off x="1562100" y="3352800"/>
                <a:ext cx="1790700" cy="16764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124200" y="4572000"/>
              <a:ext cx="533400" cy="457200"/>
            </a:xfrm>
            <a:custGeom>
              <a:avLst/>
              <a:gdLst>
                <a:gd name="T0" fmla="*/ 2147483647 w 1120"/>
                <a:gd name="T1" fmla="*/ 2147483647 h 1099"/>
                <a:gd name="T2" fmla="*/ 2147483647 w 1120"/>
                <a:gd name="T3" fmla="*/ 2147483647 h 1099"/>
                <a:gd name="T4" fmla="*/ 2147483647 w 1120"/>
                <a:gd name="T5" fmla="*/ 2147483647 h 1099"/>
                <a:gd name="T6" fmla="*/ 2147483647 w 1120"/>
                <a:gd name="T7" fmla="*/ 2147483647 h 1099"/>
                <a:gd name="T8" fmla="*/ 2147483647 w 1120"/>
                <a:gd name="T9" fmla="*/ 2147483647 h 1099"/>
                <a:gd name="T10" fmla="*/ 2147483647 w 1120"/>
                <a:gd name="T11" fmla="*/ 2147483647 h 1099"/>
                <a:gd name="T12" fmla="*/ 2147483647 w 1120"/>
                <a:gd name="T13" fmla="*/ 2147483647 h 1099"/>
                <a:gd name="T14" fmla="*/ 2147483647 w 1120"/>
                <a:gd name="T15" fmla="*/ 2147483647 h 1099"/>
                <a:gd name="T16" fmla="*/ 2147483647 w 1120"/>
                <a:gd name="T17" fmla="*/ 2147483647 h 1099"/>
                <a:gd name="T18" fmla="*/ 2147483647 w 1120"/>
                <a:gd name="T19" fmla="*/ 2147483647 h 1099"/>
                <a:gd name="T20" fmla="*/ 2147483647 w 1120"/>
                <a:gd name="T21" fmla="*/ 2147483647 h 1099"/>
                <a:gd name="T22" fmla="*/ 2147483647 w 1120"/>
                <a:gd name="T23" fmla="*/ 2147483647 h 1099"/>
                <a:gd name="T24" fmla="*/ 2147483647 w 1120"/>
                <a:gd name="T25" fmla="*/ 2147483647 h 1099"/>
                <a:gd name="T26" fmla="*/ 2147483647 w 1120"/>
                <a:gd name="T27" fmla="*/ 2147483647 h 1099"/>
                <a:gd name="T28" fmla="*/ 2147483647 w 1120"/>
                <a:gd name="T29" fmla="*/ 2147483647 h 1099"/>
                <a:gd name="T30" fmla="*/ 2147483647 w 1120"/>
                <a:gd name="T31" fmla="*/ 2147483647 h 1099"/>
                <a:gd name="T32" fmla="*/ 2147483647 w 1120"/>
                <a:gd name="T33" fmla="*/ 2147483647 h 1099"/>
                <a:gd name="T34" fmla="*/ 2147483647 w 1120"/>
                <a:gd name="T35" fmla="*/ 2147483647 h 1099"/>
                <a:gd name="T36" fmla="*/ 2147483647 w 1120"/>
                <a:gd name="T37" fmla="*/ 2147483647 h 1099"/>
                <a:gd name="T38" fmla="*/ 2147483647 w 1120"/>
                <a:gd name="T39" fmla="*/ 2147483647 h 1099"/>
                <a:gd name="T40" fmla="*/ 2147483647 w 1120"/>
                <a:gd name="T41" fmla="*/ 2147483647 h 1099"/>
                <a:gd name="T42" fmla="*/ 2147483647 w 1120"/>
                <a:gd name="T43" fmla="*/ 2147483647 h 1099"/>
                <a:gd name="T44" fmla="*/ 2147483647 w 1120"/>
                <a:gd name="T45" fmla="*/ 2147483647 h 1099"/>
                <a:gd name="T46" fmla="*/ 2147483647 w 1120"/>
                <a:gd name="T47" fmla="*/ 2147483647 h 1099"/>
                <a:gd name="T48" fmla="*/ 2147483647 w 1120"/>
                <a:gd name="T49" fmla="*/ 2147483647 h 1099"/>
                <a:gd name="T50" fmla="*/ 2147483647 w 1120"/>
                <a:gd name="T51" fmla="*/ 2147483647 h 1099"/>
                <a:gd name="T52" fmla="*/ 2147483647 w 1120"/>
                <a:gd name="T53" fmla="*/ 2147483647 h 1099"/>
                <a:gd name="T54" fmla="*/ 2147483647 w 1120"/>
                <a:gd name="T55" fmla="*/ 2147483647 h 1099"/>
                <a:gd name="T56" fmla="*/ 2147483647 w 1120"/>
                <a:gd name="T57" fmla="*/ 2147483647 h 1099"/>
                <a:gd name="T58" fmla="*/ 2147483647 w 1120"/>
                <a:gd name="T59" fmla="*/ 2147483647 h 1099"/>
                <a:gd name="T60" fmla="*/ 2147483647 w 1120"/>
                <a:gd name="T61" fmla="*/ 2147483647 h 1099"/>
                <a:gd name="T62" fmla="*/ 2147483647 w 1120"/>
                <a:gd name="T63" fmla="*/ 2147483647 h 1099"/>
                <a:gd name="T64" fmla="*/ 2147483647 w 1120"/>
                <a:gd name="T65" fmla="*/ 2147483647 h 1099"/>
                <a:gd name="T66" fmla="*/ 2147483647 w 1120"/>
                <a:gd name="T67" fmla="*/ 2147483647 h 1099"/>
                <a:gd name="T68" fmla="*/ 2147483647 w 1120"/>
                <a:gd name="T69" fmla="*/ 2147483647 h 1099"/>
                <a:gd name="T70" fmla="*/ 2147483647 w 1120"/>
                <a:gd name="T71" fmla="*/ 2147483647 h 1099"/>
                <a:gd name="T72" fmla="*/ 2147483647 w 1120"/>
                <a:gd name="T73" fmla="*/ 2147483647 h 1099"/>
                <a:gd name="T74" fmla="*/ 2147483647 w 1120"/>
                <a:gd name="T75" fmla="*/ 2147483647 h 10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0"/>
                <a:gd name="T115" fmla="*/ 0 h 1099"/>
                <a:gd name="T116" fmla="*/ 1120 w 1120"/>
                <a:gd name="T117" fmla="*/ 1099 h 10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0" h="1099">
                  <a:moveTo>
                    <a:pt x="112" y="364"/>
                  </a:moveTo>
                  <a:cubicBezTo>
                    <a:pt x="142" y="344"/>
                    <a:pt x="172" y="324"/>
                    <a:pt x="202" y="304"/>
                  </a:cubicBezTo>
                  <a:cubicBezTo>
                    <a:pt x="244" y="276"/>
                    <a:pt x="352" y="274"/>
                    <a:pt x="352" y="274"/>
                  </a:cubicBezTo>
                  <a:cubicBezTo>
                    <a:pt x="417" y="279"/>
                    <a:pt x="486" y="267"/>
                    <a:pt x="547" y="289"/>
                  </a:cubicBezTo>
                  <a:cubicBezTo>
                    <a:pt x="566" y="296"/>
                    <a:pt x="562" y="328"/>
                    <a:pt x="562" y="349"/>
                  </a:cubicBezTo>
                  <a:cubicBezTo>
                    <a:pt x="562" y="384"/>
                    <a:pt x="560" y="421"/>
                    <a:pt x="547" y="454"/>
                  </a:cubicBezTo>
                  <a:cubicBezTo>
                    <a:pt x="521" y="520"/>
                    <a:pt x="408" y="525"/>
                    <a:pt x="352" y="544"/>
                  </a:cubicBezTo>
                  <a:cubicBezTo>
                    <a:pt x="452" y="549"/>
                    <a:pt x="553" y="541"/>
                    <a:pt x="652" y="559"/>
                  </a:cubicBezTo>
                  <a:cubicBezTo>
                    <a:pt x="670" y="562"/>
                    <a:pt x="685" y="586"/>
                    <a:pt x="682" y="604"/>
                  </a:cubicBezTo>
                  <a:cubicBezTo>
                    <a:pt x="674" y="652"/>
                    <a:pt x="569" y="672"/>
                    <a:pt x="547" y="679"/>
                  </a:cubicBezTo>
                  <a:cubicBezTo>
                    <a:pt x="517" y="689"/>
                    <a:pt x="457" y="709"/>
                    <a:pt x="457" y="709"/>
                  </a:cubicBezTo>
                  <a:cubicBezTo>
                    <a:pt x="331" y="699"/>
                    <a:pt x="251" y="731"/>
                    <a:pt x="187" y="634"/>
                  </a:cubicBezTo>
                  <a:cubicBezTo>
                    <a:pt x="182" y="614"/>
                    <a:pt x="170" y="594"/>
                    <a:pt x="172" y="574"/>
                  </a:cubicBezTo>
                  <a:cubicBezTo>
                    <a:pt x="173" y="561"/>
                    <a:pt x="227" y="420"/>
                    <a:pt x="247" y="409"/>
                  </a:cubicBezTo>
                  <a:cubicBezTo>
                    <a:pt x="283" y="389"/>
                    <a:pt x="328" y="392"/>
                    <a:pt x="367" y="379"/>
                  </a:cubicBezTo>
                  <a:cubicBezTo>
                    <a:pt x="488" y="391"/>
                    <a:pt x="607" y="404"/>
                    <a:pt x="727" y="424"/>
                  </a:cubicBezTo>
                  <a:cubicBezTo>
                    <a:pt x="761" y="559"/>
                    <a:pt x="744" y="505"/>
                    <a:pt x="772" y="589"/>
                  </a:cubicBezTo>
                  <a:cubicBezTo>
                    <a:pt x="767" y="644"/>
                    <a:pt x="768" y="700"/>
                    <a:pt x="757" y="754"/>
                  </a:cubicBezTo>
                  <a:cubicBezTo>
                    <a:pt x="736" y="857"/>
                    <a:pt x="627" y="916"/>
                    <a:pt x="547" y="964"/>
                  </a:cubicBezTo>
                  <a:cubicBezTo>
                    <a:pt x="477" y="957"/>
                    <a:pt x="386" y="962"/>
                    <a:pt x="322" y="919"/>
                  </a:cubicBezTo>
                  <a:cubicBezTo>
                    <a:pt x="284" y="893"/>
                    <a:pt x="255" y="855"/>
                    <a:pt x="217" y="829"/>
                  </a:cubicBezTo>
                  <a:cubicBezTo>
                    <a:pt x="191" y="777"/>
                    <a:pt x="157" y="722"/>
                    <a:pt x="142" y="664"/>
                  </a:cubicBezTo>
                  <a:cubicBezTo>
                    <a:pt x="106" y="519"/>
                    <a:pt x="146" y="647"/>
                    <a:pt x="112" y="544"/>
                  </a:cubicBezTo>
                  <a:cubicBezTo>
                    <a:pt x="130" y="404"/>
                    <a:pt x="114" y="408"/>
                    <a:pt x="232" y="349"/>
                  </a:cubicBezTo>
                  <a:cubicBezTo>
                    <a:pt x="269" y="352"/>
                    <a:pt x="414" y="360"/>
                    <a:pt x="472" y="379"/>
                  </a:cubicBezTo>
                  <a:cubicBezTo>
                    <a:pt x="508" y="391"/>
                    <a:pt x="541" y="412"/>
                    <a:pt x="577" y="424"/>
                  </a:cubicBezTo>
                  <a:cubicBezTo>
                    <a:pt x="644" y="474"/>
                    <a:pt x="662" y="494"/>
                    <a:pt x="682" y="574"/>
                  </a:cubicBezTo>
                  <a:cubicBezTo>
                    <a:pt x="677" y="609"/>
                    <a:pt x="682" y="647"/>
                    <a:pt x="667" y="679"/>
                  </a:cubicBezTo>
                  <a:cubicBezTo>
                    <a:pt x="654" y="708"/>
                    <a:pt x="573" y="765"/>
                    <a:pt x="547" y="784"/>
                  </a:cubicBezTo>
                  <a:cubicBezTo>
                    <a:pt x="522" y="779"/>
                    <a:pt x="488" y="789"/>
                    <a:pt x="472" y="769"/>
                  </a:cubicBezTo>
                  <a:cubicBezTo>
                    <a:pt x="456" y="749"/>
                    <a:pt x="520" y="636"/>
                    <a:pt x="532" y="619"/>
                  </a:cubicBezTo>
                  <a:cubicBezTo>
                    <a:pt x="592" y="624"/>
                    <a:pt x="665" y="596"/>
                    <a:pt x="712" y="634"/>
                  </a:cubicBezTo>
                  <a:cubicBezTo>
                    <a:pt x="743" y="660"/>
                    <a:pt x="714" y="717"/>
                    <a:pt x="697" y="754"/>
                  </a:cubicBezTo>
                  <a:cubicBezTo>
                    <a:pt x="675" y="803"/>
                    <a:pt x="602" y="806"/>
                    <a:pt x="562" y="814"/>
                  </a:cubicBezTo>
                  <a:cubicBezTo>
                    <a:pt x="527" y="807"/>
                    <a:pt x="385" y="788"/>
                    <a:pt x="337" y="754"/>
                  </a:cubicBezTo>
                  <a:cubicBezTo>
                    <a:pt x="297" y="726"/>
                    <a:pt x="287" y="646"/>
                    <a:pt x="277" y="604"/>
                  </a:cubicBezTo>
                  <a:cubicBezTo>
                    <a:pt x="301" y="533"/>
                    <a:pt x="330" y="536"/>
                    <a:pt x="397" y="514"/>
                  </a:cubicBezTo>
                  <a:cubicBezTo>
                    <a:pt x="417" y="519"/>
                    <a:pt x="440" y="518"/>
                    <a:pt x="457" y="529"/>
                  </a:cubicBezTo>
                  <a:cubicBezTo>
                    <a:pt x="499" y="557"/>
                    <a:pt x="494" y="611"/>
                    <a:pt x="472" y="649"/>
                  </a:cubicBezTo>
                  <a:cubicBezTo>
                    <a:pt x="463" y="665"/>
                    <a:pt x="442" y="669"/>
                    <a:pt x="427" y="679"/>
                  </a:cubicBezTo>
                  <a:cubicBezTo>
                    <a:pt x="387" y="674"/>
                    <a:pt x="344" y="679"/>
                    <a:pt x="307" y="664"/>
                  </a:cubicBezTo>
                  <a:cubicBezTo>
                    <a:pt x="290" y="657"/>
                    <a:pt x="287" y="634"/>
                    <a:pt x="277" y="619"/>
                  </a:cubicBezTo>
                  <a:cubicBezTo>
                    <a:pt x="262" y="599"/>
                    <a:pt x="247" y="579"/>
                    <a:pt x="232" y="559"/>
                  </a:cubicBezTo>
                  <a:cubicBezTo>
                    <a:pt x="198" y="422"/>
                    <a:pt x="147" y="244"/>
                    <a:pt x="247" y="124"/>
                  </a:cubicBezTo>
                  <a:cubicBezTo>
                    <a:pt x="281" y="83"/>
                    <a:pt x="335" y="87"/>
                    <a:pt x="382" y="79"/>
                  </a:cubicBezTo>
                  <a:cubicBezTo>
                    <a:pt x="471" y="90"/>
                    <a:pt x="547" y="89"/>
                    <a:pt x="622" y="139"/>
                  </a:cubicBezTo>
                  <a:cubicBezTo>
                    <a:pt x="652" y="184"/>
                    <a:pt x="682" y="229"/>
                    <a:pt x="712" y="274"/>
                  </a:cubicBezTo>
                  <a:cubicBezTo>
                    <a:pt x="722" y="289"/>
                    <a:pt x="742" y="319"/>
                    <a:pt x="742" y="319"/>
                  </a:cubicBezTo>
                  <a:cubicBezTo>
                    <a:pt x="872" y="300"/>
                    <a:pt x="919" y="289"/>
                    <a:pt x="997" y="184"/>
                  </a:cubicBezTo>
                  <a:cubicBezTo>
                    <a:pt x="992" y="154"/>
                    <a:pt x="998" y="120"/>
                    <a:pt x="982" y="94"/>
                  </a:cubicBezTo>
                  <a:cubicBezTo>
                    <a:pt x="970" y="75"/>
                    <a:pt x="943" y="71"/>
                    <a:pt x="922" y="64"/>
                  </a:cubicBezTo>
                  <a:cubicBezTo>
                    <a:pt x="847" y="39"/>
                    <a:pt x="760" y="35"/>
                    <a:pt x="682" y="19"/>
                  </a:cubicBezTo>
                  <a:cubicBezTo>
                    <a:pt x="499" y="33"/>
                    <a:pt x="460" y="0"/>
                    <a:pt x="367" y="139"/>
                  </a:cubicBezTo>
                  <a:cubicBezTo>
                    <a:pt x="328" y="294"/>
                    <a:pt x="408" y="517"/>
                    <a:pt x="502" y="649"/>
                  </a:cubicBezTo>
                  <a:cubicBezTo>
                    <a:pt x="514" y="666"/>
                    <a:pt x="533" y="678"/>
                    <a:pt x="547" y="694"/>
                  </a:cubicBezTo>
                  <a:cubicBezTo>
                    <a:pt x="584" y="739"/>
                    <a:pt x="593" y="789"/>
                    <a:pt x="607" y="844"/>
                  </a:cubicBezTo>
                  <a:cubicBezTo>
                    <a:pt x="602" y="924"/>
                    <a:pt x="644" y="1023"/>
                    <a:pt x="592" y="1084"/>
                  </a:cubicBezTo>
                  <a:cubicBezTo>
                    <a:pt x="579" y="1099"/>
                    <a:pt x="372" y="1062"/>
                    <a:pt x="322" y="1054"/>
                  </a:cubicBezTo>
                  <a:cubicBezTo>
                    <a:pt x="185" y="986"/>
                    <a:pt x="140" y="842"/>
                    <a:pt x="37" y="739"/>
                  </a:cubicBezTo>
                  <a:cubicBezTo>
                    <a:pt x="27" y="699"/>
                    <a:pt x="17" y="659"/>
                    <a:pt x="7" y="619"/>
                  </a:cubicBezTo>
                  <a:cubicBezTo>
                    <a:pt x="0" y="591"/>
                    <a:pt x="57" y="650"/>
                    <a:pt x="82" y="664"/>
                  </a:cubicBezTo>
                  <a:cubicBezTo>
                    <a:pt x="132" y="692"/>
                    <a:pt x="179" y="719"/>
                    <a:pt x="232" y="739"/>
                  </a:cubicBezTo>
                  <a:cubicBezTo>
                    <a:pt x="326" y="774"/>
                    <a:pt x="443" y="825"/>
                    <a:pt x="532" y="874"/>
                  </a:cubicBezTo>
                  <a:cubicBezTo>
                    <a:pt x="607" y="916"/>
                    <a:pt x="616" y="945"/>
                    <a:pt x="697" y="964"/>
                  </a:cubicBezTo>
                  <a:cubicBezTo>
                    <a:pt x="736" y="973"/>
                    <a:pt x="777" y="974"/>
                    <a:pt x="817" y="979"/>
                  </a:cubicBezTo>
                  <a:cubicBezTo>
                    <a:pt x="867" y="972"/>
                    <a:pt x="928" y="982"/>
                    <a:pt x="967" y="949"/>
                  </a:cubicBezTo>
                  <a:cubicBezTo>
                    <a:pt x="1027" y="899"/>
                    <a:pt x="1074" y="804"/>
                    <a:pt x="1117" y="739"/>
                  </a:cubicBezTo>
                  <a:cubicBezTo>
                    <a:pt x="1112" y="709"/>
                    <a:pt x="1120" y="674"/>
                    <a:pt x="1102" y="649"/>
                  </a:cubicBezTo>
                  <a:cubicBezTo>
                    <a:pt x="1090" y="632"/>
                    <a:pt x="1063" y="634"/>
                    <a:pt x="1042" y="634"/>
                  </a:cubicBezTo>
                  <a:cubicBezTo>
                    <a:pt x="969" y="634"/>
                    <a:pt x="886" y="656"/>
                    <a:pt x="817" y="679"/>
                  </a:cubicBezTo>
                  <a:cubicBezTo>
                    <a:pt x="802" y="694"/>
                    <a:pt x="785" y="707"/>
                    <a:pt x="772" y="724"/>
                  </a:cubicBezTo>
                  <a:cubicBezTo>
                    <a:pt x="750" y="752"/>
                    <a:pt x="712" y="814"/>
                    <a:pt x="712" y="814"/>
                  </a:cubicBezTo>
                  <a:cubicBezTo>
                    <a:pt x="669" y="684"/>
                    <a:pt x="672" y="734"/>
                    <a:pt x="697" y="559"/>
                  </a:cubicBezTo>
                  <a:cubicBezTo>
                    <a:pt x="699" y="543"/>
                    <a:pt x="701" y="525"/>
                    <a:pt x="712" y="514"/>
                  </a:cubicBezTo>
                  <a:cubicBezTo>
                    <a:pt x="723" y="503"/>
                    <a:pt x="742" y="504"/>
                    <a:pt x="757" y="499"/>
                  </a:cubicBezTo>
                  <a:cubicBezTo>
                    <a:pt x="797" y="504"/>
                    <a:pt x="839" y="500"/>
                    <a:pt x="877" y="514"/>
                  </a:cubicBezTo>
                  <a:cubicBezTo>
                    <a:pt x="1010" y="563"/>
                    <a:pt x="881" y="559"/>
                    <a:pt x="937" y="559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CC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extrusionH="76200" contourW="12700">
              <a:bevelT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AutoShape 50"/>
            <p:cNvSpPr>
              <a:spLocks noChangeArrowheads="1"/>
            </p:cNvSpPr>
            <p:nvPr/>
          </p:nvSpPr>
          <p:spPr bwMode="auto">
            <a:xfrm>
              <a:off x="1676400" y="3733800"/>
              <a:ext cx="228600" cy="228600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1199325" y="1173857"/>
            <a:ext cx="3061809" cy="85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4" tIns="35719" rIns="64294" bIns="35719"/>
          <a:lstStyle/>
          <a:p>
            <a:pPr algn="ctr" eaLnBrk="1" hangingPunct="1"/>
            <a:r>
              <a:rPr lang="en-US" dirty="0"/>
              <a:t>Adaptation to stress, </a:t>
            </a:r>
          </a:p>
          <a:p>
            <a:pPr algn="ctr" eaLnBrk="1" hangingPunct="1"/>
            <a:r>
              <a:rPr lang="en-US" dirty="0"/>
              <a:t>increased survival, </a:t>
            </a:r>
            <a:r>
              <a:rPr lang="en-US" dirty="0">
                <a:cs typeface="Times New Roman" pitchFamily="18" charset="0"/>
              </a:rPr>
              <a:t>longevity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19883" y="3315368"/>
            <a:ext cx="17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Antioxidants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06234" y="2452788"/>
            <a:ext cx="308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Cell protection</a:t>
            </a:r>
          </a:p>
          <a:p>
            <a:pPr algn="ctr"/>
            <a:r>
              <a:rPr lang="en-US" b="1" dirty="0">
                <a:latin typeface="+mj-lt"/>
              </a:rPr>
              <a:t>Stimulation of immune system</a:t>
            </a:r>
          </a:p>
        </p:txBody>
      </p:sp>
      <p:sp>
        <p:nvSpPr>
          <p:cNvPr id="57" name="Hexagon 56"/>
          <p:cNvSpPr/>
          <p:nvPr/>
        </p:nvSpPr>
        <p:spPr>
          <a:xfrm>
            <a:off x="2188991" y="3608984"/>
            <a:ext cx="972284" cy="459971"/>
          </a:xfrm>
          <a:prstGeom prst="hexago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FOXO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4514104" y="3697327"/>
            <a:ext cx="749169" cy="95304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5907769" y="3890363"/>
            <a:ext cx="855970" cy="69561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>
            <a:off x="4655840" y="4961191"/>
            <a:ext cx="0" cy="41350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>
            <a:off x="2738272" y="4932273"/>
            <a:ext cx="0" cy="41350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H="1" flipV="1">
            <a:off x="3038649" y="4961191"/>
            <a:ext cx="806371" cy="38459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5705951" y="4811044"/>
            <a:ext cx="4836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>
            <a:off x="7907128" y="5105105"/>
            <a:ext cx="4836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5" name="Freeform 16"/>
          <p:cNvSpPr>
            <a:spLocks/>
          </p:cNvSpPr>
          <p:nvPr/>
        </p:nvSpPr>
        <p:spPr bwMode="auto">
          <a:xfrm rot="1785739">
            <a:off x="4031200" y="3852733"/>
            <a:ext cx="856104" cy="110096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Arrow Connector 65"/>
          <p:cNvCxnSpPr>
            <a:cxnSpLocks/>
          </p:cNvCxnSpPr>
          <p:nvPr/>
        </p:nvCxnSpPr>
        <p:spPr>
          <a:xfrm flipV="1">
            <a:off x="2730230" y="1868796"/>
            <a:ext cx="8042" cy="159787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7" name="Freeform 16"/>
          <p:cNvSpPr>
            <a:spLocks/>
          </p:cNvSpPr>
          <p:nvPr/>
        </p:nvSpPr>
        <p:spPr bwMode="auto">
          <a:xfrm rot="9107739">
            <a:off x="6459603" y="4089529"/>
            <a:ext cx="641542" cy="94274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6"/>
          <p:cNvSpPr>
            <a:spLocks/>
          </p:cNvSpPr>
          <p:nvPr/>
        </p:nvSpPr>
        <p:spPr bwMode="auto">
          <a:xfrm rot="670912">
            <a:off x="3138303" y="4070454"/>
            <a:ext cx="1589411" cy="101554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16"/>
          <p:cNvSpPr>
            <a:spLocks/>
          </p:cNvSpPr>
          <p:nvPr/>
        </p:nvSpPr>
        <p:spPr bwMode="auto">
          <a:xfrm rot="5400000">
            <a:off x="2515285" y="4337304"/>
            <a:ext cx="470763" cy="66820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Down Arrow 70"/>
          <p:cNvSpPr/>
          <p:nvPr/>
        </p:nvSpPr>
        <p:spPr>
          <a:xfrm>
            <a:off x="8072744" y="3785222"/>
            <a:ext cx="89953" cy="225464"/>
          </a:xfrm>
          <a:prstGeom prst="downArrow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3" name="Up Arrow 72"/>
          <p:cNvSpPr/>
          <p:nvPr/>
        </p:nvSpPr>
        <p:spPr>
          <a:xfrm>
            <a:off x="6860783" y="3754163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8385019" y="3717376"/>
            <a:ext cx="15044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4" tIns="35719" rIns="64294" bIns="35719"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senescence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1" name="Rectangle 26"/>
          <p:cNvSpPr>
            <a:spLocks noChangeArrowheads="1"/>
          </p:cNvSpPr>
          <p:nvPr/>
        </p:nvSpPr>
        <p:spPr bwMode="auto">
          <a:xfrm>
            <a:off x="5988863" y="3727085"/>
            <a:ext cx="98483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4" tIns="35719" rIns="64294" bIns="35719"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In stress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 flipV="1">
            <a:off x="7473563" y="3079715"/>
            <a:ext cx="333929" cy="44166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5" name="Up Arrow 134"/>
          <p:cNvSpPr/>
          <p:nvPr/>
        </p:nvSpPr>
        <p:spPr>
          <a:xfrm>
            <a:off x="6940477" y="1868796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36" name="Up Arrow 135"/>
          <p:cNvSpPr/>
          <p:nvPr/>
        </p:nvSpPr>
        <p:spPr>
          <a:xfrm>
            <a:off x="8901639" y="1846033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54</a:t>
            </a:fld>
            <a:endParaRPr lang="en-US"/>
          </a:p>
        </p:txBody>
      </p:sp>
      <p:sp>
        <p:nvSpPr>
          <p:cNvPr id="70" name="Right Arrow 128">
            <a:extLst>
              <a:ext uri="{FF2B5EF4-FFF2-40B4-BE49-F238E27FC236}">
                <a16:creationId xmlns:a16="http://schemas.microsoft.com/office/drawing/2014/main" id="{232C263D-8215-4E38-838B-AFAF540F4C27}"/>
              </a:ext>
            </a:extLst>
          </p:cNvPr>
          <p:cNvSpPr/>
          <p:nvPr/>
        </p:nvSpPr>
        <p:spPr>
          <a:xfrm>
            <a:off x="2147376" y="2188649"/>
            <a:ext cx="543265" cy="249464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973AFB9-5681-465A-A12D-C40832FFDA9B}"/>
              </a:ext>
            </a:extLst>
          </p:cNvPr>
          <p:cNvSpPr/>
          <p:nvPr/>
        </p:nvSpPr>
        <p:spPr>
          <a:xfrm>
            <a:off x="412246" y="1927336"/>
            <a:ext cx="1733550" cy="6923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Rhodiola</a:t>
            </a:r>
          </a:p>
        </p:txBody>
      </p:sp>
      <p:sp>
        <p:nvSpPr>
          <p:cNvPr id="80" name="Up Arrow 126">
            <a:extLst>
              <a:ext uri="{FF2B5EF4-FFF2-40B4-BE49-F238E27FC236}">
                <a16:creationId xmlns:a16="http://schemas.microsoft.com/office/drawing/2014/main" id="{3C7333DD-5550-426C-8441-5E36BF0A4026}"/>
              </a:ext>
            </a:extLst>
          </p:cNvPr>
          <p:cNvSpPr/>
          <p:nvPr/>
        </p:nvSpPr>
        <p:spPr>
          <a:xfrm>
            <a:off x="8217402" y="3789368"/>
            <a:ext cx="112912" cy="201989"/>
          </a:xfrm>
          <a:prstGeom prst="upArrow">
            <a:avLst/>
          </a:prstGeom>
          <a:solidFill>
            <a:srgbClr val="92D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62CD331-7128-45CD-89F6-388D3801C881}"/>
              </a:ext>
            </a:extLst>
          </p:cNvPr>
          <p:cNvSpPr/>
          <p:nvPr/>
        </p:nvSpPr>
        <p:spPr>
          <a:xfrm>
            <a:off x="8390792" y="3545794"/>
            <a:ext cx="1733550" cy="6923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ADAPT-232</a:t>
            </a:r>
          </a:p>
        </p:txBody>
      </p:sp>
      <p:sp>
        <p:nvSpPr>
          <p:cNvPr id="84" name="Footer Placeholder 112">
            <a:extLst>
              <a:ext uri="{FF2B5EF4-FFF2-40B4-BE49-F238E27FC236}">
                <a16:creationId xmlns:a16="http://schemas.microsoft.com/office/drawing/2014/main" id="{BCCE6F47-E678-4389-97D5-F1F6A69FFDB3}"/>
              </a:ext>
            </a:extLst>
          </p:cNvPr>
          <p:cNvSpPr txBox="1">
            <a:spLocks/>
          </p:cNvSpPr>
          <p:nvPr/>
        </p:nvSpPr>
        <p:spPr>
          <a:xfrm>
            <a:off x="403243" y="6357903"/>
            <a:ext cx="11220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Panossian A.G. 2017. Understanding adaptogenic activity: specificity of the pharmacological action of adaptogens and other phytochemicals. Ann. N.Y. Acad. Sci.  1401(1):49-64.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7" grpId="0" animBg="1"/>
      <p:bldP spid="19" grpId="0"/>
      <p:bldP spid="20" grpId="0"/>
      <p:bldP spid="37" grpId="0"/>
      <p:bldP spid="38" grpId="0"/>
      <p:bldP spid="39" grpId="0"/>
      <p:bldP spid="40" grpId="0" animBg="1"/>
      <p:bldP spid="41" grpId="0"/>
      <p:bldP spid="42" grpId="0"/>
      <p:bldP spid="54" grpId="0"/>
      <p:bldP spid="55" grpId="0"/>
      <p:bldP spid="56" grpId="0"/>
      <p:bldP spid="57" grpId="0" animBg="1"/>
      <p:bldP spid="65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5" grpId="0"/>
      <p:bldP spid="81" grpId="0"/>
      <p:bldP spid="135" grpId="0" animBg="1"/>
      <p:bldP spid="136" grpId="0" animBg="1"/>
      <p:bldP spid="70" grpId="0" animBg="1"/>
      <p:bldP spid="72" grpId="0" animBg="1"/>
      <p:bldP spid="80" grpId="0" animBg="1"/>
      <p:bldP spid="83" grpId="0" animBg="1"/>
      <p:bldP spid="8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83160" y="835120"/>
            <a:ext cx="6311616" cy="505198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Characteristic feature of aging cell is a significantly reduced expression of Hsp70</a:t>
            </a:r>
          </a:p>
          <a:p>
            <a:r>
              <a:rPr lang="en-US" dirty="0">
                <a:latin typeface="+mj-lt"/>
              </a:rPr>
              <a:t>Dramatic reduction of expression of inducible Hsp70 correlates with a decrease in the ability of cells to cope with stress.  </a:t>
            </a:r>
          </a:p>
          <a:p>
            <a:r>
              <a:rPr lang="en-US" dirty="0">
                <a:latin typeface="+mj-lt"/>
              </a:rPr>
              <a:t>Malfunction  in expression of  hsp70 in response to stress is a common phenomenon underlying the senescence and aging progression</a:t>
            </a:r>
          </a:p>
          <a:p>
            <a:r>
              <a:rPr lang="en-GB" dirty="0">
                <a:solidFill>
                  <a:srgbClr val="0070C0"/>
                </a:solidFill>
                <a:latin typeface="+mj-lt"/>
              </a:rPr>
              <a:t>Hsp70 and FOXO are considered as pharmacological targets for antiaging therapies</a:t>
            </a:r>
            <a:endParaRPr lang="en-US" dirty="0">
              <a:solidFill>
                <a:srgbClr val="0070C0"/>
              </a:solidFill>
              <a:latin typeface="+mj-lt"/>
            </a:endParaRP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A0893-6C03-4B53-9DD8-A494B979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41" y="1129554"/>
            <a:ext cx="5230050" cy="44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01745" y="1159850"/>
            <a:ext cx="9544050" cy="323722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Cytoprotective and effect of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Hsp70</a:t>
            </a:r>
            <a:r>
              <a:rPr lang="en-US" sz="3200" dirty="0">
                <a:latin typeface="+mj-lt"/>
              </a:rPr>
              <a:t> is not the only beneficial effect of this molecular chaperone in aging and longevity. </a:t>
            </a:r>
          </a:p>
          <a:p>
            <a:r>
              <a:rPr lang="en-US" dirty="0">
                <a:solidFill>
                  <a:srgbClr val="FF0000"/>
                </a:solidFill>
              </a:rPr>
              <a:t>Hsp70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plays </a:t>
            </a:r>
            <a:r>
              <a:rPr lang="en-US" sz="3200" dirty="0">
                <a:latin typeface="+mj-lt"/>
              </a:rPr>
              <a:t>an important role in regulation of apoptosis and longevity by inhibition of stress activated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JNK</a:t>
            </a:r>
            <a:r>
              <a:rPr lang="en-US" sz="3200" dirty="0">
                <a:latin typeface="+mj-lt"/>
              </a:rPr>
              <a:t>-mediated apoptosis signaling pathway. 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4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783534" y="2944691"/>
            <a:ext cx="1071496" cy="48497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HSF1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6682644" y="3927375"/>
            <a:ext cx="1045040" cy="4049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Hsp70</a:t>
            </a:r>
          </a:p>
        </p:txBody>
      </p:sp>
      <p:sp>
        <p:nvSpPr>
          <p:cNvPr id="157" name="Plaque 156"/>
          <p:cNvSpPr/>
          <p:nvPr/>
        </p:nvSpPr>
        <p:spPr>
          <a:xfrm>
            <a:off x="9414440" y="3996879"/>
            <a:ext cx="800315" cy="369977"/>
          </a:xfrm>
          <a:prstGeom prst="plaqu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P53</a:t>
            </a:r>
          </a:p>
        </p:txBody>
      </p:sp>
      <p:sp>
        <p:nvSpPr>
          <p:cNvPr id="158" name="Hexagon 157"/>
          <p:cNvSpPr/>
          <p:nvPr/>
        </p:nvSpPr>
        <p:spPr>
          <a:xfrm>
            <a:off x="9374540" y="2945829"/>
            <a:ext cx="972284" cy="459971"/>
          </a:xfrm>
          <a:prstGeom prst="hexagon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JNK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8948130" y="2293866"/>
            <a:ext cx="687873" cy="584549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0" name="Straight Arrow Connector 159"/>
          <p:cNvCxnSpPr/>
          <p:nvPr/>
        </p:nvCxnSpPr>
        <p:spPr>
          <a:xfrm flipH="1">
            <a:off x="7329315" y="2268363"/>
            <a:ext cx="788579" cy="56953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1" name="Down Arrow 160"/>
          <p:cNvSpPr/>
          <p:nvPr/>
        </p:nvSpPr>
        <p:spPr>
          <a:xfrm>
            <a:off x="7256447" y="3537130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62" name="Down Arrow 161"/>
          <p:cNvSpPr/>
          <p:nvPr/>
        </p:nvSpPr>
        <p:spPr>
          <a:xfrm>
            <a:off x="9751763" y="3552318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3" name="Left Arrow Callout 162"/>
          <p:cNvSpPr/>
          <p:nvPr/>
        </p:nvSpPr>
        <p:spPr>
          <a:xfrm>
            <a:off x="7919284" y="4108624"/>
            <a:ext cx="1368968" cy="164324"/>
          </a:xfrm>
          <a:prstGeom prst="leftArrowCallout">
            <a:avLst>
              <a:gd name="adj1" fmla="val 25000"/>
              <a:gd name="adj2" fmla="val 4404"/>
              <a:gd name="adj3" fmla="val 0"/>
              <a:gd name="adj4" fmla="val 1214"/>
            </a:avLst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64" name="Left Arrow Callout 163"/>
          <p:cNvSpPr/>
          <p:nvPr/>
        </p:nvSpPr>
        <p:spPr>
          <a:xfrm rot="20211806">
            <a:off x="7780389" y="3659289"/>
            <a:ext cx="1537406" cy="164324"/>
          </a:xfrm>
          <a:prstGeom prst="leftArrowCallout">
            <a:avLst>
              <a:gd name="adj1" fmla="val 25000"/>
              <a:gd name="adj2" fmla="val 4404"/>
              <a:gd name="adj3" fmla="val 0"/>
              <a:gd name="adj4" fmla="val 1214"/>
            </a:avLst>
          </a:prstGeom>
          <a:solidFill>
            <a:srgbClr val="5B9BD5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6" name="Down Arrow 165"/>
          <p:cNvSpPr/>
          <p:nvPr/>
        </p:nvSpPr>
        <p:spPr>
          <a:xfrm>
            <a:off x="7223306" y="4362177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7" name="Down Arrow 166"/>
          <p:cNvSpPr/>
          <p:nvPr/>
        </p:nvSpPr>
        <p:spPr>
          <a:xfrm>
            <a:off x="9772937" y="4426231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322602" y="4787847"/>
            <a:ext cx="1795292" cy="55477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Anti-aging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385167" y="4811416"/>
            <a:ext cx="2619543" cy="55477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Apoptosis, senescence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</a:p>
        </p:txBody>
      </p:sp>
      <p:sp>
        <p:nvSpPr>
          <p:cNvPr id="172" name="Multiply 171"/>
          <p:cNvSpPr/>
          <p:nvPr/>
        </p:nvSpPr>
        <p:spPr>
          <a:xfrm>
            <a:off x="9597679" y="3567611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77" name="Down Arrow 176"/>
          <p:cNvSpPr/>
          <p:nvPr/>
        </p:nvSpPr>
        <p:spPr>
          <a:xfrm rot="10800000">
            <a:off x="6653474" y="3101776"/>
            <a:ext cx="89953" cy="225464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78" name="Down Arrow 177"/>
          <p:cNvSpPr/>
          <p:nvPr/>
        </p:nvSpPr>
        <p:spPr>
          <a:xfrm rot="10800000">
            <a:off x="6410690" y="4087494"/>
            <a:ext cx="89953" cy="225464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79" name="Down Arrow 178"/>
          <p:cNvSpPr/>
          <p:nvPr/>
        </p:nvSpPr>
        <p:spPr>
          <a:xfrm rot="10800000">
            <a:off x="6102346" y="4937712"/>
            <a:ext cx="82980" cy="225464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449187" y="1812497"/>
            <a:ext cx="214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Oxidative stress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342390" y="401489"/>
            <a:ext cx="8367131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Ageing and antiaging programs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048174" y="6162486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070145" y="6162486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813308" y="6040614"/>
            <a:ext cx="0" cy="2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142648" y="6069690"/>
            <a:ext cx="752493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Inhibition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159345" y="6040614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8813308" y="6130510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907782" y="6023215"/>
            <a:ext cx="618472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Activation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7449187" y="6889102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7761120" y="6106422"/>
            <a:ext cx="641541" cy="88929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31750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9945892" y="6087012"/>
            <a:ext cx="24168" cy="1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1350"/>
          </a:p>
        </p:txBody>
      </p:sp>
      <p:sp>
        <p:nvSpPr>
          <p:cNvPr id="25" name="Freeform 18"/>
          <p:cNvSpPr>
            <a:spLocks noEditPoints="1"/>
          </p:cNvSpPr>
          <p:nvPr/>
        </p:nvSpPr>
        <p:spPr bwMode="auto">
          <a:xfrm>
            <a:off x="9526254" y="6087012"/>
            <a:ext cx="659118" cy="531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478812" y="2230120"/>
            <a:ext cx="121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 youth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F8BBE-663E-4612-98EA-8D1AB2518FBA}"/>
              </a:ext>
            </a:extLst>
          </p:cNvPr>
          <p:cNvSpPr/>
          <p:nvPr/>
        </p:nvSpPr>
        <p:spPr>
          <a:xfrm>
            <a:off x="654316" y="1718813"/>
            <a:ext cx="46992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cells are exposed to protein damage, HSF1 initiates the production of Hsp70, which repairs proteins, increases adaptability and lifespan.</a:t>
            </a:r>
          </a:p>
          <a:p>
            <a:endParaRPr lang="en-US" dirty="0">
              <a:ea typeface="Times New Roman" panose="02020603050405020304" pitchFamily="18" charset="0"/>
            </a:endParaRPr>
          </a:p>
          <a:p>
            <a:r>
              <a:rPr lang="en-US" dirty="0">
                <a:ea typeface="Times New Roman" panose="02020603050405020304" pitchFamily="18" charset="0"/>
              </a:rPr>
              <a:t>Oxidative stress can trigger two signaling pathways through the activation of JNK kinase: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the aging program by up-regulation of p-53 transcription factor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the anti-aging program, which is Hsp70-dependent. </a:t>
            </a:r>
          </a:p>
          <a:p>
            <a:endParaRPr lang="en-US" dirty="0"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</a:rPr>
              <a:t>At young ages, activation of HSF1-Hsp70 inhibits JNK-mediated aging, senescence, and apoptosis pathway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Multiply 171">
            <a:extLst>
              <a:ext uri="{FF2B5EF4-FFF2-40B4-BE49-F238E27FC236}">
                <a16:creationId xmlns:a16="http://schemas.microsoft.com/office/drawing/2014/main" id="{56815E41-36E9-493D-BA4A-8F62FCFF502F}"/>
              </a:ext>
            </a:extLst>
          </p:cNvPr>
          <p:cNvSpPr/>
          <p:nvPr/>
        </p:nvSpPr>
        <p:spPr>
          <a:xfrm>
            <a:off x="9597679" y="4467343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63" name="Up Arrow 173">
            <a:extLst>
              <a:ext uri="{FF2B5EF4-FFF2-40B4-BE49-F238E27FC236}">
                <a16:creationId xmlns:a16="http://schemas.microsoft.com/office/drawing/2014/main" id="{99B5825F-3B1C-4275-8284-1245D507CC71}"/>
              </a:ext>
            </a:extLst>
          </p:cNvPr>
          <p:cNvSpPr/>
          <p:nvPr/>
        </p:nvSpPr>
        <p:spPr>
          <a:xfrm rot="10800000">
            <a:off x="11281236" y="4937712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4" name="Up Arrow 173">
            <a:extLst>
              <a:ext uri="{FF2B5EF4-FFF2-40B4-BE49-F238E27FC236}">
                <a16:creationId xmlns:a16="http://schemas.microsoft.com/office/drawing/2014/main" id="{6F05FC4A-0A02-4E38-ADA6-01D17417C936}"/>
              </a:ext>
            </a:extLst>
          </p:cNvPr>
          <p:cNvSpPr/>
          <p:nvPr/>
        </p:nvSpPr>
        <p:spPr>
          <a:xfrm rot="10800000">
            <a:off x="10492802" y="4100641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5" name="Up Arrow 173">
            <a:extLst>
              <a:ext uri="{FF2B5EF4-FFF2-40B4-BE49-F238E27FC236}">
                <a16:creationId xmlns:a16="http://schemas.microsoft.com/office/drawing/2014/main" id="{256D5FB6-77E4-4E46-9441-AA7BBEEEC219}"/>
              </a:ext>
            </a:extLst>
          </p:cNvPr>
          <p:cNvSpPr/>
          <p:nvPr/>
        </p:nvSpPr>
        <p:spPr>
          <a:xfrm rot="10800000">
            <a:off x="10605714" y="3095189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6" name="Freeform 18">
            <a:extLst>
              <a:ext uri="{FF2B5EF4-FFF2-40B4-BE49-F238E27FC236}">
                <a16:creationId xmlns:a16="http://schemas.microsoft.com/office/drawing/2014/main" id="{1FA19A95-B8B7-4C01-9484-9D8D9C66B343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002972" y="3127690"/>
            <a:ext cx="1241663" cy="822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 animBg="1"/>
      <p:bldP spid="161" grpId="0" animBg="1"/>
      <p:bldP spid="162" grpId="0" animBg="1"/>
      <p:bldP spid="163" grpId="0" animBg="1"/>
      <p:bldP spid="164" grpId="0" animBg="1"/>
      <p:bldP spid="166" grpId="0" animBg="1"/>
      <p:bldP spid="167" grpId="0" animBg="1"/>
      <p:bldP spid="168" grpId="0" animBg="1"/>
      <p:bldP spid="169" grpId="0" animBg="1"/>
      <p:bldP spid="172" grpId="0" animBg="1"/>
      <p:bldP spid="177" grpId="0" animBg="1"/>
      <p:bldP spid="178" grpId="0" animBg="1"/>
      <p:bldP spid="179" grpId="0" animBg="1"/>
      <p:bldP spid="180" grpId="0"/>
      <p:bldP spid="57" grpId="0"/>
      <p:bldP spid="60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7303375" y="2831421"/>
            <a:ext cx="1071496" cy="48497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HSF1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202485" y="3814105"/>
            <a:ext cx="1045040" cy="4049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Hsp70</a:t>
            </a:r>
          </a:p>
        </p:txBody>
      </p:sp>
      <p:sp>
        <p:nvSpPr>
          <p:cNvPr id="157" name="Plaque 156"/>
          <p:cNvSpPr/>
          <p:nvPr/>
        </p:nvSpPr>
        <p:spPr>
          <a:xfrm>
            <a:off x="9934281" y="3883609"/>
            <a:ext cx="800315" cy="369977"/>
          </a:xfrm>
          <a:prstGeom prst="plaqu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P53</a:t>
            </a:r>
          </a:p>
        </p:txBody>
      </p:sp>
      <p:sp>
        <p:nvSpPr>
          <p:cNvPr id="158" name="Hexagon 157"/>
          <p:cNvSpPr/>
          <p:nvPr/>
        </p:nvSpPr>
        <p:spPr>
          <a:xfrm>
            <a:off x="9894381" y="2832559"/>
            <a:ext cx="972284" cy="459971"/>
          </a:xfrm>
          <a:prstGeom prst="hexagon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JNK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9467971" y="2180596"/>
            <a:ext cx="687873" cy="584549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0" name="Straight Arrow Connector 159"/>
          <p:cNvCxnSpPr/>
          <p:nvPr/>
        </p:nvCxnSpPr>
        <p:spPr>
          <a:xfrm flipH="1">
            <a:off x="7849156" y="2155093"/>
            <a:ext cx="788579" cy="56953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1" name="Down Arrow 160"/>
          <p:cNvSpPr/>
          <p:nvPr/>
        </p:nvSpPr>
        <p:spPr>
          <a:xfrm>
            <a:off x="7776288" y="3423860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62" name="Down Arrow 161"/>
          <p:cNvSpPr/>
          <p:nvPr/>
        </p:nvSpPr>
        <p:spPr>
          <a:xfrm>
            <a:off x="10271604" y="3439048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4" name="Left Arrow Callout 163"/>
          <p:cNvSpPr/>
          <p:nvPr/>
        </p:nvSpPr>
        <p:spPr>
          <a:xfrm rot="20211806">
            <a:off x="8300230" y="3546019"/>
            <a:ext cx="1537406" cy="164324"/>
          </a:xfrm>
          <a:prstGeom prst="leftArrowCallout">
            <a:avLst>
              <a:gd name="adj1" fmla="val 25000"/>
              <a:gd name="adj2" fmla="val 4404"/>
              <a:gd name="adj3" fmla="val 0"/>
              <a:gd name="adj4" fmla="val 1214"/>
            </a:avLst>
          </a:prstGeom>
          <a:solidFill>
            <a:srgbClr val="5B9BD5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6" name="Down Arrow 165"/>
          <p:cNvSpPr/>
          <p:nvPr/>
        </p:nvSpPr>
        <p:spPr>
          <a:xfrm>
            <a:off x="7743147" y="4248907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7" name="Down Arrow 166"/>
          <p:cNvSpPr/>
          <p:nvPr/>
        </p:nvSpPr>
        <p:spPr>
          <a:xfrm>
            <a:off x="10292778" y="4312961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842443" y="4674577"/>
            <a:ext cx="1795292" cy="55477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Anti-aging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905008" y="4698146"/>
            <a:ext cx="2619543" cy="55477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Apoptosis, senescence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</a:p>
        </p:txBody>
      </p:sp>
      <p:sp>
        <p:nvSpPr>
          <p:cNvPr id="172" name="Multiply 171"/>
          <p:cNvSpPr/>
          <p:nvPr/>
        </p:nvSpPr>
        <p:spPr>
          <a:xfrm>
            <a:off x="7632238" y="3423182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969028" y="1699227"/>
            <a:ext cx="214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Oxidative stress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632801" y="315738"/>
            <a:ext cx="8367131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Ageing and antiaging programs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483855" y="5872924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505826" y="5872924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286986" y="5806117"/>
            <a:ext cx="0" cy="2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578329" y="5780128"/>
            <a:ext cx="752493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Inhibition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633023" y="5806117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8030911" y="6163875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9381460" y="5788718"/>
            <a:ext cx="618472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Activation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9270171" y="6445062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8196801" y="5816860"/>
            <a:ext cx="641541" cy="88929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31750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0419570" y="5852515"/>
            <a:ext cx="24168" cy="1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1350"/>
          </a:p>
        </p:txBody>
      </p:sp>
      <p:sp>
        <p:nvSpPr>
          <p:cNvPr id="25" name="Freeform 18"/>
          <p:cNvSpPr>
            <a:spLocks noEditPoints="1"/>
          </p:cNvSpPr>
          <p:nvPr/>
        </p:nvSpPr>
        <p:spPr bwMode="auto">
          <a:xfrm>
            <a:off x="9999932" y="5852515"/>
            <a:ext cx="659118" cy="531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3400" y="6310731"/>
            <a:ext cx="2743200" cy="365125"/>
          </a:xfrm>
        </p:spPr>
        <p:txBody>
          <a:bodyPr/>
          <a:lstStyle/>
          <a:p>
            <a:fld id="{52F2E58E-22F4-44FB-86EE-C85F07ABF425}" type="slidenum">
              <a:rPr lang="en-US" smtClean="0"/>
              <a:t>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F8BBE-663E-4612-98EA-8D1AB2518FBA}"/>
              </a:ext>
            </a:extLst>
          </p:cNvPr>
          <p:cNvSpPr/>
          <p:nvPr/>
        </p:nvSpPr>
        <p:spPr>
          <a:xfrm>
            <a:off x="285976" y="1021866"/>
            <a:ext cx="60203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With aging, induction of Hsp70 is depressed, and  the balance shifts in favor of the aging and apoptosis programs</a:t>
            </a:r>
            <a:r>
              <a:rPr lang="en-US" dirty="0"/>
              <a:t>. Consequently, even weak oxidative stress can induce the degeneration of neuronal cells and the progression of aging-related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In aging cells, significantly reduced expression of heat shock protein Hsp70 and its precursor, heat shock transcription factor HSF1, correlates with a decreased ability to cope with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most humans, decline in induction of Hsp70 by stress is associated with aging and age-related disease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Hsp70 does not decrease with age in some individuals who live more than 100 years.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brain cells, the inhibition of HSF1 and Hsp70 expression occurs in Alzheimer’s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Age-related decline of hepatic Hsp70 expression contributes to reduced liver detoxification.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Attenuation of Hsp70 is associated with up-regulation of stress-activated protein kinase (JNK) dependent apoptosis and progression of cancer.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0" name="Multiply 171">
            <a:extLst>
              <a:ext uri="{FF2B5EF4-FFF2-40B4-BE49-F238E27FC236}">
                <a16:creationId xmlns:a16="http://schemas.microsoft.com/office/drawing/2014/main" id="{56815E41-36E9-493D-BA4A-8F62FCFF502F}"/>
              </a:ext>
            </a:extLst>
          </p:cNvPr>
          <p:cNvSpPr/>
          <p:nvPr/>
        </p:nvSpPr>
        <p:spPr>
          <a:xfrm rot="5400000">
            <a:off x="8940738" y="2970203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63" name="Up Arrow 173">
            <a:extLst>
              <a:ext uri="{FF2B5EF4-FFF2-40B4-BE49-F238E27FC236}">
                <a16:creationId xmlns:a16="http://schemas.microsoft.com/office/drawing/2014/main" id="{99B5825F-3B1C-4275-8284-1245D507CC71}"/>
              </a:ext>
            </a:extLst>
          </p:cNvPr>
          <p:cNvSpPr/>
          <p:nvPr/>
        </p:nvSpPr>
        <p:spPr>
          <a:xfrm rot="10800000">
            <a:off x="6432094" y="4869815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6" name="Freeform 18">
            <a:extLst>
              <a:ext uri="{FF2B5EF4-FFF2-40B4-BE49-F238E27FC236}">
                <a16:creationId xmlns:a16="http://schemas.microsoft.com/office/drawing/2014/main" id="{1FA19A95-B8B7-4C01-9484-9D8D9C66B343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522813" y="3014420"/>
            <a:ext cx="1241663" cy="822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CF7E52-5612-44A0-B486-EFBB621C12B3}"/>
              </a:ext>
            </a:extLst>
          </p:cNvPr>
          <p:cNvSpPr txBox="1"/>
          <p:nvPr/>
        </p:nvSpPr>
        <p:spPr>
          <a:xfrm>
            <a:off x="9979158" y="2100957"/>
            <a:ext cx="125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with age</a:t>
            </a:r>
          </a:p>
        </p:txBody>
      </p:sp>
      <p:sp>
        <p:nvSpPr>
          <p:cNvPr id="69" name="Up Arrow 174">
            <a:extLst>
              <a:ext uri="{FF2B5EF4-FFF2-40B4-BE49-F238E27FC236}">
                <a16:creationId xmlns:a16="http://schemas.microsoft.com/office/drawing/2014/main" id="{450213B6-70F7-400F-A69B-C6C5F1DE0535}"/>
              </a:ext>
            </a:extLst>
          </p:cNvPr>
          <p:cNvSpPr/>
          <p:nvPr/>
        </p:nvSpPr>
        <p:spPr>
          <a:xfrm>
            <a:off x="10933682" y="2981918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0" name="Up Arrow 174">
            <a:extLst>
              <a:ext uri="{FF2B5EF4-FFF2-40B4-BE49-F238E27FC236}">
                <a16:creationId xmlns:a16="http://schemas.microsoft.com/office/drawing/2014/main" id="{A07BB184-9C45-453A-A49B-BEBA4ACEDAA4}"/>
              </a:ext>
            </a:extLst>
          </p:cNvPr>
          <p:cNvSpPr/>
          <p:nvPr/>
        </p:nvSpPr>
        <p:spPr>
          <a:xfrm>
            <a:off x="11613261" y="4824442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1" name="Up Arrow 174">
            <a:extLst>
              <a:ext uri="{FF2B5EF4-FFF2-40B4-BE49-F238E27FC236}">
                <a16:creationId xmlns:a16="http://schemas.microsoft.com/office/drawing/2014/main" id="{DAF1A83C-1EAD-4F04-8BBF-F0121CEE7655}"/>
              </a:ext>
            </a:extLst>
          </p:cNvPr>
          <p:cNvSpPr/>
          <p:nvPr/>
        </p:nvSpPr>
        <p:spPr>
          <a:xfrm>
            <a:off x="10858808" y="3946111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2" name="Up Arrow 173">
            <a:extLst>
              <a:ext uri="{FF2B5EF4-FFF2-40B4-BE49-F238E27FC236}">
                <a16:creationId xmlns:a16="http://schemas.microsoft.com/office/drawing/2014/main" id="{680C27D8-FFC6-4618-A51E-B593E7AF0FDC}"/>
              </a:ext>
            </a:extLst>
          </p:cNvPr>
          <p:cNvSpPr/>
          <p:nvPr/>
        </p:nvSpPr>
        <p:spPr>
          <a:xfrm rot="10800000">
            <a:off x="6776495" y="3976521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73" name="Up Arrow 173">
            <a:extLst>
              <a:ext uri="{FF2B5EF4-FFF2-40B4-BE49-F238E27FC236}">
                <a16:creationId xmlns:a16="http://schemas.microsoft.com/office/drawing/2014/main" id="{D6A7B0A5-AFEE-44FC-9574-C3D63B9A3124}"/>
              </a:ext>
            </a:extLst>
          </p:cNvPr>
          <p:cNvSpPr/>
          <p:nvPr/>
        </p:nvSpPr>
        <p:spPr>
          <a:xfrm rot="10800000">
            <a:off x="7020484" y="3004735"/>
            <a:ext cx="112912" cy="201989"/>
          </a:xfrm>
          <a:prstGeom prst="up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1" name="Up Arrow 174">
            <a:extLst>
              <a:ext uri="{FF2B5EF4-FFF2-40B4-BE49-F238E27FC236}">
                <a16:creationId xmlns:a16="http://schemas.microsoft.com/office/drawing/2014/main" id="{3BE6DF39-AB80-4F17-AADB-2A65767BE1C9}"/>
              </a:ext>
            </a:extLst>
          </p:cNvPr>
          <p:cNvSpPr/>
          <p:nvPr/>
        </p:nvSpPr>
        <p:spPr>
          <a:xfrm>
            <a:off x="11117551" y="2983015"/>
            <a:ext cx="112912" cy="201989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8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72" grpId="0" animBg="1"/>
      <p:bldP spid="60" grpId="0" animBg="1"/>
      <p:bldP spid="63" grpId="0" animBg="1"/>
      <p:bldP spid="66" grpId="0" animBg="1"/>
      <p:bldP spid="68" grpId="0"/>
      <p:bldP spid="69" grpId="0" animBg="1"/>
      <p:bldP spid="70" grpId="0" animBg="1"/>
      <p:bldP spid="71" grpId="0" animBg="1"/>
      <p:bldP spid="72" grpId="0" animBg="1"/>
      <p:bldP spid="73" grpId="0" animBg="1"/>
      <p:bldP spid="4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756319" y="2719294"/>
            <a:ext cx="1071496" cy="48497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HSF1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6655429" y="3701978"/>
            <a:ext cx="1045040" cy="4049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Hsp70</a:t>
            </a:r>
          </a:p>
        </p:txBody>
      </p:sp>
      <p:sp>
        <p:nvSpPr>
          <p:cNvPr id="157" name="Plaque 156"/>
          <p:cNvSpPr/>
          <p:nvPr/>
        </p:nvSpPr>
        <p:spPr>
          <a:xfrm>
            <a:off x="9387225" y="3771482"/>
            <a:ext cx="800315" cy="369977"/>
          </a:xfrm>
          <a:prstGeom prst="plaqu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P53</a:t>
            </a:r>
          </a:p>
        </p:txBody>
      </p:sp>
      <p:sp>
        <p:nvSpPr>
          <p:cNvPr id="158" name="Hexagon 157"/>
          <p:cNvSpPr/>
          <p:nvPr/>
        </p:nvSpPr>
        <p:spPr>
          <a:xfrm>
            <a:off x="9347325" y="2720432"/>
            <a:ext cx="972284" cy="459971"/>
          </a:xfrm>
          <a:prstGeom prst="hexagon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JNK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8920915" y="2068469"/>
            <a:ext cx="687873" cy="584549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0" name="Straight Arrow Connector 159"/>
          <p:cNvCxnSpPr/>
          <p:nvPr/>
        </p:nvCxnSpPr>
        <p:spPr>
          <a:xfrm flipH="1">
            <a:off x="7302100" y="2042966"/>
            <a:ext cx="788579" cy="56953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1" name="Down Arrow 160"/>
          <p:cNvSpPr/>
          <p:nvPr/>
        </p:nvSpPr>
        <p:spPr>
          <a:xfrm>
            <a:off x="7229232" y="3311733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62" name="Down Arrow 161"/>
          <p:cNvSpPr/>
          <p:nvPr/>
        </p:nvSpPr>
        <p:spPr>
          <a:xfrm>
            <a:off x="9724548" y="3326921"/>
            <a:ext cx="125669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4" name="Left Arrow Callout 163"/>
          <p:cNvSpPr/>
          <p:nvPr/>
        </p:nvSpPr>
        <p:spPr>
          <a:xfrm rot="20211806">
            <a:off x="7753174" y="3433892"/>
            <a:ext cx="1537406" cy="164324"/>
          </a:xfrm>
          <a:prstGeom prst="leftArrowCallout">
            <a:avLst>
              <a:gd name="adj1" fmla="val 25000"/>
              <a:gd name="adj2" fmla="val 4404"/>
              <a:gd name="adj3" fmla="val 0"/>
              <a:gd name="adj4" fmla="val 1214"/>
            </a:avLst>
          </a:prstGeom>
          <a:solidFill>
            <a:srgbClr val="5B9BD5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6" name="Down Arrow 165"/>
          <p:cNvSpPr/>
          <p:nvPr/>
        </p:nvSpPr>
        <p:spPr>
          <a:xfrm>
            <a:off x="7196091" y="4136780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7" name="Down Arrow 166"/>
          <p:cNvSpPr/>
          <p:nvPr/>
        </p:nvSpPr>
        <p:spPr>
          <a:xfrm>
            <a:off x="9745722" y="4200834"/>
            <a:ext cx="95975" cy="289983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295387" y="4562450"/>
            <a:ext cx="1795292" cy="55477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Anti-aging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357952" y="4586019"/>
            <a:ext cx="2619543" cy="55477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Apoptosis, senescence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n-GB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</a:p>
        </p:txBody>
      </p:sp>
      <p:sp>
        <p:nvSpPr>
          <p:cNvPr id="172" name="Multiply 171"/>
          <p:cNvSpPr/>
          <p:nvPr/>
        </p:nvSpPr>
        <p:spPr>
          <a:xfrm>
            <a:off x="9589274" y="3332683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421972" y="1587100"/>
            <a:ext cx="214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Oxidative stress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342390" y="401489"/>
            <a:ext cx="8367131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Effects of ADAPT on key regulators of aging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88356" y="5570650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910327" y="5570650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719156" y="5499517"/>
            <a:ext cx="0" cy="2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982830" y="5477854"/>
            <a:ext cx="752493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Inhibition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065193" y="5499517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8719156" y="5589413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813630" y="5482118"/>
            <a:ext cx="618472" cy="1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Activation</a:t>
            </a:r>
            <a:endParaRPr lang="en-US" altLang="en-US" sz="1200" dirty="0">
              <a:latin typeface="+mj-lt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7302502" y="5837436"/>
            <a:ext cx="24168" cy="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350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7601302" y="5514586"/>
            <a:ext cx="641541" cy="88929"/>
          </a:xfrm>
          <a:custGeom>
            <a:avLst/>
            <a:gdLst>
              <a:gd name="T0" fmla="*/ 0 w 584"/>
              <a:gd name="T1" fmla="*/ 46 h 92"/>
              <a:gd name="T2" fmla="*/ 0 w 584"/>
              <a:gd name="T3" fmla="*/ 42 h 92"/>
              <a:gd name="T4" fmla="*/ 0 w 584"/>
              <a:gd name="T5" fmla="*/ 42 h 92"/>
              <a:gd name="T6" fmla="*/ 577 w 584"/>
              <a:gd name="T7" fmla="*/ 42 h 92"/>
              <a:gd name="T8" fmla="*/ 577 w 584"/>
              <a:gd name="T9" fmla="*/ 0 h 92"/>
              <a:gd name="T10" fmla="*/ 584 w 584"/>
              <a:gd name="T11" fmla="*/ 0 h 92"/>
              <a:gd name="T12" fmla="*/ 584 w 584"/>
              <a:gd name="T13" fmla="*/ 92 h 92"/>
              <a:gd name="T14" fmla="*/ 577 w 584"/>
              <a:gd name="T15" fmla="*/ 92 h 92"/>
              <a:gd name="T16" fmla="*/ 577 w 584"/>
              <a:gd name="T17" fmla="*/ 50 h 92"/>
              <a:gd name="T18" fmla="*/ 0 w 584"/>
              <a:gd name="T19" fmla="*/ 50 h 92"/>
              <a:gd name="T20" fmla="*/ 0 w 584"/>
              <a:gd name="T21" fmla="*/ 50 h 92"/>
              <a:gd name="T22" fmla="*/ 0 w 584"/>
              <a:gd name="T23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4" h="92">
                <a:moveTo>
                  <a:pt x="0" y="46"/>
                </a:moveTo>
                <a:lnTo>
                  <a:pt x="0" y="42"/>
                </a:lnTo>
                <a:lnTo>
                  <a:pt x="0" y="42"/>
                </a:lnTo>
                <a:lnTo>
                  <a:pt x="577" y="42"/>
                </a:lnTo>
                <a:lnTo>
                  <a:pt x="577" y="0"/>
                </a:lnTo>
                <a:lnTo>
                  <a:pt x="584" y="0"/>
                </a:lnTo>
                <a:lnTo>
                  <a:pt x="584" y="92"/>
                </a:lnTo>
                <a:lnTo>
                  <a:pt x="577" y="92"/>
                </a:lnTo>
                <a:lnTo>
                  <a:pt x="577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close/>
              </a:path>
            </a:pathLst>
          </a:custGeom>
          <a:noFill/>
          <a:ln w="31750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9851740" y="5545915"/>
            <a:ext cx="24168" cy="1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1350"/>
          </a:p>
        </p:txBody>
      </p:sp>
      <p:sp>
        <p:nvSpPr>
          <p:cNvPr id="25" name="Freeform 18"/>
          <p:cNvSpPr>
            <a:spLocks noEditPoints="1"/>
          </p:cNvSpPr>
          <p:nvPr/>
        </p:nvSpPr>
        <p:spPr bwMode="auto">
          <a:xfrm>
            <a:off x="9432102" y="5545915"/>
            <a:ext cx="659118" cy="531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59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8ECFB-2579-4625-9464-EC6708D00658}"/>
              </a:ext>
            </a:extLst>
          </p:cNvPr>
          <p:cNvSpPr/>
          <p:nvPr/>
        </p:nvSpPr>
        <p:spPr>
          <a:xfrm>
            <a:off x="687069" y="5985955"/>
            <a:ext cx="10669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Panossian A, Gerbarg P.  2016. “Potential Use of Plant Adaptogens in Age-related Disorders”. Complementary, Alternative, and Integrative Interventions in Mental Health and Aging.  H. Lavretsky, M. </a:t>
            </a:r>
            <a:r>
              <a:rPr lang="en-US" sz="1400" dirty="0" err="1"/>
              <a:t>Sajatovic</a:t>
            </a:r>
            <a:r>
              <a:rPr lang="en-US" sz="1400" dirty="0"/>
              <a:t> &amp; C.F. Reynolds III, Eds.: 197-211. New York: Oxford University Press.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F8BBE-663E-4612-98EA-8D1AB2518FBA}"/>
              </a:ext>
            </a:extLst>
          </p:cNvPr>
          <p:cNvSpPr/>
          <p:nvPr/>
        </p:nvSpPr>
        <p:spPr>
          <a:xfrm>
            <a:off x="488858" y="1663537"/>
            <a:ext cx="4279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ADAPT-232 upregulates HSF1-Hsp70 in vitro and Hsp70 in vivo;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ADAPT-232 down-regulates JNK in vivo;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ADAPT-232 inhibits aging, senescence, and apoptosis in vivo.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Exercise can also up-regulate Hsp70 contributing to maintenance of muscle fiber integrity, regeneration and recovery.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Conversely, Hsp70 expression is reduced during muscle inactivity and aging.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Malfunction of HSP70 generation may drive muscle atrophy, contractile dysfunction, and reduced regeneration.</a:t>
            </a:r>
            <a:r>
              <a:rPr lang="en-GB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3" name="Up Arrow 173">
            <a:extLst>
              <a:ext uri="{FF2B5EF4-FFF2-40B4-BE49-F238E27FC236}">
                <a16:creationId xmlns:a16="http://schemas.microsoft.com/office/drawing/2014/main" id="{99B5825F-3B1C-4275-8284-1245D507CC71}"/>
              </a:ext>
            </a:extLst>
          </p:cNvPr>
          <p:cNvSpPr/>
          <p:nvPr/>
        </p:nvSpPr>
        <p:spPr>
          <a:xfrm rot="10800000">
            <a:off x="11081919" y="4762413"/>
            <a:ext cx="112912" cy="201989"/>
          </a:xfrm>
          <a:prstGeom prst="upArrow">
            <a:avLst/>
          </a:prstGeom>
          <a:solidFill>
            <a:srgbClr val="92D05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6" name="Freeform 18">
            <a:extLst>
              <a:ext uri="{FF2B5EF4-FFF2-40B4-BE49-F238E27FC236}">
                <a16:creationId xmlns:a16="http://schemas.microsoft.com/office/drawing/2014/main" id="{1FA19A95-B8B7-4C01-9484-9D8D9C66B343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7975757" y="2902293"/>
            <a:ext cx="1241663" cy="82264"/>
          </a:xfrm>
          <a:custGeom>
            <a:avLst/>
            <a:gdLst>
              <a:gd name="T0" fmla="*/ 1 w 600"/>
              <a:gd name="T1" fmla="*/ 48 h 55"/>
              <a:gd name="T2" fmla="*/ 555 w 600"/>
              <a:gd name="T3" fmla="*/ 37 h 55"/>
              <a:gd name="T4" fmla="*/ 554 w 600"/>
              <a:gd name="T5" fmla="*/ 19 h 55"/>
              <a:gd name="T6" fmla="*/ 0 w 600"/>
              <a:gd name="T7" fmla="*/ 30 h 55"/>
              <a:gd name="T8" fmla="*/ 1 w 600"/>
              <a:gd name="T9" fmla="*/ 48 h 55"/>
              <a:gd name="T10" fmla="*/ 546 w 600"/>
              <a:gd name="T11" fmla="*/ 55 h 55"/>
              <a:gd name="T12" fmla="*/ 600 w 600"/>
              <a:gd name="T13" fmla="*/ 27 h 55"/>
              <a:gd name="T14" fmla="*/ 545 w 600"/>
              <a:gd name="T15" fmla="*/ 0 h 55"/>
              <a:gd name="T16" fmla="*/ 546 w 600"/>
              <a:gd name="T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0" h="55">
                <a:moveTo>
                  <a:pt x="1" y="48"/>
                </a:moveTo>
                <a:lnTo>
                  <a:pt x="555" y="37"/>
                </a:lnTo>
                <a:lnTo>
                  <a:pt x="554" y="19"/>
                </a:lnTo>
                <a:lnTo>
                  <a:pt x="0" y="30"/>
                </a:lnTo>
                <a:lnTo>
                  <a:pt x="1" y="48"/>
                </a:lnTo>
                <a:close/>
                <a:moveTo>
                  <a:pt x="546" y="55"/>
                </a:moveTo>
                <a:lnTo>
                  <a:pt x="600" y="27"/>
                </a:lnTo>
                <a:lnTo>
                  <a:pt x="545" y="0"/>
                </a:lnTo>
                <a:lnTo>
                  <a:pt x="546" y="55"/>
                </a:lnTo>
                <a:close/>
              </a:path>
            </a:pathLst>
          </a:cu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CF7E52-5612-44A0-B486-EFBB621C12B3}"/>
              </a:ext>
            </a:extLst>
          </p:cNvPr>
          <p:cNvSpPr txBox="1"/>
          <p:nvPr/>
        </p:nvSpPr>
        <p:spPr>
          <a:xfrm>
            <a:off x="9432102" y="1988830"/>
            <a:ext cx="125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with age</a:t>
            </a:r>
          </a:p>
        </p:txBody>
      </p:sp>
      <p:sp>
        <p:nvSpPr>
          <p:cNvPr id="69" name="Up Arrow 174">
            <a:extLst>
              <a:ext uri="{FF2B5EF4-FFF2-40B4-BE49-F238E27FC236}">
                <a16:creationId xmlns:a16="http://schemas.microsoft.com/office/drawing/2014/main" id="{450213B6-70F7-400F-A69B-C6C5F1DE0535}"/>
              </a:ext>
            </a:extLst>
          </p:cNvPr>
          <p:cNvSpPr/>
          <p:nvPr/>
        </p:nvSpPr>
        <p:spPr>
          <a:xfrm>
            <a:off x="6534550" y="2860784"/>
            <a:ext cx="112912" cy="201989"/>
          </a:xfrm>
          <a:prstGeom prst="upArrow">
            <a:avLst/>
          </a:prstGeom>
          <a:solidFill>
            <a:srgbClr val="92D05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0" name="Up Arrow 174">
            <a:extLst>
              <a:ext uri="{FF2B5EF4-FFF2-40B4-BE49-F238E27FC236}">
                <a16:creationId xmlns:a16="http://schemas.microsoft.com/office/drawing/2014/main" id="{A07BB184-9C45-453A-A49B-BEBA4ACEDAA4}"/>
              </a:ext>
            </a:extLst>
          </p:cNvPr>
          <p:cNvSpPr/>
          <p:nvPr/>
        </p:nvSpPr>
        <p:spPr>
          <a:xfrm>
            <a:off x="6022012" y="4734923"/>
            <a:ext cx="112912" cy="201989"/>
          </a:xfrm>
          <a:prstGeom prst="upArrow">
            <a:avLst/>
          </a:prstGeom>
          <a:solidFill>
            <a:srgbClr val="92D05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1" name="Up Arrow 174">
            <a:extLst>
              <a:ext uri="{FF2B5EF4-FFF2-40B4-BE49-F238E27FC236}">
                <a16:creationId xmlns:a16="http://schemas.microsoft.com/office/drawing/2014/main" id="{DAF1A83C-1EAD-4F04-8BBF-F0121CEE7655}"/>
              </a:ext>
            </a:extLst>
          </p:cNvPr>
          <p:cNvSpPr/>
          <p:nvPr/>
        </p:nvSpPr>
        <p:spPr>
          <a:xfrm>
            <a:off x="6383886" y="3782363"/>
            <a:ext cx="112912" cy="201989"/>
          </a:xfrm>
          <a:prstGeom prst="upArrow">
            <a:avLst/>
          </a:prstGeom>
          <a:solidFill>
            <a:srgbClr val="00B05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73" name="Up Arrow 173">
            <a:extLst>
              <a:ext uri="{FF2B5EF4-FFF2-40B4-BE49-F238E27FC236}">
                <a16:creationId xmlns:a16="http://schemas.microsoft.com/office/drawing/2014/main" id="{D6A7B0A5-AFEE-44FC-9574-C3D63B9A3124}"/>
              </a:ext>
            </a:extLst>
          </p:cNvPr>
          <p:cNvSpPr/>
          <p:nvPr/>
        </p:nvSpPr>
        <p:spPr>
          <a:xfrm rot="10800000">
            <a:off x="10440193" y="2880970"/>
            <a:ext cx="112912" cy="201989"/>
          </a:xfrm>
          <a:prstGeom prst="upArrow">
            <a:avLst/>
          </a:prstGeom>
          <a:solidFill>
            <a:srgbClr val="92D05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1" name="Multiply 171">
            <a:extLst>
              <a:ext uri="{FF2B5EF4-FFF2-40B4-BE49-F238E27FC236}">
                <a16:creationId xmlns:a16="http://schemas.microsoft.com/office/drawing/2014/main" id="{C50D1248-D036-4477-83FF-3A1C80295DC6}"/>
              </a:ext>
            </a:extLst>
          </p:cNvPr>
          <p:cNvSpPr/>
          <p:nvPr/>
        </p:nvSpPr>
        <p:spPr>
          <a:xfrm>
            <a:off x="9548365" y="4207983"/>
            <a:ext cx="433835" cy="17069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749888AF-C34B-411B-AF23-797151958D29}"/>
              </a:ext>
            </a:extLst>
          </p:cNvPr>
          <p:cNvSpPr/>
          <p:nvPr/>
        </p:nvSpPr>
        <p:spPr>
          <a:xfrm>
            <a:off x="4945178" y="1993708"/>
            <a:ext cx="1449163" cy="684722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ADAPT-232</a:t>
            </a: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D4B073A6-5E2A-4E6A-A7DF-C8E422A038C0}"/>
              </a:ext>
            </a:extLst>
          </p:cNvPr>
          <p:cNvSpPr/>
          <p:nvPr/>
        </p:nvSpPr>
        <p:spPr>
          <a:xfrm>
            <a:off x="10575972" y="3369827"/>
            <a:ext cx="1449163" cy="684722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ADAPT-232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24693DB-55C4-4EA1-8BEE-DEA724F9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346" y="2219662"/>
            <a:ext cx="963416" cy="88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8D46BE-210D-474C-BC8E-3ACAAE59B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23" y="3908456"/>
            <a:ext cx="929523" cy="7045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2EE4269-1D2D-4BD3-A793-42A1C3781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509" y="3042311"/>
            <a:ext cx="537216" cy="5904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5E2D9A-936D-4FEB-92FF-86B4DDA63E78}"/>
              </a:ext>
            </a:extLst>
          </p:cNvPr>
          <p:cNvCxnSpPr>
            <a:cxnSpLocks/>
          </p:cNvCxnSpPr>
          <p:nvPr/>
        </p:nvCxnSpPr>
        <p:spPr>
          <a:xfrm>
            <a:off x="6022012" y="2678430"/>
            <a:ext cx="417330" cy="32243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4D3676-BA7C-4428-B312-310EAA98B2E6}"/>
              </a:ext>
            </a:extLst>
          </p:cNvPr>
          <p:cNvCxnSpPr>
            <a:cxnSpLocks/>
          </p:cNvCxnSpPr>
          <p:nvPr/>
        </p:nvCxnSpPr>
        <p:spPr>
          <a:xfrm>
            <a:off x="5494557" y="2717079"/>
            <a:ext cx="608009" cy="186873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290F5FA-D2F1-46FE-A5E8-1B742F9EB2D1}"/>
              </a:ext>
            </a:extLst>
          </p:cNvPr>
          <p:cNvCxnSpPr>
            <a:cxnSpLocks/>
          </p:cNvCxnSpPr>
          <p:nvPr/>
        </p:nvCxnSpPr>
        <p:spPr>
          <a:xfrm>
            <a:off x="5710559" y="2748852"/>
            <a:ext cx="562320" cy="113239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5B81B0-819E-4A28-A4BF-78B7C9988C66}"/>
              </a:ext>
            </a:extLst>
          </p:cNvPr>
          <p:cNvCxnSpPr>
            <a:cxnSpLocks/>
          </p:cNvCxnSpPr>
          <p:nvPr/>
        </p:nvCxnSpPr>
        <p:spPr>
          <a:xfrm flipH="1" flipV="1">
            <a:off x="10593700" y="3023190"/>
            <a:ext cx="666257" cy="3429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87909CB-8665-40CE-B9D0-63B605C07C84}"/>
              </a:ext>
            </a:extLst>
          </p:cNvPr>
          <p:cNvCxnSpPr>
            <a:cxnSpLocks/>
          </p:cNvCxnSpPr>
          <p:nvPr/>
        </p:nvCxnSpPr>
        <p:spPr>
          <a:xfrm flipH="1">
            <a:off x="11138375" y="4120806"/>
            <a:ext cx="148294" cy="57751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4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  <p:bldP spid="70" grpId="0" animBg="1"/>
      <p:bldP spid="71" grpId="0" animBg="1"/>
      <p:bldP spid="73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20639" y="2057547"/>
            <a:ext cx="11150722" cy="2811474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i="1" dirty="0">
                <a:solidFill>
                  <a:srgbClr val="00B0F0"/>
                </a:solidFill>
              </a:rPr>
              <a:t>Pharmacological activity:</a:t>
            </a:r>
            <a:r>
              <a:rPr lang="en-US" altLang="en-US" sz="2800" dirty="0">
                <a:solidFill>
                  <a:prstClr val="black"/>
                </a:solidFill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ea typeface="ＭＳ Ｐゴシック" pitchFamily="34" charset="-128"/>
                <a:cs typeface="Times New Roman" pitchFamily="18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ea typeface="ＭＳ Ｐゴシック" pitchFamily="34" charset="-128"/>
                <a:cs typeface="Times New Roman" pitchFamily="18" charset="0"/>
              </a:rPr>
              <a:t>daptogenic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00B0F0"/>
                </a:solidFill>
              </a:rPr>
              <a:t>Health claims </a:t>
            </a:r>
            <a:r>
              <a:rPr lang="en-US" altLang="en-US" sz="2800" i="1" dirty="0">
                <a:solidFill>
                  <a:srgbClr val="00B0F0"/>
                </a:solidFill>
              </a:rPr>
              <a:t>and indications for use: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stress-induced fatigue, 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stress-induced mental and behavioral disorders, 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aging associated diseases. </a:t>
            </a:r>
            <a:r>
              <a:rPr lang="en-US" altLang="en-US" sz="2400" b="0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9CF8F5-D71D-4060-894E-7DB49EF9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4" y="756988"/>
            <a:ext cx="10534457" cy="73455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Adaptogens</a:t>
            </a:r>
            <a:endParaRPr lang="sv-SE" sz="3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F566111-432A-401A-9A8E-057556558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16" y="396468"/>
            <a:ext cx="1320097" cy="3605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22C247-4E02-495F-A047-52620D72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21516-886C-4480-A9A7-3FFF3994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60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9F29D1-9FDF-4937-BAFC-3EDA5C0B1238}"/>
              </a:ext>
            </a:extLst>
          </p:cNvPr>
          <p:cNvGrpSpPr/>
          <p:nvPr/>
        </p:nvGrpSpPr>
        <p:grpSpPr>
          <a:xfrm>
            <a:off x="5995543" y="-68546"/>
            <a:ext cx="6196457" cy="6858000"/>
            <a:chOff x="242540" y="0"/>
            <a:chExt cx="6196457" cy="6858000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00435775-888B-49A4-A2BC-4F9BF6C2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40" y="0"/>
              <a:ext cx="6196457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E0403A-0494-4390-962C-8F985A7002ED}"/>
                </a:ext>
              </a:extLst>
            </p:cNvPr>
            <p:cNvSpPr/>
            <p:nvPr/>
          </p:nvSpPr>
          <p:spPr>
            <a:xfrm>
              <a:off x="1203160" y="726073"/>
              <a:ext cx="1840832" cy="6455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Eletheurococcus</a:t>
              </a:r>
              <a:endParaRPr lang="en-US" dirty="0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F44393-F602-4641-90FC-E7453233E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76" y="1465871"/>
            <a:ext cx="5780791" cy="5516259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Oxidative stress is increasing in Alzheimer disease and aging related diseases and disorders. </a:t>
            </a:r>
          </a:p>
          <a:p>
            <a:r>
              <a:rPr lang="en-US" sz="7200" dirty="0"/>
              <a:t>The feedback cellular response is associated with activation  of defense mechanisms including induction of antioxidant and detoxifying enzymes and molecular chaperons. </a:t>
            </a:r>
          </a:p>
          <a:p>
            <a:r>
              <a:rPr lang="en-US" sz="7200" dirty="0"/>
              <a:t>Nuclear factor erythroid 2-related factor 2 </a:t>
            </a:r>
            <a:r>
              <a:rPr lang="en-US" sz="7200" dirty="0">
                <a:solidFill>
                  <a:srgbClr val="FF0000"/>
                </a:solidFill>
                <a:highlight>
                  <a:srgbClr val="FFFF00"/>
                </a:highlight>
              </a:rPr>
              <a:t>(Nrf2) </a:t>
            </a:r>
            <a:r>
              <a:rPr lang="en-US" sz="7200" dirty="0"/>
              <a:t>is a principal regulator of the redox homeostasis normally retained in the cytoplasm,  where it is associated Keap1 protein.</a:t>
            </a:r>
          </a:p>
          <a:p>
            <a:r>
              <a:rPr lang="en-US" sz="7200" dirty="0"/>
              <a:t> Upon exposure of cells to oxidative stress, Nrf2-Keep </a:t>
            </a:r>
            <a:r>
              <a:rPr lang="en-US" sz="7200" dirty="0">
                <a:solidFill>
                  <a:srgbClr val="FF0000"/>
                </a:solidFill>
              </a:rPr>
              <a:t>complex dissociates </a:t>
            </a:r>
            <a:r>
              <a:rPr lang="en-US" sz="7200" dirty="0"/>
              <a:t>and </a:t>
            </a:r>
            <a:r>
              <a:rPr lang="en-US" sz="7200" dirty="0">
                <a:solidFill>
                  <a:srgbClr val="FF0000"/>
                </a:solidFill>
              </a:rPr>
              <a:t>Nrf2 translocate to the nucleus </a:t>
            </a:r>
            <a:r>
              <a:rPr lang="en-US" sz="7200" dirty="0"/>
              <a:t>where it </a:t>
            </a:r>
            <a:r>
              <a:rPr lang="en-US" sz="7200" dirty="0">
                <a:solidFill>
                  <a:srgbClr val="FF0000"/>
                </a:solidFill>
              </a:rPr>
              <a:t>triggers expression of antioxidant and detoxifying genes</a:t>
            </a:r>
            <a:r>
              <a:rPr lang="en-US" sz="7200" dirty="0"/>
              <a:t> including, superoxide dismutase (SOD), glutathione S-transferase (GST), NAD(P)H quinone oxidoreductase 1 (NQO1) and heme oxygenase 1 (HO1). </a:t>
            </a:r>
          </a:p>
          <a:p>
            <a:r>
              <a:rPr lang="en-US" sz="7200" dirty="0"/>
              <a:t>Thus, </a:t>
            </a:r>
            <a:r>
              <a:rPr lang="en-US" sz="7200" dirty="0">
                <a:solidFill>
                  <a:srgbClr val="FF0000"/>
                </a:solidFill>
              </a:rPr>
              <a:t>activation of Nrf2 translocation </a:t>
            </a:r>
            <a:r>
              <a:rPr lang="en-US" sz="7200" dirty="0"/>
              <a:t>or </a:t>
            </a:r>
            <a:r>
              <a:rPr lang="en-US" sz="7200" dirty="0">
                <a:solidFill>
                  <a:srgbClr val="FF0000"/>
                </a:solidFill>
              </a:rPr>
              <a:t>upregulation of genes expression resulting in activation of Nrf2 </a:t>
            </a:r>
            <a:r>
              <a:rPr lang="en-US" sz="7200" dirty="0"/>
              <a:t>signaling pathway is the key mechanism of cellular defense associated with antioxidant effects of medicinal plants and particularly of adaptogenic plants, which are useful in stress and aging related diseases.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4F8452-9436-4FF7-B751-20DBCE804914}"/>
              </a:ext>
            </a:extLst>
          </p:cNvPr>
          <p:cNvSpPr/>
          <p:nvPr/>
        </p:nvSpPr>
        <p:spPr>
          <a:xfrm>
            <a:off x="312779" y="249541"/>
            <a:ext cx="67558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Effect of adaptogens on NRF2-mediated </a:t>
            </a:r>
          </a:p>
          <a:p>
            <a:r>
              <a:rPr lang="en-US" sz="2800" dirty="0">
                <a:solidFill>
                  <a:srgbClr val="00B0F0"/>
                </a:solidFill>
              </a:rPr>
              <a:t>Oxidative Stress Response Signaling Pathway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30A0E0-9FE5-4E1C-88DA-2FB6B0FF8621}"/>
              </a:ext>
            </a:extLst>
          </p:cNvPr>
          <p:cNvGrpSpPr/>
          <p:nvPr/>
        </p:nvGrpSpPr>
        <p:grpSpPr>
          <a:xfrm>
            <a:off x="6527704" y="-68546"/>
            <a:ext cx="5568523" cy="6858000"/>
            <a:chOff x="6527704" y="-68546"/>
            <a:chExt cx="5568523" cy="6858000"/>
          </a:xfrm>
        </p:grpSpPr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90BAF169-D98F-47B3-8735-64D3527D6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704" y="-68546"/>
              <a:ext cx="5568523" cy="68580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D91854A-8D2E-451F-BB85-ECFA0D10B18F}"/>
                </a:ext>
              </a:extLst>
            </p:cNvPr>
            <p:cNvSpPr/>
            <p:nvPr/>
          </p:nvSpPr>
          <p:spPr>
            <a:xfrm>
              <a:off x="9225454" y="1303055"/>
              <a:ext cx="647109" cy="32563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Nrf2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F2FD85-0421-4CDF-B4AA-4D0AAF563535}"/>
              </a:ext>
            </a:extLst>
          </p:cNvPr>
          <p:cNvGrpSpPr/>
          <p:nvPr/>
        </p:nvGrpSpPr>
        <p:grpSpPr>
          <a:xfrm>
            <a:off x="4219524" y="0"/>
            <a:ext cx="4222527" cy="6858000"/>
            <a:chOff x="3984736" y="0"/>
            <a:chExt cx="4222527" cy="6858000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07F204EB-3BE9-4960-890A-E430F677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736" y="0"/>
              <a:ext cx="4222527" cy="6858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726FC4-E179-48DB-8BBD-D5E82B306C78}"/>
                </a:ext>
              </a:extLst>
            </p:cNvPr>
            <p:cNvGrpSpPr/>
            <p:nvPr/>
          </p:nvGrpSpPr>
          <p:grpSpPr>
            <a:xfrm>
              <a:off x="5394841" y="143724"/>
              <a:ext cx="1645919" cy="3356140"/>
              <a:chOff x="5394841" y="143724"/>
              <a:chExt cx="1645919" cy="335614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7AC1E25-EE88-496F-A68A-502DCF367E44}"/>
                  </a:ext>
                </a:extLst>
              </p:cNvPr>
              <p:cNvSpPr txBox="1"/>
              <p:nvPr/>
            </p:nvSpPr>
            <p:spPr>
              <a:xfrm>
                <a:off x="5394841" y="143724"/>
                <a:ext cx="16459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    FEC+ES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7681625-E591-4A28-9989-1E374A385751}"/>
                  </a:ext>
                </a:extLst>
              </p:cNvPr>
              <p:cNvSpPr/>
              <p:nvPr/>
            </p:nvSpPr>
            <p:spPr>
              <a:xfrm>
                <a:off x="5824399" y="3174232"/>
                <a:ext cx="647109" cy="32563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Nrf2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A4C38C-C7E9-4542-BFFA-C987E662D70B}"/>
              </a:ext>
            </a:extLst>
          </p:cNvPr>
          <p:cNvGrpSpPr/>
          <p:nvPr/>
        </p:nvGrpSpPr>
        <p:grpSpPr>
          <a:xfrm>
            <a:off x="107168" y="0"/>
            <a:ext cx="5122888" cy="6858000"/>
            <a:chOff x="283544" y="0"/>
            <a:chExt cx="5122888" cy="6858000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F30E554A-E604-401C-B107-5F5ABAFA7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44" y="0"/>
              <a:ext cx="4218272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03D1C0-B8BB-4DFD-8A0C-ACAC477F34BF}"/>
                </a:ext>
              </a:extLst>
            </p:cNvPr>
            <p:cNvSpPr txBox="1"/>
            <p:nvPr/>
          </p:nvSpPr>
          <p:spPr>
            <a:xfrm>
              <a:off x="283545" y="145658"/>
              <a:ext cx="5122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5-fluorouracil + </a:t>
              </a:r>
              <a:r>
                <a:rPr lang="en-US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epirubicin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 cyclophosphamide=FEC</a:t>
              </a:r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7982ED-0977-4863-BBE6-F94583A9D94F}"/>
              </a:ext>
            </a:extLst>
          </p:cNvPr>
          <p:cNvGrpSpPr/>
          <p:nvPr/>
        </p:nvGrpSpPr>
        <p:grpSpPr>
          <a:xfrm>
            <a:off x="8205136" y="0"/>
            <a:ext cx="4218294" cy="6858000"/>
            <a:chOff x="8205136" y="0"/>
            <a:chExt cx="4218294" cy="6858000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79FC54DE-6594-4366-885D-072A64297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136" y="0"/>
              <a:ext cx="4218294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25E8A-76B0-42A4-B01C-12E955436FB0}"/>
                </a:ext>
              </a:extLst>
            </p:cNvPr>
            <p:cNvSpPr txBox="1"/>
            <p:nvPr/>
          </p:nvSpPr>
          <p:spPr>
            <a:xfrm>
              <a:off x="9508192" y="145658"/>
              <a:ext cx="18444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FEC+ADAPT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24D0BE-83EF-4C26-BDBA-946FDB2A215D}"/>
              </a:ext>
            </a:extLst>
          </p:cNvPr>
          <p:cNvSpPr txBox="1"/>
          <p:nvPr/>
        </p:nvSpPr>
        <p:spPr>
          <a:xfrm>
            <a:off x="384837" y="5705484"/>
            <a:ext cx="6223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Protein repair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3E66B-1C9D-4DB6-B6C0-CFE1C4C98E4A}"/>
              </a:ext>
            </a:extLst>
          </p:cNvPr>
          <p:cNvSpPr txBox="1"/>
          <p:nvPr/>
        </p:nvSpPr>
        <p:spPr>
          <a:xfrm>
            <a:off x="1102903" y="5514240"/>
            <a:ext cx="7357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Chaperons and Stress response proteins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4B78C7-BA61-43E5-93B0-9F78F1E7A3DB}"/>
              </a:ext>
            </a:extLst>
          </p:cNvPr>
          <p:cNvSpPr/>
          <p:nvPr/>
        </p:nvSpPr>
        <p:spPr>
          <a:xfrm>
            <a:off x="1939428" y="3337048"/>
            <a:ext cx="647109" cy="325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Nrf2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DFAE28-2C17-402E-9C6A-3EB5EA76E4EE}"/>
              </a:ext>
            </a:extLst>
          </p:cNvPr>
          <p:cNvSpPr/>
          <p:nvPr/>
        </p:nvSpPr>
        <p:spPr>
          <a:xfrm>
            <a:off x="10034035" y="3360863"/>
            <a:ext cx="647109" cy="3256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Nrf2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02069B-2C84-44A4-B35A-2A8122EC5D11}"/>
              </a:ext>
            </a:extLst>
          </p:cNvPr>
          <p:cNvSpPr txBox="1"/>
          <p:nvPr/>
        </p:nvSpPr>
        <p:spPr>
          <a:xfrm>
            <a:off x="2887923" y="5343005"/>
            <a:ext cx="8587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Antioxidant proteins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DAF68A-7C75-4131-BD2D-CBF9D2F66876}"/>
              </a:ext>
            </a:extLst>
          </p:cNvPr>
          <p:cNvSpPr txBox="1"/>
          <p:nvPr/>
        </p:nvSpPr>
        <p:spPr>
          <a:xfrm>
            <a:off x="3588295" y="5871753"/>
            <a:ext cx="1110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Reduction of oxidative damage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2A1E21-7FF8-494D-BF28-748C79767414}"/>
              </a:ext>
            </a:extLst>
          </p:cNvPr>
          <p:cNvCxnSpPr>
            <a:cxnSpLocks/>
          </p:cNvCxnSpPr>
          <p:nvPr/>
        </p:nvCxnSpPr>
        <p:spPr>
          <a:xfrm>
            <a:off x="3743084" y="5567475"/>
            <a:ext cx="339885" cy="288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34EAF2-DFA6-439C-BF15-DCE5218466D2}"/>
              </a:ext>
            </a:extLst>
          </p:cNvPr>
          <p:cNvSpPr txBox="1"/>
          <p:nvPr/>
        </p:nvSpPr>
        <p:spPr>
          <a:xfrm>
            <a:off x="1926259" y="6071808"/>
            <a:ext cx="14294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Phase I and II</a:t>
            </a:r>
          </a:p>
          <a:p>
            <a:r>
              <a:rPr lang="en-US" sz="1000" dirty="0"/>
              <a:t>metabolizing enzymes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6A698A-5046-4BDF-BFB2-6085920D0856}"/>
              </a:ext>
            </a:extLst>
          </p:cNvPr>
          <p:cNvSpPr txBox="1"/>
          <p:nvPr/>
        </p:nvSpPr>
        <p:spPr>
          <a:xfrm>
            <a:off x="750833" y="6389030"/>
            <a:ext cx="1110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Detoxification of xenobiotics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ACD92-A96F-417C-A214-1C0E9936F385}"/>
              </a:ext>
            </a:extLst>
          </p:cNvPr>
          <p:cNvSpPr txBox="1"/>
          <p:nvPr/>
        </p:nvSpPr>
        <p:spPr>
          <a:xfrm>
            <a:off x="3527709" y="6360813"/>
            <a:ext cx="1110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Reactive metabolites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40F1DD-FCCD-476D-89F7-FA9017C32F6C}"/>
              </a:ext>
            </a:extLst>
          </p:cNvPr>
          <p:cNvSpPr txBox="1"/>
          <p:nvPr/>
        </p:nvSpPr>
        <p:spPr>
          <a:xfrm>
            <a:off x="2206753" y="6560868"/>
            <a:ext cx="111052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Tumorigenesis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DF45D9-34BB-4C49-9F66-85E30F092904}"/>
              </a:ext>
            </a:extLst>
          </p:cNvPr>
          <p:cNvSpPr txBox="1"/>
          <p:nvPr/>
        </p:nvSpPr>
        <p:spPr>
          <a:xfrm>
            <a:off x="2319047" y="4508837"/>
            <a:ext cx="85941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Phase III</a:t>
            </a:r>
          </a:p>
          <a:p>
            <a:r>
              <a:rPr lang="en-US" sz="1000" dirty="0"/>
              <a:t>metabolizing enzymes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D7E6A3-BB53-4602-AAC2-14BA69B09628}"/>
              </a:ext>
            </a:extLst>
          </p:cNvPr>
          <p:cNvSpPr txBox="1"/>
          <p:nvPr/>
        </p:nvSpPr>
        <p:spPr>
          <a:xfrm>
            <a:off x="10986206" y="5328315"/>
            <a:ext cx="8587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Antioxidant proteins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736CD0-FE79-482C-9D6C-B77035EC0D92}"/>
              </a:ext>
            </a:extLst>
          </p:cNvPr>
          <p:cNvSpPr txBox="1"/>
          <p:nvPr/>
        </p:nvSpPr>
        <p:spPr>
          <a:xfrm>
            <a:off x="10921750" y="6022071"/>
            <a:ext cx="1110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Reduction of oxidative damage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A91BA8-964E-4355-A2D6-6F91BBFECE57}"/>
              </a:ext>
            </a:extLst>
          </p:cNvPr>
          <p:cNvSpPr txBox="1"/>
          <p:nvPr/>
        </p:nvSpPr>
        <p:spPr>
          <a:xfrm>
            <a:off x="8436337" y="5671698"/>
            <a:ext cx="6223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Protein repair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CBA85-38DA-44BC-9C33-5046597F1B33}"/>
              </a:ext>
            </a:extLst>
          </p:cNvPr>
          <p:cNvSpPr txBox="1"/>
          <p:nvPr/>
        </p:nvSpPr>
        <p:spPr>
          <a:xfrm>
            <a:off x="9110893" y="5566721"/>
            <a:ext cx="7357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Chaperons and Stress response proteins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3314F9-EDC8-4190-A086-B9D0637EE39D}"/>
              </a:ext>
            </a:extLst>
          </p:cNvPr>
          <p:cNvSpPr txBox="1"/>
          <p:nvPr/>
        </p:nvSpPr>
        <p:spPr>
          <a:xfrm>
            <a:off x="8923515" y="6388872"/>
            <a:ext cx="1110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Detoxification of xenobiotics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B075EA-6D0D-4847-B3C6-F5230CFFCE54}"/>
              </a:ext>
            </a:extLst>
          </p:cNvPr>
          <p:cNvSpPr txBox="1"/>
          <p:nvPr/>
        </p:nvSpPr>
        <p:spPr>
          <a:xfrm>
            <a:off x="8018925" y="6487782"/>
            <a:ext cx="72858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Survival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1BAC70D-CFA7-48E1-892C-8A6373F5D6C8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3361662" y="6471918"/>
            <a:ext cx="166047" cy="88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E19D503-9DC2-4587-91AC-86DCCA75C6D1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3317273" y="6627525"/>
            <a:ext cx="195852" cy="56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9615FB-78B3-4D3E-8DD5-C26AADDAFA61}"/>
              </a:ext>
            </a:extLst>
          </p:cNvPr>
          <p:cNvCxnSpPr>
            <a:cxnSpLocks/>
          </p:cNvCxnSpPr>
          <p:nvPr/>
        </p:nvCxnSpPr>
        <p:spPr>
          <a:xfrm flipH="1">
            <a:off x="1841502" y="6567545"/>
            <a:ext cx="195852" cy="56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2F3F3E7-E9E7-421E-A9FA-A74F79E4DDEC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8747515" y="6588927"/>
            <a:ext cx="176000" cy="56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C96067D-A92E-468F-9C15-56845DD642A1}"/>
              </a:ext>
            </a:extLst>
          </p:cNvPr>
          <p:cNvCxnSpPr>
            <a:cxnSpLocks/>
          </p:cNvCxnSpPr>
          <p:nvPr/>
        </p:nvCxnSpPr>
        <p:spPr>
          <a:xfrm>
            <a:off x="11307067" y="5733711"/>
            <a:ext cx="0" cy="288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EE6906-6039-4A7D-AE3F-68344F3D7F34}"/>
              </a:ext>
            </a:extLst>
          </p:cNvPr>
          <p:cNvCxnSpPr>
            <a:cxnSpLocks/>
          </p:cNvCxnSpPr>
          <p:nvPr/>
        </p:nvCxnSpPr>
        <p:spPr>
          <a:xfrm flipH="1">
            <a:off x="11352625" y="890868"/>
            <a:ext cx="245463" cy="238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0FE72FD-5A34-45E0-9B6D-D0EBB909A8A4}"/>
              </a:ext>
            </a:extLst>
          </p:cNvPr>
          <p:cNvCxnSpPr>
            <a:cxnSpLocks/>
          </p:cNvCxnSpPr>
          <p:nvPr/>
        </p:nvCxnSpPr>
        <p:spPr>
          <a:xfrm flipH="1">
            <a:off x="10539790" y="2061904"/>
            <a:ext cx="3425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BA47858-AFD8-4C5A-B003-710215633CD8}"/>
              </a:ext>
            </a:extLst>
          </p:cNvPr>
          <p:cNvCxnSpPr>
            <a:cxnSpLocks/>
          </p:cNvCxnSpPr>
          <p:nvPr/>
        </p:nvCxnSpPr>
        <p:spPr>
          <a:xfrm>
            <a:off x="9508192" y="809119"/>
            <a:ext cx="338466" cy="236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87B6A8-ACAF-4129-8C10-69BF46467827}"/>
              </a:ext>
            </a:extLst>
          </p:cNvPr>
          <p:cNvGrpSpPr/>
          <p:nvPr/>
        </p:nvGrpSpPr>
        <p:grpSpPr>
          <a:xfrm>
            <a:off x="11593759" y="640889"/>
            <a:ext cx="686241" cy="369332"/>
            <a:chOff x="11593759" y="640889"/>
            <a:chExt cx="686241" cy="36933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283EEC3-1CBE-4C73-BED8-71A9A25F166F}"/>
                </a:ext>
              </a:extLst>
            </p:cNvPr>
            <p:cNvSpPr txBox="1"/>
            <p:nvPr/>
          </p:nvSpPr>
          <p:spPr>
            <a:xfrm>
              <a:off x="11593759" y="640889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PI3K</a:t>
              </a:r>
            </a:p>
          </p:txBody>
        </p:sp>
        <p:sp>
          <p:nvSpPr>
            <p:cNvPr id="71" name="Arrow: Up 70">
              <a:extLst>
                <a:ext uri="{FF2B5EF4-FFF2-40B4-BE49-F238E27FC236}">
                  <a16:creationId xmlns:a16="http://schemas.microsoft.com/office/drawing/2014/main" id="{9661C9D2-F28F-4940-B479-02ADD6C4ECE3}"/>
                </a:ext>
              </a:extLst>
            </p:cNvPr>
            <p:cNvSpPr/>
            <p:nvPr/>
          </p:nvSpPr>
          <p:spPr>
            <a:xfrm>
              <a:off x="12103999" y="654185"/>
              <a:ext cx="176001" cy="243348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3BB0AC6-3A40-4DD2-A476-2A4B056F229E}"/>
              </a:ext>
            </a:extLst>
          </p:cNvPr>
          <p:cNvGrpSpPr/>
          <p:nvPr/>
        </p:nvGrpSpPr>
        <p:grpSpPr>
          <a:xfrm>
            <a:off x="10809879" y="1877238"/>
            <a:ext cx="849541" cy="369332"/>
            <a:chOff x="10809879" y="1877238"/>
            <a:chExt cx="849541" cy="36933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D724B7-83F7-40E8-A827-DEB9BDA3416C}"/>
                </a:ext>
              </a:extLst>
            </p:cNvPr>
            <p:cNvSpPr txBox="1"/>
            <p:nvPr/>
          </p:nvSpPr>
          <p:spPr>
            <a:xfrm>
              <a:off x="10809879" y="1877238"/>
              <a:ext cx="723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KEAPI</a:t>
              </a:r>
            </a:p>
          </p:txBody>
        </p:sp>
        <p:sp>
          <p:nvSpPr>
            <p:cNvPr id="72" name="Arrow: Up 71">
              <a:extLst>
                <a:ext uri="{FF2B5EF4-FFF2-40B4-BE49-F238E27FC236}">
                  <a16:creationId xmlns:a16="http://schemas.microsoft.com/office/drawing/2014/main" id="{56C6AB31-C020-4868-9729-4D4361239BE9}"/>
                </a:ext>
              </a:extLst>
            </p:cNvPr>
            <p:cNvSpPr/>
            <p:nvPr/>
          </p:nvSpPr>
          <p:spPr>
            <a:xfrm>
              <a:off x="11483419" y="1896846"/>
              <a:ext cx="176001" cy="243348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1C5657-6444-4A72-8C22-4FD56A9C4A39}"/>
              </a:ext>
            </a:extLst>
          </p:cNvPr>
          <p:cNvGrpSpPr/>
          <p:nvPr/>
        </p:nvGrpSpPr>
        <p:grpSpPr>
          <a:xfrm>
            <a:off x="3404314" y="825555"/>
            <a:ext cx="686241" cy="369332"/>
            <a:chOff x="11593759" y="640889"/>
            <a:chExt cx="686241" cy="3693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258666-2D98-4ACB-93DA-24D7224D5E2F}"/>
                </a:ext>
              </a:extLst>
            </p:cNvPr>
            <p:cNvSpPr txBox="1"/>
            <p:nvPr/>
          </p:nvSpPr>
          <p:spPr>
            <a:xfrm>
              <a:off x="11593759" y="640889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PI3K</a:t>
              </a:r>
            </a:p>
          </p:txBody>
        </p:sp>
        <p:sp>
          <p:nvSpPr>
            <p:cNvPr id="54" name="Arrow: Up 53">
              <a:extLst>
                <a:ext uri="{FF2B5EF4-FFF2-40B4-BE49-F238E27FC236}">
                  <a16:creationId xmlns:a16="http://schemas.microsoft.com/office/drawing/2014/main" id="{B2E07FCE-1172-4E04-AD43-22403C37ABC7}"/>
                </a:ext>
              </a:extLst>
            </p:cNvPr>
            <p:cNvSpPr/>
            <p:nvPr/>
          </p:nvSpPr>
          <p:spPr>
            <a:xfrm rot="10800000">
              <a:off x="12103999" y="654185"/>
              <a:ext cx="176001" cy="24334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6B86D52-588A-41D7-955F-06CE73A1087D}"/>
              </a:ext>
            </a:extLst>
          </p:cNvPr>
          <p:cNvGrpSpPr/>
          <p:nvPr/>
        </p:nvGrpSpPr>
        <p:grpSpPr>
          <a:xfrm>
            <a:off x="2763742" y="712096"/>
            <a:ext cx="686241" cy="369332"/>
            <a:chOff x="11593759" y="640889"/>
            <a:chExt cx="686241" cy="3693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82BC9D2-D921-441A-AD47-D9C7C90349CC}"/>
                </a:ext>
              </a:extLst>
            </p:cNvPr>
            <p:cNvSpPr txBox="1"/>
            <p:nvPr/>
          </p:nvSpPr>
          <p:spPr>
            <a:xfrm>
              <a:off x="11593759" y="640889"/>
              <a:ext cx="538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PKC</a:t>
              </a:r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638FA6D5-B8CE-494E-B3FD-F4866EC05797}"/>
                </a:ext>
              </a:extLst>
            </p:cNvPr>
            <p:cNvSpPr/>
            <p:nvPr/>
          </p:nvSpPr>
          <p:spPr>
            <a:xfrm rot="10800000">
              <a:off x="12103999" y="654185"/>
              <a:ext cx="176001" cy="24334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DDFC737-4BA5-428A-8E12-D713729216FA}"/>
              </a:ext>
            </a:extLst>
          </p:cNvPr>
          <p:cNvGrpSpPr/>
          <p:nvPr/>
        </p:nvGrpSpPr>
        <p:grpSpPr>
          <a:xfrm>
            <a:off x="1007191" y="706202"/>
            <a:ext cx="686241" cy="369332"/>
            <a:chOff x="11593759" y="640889"/>
            <a:chExt cx="686241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F722624-0C9D-47F0-9DE4-0253CBD4E9C0}"/>
                </a:ext>
              </a:extLst>
            </p:cNvPr>
            <p:cNvSpPr txBox="1"/>
            <p:nvPr/>
          </p:nvSpPr>
          <p:spPr>
            <a:xfrm>
              <a:off x="11593759" y="640889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Ras</a:t>
              </a:r>
            </a:p>
          </p:txBody>
        </p:sp>
        <p:sp>
          <p:nvSpPr>
            <p:cNvPr id="64" name="Arrow: Up 63">
              <a:extLst>
                <a:ext uri="{FF2B5EF4-FFF2-40B4-BE49-F238E27FC236}">
                  <a16:creationId xmlns:a16="http://schemas.microsoft.com/office/drawing/2014/main" id="{399EA667-0171-4D6B-A46F-F1FBC601AF38}"/>
                </a:ext>
              </a:extLst>
            </p:cNvPr>
            <p:cNvSpPr/>
            <p:nvPr/>
          </p:nvSpPr>
          <p:spPr>
            <a:xfrm rot="10800000">
              <a:off x="12103999" y="654185"/>
              <a:ext cx="176001" cy="24334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7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DC02C-68DE-46F0-AA2B-99058438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E58E-22F4-44FB-86EE-C85F07ABF425}" type="slidenum">
              <a:rPr lang="en-US" smtClean="0"/>
              <a:t>62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30D6F5-7E6E-47F7-8792-5A715A6CA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163019"/>
              </p:ext>
            </p:extLst>
          </p:nvPr>
        </p:nvGraphicFramePr>
        <p:xfrm>
          <a:off x="306482" y="2117118"/>
          <a:ext cx="8465552" cy="3564313"/>
        </p:xfrm>
        <a:graphic>
          <a:graphicData uri="http://schemas.openxmlformats.org/drawingml/2006/table">
            <a:tbl>
              <a:tblPr/>
              <a:tblGrid>
                <a:gridCol w="693128">
                  <a:extLst>
                    <a:ext uri="{9D8B030D-6E8A-4147-A177-3AD203B41FA5}">
                      <a16:colId xmlns:a16="http://schemas.microsoft.com/office/drawing/2014/main" val="1764268493"/>
                    </a:ext>
                  </a:extLst>
                </a:gridCol>
                <a:gridCol w="3525278">
                  <a:extLst>
                    <a:ext uri="{9D8B030D-6E8A-4147-A177-3AD203B41FA5}">
                      <a16:colId xmlns:a16="http://schemas.microsoft.com/office/drawing/2014/main" val="1761290209"/>
                    </a:ext>
                  </a:extLst>
                </a:gridCol>
                <a:gridCol w="575733">
                  <a:extLst>
                    <a:ext uri="{9D8B030D-6E8A-4147-A177-3AD203B41FA5}">
                      <a16:colId xmlns:a16="http://schemas.microsoft.com/office/drawing/2014/main" val="1012432312"/>
                    </a:ext>
                  </a:extLst>
                </a:gridCol>
                <a:gridCol w="831179">
                  <a:extLst>
                    <a:ext uri="{9D8B030D-6E8A-4147-A177-3AD203B41FA5}">
                      <a16:colId xmlns:a16="http://schemas.microsoft.com/office/drawing/2014/main" val="4219625259"/>
                    </a:ext>
                  </a:extLst>
                </a:gridCol>
                <a:gridCol w="614393">
                  <a:extLst>
                    <a:ext uri="{9D8B030D-6E8A-4147-A177-3AD203B41FA5}">
                      <a16:colId xmlns:a16="http://schemas.microsoft.com/office/drawing/2014/main" val="3806925149"/>
                    </a:ext>
                  </a:extLst>
                </a:gridCol>
                <a:gridCol w="633812">
                  <a:extLst>
                    <a:ext uri="{9D8B030D-6E8A-4147-A177-3AD203B41FA5}">
                      <a16:colId xmlns:a16="http://schemas.microsoft.com/office/drawing/2014/main" val="3529108464"/>
                    </a:ext>
                  </a:extLst>
                </a:gridCol>
                <a:gridCol w="693128">
                  <a:extLst>
                    <a:ext uri="{9D8B030D-6E8A-4147-A177-3AD203B41FA5}">
                      <a16:colId xmlns:a16="http://schemas.microsoft.com/office/drawing/2014/main" val="1809409817"/>
                    </a:ext>
                  </a:extLst>
                </a:gridCol>
                <a:gridCol w="898901">
                  <a:extLst>
                    <a:ext uri="{9D8B030D-6E8A-4147-A177-3AD203B41FA5}">
                      <a16:colId xmlns:a16="http://schemas.microsoft.com/office/drawing/2014/main" val="3157815325"/>
                    </a:ext>
                  </a:extLst>
                </a:gridCol>
              </a:tblGrid>
              <a:tr h="496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Symbol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Entrez Gene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FEC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FEC+AND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FEC+AP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FEC+KJ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FEC+El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FEC+ADAPT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437267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GSR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glutathione-disulfide reductase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285285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GCLC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glutamate-cysteine ligase catalytic subunit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-1.77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44377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NQO1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NAD(P)H quinone dehydrogenase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011171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PIK3R2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phosphoinositide-3-kinase regulatory subunit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235505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RALA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Ras-related protein </a:t>
                      </a:r>
                      <a:r>
                        <a:rPr lang="en-US" sz="12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Ral</a:t>
                      </a:r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187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ACTG1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actin gamma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-1.75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A18B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A18B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-2.22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-2.11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11398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HMOX1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heme oxygenase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03449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KEAP1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kelch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like ECH associated protein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480609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MAF </a:t>
                      </a:r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bZIP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transcription factor 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764634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MAFG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MAF </a:t>
                      </a:r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bZIP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transcription factor 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562177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DNAJB2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DnaJ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heat shock protein family (Hsp40) member B2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172282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DNAJB9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DnaJ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heat shock protein family (Hsp40) member B9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99579"/>
                  </a:ext>
                </a:extLst>
              </a:tr>
            </a:tbl>
          </a:graphicData>
        </a:graphic>
      </p:graphicFrame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82F692-10F7-4574-9BF2-B85AB555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09" y="136525"/>
            <a:ext cx="2712720" cy="61777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3E688E-F61D-4426-95D6-2985B3D57EB8}"/>
              </a:ext>
            </a:extLst>
          </p:cNvPr>
          <p:cNvSpPr txBox="1">
            <a:spLocks/>
          </p:cNvSpPr>
          <p:nvPr/>
        </p:nvSpPr>
        <p:spPr>
          <a:xfrm>
            <a:off x="259571" y="992777"/>
            <a:ext cx="927166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Adaptogens </a:t>
            </a:r>
            <a:r>
              <a:rPr lang="en-US" sz="2400" b="1" dirty="0"/>
              <a:t>prevent</a:t>
            </a:r>
            <a:r>
              <a:rPr lang="en-US" sz="2400" dirty="0"/>
              <a:t> chemotherapeutics-induced </a:t>
            </a:r>
            <a:r>
              <a:rPr lang="en-US" sz="2400" b="1" dirty="0">
                <a:solidFill>
                  <a:srgbClr val="0070C0"/>
                </a:solidFill>
              </a:rPr>
              <a:t>downregulation</a:t>
            </a:r>
            <a:r>
              <a:rPr lang="en-US" sz="2400" dirty="0"/>
              <a:t> of genes activating production of antioxidant and detoxifying proteins and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upregulate</a:t>
            </a:r>
            <a:r>
              <a:rPr lang="en-US" sz="2400" dirty="0"/>
              <a:t> genes  Involved in reduction of oxidation damage  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DD71974-C7D0-49BA-8E3E-E4F23B233260}"/>
              </a:ext>
            </a:extLst>
          </p:cNvPr>
          <p:cNvSpPr/>
          <p:nvPr/>
        </p:nvSpPr>
        <p:spPr>
          <a:xfrm>
            <a:off x="11713354" y="2223712"/>
            <a:ext cx="219075" cy="1555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B4EC22BB-2A92-4F72-940B-E1B6EE4DA7C0}"/>
              </a:ext>
            </a:extLst>
          </p:cNvPr>
          <p:cNvSpPr/>
          <p:nvPr/>
        </p:nvSpPr>
        <p:spPr>
          <a:xfrm>
            <a:off x="11680780" y="2771775"/>
            <a:ext cx="219075" cy="1555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C4B0179-B338-48FF-93E7-979BB38F0906}"/>
              </a:ext>
            </a:extLst>
          </p:cNvPr>
          <p:cNvSpPr/>
          <p:nvPr/>
        </p:nvSpPr>
        <p:spPr>
          <a:xfrm>
            <a:off x="11682780" y="2927350"/>
            <a:ext cx="219075" cy="1555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2AA0F0D9-3D30-41A2-A86D-96D95DCD772C}"/>
              </a:ext>
            </a:extLst>
          </p:cNvPr>
          <p:cNvSpPr/>
          <p:nvPr/>
        </p:nvSpPr>
        <p:spPr>
          <a:xfrm>
            <a:off x="11730405" y="3429000"/>
            <a:ext cx="219075" cy="1555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368C57E-1D9A-4395-8C0B-143290D8C3B3}"/>
              </a:ext>
            </a:extLst>
          </p:cNvPr>
          <p:cNvSpPr/>
          <p:nvPr/>
        </p:nvSpPr>
        <p:spPr>
          <a:xfrm>
            <a:off x="11704788" y="3821488"/>
            <a:ext cx="219075" cy="155575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6B184F9F-6384-44A5-8362-07809C1E4329}"/>
              </a:ext>
            </a:extLst>
          </p:cNvPr>
          <p:cNvSpPr/>
          <p:nvPr/>
        </p:nvSpPr>
        <p:spPr>
          <a:xfrm>
            <a:off x="11703829" y="4825017"/>
            <a:ext cx="219075" cy="155575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22CD4C04-4965-4E99-A277-25520C8FD376}"/>
              </a:ext>
            </a:extLst>
          </p:cNvPr>
          <p:cNvSpPr/>
          <p:nvPr/>
        </p:nvSpPr>
        <p:spPr>
          <a:xfrm>
            <a:off x="11713354" y="4647443"/>
            <a:ext cx="219075" cy="155575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8B90F333-ABDB-489A-B9B0-363A7A25A0D4}"/>
              </a:ext>
            </a:extLst>
          </p:cNvPr>
          <p:cNvSpPr/>
          <p:nvPr/>
        </p:nvSpPr>
        <p:spPr>
          <a:xfrm>
            <a:off x="11703829" y="3977063"/>
            <a:ext cx="219075" cy="155575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C92D7B58-6E23-4578-8531-16F842B743E4}"/>
              </a:ext>
            </a:extLst>
          </p:cNvPr>
          <p:cNvSpPr/>
          <p:nvPr/>
        </p:nvSpPr>
        <p:spPr>
          <a:xfrm>
            <a:off x="11703829" y="3630988"/>
            <a:ext cx="219075" cy="155575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1AAFD-E217-491E-AFB7-F1141ED4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807" y="451195"/>
            <a:ext cx="5157537" cy="1325563"/>
          </a:xfrm>
        </p:spPr>
        <p:txBody>
          <a:bodyPr>
            <a:normAutofit/>
          </a:bodyPr>
          <a:lstStyle/>
          <a:p>
            <a:r>
              <a:rPr lang="en-US" sz="1800" dirty="0"/>
              <a:t>Co-incubation of T98G neuroglial cells with AP suppresses FEC-induced deregulation of large number of genes involved in predicted activating neuronal death and inhibiting neurogenesis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600569-C494-469E-81D4-506890EFDE0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3" y="1876926"/>
            <a:ext cx="5054827" cy="3982601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960694-5C51-4A65-894D-93F552FCD831}"/>
              </a:ext>
            </a:extLst>
          </p:cNvPr>
          <p:cNvSpPr/>
          <p:nvPr/>
        </p:nvSpPr>
        <p:spPr>
          <a:xfrm>
            <a:off x="838201" y="567022"/>
            <a:ext cx="53941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Malgun Gothic" panose="020B0503020000020004" pitchFamily="34" charset="-127"/>
              </a:rPr>
              <a:t>FEC inhibits large numbers of genes involved in the regulation of nervous system development and functions in </a:t>
            </a:r>
            <a:r>
              <a:rPr lang="en-US" dirty="0"/>
              <a:t>T98G neuroglial cells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67870-5BB9-4FDC-83B7-35EB36BB1F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00" y="1876926"/>
            <a:ext cx="4569052" cy="3982601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356219-F8B9-4EB0-9142-026932EBC513}"/>
              </a:ext>
            </a:extLst>
          </p:cNvPr>
          <p:cNvGrpSpPr/>
          <p:nvPr/>
        </p:nvGrpSpPr>
        <p:grpSpPr>
          <a:xfrm>
            <a:off x="351656" y="567022"/>
            <a:ext cx="6825080" cy="5407437"/>
            <a:chOff x="241469" y="452090"/>
            <a:chExt cx="6825080" cy="5407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3C7948-B652-4D8B-A562-DCB3E7142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469" y="1776758"/>
              <a:ext cx="6825080" cy="40827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2110E5-8C93-4886-B55E-C3792BCF68A5}"/>
                </a:ext>
              </a:extLst>
            </p:cNvPr>
            <p:cNvSpPr/>
            <p:nvPr/>
          </p:nvSpPr>
          <p:spPr>
            <a:xfrm>
              <a:off x="815926" y="452090"/>
              <a:ext cx="543870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j-lt"/>
                  <a:ea typeface="Malgun Gothic" panose="020B0503020000020004" pitchFamily="34" charset="-127"/>
                </a:rPr>
                <a:t>Co-incubation of AP with FEC activates genes involved in DNA repair, movement of antigen presenting cells, and inhibition of neuronal cells death in human T98G neuroglia cell culture. 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0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42FF1-AB8F-4402-AB53-03B556E133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2" y="2604426"/>
            <a:ext cx="4132094" cy="37333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21EC8-38B7-40A9-8FAD-0FBA6A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502" y="6337814"/>
            <a:ext cx="2743200" cy="365125"/>
          </a:xfrm>
        </p:spPr>
        <p:txBody>
          <a:bodyPr/>
          <a:lstStyle/>
          <a:p>
            <a:fld id="{00A9D367-738C-43CB-8359-11EB3BF79248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D4F536-5DBD-4C67-A48B-9E0AF6F941BF}"/>
              </a:ext>
            </a:extLst>
          </p:cNvPr>
          <p:cNvSpPr/>
          <p:nvPr/>
        </p:nvSpPr>
        <p:spPr>
          <a:xfrm>
            <a:off x="70338" y="265055"/>
            <a:ext cx="1197616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ea typeface="Times New Roman" panose="02020603050405020304" pitchFamily="18" charset="0"/>
              </a:rPr>
              <a:t>Adaptogens activate melatonin signaling pathway, therefore should be beneficial in sleep disorders and mild cognitive impairment in ageing </a:t>
            </a:r>
          </a:p>
        </p:txBody>
      </p:sp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550296-924F-45F9-BB54-63CF5CA02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64" y="1272650"/>
            <a:ext cx="5908431" cy="548091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D201E6B-389C-4FEE-9F25-AE0E1A2D20AC}"/>
              </a:ext>
            </a:extLst>
          </p:cNvPr>
          <p:cNvSpPr/>
          <p:nvPr/>
        </p:nvSpPr>
        <p:spPr>
          <a:xfrm>
            <a:off x="10590364" y="5179913"/>
            <a:ext cx="413688" cy="3651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5A1D287-AE68-4248-B7DF-0F7BC89EF7F1}"/>
              </a:ext>
            </a:extLst>
          </p:cNvPr>
          <p:cNvSpPr/>
          <p:nvPr/>
        </p:nvSpPr>
        <p:spPr>
          <a:xfrm>
            <a:off x="7001617" y="5295765"/>
            <a:ext cx="2385030" cy="1334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910D87-E2C9-4EF3-9510-46B5E5CE484B}"/>
              </a:ext>
            </a:extLst>
          </p:cNvPr>
          <p:cNvSpPr/>
          <p:nvPr/>
        </p:nvSpPr>
        <p:spPr>
          <a:xfrm>
            <a:off x="213949" y="2066307"/>
            <a:ext cx="6349085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With age, the level of night melatonin decreases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1" name="Group 24"/>
          <p:cNvGrpSpPr/>
          <p:nvPr/>
        </p:nvGrpSpPr>
        <p:grpSpPr>
          <a:xfrm>
            <a:off x="3953460" y="1180352"/>
            <a:ext cx="7860574" cy="5448303"/>
            <a:chOff x="0" y="0"/>
            <a:chExt cx="7860573" cy="5448301"/>
          </a:xfrm>
        </p:grpSpPr>
        <p:grpSp>
          <p:nvGrpSpPr>
            <p:cNvPr id="3139" name="Group 3"/>
            <p:cNvGrpSpPr/>
            <p:nvPr/>
          </p:nvGrpSpPr>
          <p:grpSpPr>
            <a:xfrm>
              <a:off x="-1" y="0"/>
              <a:ext cx="6159744" cy="5448302"/>
              <a:chOff x="0" y="0"/>
              <a:chExt cx="6159742" cy="5448301"/>
            </a:xfrm>
          </p:grpSpPr>
          <p:pic>
            <p:nvPicPr>
              <p:cNvPr id="3137" name="Picture 7" descr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159743" cy="54483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38" name="TextBox 2"/>
              <p:cNvSpPr txBox="1"/>
              <p:nvPr/>
            </p:nvSpPr>
            <p:spPr>
              <a:xfrm>
                <a:off x="4376356" y="206959"/>
                <a:ext cx="1410789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r>
                  <a:t>Melatonin</a:t>
                </a:r>
              </a:p>
            </p:txBody>
          </p:sp>
        </p:grpSp>
        <p:pic>
          <p:nvPicPr>
            <p:cNvPr id="3140" name="Picture 23" descr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9693" y="1317647"/>
              <a:ext cx="1670880" cy="2877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42" name="Title 1"/>
          <p:cNvSpPr txBox="1">
            <a:spLocks noGrp="1"/>
          </p:cNvSpPr>
          <p:nvPr>
            <p:ph type="title"/>
          </p:nvPr>
        </p:nvSpPr>
        <p:spPr>
          <a:xfrm>
            <a:off x="2350295" y="51470"/>
            <a:ext cx="9027667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Gene maps of melatonin signaling pathway </a:t>
            </a:r>
          </a:p>
        </p:txBody>
      </p:sp>
      <p:pic>
        <p:nvPicPr>
          <p:cNvPr id="314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94" y="1021139"/>
            <a:ext cx="2447926" cy="544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4" name="Oval 5"/>
          <p:cNvSpPr/>
          <p:nvPr/>
        </p:nvSpPr>
        <p:spPr>
          <a:xfrm>
            <a:off x="4920969" y="5516904"/>
            <a:ext cx="413689" cy="365127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Arrow: Right 8"/>
          <p:cNvSpPr/>
          <p:nvPr/>
        </p:nvSpPr>
        <p:spPr>
          <a:xfrm>
            <a:off x="278532" y="3231658"/>
            <a:ext cx="670560" cy="863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6" name="Arrow: Right 10"/>
          <p:cNvSpPr/>
          <p:nvPr/>
        </p:nvSpPr>
        <p:spPr>
          <a:xfrm>
            <a:off x="287318" y="3540033"/>
            <a:ext cx="670561" cy="863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7" name="Oval 12"/>
          <p:cNvSpPr/>
          <p:nvPr/>
        </p:nvSpPr>
        <p:spPr>
          <a:xfrm>
            <a:off x="8621523" y="4115910"/>
            <a:ext cx="413689" cy="365127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150" name="Group 18"/>
          <p:cNvGrpSpPr/>
          <p:nvPr/>
        </p:nvGrpSpPr>
        <p:grpSpPr>
          <a:xfrm>
            <a:off x="3652010" y="1088029"/>
            <a:ext cx="6189695" cy="5632950"/>
            <a:chOff x="0" y="0"/>
            <a:chExt cx="6189693" cy="5632948"/>
          </a:xfrm>
        </p:grpSpPr>
        <p:pic>
          <p:nvPicPr>
            <p:cNvPr id="3148" name="Picture 19" descr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189694" cy="5632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9" name="Text Box 2"/>
            <p:cNvSpPr txBox="1"/>
            <p:nvPr/>
          </p:nvSpPr>
          <p:spPr>
            <a:xfrm>
              <a:off x="3583537" y="167829"/>
              <a:ext cx="2460642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07000"/>
                </a:lnSpc>
                <a:spcBef>
                  <a:spcPts val="800"/>
                </a:spcBef>
                <a:defRPr sz="1600"/>
              </a:lvl1pPr>
            </a:lstStyle>
            <a:p>
              <a:r>
                <a:t>Eleutherococcus (ES)</a:t>
              </a:r>
            </a:p>
          </p:txBody>
        </p:sp>
      </p:grpSp>
      <p:sp>
        <p:nvSpPr>
          <p:cNvPr id="3151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65</a:t>
            </a:fld>
            <a:endParaRPr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0DFBD3C-9E5D-4F0E-BDFA-316E33E14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732" y="5543701"/>
            <a:ext cx="6871671" cy="110931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Adaptogens activate the melatonin signaling pathway mainly by upregulation of the ligand-specific </a:t>
            </a:r>
            <a:r>
              <a:rPr lang="en-US" sz="1800" dirty="0">
                <a:solidFill>
                  <a:srgbClr val="FF0000"/>
                </a:solidFill>
              </a:rPr>
              <a:t>nuclear receptor RORA, which plays a role in intellectual disability, neurological disorders, retinopathy, hypertension, dyslipidemia, and cancer, which are common in aging.  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4" grpId="0" animBg="1" advAuto="0"/>
      <p:bldP spid="3145" grpId="0" animBg="1" advAuto="0"/>
      <p:bldP spid="3146" grpId="0" animBg="1" advAuto="0"/>
      <p:bldP spid="3147" grpId="0" animBg="1" advAuto="0"/>
      <p:bldP spid="3150" grpId="0" animBg="1" advAuto="0"/>
      <p:bldP spid="1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592"/>
          <p:cNvGrpSpPr/>
          <p:nvPr/>
        </p:nvGrpSpPr>
        <p:grpSpPr>
          <a:xfrm>
            <a:off x="0" y="311161"/>
            <a:ext cx="11877545" cy="7003219"/>
            <a:chOff x="-56354" y="-407214"/>
            <a:chExt cx="11877545" cy="7003219"/>
          </a:xfrm>
        </p:grpSpPr>
        <p:grpSp>
          <p:nvGrpSpPr>
            <p:cNvPr id="5" name="Group 870"/>
            <p:cNvGrpSpPr>
              <a:grpSpLocks noChangeAspect="1"/>
            </p:cNvGrpSpPr>
            <p:nvPr/>
          </p:nvGrpSpPr>
          <p:grpSpPr bwMode="auto">
            <a:xfrm>
              <a:off x="602300" y="-407214"/>
              <a:ext cx="11218891" cy="7003219"/>
              <a:chOff x="341" y="-62"/>
              <a:chExt cx="7067" cy="4191"/>
            </a:xfrm>
          </p:grpSpPr>
          <p:sp>
            <p:nvSpPr>
              <p:cNvPr id="5640" name="AutoShape 869"/>
              <p:cNvSpPr>
                <a:spLocks noChangeAspect="1" noChangeArrowheads="1" noTextEdit="1"/>
              </p:cNvSpPr>
              <p:nvPr/>
            </p:nvSpPr>
            <p:spPr bwMode="auto">
              <a:xfrm>
                <a:off x="458" y="-62"/>
                <a:ext cx="6950" cy="3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1071"/>
              <p:cNvGrpSpPr>
                <a:grpSpLocks/>
              </p:cNvGrpSpPr>
              <p:nvPr/>
            </p:nvGrpSpPr>
            <p:grpSpPr bwMode="auto">
              <a:xfrm>
                <a:off x="355" y="288"/>
                <a:ext cx="6719" cy="3841"/>
                <a:chOff x="355" y="288"/>
                <a:chExt cx="6719" cy="3841"/>
              </a:xfrm>
            </p:grpSpPr>
            <p:sp>
              <p:nvSpPr>
                <p:cNvPr id="7392" name="Rectangle 871"/>
                <p:cNvSpPr>
                  <a:spLocks noChangeArrowheads="1"/>
                </p:cNvSpPr>
                <p:nvPr/>
              </p:nvSpPr>
              <p:spPr bwMode="auto">
                <a:xfrm>
                  <a:off x="365" y="288"/>
                  <a:ext cx="118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3" name="Rectangle 872"/>
                <p:cNvSpPr>
                  <a:spLocks noChangeArrowheads="1"/>
                </p:cNvSpPr>
                <p:nvPr/>
              </p:nvSpPr>
              <p:spPr bwMode="auto">
                <a:xfrm>
                  <a:off x="355" y="603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4" name="Rectangle 873"/>
                <p:cNvSpPr>
                  <a:spLocks noChangeArrowheads="1"/>
                </p:cNvSpPr>
                <p:nvPr/>
              </p:nvSpPr>
              <p:spPr bwMode="auto">
                <a:xfrm>
                  <a:off x="355" y="810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5" name="Rectangle 874"/>
                <p:cNvSpPr>
                  <a:spLocks noChangeArrowheads="1"/>
                </p:cNvSpPr>
                <p:nvPr/>
              </p:nvSpPr>
              <p:spPr bwMode="auto">
                <a:xfrm>
                  <a:off x="355" y="1017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6" name="Rectangle 875"/>
                <p:cNvSpPr>
                  <a:spLocks noChangeArrowheads="1"/>
                </p:cNvSpPr>
                <p:nvPr/>
              </p:nvSpPr>
              <p:spPr bwMode="auto">
                <a:xfrm>
                  <a:off x="355" y="1224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7" name="Rectangle 876"/>
                <p:cNvSpPr>
                  <a:spLocks noChangeArrowheads="1"/>
                </p:cNvSpPr>
                <p:nvPr/>
              </p:nvSpPr>
              <p:spPr bwMode="auto">
                <a:xfrm>
                  <a:off x="355" y="1430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8" name="Rectangle 877"/>
                <p:cNvSpPr>
                  <a:spLocks noChangeArrowheads="1"/>
                </p:cNvSpPr>
                <p:nvPr/>
              </p:nvSpPr>
              <p:spPr bwMode="auto">
                <a:xfrm>
                  <a:off x="365" y="1640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99" name="Rectangle 878"/>
                <p:cNvSpPr>
                  <a:spLocks noChangeArrowheads="1"/>
                </p:cNvSpPr>
                <p:nvPr/>
              </p:nvSpPr>
              <p:spPr bwMode="auto">
                <a:xfrm>
                  <a:off x="365" y="1845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0" name="Rectangle 879"/>
                <p:cNvSpPr>
                  <a:spLocks noChangeArrowheads="1"/>
                </p:cNvSpPr>
                <p:nvPr/>
              </p:nvSpPr>
              <p:spPr bwMode="auto">
                <a:xfrm>
                  <a:off x="365" y="2049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1" name="Rectangle 880"/>
                <p:cNvSpPr>
                  <a:spLocks noChangeArrowheads="1"/>
                </p:cNvSpPr>
                <p:nvPr/>
              </p:nvSpPr>
              <p:spPr bwMode="auto">
                <a:xfrm>
                  <a:off x="365" y="2254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2" name="Rectangle 881"/>
                <p:cNvSpPr>
                  <a:spLocks noChangeArrowheads="1"/>
                </p:cNvSpPr>
                <p:nvPr/>
              </p:nvSpPr>
              <p:spPr bwMode="auto">
                <a:xfrm>
                  <a:off x="365" y="2457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3" name="Rectangle 882"/>
                <p:cNvSpPr>
                  <a:spLocks noChangeArrowheads="1"/>
                </p:cNvSpPr>
                <p:nvPr/>
              </p:nvSpPr>
              <p:spPr bwMode="auto">
                <a:xfrm>
                  <a:off x="365" y="2662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4" name="Rectangle 883"/>
                <p:cNvSpPr>
                  <a:spLocks noChangeArrowheads="1"/>
                </p:cNvSpPr>
                <p:nvPr/>
              </p:nvSpPr>
              <p:spPr bwMode="auto">
                <a:xfrm>
                  <a:off x="365" y="2866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5" name="Rectangle 884"/>
                <p:cNvSpPr>
                  <a:spLocks noChangeArrowheads="1"/>
                </p:cNvSpPr>
                <p:nvPr/>
              </p:nvSpPr>
              <p:spPr bwMode="auto">
                <a:xfrm>
                  <a:off x="365" y="3067"/>
                  <a:ext cx="115" cy="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6" name="Rectangle 885"/>
                <p:cNvSpPr>
                  <a:spLocks noChangeArrowheads="1"/>
                </p:cNvSpPr>
                <p:nvPr/>
              </p:nvSpPr>
              <p:spPr bwMode="auto">
                <a:xfrm>
                  <a:off x="365" y="3261"/>
                  <a:ext cx="118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7" name="Rectangle 886"/>
                <p:cNvSpPr>
                  <a:spLocks noChangeArrowheads="1"/>
                </p:cNvSpPr>
                <p:nvPr/>
              </p:nvSpPr>
              <p:spPr bwMode="auto">
                <a:xfrm>
                  <a:off x="365" y="3576"/>
                  <a:ext cx="118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08" name="Rectangle 887"/>
                <p:cNvSpPr>
                  <a:spLocks noChangeArrowheads="1"/>
                </p:cNvSpPr>
                <p:nvPr/>
              </p:nvSpPr>
              <p:spPr bwMode="auto">
                <a:xfrm>
                  <a:off x="365" y="3892"/>
                  <a:ext cx="118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7409" name="Picture 88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7" y="1161"/>
                  <a:ext cx="1050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10" name="Rectangle 889"/>
                <p:cNvSpPr>
                  <a:spLocks noChangeArrowheads="1"/>
                </p:cNvSpPr>
                <p:nvPr/>
              </p:nvSpPr>
              <p:spPr bwMode="auto">
                <a:xfrm>
                  <a:off x="3896" y="974"/>
                  <a:ext cx="238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    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1" name="Rectangle 890"/>
                <p:cNvSpPr>
                  <a:spLocks noChangeArrowheads="1"/>
                </p:cNvSpPr>
                <p:nvPr/>
              </p:nvSpPr>
              <p:spPr bwMode="auto">
                <a:xfrm>
                  <a:off x="3988" y="1161"/>
                  <a:ext cx="3086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latin typeface="+mn-lt"/>
                    </a:rPr>
                    <a:t>Data Analysis </a:t>
                  </a:r>
                  <a:r>
                    <a:rPr lang="en-US" altLang="en-US" dirty="0">
                      <a:latin typeface="+mn-lt"/>
                    </a:rPr>
                    <a:t>using </a:t>
                  </a:r>
                  <a:r>
                    <a:rPr lang="en-US" dirty="0">
                      <a:latin typeface="+mn-lt"/>
                    </a:rPr>
                    <a:t>Ingenuity Pathway Analysis (IPA)</a:t>
                  </a:r>
                </a:p>
                <a:p>
                  <a:r>
                    <a:rPr lang="en-US" dirty="0">
                      <a:latin typeface="+mn-lt"/>
                    </a:rPr>
                    <a:t> </a:t>
                  </a:r>
                  <a:r>
                    <a:rPr lang="en-US" altLang="en-US" dirty="0">
                      <a:solidFill>
                        <a:srgbClr val="000000"/>
                      </a:solidFill>
                      <a:latin typeface="+mn-lt"/>
                    </a:rPr>
                    <a:t>Interactive </a:t>
                  </a:r>
                  <a:r>
                    <a:rPr kumimoji="0" lang="en-US" altLang="en-US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+mn-lt"/>
                    </a:rPr>
                    <a:t>pathways downstream effect analysis</a:t>
                  </a:r>
                  <a:endParaRPr kumimoji="0" lang="en-US" altLang="en-US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7412" name="Rectangle 891"/>
                <p:cNvSpPr>
                  <a:spLocks noChangeArrowheads="1"/>
                </p:cNvSpPr>
                <p:nvPr/>
              </p:nvSpPr>
              <p:spPr bwMode="auto">
                <a:xfrm>
                  <a:off x="6925" y="974"/>
                  <a:ext cx="11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3" name="Rectangle 892"/>
                <p:cNvSpPr>
                  <a:spLocks noChangeArrowheads="1"/>
                </p:cNvSpPr>
                <p:nvPr/>
              </p:nvSpPr>
              <p:spPr bwMode="auto">
                <a:xfrm>
                  <a:off x="3507" y="1039"/>
                  <a:ext cx="132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5" name="Rectangle 894"/>
                <p:cNvSpPr>
                  <a:spLocks noChangeArrowheads="1"/>
                </p:cNvSpPr>
                <p:nvPr/>
              </p:nvSpPr>
              <p:spPr bwMode="auto">
                <a:xfrm>
                  <a:off x="3808" y="1254"/>
                  <a:ext cx="105" cy="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7" name="Rectangle 896"/>
                <p:cNvSpPr>
                  <a:spLocks noChangeArrowheads="1"/>
                </p:cNvSpPr>
                <p:nvPr/>
              </p:nvSpPr>
              <p:spPr bwMode="auto">
                <a:xfrm>
                  <a:off x="5948" y="1245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8" name="Rectangle 897"/>
                <p:cNvSpPr>
                  <a:spLocks noChangeArrowheads="1"/>
                </p:cNvSpPr>
                <p:nvPr/>
              </p:nvSpPr>
              <p:spPr bwMode="auto">
                <a:xfrm>
                  <a:off x="3872" y="1454"/>
                  <a:ext cx="0" cy="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19" name="Rectangle 898"/>
                <p:cNvSpPr>
                  <a:spLocks noChangeArrowheads="1"/>
                </p:cNvSpPr>
                <p:nvPr/>
              </p:nvSpPr>
              <p:spPr bwMode="auto">
                <a:xfrm>
                  <a:off x="3808" y="1426"/>
                  <a:ext cx="105" cy="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21" name="Rectangle 900"/>
                <p:cNvSpPr>
                  <a:spLocks noChangeArrowheads="1"/>
                </p:cNvSpPr>
                <p:nvPr/>
              </p:nvSpPr>
              <p:spPr bwMode="auto">
                <a:xfrm>
                  <a:off x="5915" y="1417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23" name="Rectangle 902"/>
                <p:cNvSpPr>
                  <a:spLocks noChangeArrowheads="1"/>
                </p:cNvSpPr>
                <p:nvPr/>
              </p:nvSpPr>
              <p:spPr bwMode="auto">
                <a:xfrm>
                  <a:off x="3808" y="1598"/>
                  <a:ext cx="105" cy="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25" name="Rectangle 904"/>
                <p:cNvSpPr>
                  <a:spLocks noChangeArrowheads="1"/>
                </p:cNvSpPr>
                <p:nvPr/>
              </p:nvSpPr>
              <p:spPr bwMode="auto">
                <a:xfrm>
                  <a:off x="6834" y="1589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27" name="Rectangle 906"/>
                <p:cNvSpPr>
                  <a:spLocks noChangeArrowheads="1"/>
                </p:cNvSpPr>
                <p:nvPr/>
              </p:nvSpPr>
              <p:spPr bwMode="auto">
                <a:xfrm>
                  <a:off x="6261" y="1762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29" name="Rectangle 908"/>
                <p:cNvSpPr>
                  <a:spLocks noChangeArrowheads="1"/>
                </p:cNvSpPr>
                <p:nvPr/>
              </p:nvSpPr>
              <p:spPr bwMode="auto">
                <a:xfrm>
                  <a:off x="5279" y="1934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31" name="Rectangle 910"/>
                <p:cNvSpPr>
                  <a:spLocks noChangeArrowheads="1"/>
                </p:cNvSpPr>
                <p:nvPr/>
              </p:nvSpPr>
              <p:spPr bwMode="auto">
                <a:xfrm>
                  <a:off x="4905" y="2106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33" name="Rectangle 912"/>
                <p:cNvSpPr>
                  <a:spLocks noChangeArrowheads="1"/>
                </p:cNvSpPr>
                <p:nvPr/>
              </p:nvSpPr>
              <p:spPr bwMode="auto">
                <a:xfrm>
                  <a:off x="5673" y="2106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35" name="Rectangle 914"/>
                <p:cNvSpPr>
                  <a:spLocks noChangeArrowheads="1"/>
                </p:cNvSpPr>
                <p:nvPr/>
              </p:nvSpPr>
              <p:spPr bwMode="auto">
                <a:xfrm>
                  <a:off x="5926" y="2279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37" name="Rectangle 916"/>
                <p:cNvSpPr>
                  <a:spLocks noChangeArrowheads="1"/>
                </p:cNvSpPr>
                <p:nvPr/>
              </p:nvSpPr>
              <p:spPr bwMode="auto">
                <a:xfrm>
                  <a:off x="5287" y="2452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39" name="Rectangle 918"/>
                <p:cNvSpPr>
                  <a:spLocks noChangeArrowheads="1"/>
                </p:cNvSpPr>
                <p:nvPr/>
              </p:nvSpPr>
              <p:spPr bwMode="auto">
                <a:xfrm>
                  <a:off x="5470" y="2623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42" name="Rectangle 921"/>
                <p:cNvSpPr>
                  <a:spLocks noChangeArrowheads="1"/>
                </p:cNvSpPr>
                <p:nvPr/>
              </p:nvSpPr>
              <p:spPr bwMode="auto">
                <a:xfrm>
                  <a:off x="6082" y="2794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43" name="Rectangle 922"/>
                <p:cNvSpPr>
                  <a:spLocks noChangeArrowheads="1"/>
                </p:cNvSpPr>
                <p:nvPr/>
              </p:nvSpPr>
              <p:spPr bwMode="auto">
                <a:xfrm>
                  <a:off x="2297" y="730"/>
                  <a:ext cx="2654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lvl="0"/>
                  <a:r>
                    <a:rPr lang="en-US" altLang="en-US" b="1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RNA hybridization-based Microarray or </a:t>
                  </a:r>
                </a:p>
                <a:p>
                  <a:pPr lvl="0"/>
                  <a:r>
                    <a:rPr lang="en-US" b="1" dirty="0"/>
                    <a:t>RNA-Seq</a:t>
                  </a:r>
                  <a:r>
                    <a:rPr lang="en-US" dirty="0"/>
                    <a:t> </a:t>
                  </a:r>
                  <a:r>
                    <a:rPr lang="en-US" b="1" dirty="0"/>
                    <a:t>next-generation sequencing 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</a:t>
                  </a:r>
                </a:p>
              </p:txBody>
            </p:sp>
            <p:sp>
              <p:nvSpPr>
                <p:cNvPr id="7444" name="Rectangle 923"/>
                <p:cNvSpPr>
                  <a:spLocks noChangeArrowheads="1"/>
                </p:cNvSpPr>
                <p:nvPr/>
              </p:nvSpPr>
              <p:spPr bwMode="auto">
                <a:xfrm>
                  <a:off x="3526" y="974"/>
                  <a:ext cx="11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47" name="Rectangle 926"/>
                <p:cNvSpPr>
                  <a:spLocks noChangeArrowheads="1"/>
                </p:cNvSpPr>
                <p:nvPr/>
              </p:nvSpPr>
              <p:spPr bwMode="auto">
                <a:xfrm>
                  <a:off x="766" y="965"/>
                  <a:ext cx="1077" cy="2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48" name="Rectangle 927"/>
                <p:cNvSpPr>
                  <a:spLocks noChangeArrowheads="1"/>
                </p:cNvSpPr>
                <p:nvPr/>
              </p:nvSpPr>
              <p:spPr bwMode="auto">
                <a:xfrm>
                  <a:off x="874" y="1022"/>
                  <a:ext cx="423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Radix 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49" name="Rectangle 928"/>
                <p:cNvSpPr>
                  <a:spLocks noChangeArrowheads="1"/>
                </p:cNvSpPr>
                <p:nvPr/>
              </p:nvSpPr>
              <p:spPr bwMode="auto">
                <a:xfrm>
                  <a:off x="1217" y="1022"/>
                  <a:ext cx="781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Rhodiola      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50" name="Rectangle 929"/>
                <p:cNvSpPr>
                  <a:spLocks noChangeArrowheads="1"/>
                </p:cNvSpPr>
                <p:nvPr/>
              </p:nvSpPr>
              <p:spPr bwMode="auto">
                <a:xfrm>
                  <a:off x="1913" y="1022"/>
                  <a:ext cx="106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7451" name="Picture 93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44" y="1854"/>
                  <a:ext cx="367" cy="1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53" name="Picture 93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" y="1905"/>
                  <a:ext cx="48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55" name="Picture 93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" y="2168"/>
                  <a:ext cx="741" cy="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57" name="Picture 93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" y="2561"/>
                  <a:ext cx="714" cy="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59" name="Freeform 938"/>
                <p:cNvSpPr>
                  <a:spLocks/>
                </p:cNvSpPr>
                <p:nvPr/>
              </p:nvSpPr>
              <p:spPr bwMode="auto">
                <a:xfrm>
                  <a:off x="1853" y="2058"/>
                  <a:ext cx="9" cy="12"/>
                </a:xfrm>
                <a:custGeom>
                  <a:avLst/>
                  <a:gdLst>
                    <a:gd name="T0" fmla="*/ 49 w 80"/>
                    <a:gd name="T1" fmla="*/ 32 h 112"/>
                    <a:gd name="T2" fmla="*/ 49 w 80"/>
                    <a:gd name="T3" fmla="*/ 39 h 112"/>
                    <a:gd name="T4" fmla="*/ 39 w 80"/>
                    <a:gd name="T5" fmla="*/ 39 h 112"/>
                    <a:gd name="T6" fmla="*/ 35 w 80"/>
                    <a:gd name="T7" fmla="*/ 39 h 112"/>
                    <a:gd name="T8" fmla="*/ 39 w 80"/>
                    <a:gd name="T9" fmla="*/ 23 h 112"/>
                    <a:gd name="T10" fmla="*/ 35 w 80"/>
                    <a:gd name="T11" fmla="*/ 0 h 112"/>
                    <a:gd name="T12" fmla="*/ 28 w 80"/>
                    <a:gd name="T13" fmla="*/ 0 h 112"/>
                    <a:gd name="T14" fmla="*/ 32 w 80"/>
                    <a:gd name="T15" fmla="*/ 23 h 112"/>
                    <a:gd name="T16" fmla="*/ 28 w 80"/>
                    <a:gd name="T17" fmla="*/ 39 h 112"/>
                    <a:gd name="T18" fmla="*/ 0 w 80"/>
                    <a:gd name="T19" fmla="*/ 74 h 112"/>
                    <a:gd name="T20" fmla="*/ 39 w 80"/>
                    <a:gd name="T21" fmla="*/ 112 h 112"/>
                    <a:gd name="T22" fmla="*/ 80 w 80"/>
                    <a:gd name="T23" fmla="*/ 74 h 112"/>
                    <a:gd name="T24" fmla="*/ 56 w 80"/>
                    <a:gd name="T25" fmla="*/ 42 h 112"/>
                    <a:gd name="T26" fmla="*/ 56 w 80"/>
                    <a:gd name="T27" fmla="*/ 32 h 112"/>
                    <a:gd name="T28" fmla="*/ 56 w 80"/>
                    <a:gd name="T29" fmla="*/ 0 h 112"/>
                    <a:gd name="T30" fmla="*/ 46 w 80"/>
                    <a:gd name="T31" fmla="*/ 0 h 112"/>
                    <a:gd name="T32" fmla="*/ 49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9" y="32"/>
                      </a:moveTo>
                      <a:cubicBezTo>
                        <a:pt x="49" y="36"/>
                        <a:pt x="49" y="39"/>
                        <a:pt x="49" y="39"/>
                      </a:cubicBezTo>
                      <a:cubicBezTo>
                        <a:pt x="46" y="39"/>
                        <a:pt x="42" y="39"/>
                        <a:pt x="39" y="39"/>
                      </a:cubicBezTo>
                      <a:cubicBezTo>
                        <a:pt x="39" y="39"/>
                        <a:pt x="39" y="39"/>
                        <a:pt x="35" y="39"/>
                      </a:cubicBezTo>
                      <a:cubicBezTo>
                        <a:pt x="39" y="32"/>
                        <a:pt x="39" y="29"/>
                        <a:pt x="39" y="23"/>
                      </a:cubicBezTo>
                      <a:cubicBezTo>
                        <a:pt x="39" y="16"/>
                        <a:pt x="39" y="10"/>
                        <a:pt x="35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10"/>
                        <a:pt x="32" y="16"/>
                        <a:pt x="32" y="23"/>
                      </a:cubicBezTo>
                      <a:cubicBezTo>
                        <a:pt x="32" y="29"/>
                        <a:pt x="28" y="36"/>
                        <a:pt x="28" y="39"/>
                      </a:cubicBezTo>
                      <a:cubicBezTo>
                        <a:pt x="14" y="45"/>
                        <a:pt x="0" y="58"/>
                        <a:pt x="0" y="74"/>
                      </a:cubicBezTo>
                      <a:cubicBezTo>
                        <a:pt x="0" y="93"/>
                        <a:pt x="18" y="112"/>
                        <a:pt x="39" y="112"/>
                      </a:cubicBezTo>
                      <a:cubicBezTo>
                        <a:pt x="63" y="112"/>
                        <a:pt x="80" y="93"/>
                        <a:pt x="80" y="74"/>
                      </a:cubicBezTo>
                      <a:cubicBezTo>
                        <a:pt x="80" y="61"/>
                        <a:pt x="70" y="48"/>
                        <a:pt x="56" y="42"/>
                      </a:cubicBezTo>
                      <a:cubicBezTo>
                        <a:pt x="56" y="39"/>
                        <a:pt x="56" y="36"/>
                        <a:pt x="56" y="32"/>
                      </a:cubicBezTo>
                      <a:cubicBezTo>
                        <a:pt x="56" y="23"/>
                        <a:pt x="56" y="10"/>
                        <a:pt x="5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9" y="13"/>
                        <a:pt x="49" y="23"/>
                        <a:pt x="49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0" name="Freeform 939"/>
                <p:cNvSpPr>
                  <a:spLocks/>
                </p:cNvSpPr>
                <p:nvPr/>
              </p:nvSpPr>
              <p:spPr bwMode="auto">
                <a:xfrm>
                  <a:off x="1853" y="2058"/>
                  <a:ext cx="9" cy="12"/>
                </a:xfrm>
                <a:custGeom>
                  <a:avLst/>
                  <a:gdLst>
                    <a:gd name="T0" fmla="*/ 6 w 9"/>
                    <a:gd name="T1" fmla="*/ 4 h 12"/>
                    <a:gd name="T2" fmla="*/ 6 w 9"/>
                    <a:gd name="T3" fmla="*/ 4 h 12"/>
                    <a:gd name="T4" fmla="*/ 4 w 9"/>
                    <a:gd name="T5" fmla="*/ 4 h 12"/>
                    <a:gd name="T6" fmla="*/ 4 w 9"/>
                    <a:gd name="T7" fmla="*/ 4 h 12"/>
                    <a:gd name="T8" fmla="*/ 4 w 9"/>
                    <a:gd name="T9" fmla="*/ 3 h 12"/>
                    <a:gd name="T10" fmla="*/ 4 w 9"/>
                    <a:gd name="T11" fmla="*/ 0 h 12"/>
                    <a:gd name="T12" fmla="*/ 3 w 9"/>
                    <a:gd name="T13" fmla="*/ 0 h 12"/>
                    <a:gd name="T14" fmla="*/ 4 w 9"/>
                    <a:gd name="T15" fmla="*/ 3 h 12"/>
                    <a:gd name="T16" fmla="*/ 3 w 9"/>
                    <a:gd name="T17" fmla="*/ 4 h 12"/>
                    <a:gd name="T18" fmla="*/ 0 w 9"/>
                    <a:gd name="T19" fmla="*/ 8 h 12"/>
                    <a:gd name="T20" fmla="*/ 4 w 9"/>
                    <a:gd name="T21" fmla="*/ 12 h 12"/>
                    <a:gd name="T22" fmla="*/ 9 w 9"/>
                    <a:gd name="T23" fmla="*/ 8 h 12"/>
                    <a:gd name="T24" fmla="*/ 6 w 9"/>
                    <a:gd name="T25" fmla="*/ 5 h 12"/>
                    <a:gd name="T26" fmla="*/ 6 w 9"/>
                    <a:gd name="T27" fmla="*/ 4 h 12"/>
                    <a:gd name="T28" fmla="*/ 6 w 9"/>
                    <a:gd name="T29" fmla="*/ 0 h 12"/>
                    <a:gd name="T30" fmla="*/ 5 w 9"/>
                    <a:gd name="T31" fmla="*/ 0 h 12"/>
                    <a:gd name="T32" fmla="*/ 6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6" y="4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2" y="5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7" y="12"/>
                        <a:pt x="9" y="10"/>
                        <a:pt x="9" y="8"/>
                      </a:cubicBezTo>
                      <a:cubicBezTo>
                        <a:pt x="9" y="7"/>
                        <a:pt x="8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2"/>
                        <a:pt x="6" y="3"/>
                        <a:pt x="6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1" name="Freeform 940"/>
                <p:cNvSpPr>
                  <a:spLocks/>
                </p:cNvSpPr>
                <p:nvPr/>
              </p:nvSpPr>
              <p:spPr bwMode="auto">
                <a:xfrm>
                  <a:off x="1853" y="2046"/>
                  <a:ext cx="9" cy="12"/>
                </a:xfrm>
                <a:custGeom>
                  <a:avLst/>
                  <a:gdLst>
                    <a:gd name="T0" fmla="*/ 21 w 80"/>
                    <a:gd name="T1" fmla="*/ 72 h 112"/>
                    <a:gd name="T2" fmla="*/ 21 w 80"/>
                    <a:gd name="T3" fmla="*/ 79 h 112"/>
                    <a:gd name="T4" fmla="*/ 28 w 80"/>
                    <a:gd name="T5" fmla="*/ 112 h 112"/>
                    <a:gd name="T6" fmla="*/ 35 w 80"/>
                    <a:gd name="T7" fmla="*/ 112 h 112"/>
                    <a:gd name="T8" fmla="*/ 32 w 80"/>
                    <a:gd name="T9" fmla="*/ 79 h 112"/>
                    <a:gd name="T10" fmla="*/ 32 w 80"/>
                    <a:gd name="T11" fmla="*/ 75 h 112"/>
                    <a:gd name="T12" fmla="*/ 39 w 80"/>
                    <a:gd name="T13" fmla="*/ 75 h 112"/>
                    <a:gd name="T14" fmla="*/ 46 w 80"/>
                    <a:gd name="T15" fmla="*/ 75 h 112"/>
                    <a:gd name="T16" fmla="*/ 42 w 80"/>
                    <a:gd name="T17" fmla="*/ 85 h 112"/>
                    <a:gd name="T18" fmla="*/ 46 w 80"/>
                    <a:gd name="T19" fmla="*/ 112 h 112"/>
                    <a:gd name="T20" fmla="*/ 53 w 80"/>
                    <a:gd name="T21" fmla="*/ 112 h 112"/>
                    <a:gd name="T22" fmla="*/ 53 w 80"/>
                    <a:gd name="T23" fmla="*/ 85 h 112"/>
                    <a:gd name="T24" fmla="*/ 53 w 80"/>
                    <a:gd name="T25" fmla="*/ 75 h 112"/>
                    <a:gd name="T26" fmla="*/ 80 w 80"/>
                    <a:gd name="T27" fmla="*/ 38 h 112"/>
                    <a:gd name="T28" fmla="*/ 39 w 80"/>
                    <a:gd name="T29" fmla="*/ 0 h 112"/>
                    <a:gd name="T30" fmla="*/ 0 w 80"/>
                    <a:gd name="T31" fmla="*/ 38 h 112"/>
                    <a:gd name="T32" fmla="*/ 21 w 80"/>
                    <a:gd name="T33" fmla="*/ 7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1" y="72"/>
                      </a:moveTo>
                      <a:cubicBezTo>
                        <a:pt x="21" y="75"/>
                        <a:pt x="25" y="75"/>
                        <a:pt x="21" y="79"/>
                      </a:cubicBezTo>
                      <a:cubicBezTo>
                        <a:pt x="21" y="92"/>
                        <a:pt x="25" y="102"/>
                        <a:pt x="28" y="112"/>
                      </a:cubicBezTo>
                      <a:cubicBezTo>
                        <a:pt x="35" y="112"/>
                        <a:pt x="35" y="112"/>
                        <a:pt x="35" y="112"/>
                      </a:cubicBezTo>
                      <a:cubicBezTo>
                        <a:pt x="32" y="102"/>
                        <a:pt x="32" y="92"/>
                        <a:pt x="32" y="79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5" y="75"/>
                        <a:pt x="39" y="75"/>
                        <a:pt x="39" y="75"/>
                      </a:cubicBezTo>
                      <a:cubicBezTo>
                        <a:pt x="42" y="75"/>
                        <a:pt x="42" y="75"/>
                        <a:pt x="46" y="75"/>
                      </a:cubicBezTo>
                      <a:cubicBezTo>
                        <a:pt x="42" y="79"/>
                        <a:pt x="42" y="82"/>
                        <a:pt x="42" y="85"/>
                      </a:cubicBezTo>
                      <a:cubicBezTo>
                        <a:pt x="42" y="95"/>
                        <a:pt x="46" y="106"/>
                        <a:pt x="46" y="112"/>
                      </a:cubicBezTo>
                      <a:cubicBezTo>
                        <a:pt x="53" y="112"/>
                        <a:pt x="53" y="112"/>
                        <a:pt x="53" y="112"/>
                      </a:cubicBezTo>
                      <a:cubicBezTo>
                        <a:pt x="53" y="106"/>
                        <a:pt x="53" y="95"/>
                        <a:pt x="53" y="85"/>
                      </a:cubicBezTo>
                      <a:cubicBezTo>
                        <a:pt x="53" y="82"/>
                        <a:pt x="53" y="79"/>
                        <a:pt x="53" y="75"/>
                      </a:cubicBezTo>
                      <a:cubicBezTo>
                        <a:pt x="70" y="68"/>
                        <a:pt x="80" y="55"/>
                        <a:pt x="80" y="38"/>
                      </a:cubicBezTo>
                      <a:cubicBezTo>
                        <a:pt x="80" y="17"/>
                        <a:pt x="63" y="0"/>
                        <a:pt x="39" y="0"/>
                      </a:cubicBezTo>
                      <a:cubicBezTo>
                        <a:pt x="18" y="0"/>
                        <a:pt x="0" y="17"/>
                        <a:pt x="0" y="38"/>
                      </a:cubicBezTo>
                      <a:cubicBezTo>
                        <a:pt x="0" y="51"/>
                        <a:pt x="11" y="65"/>
                        <a:pt x="21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2" name="Freeform 941"/>
                <p:cNvSpPr>
                  <a:spLocks/>
                </p:cNvSpPr>
                <p:nvPr/>
              </p:nvSpPr>
              <p:spPr bwMode="auto">
                <a:xfrm>
                  <a:off x="1853" y="2046"/>
                  <a:ext cx="9" cy="12"/>
                </a:xfrm>
                <a:custGeom>
                  <a:avLst/>
                  <a:gdLst>
                    <a:gd name="T0" fmla="*/ 3 w 9"/>
                    <a:gd name="T1" fmla="*/ 8 h 12"/>
                    <a:gd name="T2" fmla="*/ 3 w 9"/>
                    <a:gd name="T3" fmla="*/ 9 h 12"/>
                    <a:gd name="T4" fmla="*/ 3 w 9"/>
                    <a:gd name="T5" fmla="*/ 12 h 12"/>
                    <a:gd name="T6" fmla="*/ 4 w 9"/>
                    <a:gd name="T7" fmla="*/ 12 h 12"/>
                    <a:gd name="T8" fmla="*/ 4 w 9"/>
                    <a:gd name="T9" fmla="*/ 9 h 12"/>
                    <a:gd name="T10" fmla="*/ 4 w 9"/>
                    <a:gd name="T11" fmla="*/ 8 h 12"/>
                    <a:gd name="T12" fmla="*/ 4 w 9"/>
                    <a:gd name="T13" fmla="*/ 8 h 12"/>
                    <a:gd name="T14" fmla="*/ 5 w 9"/>
                    <a:gd name="T15" fmla="*/ 8 h 12"/>
                    <a:gd name="T16" fmla="*/ 5 w 9"/>
                    <a:gd name="T17" fmla="*/ 9 h 12"/>
                    <a:gd name="T18" fmla="*/ 5 w 9"/>
                    <a:gd name="T19" fmla="*/ 12 h 12"/>
                    <a:gd name="T20" fmla="*/ 6 w 9"/>
                    <a:gd name="T21" fmla="*/ 12 h 12"/>
                    <a:gd name="T22" fmla="*/ 6 w 9"/>
                    <a:gd name="T23" fmla="*/ 9 h 12"/>
                    <a:gd name="T24" fmla="*/ 6 w 9"/>
                    <a:gd name="T25" fmla="*/ 8 h 12"/>
                    <a:gd name="T26" fmla="*/ 9 w 9"/>
                    <a:gd name="T27" fmla="*/ 4 h 12"/>
                    <a:gd name="T28" fmla="*/ 4 w 9"/>
                    <a:gd name="T29" fmla="*/ 0 h 12"/>
                    <a:gd name="T30" fmla="*/ 0 w 9"/>
                    <a:gd name="T31" fmla="*/ 4 h 12"/>
                    <a:gd name="T32" fmla="*/ 3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0"/>
                        <a:pt x="5" y="12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0"/>
                        <a:pt x="6" y="9"/>
                      </a:cubicBezTo>
                      <a:cubicBezTo>
                        <a:pt x="6" y="9"/>
                        <a:pt x="6" y="9"/>
                        <a:pt x="6" y="8"/>
                      </a:cubicBezTo>
                      <a:cubicBezTo>
                        <a:pt x="8" y="8"/>
                        <a:pt x="9" y="6"/>
                        <a:pt x="9" y="4"/>
                      </a:cubicBezTo>
                      <a:cubicBezTo>
                        <a:pt x="9" y="2"/>
                        <a:pt x="7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3" name="Freeform 942"/>
                <p:cNvSpPr>
                  <a:spLocks/>
                </p:cNvSpPr>
                <p:nvPr/>
              </p:nvSpPr>
              <p:spPr bwMode="auto">
                <a:xfrm>
                  <a:off x="1853" y="2543"/>
                  <a:ext cx="9" cy="12"/>
                </a:xfrm>
                <a:custGeom>
                  <a:avLst/>
                  <a:gdLst>
                    <a:gd name="T0" fmla="*/ 49 w 80"/>
                    <a:gd name="T1" fmla="*/ 32 h 112"/>
                    <a:gd name="T2" fmla="*/ 49 w 80"/>
                    <a:gd name="T3" fmla="*/ 39 h 112"/>
                    <a:gd name="T4" fmla="*/ 39 w 80"/>
                    <a:gd name="T5" fmla="*/ 39 h 112"/>
                    <a:gd name="T6" fmla="*/ 35 w 80"/>
                    <a:gd name="T7" fmla="*/ 39 h 112"/>
                    <a:gd name="T8" fmla="*/ 39 w 80"/>
                    <a:gd name="T9" fmla="*/ 23 h 112"/>
                    <a:gd name="T10" fmla="*/ 35 w 80"/>
                    <a:gd name="T11" fmla="*/ 0 h 112"/>
                    <a:gd name="T12" fmla="*/ 28 w 80"/>
                    <a:gd name="T13" fmla="*/ 0 h 112"/>
                    <a:gd name="T14" fmla="*/ 32 w 80"/>
                    <a:gd name="T15" fmla="*/ 23 h 112"/>
                    <a:gd name="T16" fmla="*/ 28 w 80"/>
                    <a:gd name="T17" fmla="*/ 39 h 112"/>
                    <a:gd name="T18" fmla="*/ 0 w 80"/>
                    <a:gd name="T19" fmla="*/ 74 h 112"/>
                    <a:gd name="T20" fmla="*/ 39 w 80"/>
                    <a:gd name="T21" fmla="*/ 112 h 112"/>
                    <a:gd name="T22" fmla="*/ 80 w 80"/>
                    <a:gd name="T23" fmla="*/ 74 h 112"/>
                    <a:gd name="T24" fmla="*/ 56 w 80"/>
                    <a:gd name="T25" fmla="*/ 42 h 112"/>
                    <a:gd name="T26" fmla="*/ 56 w 80"/>
                    <a:gd name="T27" fmla="*/ 32 h 112"/>
                    <a:gd name="T28" fmla="*/ 56 w 80"/>
                    <a:gd name="T29" fmla="*/ 0 h 112"/>
                    <a:gd name="T30" fmla="*/ 46 w 80"/>
                    <a:gd name="T31" fmla="*/ 0 h 112"/>
                    <a:gd name="T32" fmla="*/ 49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9" y="32"/>
                      </a:moveTo>
                      <a:cubicBezTo>
                        <a:pt x="49" y="36"/>
                        <a:pt x="49" y="39"/>
                        <a:pt x="49" y="39"/>
                      </a:cubicBezTo>
                      <a:cubicBezTo>
                        <a:pt x="46" y="39"/>
                        <a:pt x="42" y="39"/>
                        <a:pt x="39" y="39"/>
                      </a:cubicBezTo>
                      <a:cubicBezTo>
                        <a:pt x="39" y="39"/>
                        <a:pt x="39" y="39"/>
                        <a:pt x="35" y="39"/>
                      </a:cubicBezTo>
                      <a:cubicBezTo>
                        <a:pt x="39" y="32"/>
                        <a:pt x="39" y="29"/>
                        <a:pt x="39" y="23"/>
                      </a:cubicBezTo>
                      <a:cubicBezTo>
                        <a:pt x="39" y="16"/>
                        <a:pt x="39" y="10"/>
                        <a:pt x="35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10"/>
                        <a:pt x="32" y="16"/>
                        <a:pt x="32" y="23"/>
                      </a:cubicBezTo>
                      <a:cubicBezTo>
                        <a:pt x="32" y="29"/>
                        <a:pt x="28" y="36"/>
                        <a:pt x="28" y="39"/>
                      </a:cubicBezTo>
                      <a:cubicBezTo>
                        <a:pt x="14" y="45"/>
                        <a:pt x="0" y="58"/>
                        <a:pt x="0" y="74"/>
                      </a:cubicBezTo>
                      <a:cubicBezTo>
                        <a:pt x="0" y="93"/>
                        <a:pt x="18" y="112"/>
                        <a:pt x="39" y="112"/>
                      </a:cubicBezTo>
                      <a:cubicBezTo>
                        <a:pt x="63" y="112"/>
                        <a:pt x="80" y="93"/>
                        <a:pt x="80" y="74"/>
                      </a:cubicBezTo>
                      <a:cubicBezTo>
                        <a:pt x="80" y="61"/>
                        <a:pt x="70" y="48"/>
                        <a:pt x="56" y="42"/>
                      </a:cubicBezTo>
                      <a:cubicBezTo>
                        <a:pt x="56" y="39"/>
                        <a:pt x="56" y="36"/>
                        <a:pt x="56" y="32"/>
                      </a:cubicBezTo>
                      <a:cubicBezTo>
                        <a:pt x="56" y="23"/>
                        <a:pt x="56" y="10"/>
                        <a:pt x="5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9" y="13"/>
                        <a:pt x="49" y="23"/>
                        <a:pt x="49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4" name="Freeform 943"/>
                <p:cNvSpPr>
                  <a:spLocks/>
                </p:cNvSpPr>
                <p:nvPr/>
              </p:nvSpPr>
              <p:spPr bwMode="auto">
                <a:xfrm>
                  <a:off x="1853" y="2543"/>
                  <a:ext cx="9" cy="12"/>
                </a:xfrm>
                <a:custGeom>
                  <a:avLst/>
                  <a:gdLst>
                    <a:gd name="T0" fmla="*/ 6 w 9"/>
                    <a:gd name="T1" fmla="*/ 3 h 12"/>
                    <a:gd name="T2" fmla="*/ 6 w 9"/>
                    <a:gd name="T3" fmla="*/ 4 h 12"/>
                    <a:gd name="T4" fmla="*/ 4 w 9"/>
                    <a:gd name="T5" fmla="*/ 4 h 12"/>
                    <a:gd name="T6" fmla="*/ 4 w 9"/>
                    <a:gd name="T7" fmla="*/ 4 h 12"/>
                    <a:gd name="T8" fmla="*/ 4 w 9"/>
                    <a:gd name="T9" fmla="*/ 2 h 12"/>
                    <a:gd name="T10" fmla="*/ 4 w 9"/>
                    <a:gd name="T11" fmla="*/ 0 h 12"/>
                    <a:gd name="T12" fmla="*/ 3 w 9"/>
                    <a:gd name="T13" fmla="*/ 0 h 12"/>
                    <a:gd name="T14" fmla="*/ 4 w 9"/>
                    <a:gd name="T15" fmla="*/ 2 h 12"/>
                    <a:gd name="T16" fmla="*/ 3 w 9"/>
                    <a:gd name="T17" fmla="*/ 4 h 12"/>
                    <a:gd name="T18" fmla="*/ 0 w 9"/>
                    <a:gd name="T19" fmla="*/ 8 h 12"/>
                    <a:gd name="T20" fmla="*/ 4 w 9"/>
                    <a:gd name="T21" fmla="*/ 12 h 12"/>
                    <a:gd name="T22" fmla="*/ 9 w 9"/>
                    <a:gd name="T23" fmla="*/ 8 h 12"/>
                    <a:gd name="T24" fmla="*/ 6 w 9"/>
                    <a:gd name="T25" fmla="*/ 4 h 12"/>
                    <a:gd name="T26" fmla="*/ 6 w 9"/>
                    <a:gd name="T27" fmla="*/ 3 h 12"/>
                    <a:gd name="T28" fmla="*/ 6 w 9"/>
                    <a:gd name="T29" fmla="*/ 0 h 12"/>
                    <a:gd name="T30" fmla="*/ 5 w 9"/>
                    <a:gd name="T31" fmla="*/ 0 h 12"/>
                    <a:gd name="T32" fmla="*/ 6 w 9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6" y="3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2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2" y="5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7" y="12"/>
                        <a:pt x="9" y="10"/>
                        <a:pt x="9" y="8"/>
                      </a:cubicBezTo>
                      <a:cubicBezTo>
                        <a:pt x="9" y="6"/>
                        <a:pt x="8" y="5"/>
                        <a:pt x="6" y="4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1"/>
                        <a:pt x="6" y="2"/>
                        <a:pt x="6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5" name="Freeform 944"/>
                <p:cNvSpPr>
                  <a:spLocks/>
                </p:cNvSpPr>
                <p:nvPr/>
              </p:nvSpPr>
              <p:spPr bwMode="auto">
                <a:xfrm>
                  <a:off x="1853" y="2531"/>
                  <a:ext cx="9" cy="12"/>
                </a:xfrm>
                <a:custGeom>
                  <a:avLst/>
                  <a:gdLst>
                    <a:gd name="T0" fmla="*/ 21 w 80"/>
                    <a:gd name="T1" fmla="*/ 72 h 112"/>
                    <a:gd name="T2" fmla="*/ 21 w 80"/>
                    <a:gd name="T3" fmla="*/ 79 h 112"/>
                    <a:gd name="T4" fmla="*/ 28 w 80"/>
                    <a:gd name="T5" fmla="*/ 112 h 112"/>
                    <a:gd name="T6" fmla="*/ 35 w 80"/>
                    <a:gd name="T7" fmla="*/ 112 h 112"/>
                    <a:gd name="T8" fmla="*/ 32 w 80"/>
                    <a:gd name="T9" fmla="*/ 79 h 112"/>
                    <a:gd name="T10" fmla="*/ 32 w 80"/>
                    <a:gd name="T11" fmla="*/ 75 h 112"/>
                    <a:gd name="T12" fmla="*/ 39 w 80"/>
                    <a:gd name="T13" fmla="*/ 75 h 112"/>
                    <a:gd name="T14" fmla="*/ 46 w 80"/>
                    <a:gd name="T15" fmla="*/ 75 h 112"/>
                    <a:gd name="T16" fmla="*/ 42 w 80"/>
                    <a:gd name="T17" fmla="*/ 85 h 112"/>
                    <a:gd name="T18" fmla="*/ 46 w 80"/>
                    <a:gd name="T19" fmla="*/ 112 h 112"/>
                    <a:gd name="T20" fmla="*/ 53 w 80"/>
                    <a:gd name="T21" fmla="*/ 112 h 112"/>
                    <a:gd name="T22" fmla="*/ 53 w 80"/>
                    <a:gd name="T23" fmla="*/ 85 h 112"/>
                    <a:gd name="T24" fmla="*/ 53 w 80"/>
                    <a:gd name="T25" fmla="*/ 75 h 112"/>
                    <a:gd name="T26" fmla="*/ 80 w 80"/>
                    <a:gd name="T27" fmla="*/ 38 h 112"/>
                    <a:gd name="T28" fmla="*/ 39 w 80"/>
                    <a:gd name="T29" fmla="*/ 0 h 112"/>
                    <a:gd name="T30" fmla="*/ 0 w 80"/>
                    <a:gd name="T31" fmla="*/ 38 h 112"/>
                    <a:gd name="T32" fmla="*/ 21 w 80"/>
                    <a:gd name="T33" fmla="*/ 7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1" y="72"/>
                      </a:moveTo>
                      <a:cubicBezTo>
                        <a:pt x="21" y="75"/>
                        <a:pt x="25" y="75"/>
                        <a:pt x="21" y="79"/>
                      </a:cubicBezTo>
                      <a:cubicBezTo>
                        <a:pt x="21" y="92"/>
                        <a:pt x="25" y="102"/>
                        <a:pt x="28" y="112"/>
                      </a:cubicBezTo>
                      <a:cubicBezTo>
                        <a:pt x="35" y="112"/>
                        <a:pt x="35" y="112"/>
                        <a:pt x="35" y="112"/>
                      </a:cubicBezTo>
                      <a:cubicBezTo>
                        <a:pt x="32" y="102"/>
                        <a:pt x="32" y="92"/>
                        <a:pt x="32" y="79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5" y="75"/>
                        <a:pt x="39" y="75"/>
                        <a:pt x="39" y="75"/>
                      </a:cubicBezTo>
                      <a:cubicBezTo>
                        <a:pt x="42" y="75"/>
                        <a:pt x="42" y="75"/>
                        <a:pt x="46" y="75"/>
                      </a:cubicBezTo>
                      <a:cubicBezTo>
                        <a:pt x="42" y="79"/>
                        <a:pt x="42" y="82"/>
                        <a:pt x="42" y="85"/>
                      </a:cubicBezTo>
                      <a:cubicBezTo>
                        <a:pt x="42" y="95"/>
                        <a:pt x="46" y="106"/>
                        <a:pt x="46" y="112"/>
                      </a:cubicBezTo>
                      <a:cubicBezTo>
                        <a:pt x="53" y="112"/>
                        <a:pt x="53" y="112"/>
                        <a:pt x="53" y="112"/>
                      </a:cubicBezTo>
                      <a:cubicBezTo>
                        <a:pt x="53" y="106"/>
                        <a:pt x="53" y="95"/>
                        <a:pt x="53" y="85"/>
                      </a:cubicBezTo>
                      <a:cubicBezTo>
                        <a:pt x="53" y="82"/>
                        <a:pt x="53" y="79"/>
                        <a:pt x="53" y="75"/>
                      </a:cubicBezTo>
                      <a:cubicBezTo>
                        <a:pt x="70" y="68"/>
                        <a:pt x="80" y="55"/>
                        <a:pt x="80" y="38"/>
                      </a:cubicBezTo>
                      <a:cubicBezTo>
                        <a:pt x="80" y="17"/>
                        <a:pt x="63" y="0"/>
                        <a:pt x="39" y="0"/>
                      </a:cubicBezTo>
                      <a:cubicBezTo>
                        <a:pt x="18" y="0"/>
                        <a:pt x="0" y="17"/>
                        <a:pt x="0" y="38"/>
                      </a:cubicBezTo>
                      <a:cubicBezTo>
                        <a:pt x="0" y="51"/>
                        <a:pt x="11" y="65"/>
                        <a:pt x="21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6" name="Freeform 945"/>
                <p:cNvSpPr>
                  <a:spLocks/>
                </p:cNvSpPr>
                <p:nvPr/>
              </p:nvSpPr>
              <p:spPr bwMode="auto">
                <a:xfrm>
                  <a:off x="1853" y="2531"/>
                  <a:ext cx="9" cy="12"/>
                </a:xfrm>
                <a:custGeom>
                  <a:avLst/>
                  <a:gdLst>
                    <a:gd name="T0" fmla="*/ 3 w 9"/>
                    <a:gd name="T1" fmla="*/ 8 h 12"/>
                    <a:gd name="T2" fmla="*/ 3 w 9"/>
                    <a:gd name="T3" fmla="*/ 8 h 12"/>
                    <a:gd name="T4" fmla="*/ 3 w 9"/>
                    <a:gd name="T5" fmla="*/ 12 h 12"/>
                    <a:gd name="T6" fmla="*/ 4 w 9"/>
                    <a:gd name="T7" fmla="*/ 12 h 12"/>
                    <a:gd name="T8" fmla="*/ 4 w 9"/>
                    <a:gd name="T9" fmla="*/ 8 h 12"/>
                    <a:gd name="T10" fmla="*/ 4 w 9"/>
                    <a:gd name="T11" fmla="*/ 8 h 12"/>
                    <a:gd name="T12" fmla="*/ 4 w 9"/>
                    <a:gd name="T13" fmla="*/ 8 h 12"/>
                    <a:gd name="T14" fmla="*/ 5 w 9"/>
                    <a:gd name="T15" fmla="*/ 8 h 12"/>
                    <a:gd name="T16" fmla="*/ 5 w 9"/>
                    <a:gd name="T17" fmla="*/ 9 h 12"/>
                    <a:gd name="T18" fmla="*/ 5 w 9"/>
                    <a:gd name="T19" fmla="*/ 12 h 12"/>
                    <a:gd name="T20" fmla="*/ 6 w 9"/>
                    <a:gd name="T21" fmla="*/ 12 h 12"/>
                    <a:gd name="T22" fmla="*/ 6 w 9"/>
                    <a:gd name="T23" fmla="*/ 9 h 12"/>
                    <a:gd name="T24" fmla="*/ 6 w 9"/>
                    <a:gd name="T25" fmla="*/ 8 h 12"/>
                    <a:gd name="T26" fmla="*/ 9 w 9"/>
                    <a:gd name="T27" fmla="*/ 4 h 12"/>
                    <a:gd name="T28" fmla="*/ 4 w 9"/>
                    <a:gd name="T29" fmla="*/ 0 h 12"/>
                    <a:gd name="T30" fmla="*/ 0 w 9"/>
                    <a:gd name="T31" fmla="*/ 4 h 12"/>
                    <a:gd name="T32" fmla="*/ 3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5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8" y="7"/>
                        <a:pt x="9" y="6"/>
                        <a:pt x="9" y="4"/>
                      </a:cubicBezTo>
                      <a:cubicBezTo>
                        <a:pt x="9" y="2"/>
                        <a:pt x="7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2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7" name="Freeform 946"/>
                <p:cNvSpPr>
                  <a:spLocks/>
                </p:cNvSpPr>
                <p:nvPr/>
              </p:nvSpPr>
              <p:spPr bwMode="auto">
                <a:xfrm>
                  <a:off x="1843" y="2058"/>
                  <a:ext cx="9" cy="12"/>
                </a:xfrm>
                <a:custGeom>
                  <a:avLst/>
                  <a:gdLst>
                    <a:gd name="T0" fmla="*/ 49 w 80"/>
                    <a:gd name="T1" fmla="*/ 30 h 112"/>
                    <a:gd name="T2" fmla="*/ 49 w 80"/>
                    <a:gd name="T3" fmla="*/ 40 h 112"/>
                    <a:gd name="T4" fmla="*/ 39 w 80"/>
                    <a:gd name="T5" fmla="*/ 37 h 112"/>
                    <a:gd name="T6" fmla="*/ 35 w 80"/>
                    <a:gd name="T7" fmla="*/ 37 h 112"/>
                    <a:gd name="T8" fmla="*/ 35 w 80"/>
                    <a:gd name="T9" fmla="*/ 24 h 112"/>
                    <a:gd name="T10" fmla="*/ 32 w 80"/>
                    <a:gd name="T11" fmla="*/ 0 h 112"/>
                    <a:gd name="T12" fmla="*/ 25 w 80"/>
                    <a:gd name="T13" fmla="*/ 0 h 112"/>
                    <a:gd name="T14" fmla="*/ 28 w 80"/>
                    <a:gd name="T15" fmla="*/ 24 h 112"/>
                    <a:gd name="T16" fmla="*/ 25 w 80"/>
                    <a:gd name="T17" fmla="*/ 40 h 112"/>
                    <a:gd name="T18" fmla="*/ 0 w 80"/>
                    <a:gd name="T19" fmla="*/ 76 h 112"/>
                    <a:gd name="T20" fmla="*/ 42 w 80"/>
                    <a:gd name="T21" fmla="*/ 112 h 112"/>
                    <a:gd name="T22" fmla="*/ 80 w 80"/>
                    <a:gd name="T23" fmla="*/ 73 h 112"/>
                    <a:gd name="T24" fmla="*/ 56 w 80"/>
                    <a:gd name="T25" fmla="*/ 40 h 112"/>
                    <a:gd name="T26" fmla="*/ 56 w 80"/>
                    <a:gd name="T27" fmla="*/ 30 h 112"/>
                    <a:gd name="T28" fmla="*/ 53 w 80"/>
                    <a:gd name="T29" fmla="*/ 0 h 112"/>
                    <a:gd name="T30" fmla="*/ 42 w 80"/>
                    <a:gd name="T31" fmla="*/ 0 h 112"/>
                    <a:gd name="T32" fmla="*/ 49 w 80"/>
                    <a:gd name="T33" fmla="*/ 3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9" y="30"/>
                      </a:moveTo>
                      <a:cubicBezTo>
                        <a:pt x="49" y="33"/>
                        <a:pt x="49" y="37"/>
                        <a:pt x="49" y="40"/>
                      </a:cubicBezTo>
                      <a:cubicBezTo>
                        <a:pt x="46" y="37"/>
                        <a:pt x="42" y="37"/>
                        <a:pt x="39" y="37"/>
                      </a:cubicBezTo>
                      <a:cubicBezTo>
                        <a:pt x="39" y="37"/>
                        <a:pt x="35" y="37"/>
                        <a:pt x="35" y="37"/>
                      </a:cubicBezTo>
                      <a:cubicBezTo>
                        <a:pt x="35" y="33"/>
                        <a:pt x="35" y="30"/>
                        <a:pt x="35" y="24"/>
                      </a:cubicBezTo>
                      <a:cubicBezTo>
                        <a:pt x="35" y="17"/>
                        <a:pt x="35" y="7"/>
                        <a:pt x="32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7"/>
                        <a:pt x="28" y="17"/>
                        <a:pt x="28" y="24"/>
                      </a:cubicBezTo>
                      <a:cubicBezTo>
                        <a:pt x="28" y="30"/>
                        <a:pt x="28" y="33"/>
                        <a:pt x="25" y="40"/>
                      </a:cubicBezTo>
                      <a:cubicBezTo>
                        <a:pt x="11" y="47"/>
                        <a:pt x="0" y="60"/>
                        <a:pt x="0" y="76"/>
                      </a:cubicBezTo>
                      <a:cubicBezTo>
                        <a:pt x="4" y="96"/>
                        <a:pt x="21" y="112"/>
                        <a:pt x="42" y="112"/>
                      </a:cubicBezTo>
                      <a:cubicBezTo>
                        <a:pt x="63" y="112"/>
                        <a:pt x="80" y="93"/>
                        <a:pt x="80" y="73"/>
                      </a:cubicBezTo>
                      <a:cubicBezTo>
                        <a:pt x="80" y="60"/>
                        <a:pt x="70" y="47"/>
                        <a:pt x="56" y="40"/>
                      </a:cubicBezTo>
                      <a:cubicBezTo>
                        <a:pt x="56" y="37"/>
                        <a:pt x="56" y="33"/>
                        <a:pt x="56" y="30"/>
                      </a:cubicBezTo>
                      <a:cubicBezTo>
                        <a:pt x="56" y="20"/>
                        <a:pt x="53" y="10"/>
                        <a:pt x="5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6" y="10"/>
                        <a:pt x="49" y="20"/>
                        <a:pt x="49" y="3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8" name="Freeform 947"/>
                <p:cNvSpPr>
                  <a:spLocks/>
                </p:cNvSpPr>
                <p:nvPr/>
              </p:nvSpPr>
              <p:spPr bwMode="auto">
                <a:xfrm>
                  <a:off x="1843" y="2058"/>
                  <a:ext cx="9" cy="12"/>
                </a:xfrm>
                <a:custGeom>
                  <a:avLst/>
                  <a:gdLst>
                    <a:gd name="T0" fmla="*/ 5 w 9"/>
                    <a:gd name="T1" fmla="*/ 3 h 12"/>
                    <a:gd name="T2" fmla="*/ 5 w 9"/>
                    <a:gd name="T3" fmla="*/ 4 h 12"/>
                    <a:gd name="T4" fmla="*/ 4 w 9"/>
                    <a:gd name="T5" fmla="*/ 4 h 12"/>
                    <a:gd name="T6" fmla="*/ 4 w 9"/>
                    <a:gd name="T7" fmla="*/ 4 h 12"/>
                    <a:gd name="T8" fmla="*/ 4 w 9"/>
                    <a:gd name="T9" fmla="*/ 3 h 12"/>
                    <a:gd name="T10" fmla="*/ 4 w 9"/>
                    <a:gd name="T11" fmla="*/ 0 h 12"/>
                    <a:gd name="T12" fmla="*/ 3 w 9"/>
                    <a:gd name="T13" fmla="*/ 0 h 12"/>
                    <a:gd name="T14" fmla="*/ 3 w 9"/>
                    <a:gd name="T15" fmla="*/ 3 h 12"/>
                    <a:gd name="T16" fmla="*/ 3 w 9"/>
                    <a:gd name="T17" fmla="*/ 4 h 12"/>
                    <a:gd name="T18" fmla="*/ 0 w 9"/>
                    <a:gd name="T19" fmla="*/ 8 h 12"/>
                    <a:gd name="T20" fmla="*/ 5 w 9"/>
                    <a:gd name="T21" fmla="*/ 12 h 12"/>
                    <a:gd name="T22" fmla="*/ 9 w 9"/>
                    <a:gd name="T23" fmla="*/ 8 h 12"/>
                    <a:gd name="T24" fmla="*/ 6 w 9"/>
                    <a:gd name="T25" fmla="*/ 4 h 12"/>
                    <a:gd name="T26" fmla="*/ 6 w 9"/>
                    <a:gd name="T27" fmla="*/ 3 h 12"/>
                    <a:gd name="T28" fmla="*/ 6 w 9"/>
                    <a:gd name="T29" fmla="*/ 0 h 12"/>
                    <a:gd name="T30" fmla="*/ 5 w 9"/>
                    <a:gd name="T31" fmla="*/ 0 h 12"/>
                    <a:gd name="T32" fmla="*/ 5 w 9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5" y="3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2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1" y="10"/>
                        <a:pt x="2" y="12"/>
                        <a:pt x="5" y="12"/>
                      </a:cubicBezTo>
                      <a:cubicBezTo>
                        <a:pt x="7" y="12"/>
                        <a:pt x="9" y="10"/>
                        <a:pt x="9" y="8"/>
                      </a:cubicBezTo>
                      <a:cubicBezTo>
                        <a:pt x="9" y="7"/>
                        <a:pt x="8" y="5"/>
                        <a:pt x="6" y="4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9" name="Freeform 948"/>
                <p:cNvSpPr>
                  <a:spLocks/>
                </p:cNvSpPr>
                <p:nvPr/>
              </p:nvSpPr>
              <p:spPr bwMode="auto">
                <a:xfrm>
                  <a:off x="1842" y="2046"/>
                  <a:ext cx="10" cy="12"/>
                </a:xfrm>
                <a:custGeom>
                  <a:avLst/>
                  <a:gdLst>
                    <a:gd name="T0" fmla="*/ 30 w 96"/>
                    <a:gd name="T1" fmla="*/ 73 h 112"/>
                    <a:gd name="T2" fmla="*/ 30 w 96"/>
                    <a:gd name="T3" fmla="*/ 76 h 112"/>
                    <a:gd name="T4" fmla="*/ 38 w 96"/>
                    <a:gd name="T5" fmla="*/ 112 h 112"/>
                    <a:gd name="T6" fmla="*/ 46 w 96"/>
                    <a:gd name="T7" fmla="*/ 112 h 112"/>
                    <a:gd name="T8" fmla="*/ 42 w 96"/>
                    <a:gd name="T9" fmla="*/ 76 h 112"/>
                    <a:gd name="T10" fmla="*/ 42 w 96"/>
                    <a:gd name="T11" fmla="*/ 76 h 112"/>
                    <a:gd name="T12" fmla="*/ 51 w 96"/>
                    <a:gd name="T13" fmla="*/ 73 h 112"/>
                    <a:gd name="T14" fmla="*/ 55 w 96"/>
                    <a:gd name="T15" fmla="*/ 73 h 112"/>
                    <a:gd name="T16" fmla="*/ 55 w 96"/>
                    <a:gd name="T17" fmla="*/ 86 h 112"/>
                    <a:gd name="T18" fmla="*/ 59 w 96"/>
                    <a:gd name="T19" fmla="*/ 112 h 112"/>
                    <a:gd name="T20" fmla="*/ 71 w 96"/>
                    <a:gd name="T21" fmla="*/ 112 h 112"/>
                    <a:gd name="T22" fmla="*/ 63 w 96"/>
                    <a:gd name="T23" fmla="*/ 86 h 112"/>
                    <a:gd name="T24" fmla="*/ 63 w 96"/>
                    <a:gd name="T25" fmla="*/ 73 h 112"/>
                    <a:gd name="T26" fmla="*/ 96 w 96"/>
                    <a:gd name="T27" fmla="*/ 37 h 112"/>
                    <a:gd name="T28" fmla="*/ 46 w 96"/>
                    <a:gd name="T29" fmla="*/ 0 h 112"/>
                    <a:gd name="T30" fmla="*/ 5 w 96"/>
                    <a:gd name="T31" fmla="*/ 40 h 112"/>
                    <a:gd name="T32" fmla="*/ 30 w 96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0" y="73"/>
                      </a:moveTo>
                      <a:cubicBezTo>
                        <a:pt x="30" y="73"/>
                        <a:pt x="30" y="76"/>
                        <a:pt x="30" y="76"/>
                      </a:cubicBezTo>
                      <a:cubicBezTo>
                        <a:pt x="30" y="89"/>
                        <a:pt x="34" y="103"/>
                        <a:pt x="38" y="112"/>
                      </a:cubicBezTo>
                      <a:cubicBezTo>
                        <a:pt x="46" y="112"/>
                        <a:pt x="46" y="112"/>
                        <a:pt x="46" y="112"/>
                      </a:cubicBezTo>
                      <a:cubicBezTo>
                        <a:pt x="42" y="99"/>
                        <a:pt x="42" y="89"/>
                        <a:pt x="42" y="76"/>
                      </a:cubicBezTo>
                      <a:cubicBezTo>
                        <a:pt x="42" y="76"/>
                        <a:pt x="42" y="76"/>
                        <a:pt x="42" y="76"/>
                      </a:cubicBezTo>
                      <a:cubicBezTo>
                        <a:pt x="42" y="73"/>
                        <a:pt x="46" y="73"/>
                        <a:pt x="51" y="73"/>
                      </a:cubicBezTo>
                      <a:cubicBezTo>
                        <a:pt x="51" y="73"/>
                        <a:pt x="55" y="73"/>
                        <a:pt x="55" y="73"/>
                      </a:cubicBezTo>
                      <a:cubicBezTo>
                        <a:pt x="55" y="80"/>
                        <a:pt x="55" y="80"/>
                        <a:pt x="55" y="86"/>
                      </a:cubicBezTo>
                      <a:cubicBezTo>
                        <a:pt x="55" y="93"/>
                        <a:pt x="59" y="103"/>
                        <a:pt x="59" y="112"/>
                      </a:cubicBezTo>
                      <a:cubicBezTo>
                        <a:pt x="71" y="112"/>
                        <a:pt x="71" y="112"/>
                        <a:pt x="71" y="112"/>
                      </a:cubicBezTo>
                      <a:cubicBezTo>
                        <a:pt x="67" y="103"/>
                        <a:pt x="67" y="93"/>
                        <a:pt x="63" y="86"/>
                      </a:cubicBezTo>
                      <a:cubicBezTo>
                        <a:pt x="63" y="80"/>
                        <a:pt x="63" y="76"/>
                        <a:pt x="63" y="73"/>
                      </a:cubicBezTo>
                      <a:cubicBezTo>
                        <a:pt x="84" y="70"/>
                        <a:pt x="96" y="53"/>
                        <a:pt x="96" y="37"/>
                      </a:cubicBezTo>
                      <a:cubicBezTo>
                        <a:pt x="96" y="17"/>
                        <a:pt x="71" y="0"/>
                        <a:pt x="46" y="0"/>
                      </a:cubicBezTo>
                      <a:cubicBezTo>
                        <a:pt x="21" y="4"/>
                        <a:pt x="0" y="20"/>
                        <a:pt x="5" y="40"/>
                      </a:cubicBezTo>
                      <a:cubicBezTo>
                        <a:pt x="5" y="53"/>
                        <a:pt x="13" y="66"/>
                        <a:pt x="30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0" name="Freeform 949"/>
                <p:cNvSpPr>
                  <a:spLocks/>
                </p:cNvSpPr>
                <p:nvPr/>
              </p:nvSpPr>
              <p:spPr bwMode="auto">
                <a:xfrm>
                  <a:off x="1842" y="2046"/>
                  <a:ext cx="10" cy="12"/>
                </a:xfrm>
                <a:custGeom>
                  <a:avLst/>
                  <a:gdLst>
                    <a:gd name="T0" fmla="*/ 3 w 10"/>
                    <a:gd name="T1" fmla="*/ 8 h 12"/>
                    <a:gd name="T2" fmla="*/ 3 w 10"/>
                    <a:gd name="T3" fmla="*/ 8 h 12"/>
                    <a:gd name="T4" fmla="*/ 4 w 10"/>
                    <a:gd name="T5" fmla="*/ 12 h 12"/>
                    <a:gd name="T6" fmla="*/ 4 w 10"/>
                    <a:gd name="T7" fmla="*/ 12 h 12"/>
                    <a:gd name="T8" fmla="*/ 4 w 10"/>
                    <a:gd name="T9" fmla="*/ 8 h 12"/>
                    <a:gd name="T10" fmla="*/ 4 w 10"/>
                    <a:gd name="T11" fmla="*/ 8 h 12"/>
                    <a:gd name="T12" fmla="*/ 5 w 10"/>
                    <a:gd name="T13" fmla="*/ 8 h 12"/>
                    <a:gd name="T14" fmla="*/ 5 w 10"/>
                    <a:gd name="T15" fmla="*/ 8 h 12"/>
                    <a:gd name="T16" fmla="*/ 5 w 10"/>
                    <a:gd name="T17" fmla="*/ 9 h 12"/>
                    <a:gd name="T18" fmla="*/ 6 w 10"/>
                    <a:gd name="T19" fmla="*/ 12 h 12"/>
                    <a:gd name="T20" fmla="*/ 7 w 10"/>
                    <a:gd name="T21" fmla="*/ 12 h 12"/>
                    <a:gd name="T22" fmla="*/ 6 w 10"/>
                    <a:gd name="T23" fmla="*/ 9 h 12"/>
                    <a:gd name="T24" fmla="*/ 6 w 10"/>
                    <a:gd name="T25" fmla="*/ 8 h 12"/>
                    <a:gd name="T26" fmla="*/ 10 w 10"/>
                    <a:gd name="T27" fmla="*/ 4 h 12"/>
                    <a:gd name="T28" fmla="*/ 4 w 10"/>
                    <a:gd name="T29" fmla="*/ 0 h 12"/>
                    <a:gd name="T30" fmla="*/ 0 w 10"/>
                    <a:gd name="T31" fmla="*/ 5 h 12"/>
                    <a:gd name="T32" fmla="*/ 3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10"/>
                        <a:pt x="3" y="11"/>
                        <a:pt x="4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0"/>
                        <a:pt x="6" y="11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1"/>
                        <a:pt x="7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8" y="8"/>
                        <a:pt x="10" y="6"/>
                        <a:pt x="10" y="4"/>
                      </a:cubicBezTo>
                      <a:cubicBezTo>
                        <a:pt x="10" y="2"/>
                        <a:pt x="7" y="0"/>
                        <a:pt x="4" y="0"/>
                      </a:cubicBezTo>
                      <a:cubicBezTo>
                        <a:pt x="2" y="1"/>
                        <a:pt x="0" y="2"/>
                        <a:pt x="0" y="5"/>
                      </a:cubicBezTo>
                      <a:cubicBezTo>
                        <a:pt x="0" y="6"/>
                        <a:pt x="1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1" name="Freeform 950"/>
                <p:cNvSpPr>
                  <a:spLocks/>
                </p:cNvSpPr>
                <p:nvPr/>
              </p:nvSpPr>
              <p:spPr bwMode="auto">
                <a:xfrm>
                  <a:off x="1864" y="2543"/>
                  <a:ext cx="8" cy="12"/>
                </a:xfrm>
                <a:custGeom>
                  <a:avLst/>
                  <a:gdLst>
                    <a:gd name="T0" fmla="*/ 46 w 80"/>
                    <a:gd name="T1" fmla="*/ 30 h 112"/>
                    <a:gd name="T2" fmla="*/ 46 w 80"/>
                    <a:gd name="T3" fmla="*/ 40 h 112"/>
                    <a:gd name="T4" fmla="*/ 39 w 80"/>
                    <a:gd name="T5" fmla="*/ 40 h 112"/>
                    <a:gd name="T6" fmla="*/ 32 w 80"/>
                    <a:gd name="T7" fmla="*/ 40 h 112"/>
                    <a:gd name="T8" fmla="*/ 35 w 80"/>
                    <a:gd name="T9" fmla="*/ 24 h 112"/>
                    <a:gd name="T10" fmla="*/ 32 w 80"/>
                    <a:gd name="T11" fmla="*/ 0 h 112"/>
                    <a:gd name="T12" fmla="*/ 25 w 80"/>
                    <a:gd name="T13" fmla="*/ 0 h 112"/>
                    <a:gd name="T14" fmla="*/ 28 w 80"/>
                    <a:gd name="T15" fmla="*/ 24 h 112"/>
                    <a:gd name="T16" fmla="*/ 25 w 80"/>
                    <a:gd name="T17" fmla="*/ 40 h 112"/>
                    <a:gd name="T18" fmla="*/ 0 w 80"/>
                    <a:gd name="T19" fmla="*/ 76 h 112"/>
                    <a:gd name="T20" fmla="*/ 39 w 80"/>
                    <a:gd name="T21" fmla="*/ 112 h 112"/>
                    <a:gd name="T22" fmla="*/ 77 w 80"/>
                    <a:gd name="T23" fmla="*/ 73 h 112"/>
                    <a:gd name="T24" fmla="*/ 56 w 80"/>
                    <a:gd name="T25" fmla="*/ 40 h 112"/>
                    <a:gd name="T26" fmla="*/ 53 w 80"/>
                    <a:gd name="T27" fmla="*/ 30 h 112"/>
                    <a:gd name="T28" fmla="*/ 49 w 80"/>
                    <a:gd name="T29" fmla="*/ 0 h 112"/>
                    <a:gd name="T30" fmla="*/ 42 w 80"/>
                    <a:gd name="T31" fmla="*/ 0 h 112"/>
                    <a:gd name="T32" fmla="*/ 46 w 80"/>
                    <a:gd name="T33" fmla="*/ 3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6" y="30"/>
                      </a:moveTo>
                      <a:cubicBezTo>
                        <a:pt x="46" y="33"/>
                        <a:pt x="46" y="37"/>
                        <a:pt x="46" y="40"/>
                      </a:cubicBezTo>
                      <a:cubicBezTo>
                        <a:pt x="46" y="37"/>
                        <a:pt x="39" y="37"/>
                        <a:pt x="39" y="40"/>
                      </a:cubicBezTo>
                      <a:cubicBezTo>
                        <a:pt x="35" y="40"/>
                        <a:pt x="35" y="40"/>
                        <a:pt x="32" y="40"/>
                      </a:cubicBezTo>
                      <a:cubicBezTo>
                        <a:pt x="35" y="33"/>
                        <a:pt x="35" y="30"/>
                        <a:pt x="35" y="24"/>
                      </a:cubicBezTo>
                      <a:cubicBezTo>
                        <a:pt x="35" y="17"/>
                        <a:pt x="35" y="10"/>
                        <a:pt x="32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10"/>
                        <a:pt x="28" y="17"/>
                        <a:pt x="28" y="24"/>
                      </a:cubicBezTo>
                      <a:cubicBezTo>
                        <a:pt x="28" y="30"/>
                        <a:pt x="25" y="33"/>
                        <a:pt x="25" y="40"/>
                      </a:cubicBezTo>
                      <a:cubicBezTo>
                        <a:pt x="11" y="47"/>
                        <a:pt x="0" y="60"/>
                        <a:pt x="0" y="76"/>
                      </a:cubicBezTo>
                      <a:cubicBezTo>
                        <a:pt x="0" y="96"/>
                        <a:pt x="18" y="112"/>
                        <a:pt x="39" y="112"/>
                      </a:cubicBezTo>
                      <a:cubicBezTo>
                        <a:pt x="63" y="112"/>
                        <a:pt x="80" y="93"/>
                        <a:pt x="77" y="73"/>
                      </a:cubicBezTo>
                      <a:cubicBezTo>
                        <a:pt x="77" y="60"/>
                        <a:pt x="67" y="47"/>
                        <a:pt x="56" y="40"/>
                      </a:cubicBezTo>
                      <a:cubicBezTo>
                        <a:pt x="53" y="37"/>
                        <a:pt x="53" y="33"/>
                        <a:pt x="53" y="30"/>
                      </a:cubicBezTo>
                      <a:cubicBezTo>
                        <a:pt x="53" y="20"/>
                        <a:pt x="53" y="10"/>
                        <a:pt x="4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6" y="10"/>
                        <a:pt x="46" y="20"/>
                        <a:pt x="46" y="3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2" name="Freeform 951"/>
                <p:cNvSpPr>
                  <a:spLocks/>
                </p:cNvSpPr>
                <p:nvPr/>
              </p:nvSpPr>
              <p:spPr bwMode="auto">
                <a:xfrm>
                  <a:off x="1864" y="2543"/>
                  <a:ext cx="8" cy="12"/>
                </a:xfrm>
                <a:custGeom>
                  <a:avLst/>
                  <a:gdLst>
                    <a:gd name="T0" fmla="*/ 4 w 8"/>
                    <a:gd name="T1" fmla="*/ 3 h 12"/>
                    <a:gd name="T2" fmla="*/ 4 w 8"/>
                    <a:gd name="T3" fmla="*/ 4 h 12"/>
                    <a:gd name="T4" fmla="*/ 4 w 8"/>
                    <a:gd name="T5" fmla="*/ 4 h 12"/>
                    <a:gd name="T6" fmla="*/ 3 w 8"/>
                    <a:gd name="T7" fmla="*/ 4 h 12"/>
                    <a:gd name="T8" fmla="*/ 3 w 8"/>
                    <a:gd name="T9" fmla="*/ 2 h 12"/>
                    <a:gd name="T10" fmla="*/ 3 w 8"/>
                    <a:gd name="T11" fmla="*/ 0 h 12"/>
                    <a:gd name="T12" fmla="*/ 2 w 8"/>
                    <a:gd name="T13" fmla="*/ 0 h 12"/>
                    <a:gd name="T14" fmla="*/ 2 w 8"/>
                    <a:gd name="T15" fmla="*/ 2 h 12"/>
                    <a:gd name="T16" fmla="*/ 2 w 8"/>
                    <a:gd name="T17" fmla="*/ 4 h 12"/>
                    <a:gd name="T18" fmla="*/ 0 w 8"/>
                    <a:gd name="T19" fmla="*/ 8 h 12"/>
                    <a:gd name="T20" fmla="*/ 4 w 8"/>
                    <a:gd name="T21" fmla="*/ 12 h 12"/>
                    <a:gd name="T22" fmla="*/ 8 w 8"/>
                    <a:gd name="T23" fmla="*/ 8 h 12"/>
                    <a:gd name="T24" fmla="*/ 5 w 8"/>
                    <a:gd name="T25" fmla="*/ 4 h 12"/>
                    <a:gd name="T26" fmla="*/ 5 w 8"/>
                    <a:gd name="T27" fmla="*/ 3 h 12"/>
                    <a:gd name="T28" fmla="*/ 5 w 8"/>
                    <a:gd name="T29" fmla="*/ 0 h 12"/>
                    <a:gd name="T30" fmla="*/ 4 w 8"/>
                    <a:gd name="T31" fmla="*/ 0 h 12"/>
                    <a:gd name="T32" fmla="*/ 4 w 8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4" y="3"/>
                      </a:move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1" y="5"/>
                        <a:pt x="0" y="6"/>
                        <a:pt x="0" y="8"/>
                      </a:cubicBezTo>
                      <a:cubicBezTo>
                        <a:pt x="0" y="10"/>
                        <a:pt x="1" y="12"/>
                        <a:pt x="4" y="12"/>
                      </a:cubicBezTo>
                      <a:cubicBezTo>
                        <a:pt x="6" y="12"/>
                        <a:pt x="8" y="10"/>
                        <a:pt x="8" y="8"/>
                      </a:cubicBezTo>
                      <a:cubicBezTo>
                        <a:pt x="8" y="6"/>
                        <a:pt x="7" y="5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3" name="Freeform 952"/>
                <p:cNvSpPr>
                  <a:spLocks/>
                </p:cNvSpPr>
                <p:nvPr/>
              </p:nvSpPr>
              <p:spPr bwMode="auto">
                <a:xfrm>
                  <a:off x="1862" y="2531"/>
                  <a:ext cx="10" cy="12"/>
                </a:xfrm>
                <a:custGeom>
                  <a:avLst/>
                  <a:gdLst>
                    <a:gd name="T0" fmla="*/ 30 w 96"/>
                    <a:gd name="T1" fmla="*/ 73 h 112"/>
                    <a:gd name="T2" fmla="*/ 30 w 96"/>
                    <a:gd name="T3" fmla="*/ 80 h 112"/>
                    <a:gd name="T4" fmla="*/ 38 w 96"/>
                    <a:gd name="T5" fmla="*/ 112 h 112"/>
                    <a:gd name="T6" fmla="*/ 46 w 96"/>
                    <a:gd name="T7" fmla="*/ 112 h 112"/>
                    <a:gd name="T8" fmla="*/ 38 w 96"/>
                    <a:gd name="T9" fmla="*/ 76 h 112"/>
                    <a:gd name="T10" fmla="*/ 38 w 96"/>
                    <a:gd name="T11" fmla="*/ 76 h 112"/>
                    <a:gd name="T12" fmla="*/ 51 w 96"/>
                    <a:gd name="T13" fmla="*/ 76 h 112"/>
                    <a:gd name="T14" fmla="*/ 55 w 96"/>
                    <a:gd name="T15" fmla="*/ 73 h 112"/>
                    <a:gd name="T16" fmla="*/ 55 w 96"/>
                    <a:gd name="T17" fmla="*/ 86 h 112"/>
                    <a:gd name="T18" fmla="*/ 59 w 96"/>
                    <a:gd name="T19" fmla="*/ 112 h 112"/>
                    <a:gd name="T20" fmla="*/ 67 w 96"/>
                    <a:gd name="T21" fmla="*/ 112 h 112"/>
                    <a:gd name="T22" fmla="*/ 63 w 96"/>
                    <a:gd name="T23" fmla="*/ 86 h 112"/>
                    <a:gd name="T24" fmla="*/ 63 w 96"/>
                    <a:gd name="T25" fmla="*/ 73 h 112"/>
                    <a:gd name="T26" fmla="*/ 96 w 96"/>
                    <a:gd name="T27" fmla="*/ 37 h 112"/>
                    <a:gd name="T28" fmla="*/ 46 w 96"/>
                    <a:gd name="T29" fmla="*/ 4 h 112"/>
                    <a:gd name="T30" fmla="*/ 0 w 96"/>
                    <a:gd name="T31" fmla="*/ 40 h 112"/>
                    <a:gd name="T32" fmla="*/ 30 w 96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0" y="73"/>
                      </a:moveTo>
                      <a:cubicBezTo>
                        <a:pt x="30" y="73"/>
                        <a:pt x="30" y="76"/>
                        <a:pt x="30" y="80"/>
                      </a:cubicBezTo>
                      <a:cubicBezTo>
                        <a:pt x="30" y="89"/>
                        <a:pt x="34" y="103"/>
                        <a:pt x="38" y="112"/>
                      </a:cubicBezTo>
                      <a:cubicBezTo>
                        <a:pt x="46" y="112"/>
                        <a:pt x="46" y="112"/>
                        <a:pt x="46" y="112"/>
                      </a:cubicBezTo>
                      <a:cubicBezTo>
                        <a:pt x="42" y="99"/>
                        <a:pt x="38" y="89"/>
                        <a:pt x="38" y="76"/>
                      </a:cubicBezTo>
                      <a:cubicBezTo>
                        <a:pt x="38" y="76"/>
                        <a:pt x="38" y="76"/>
                        <a:pt x="38" y="76"/>
                      </a:cubicBezTo>
                      <a:cubicBezTo>
                        <a:pt x="42" y="76"/>
                        <a:pt x="46" y="76"/>
                        <a:pt x="51" y="76"/>
                      </a:cubicBezTo>
                      <a:cubicBezTo>
                        <a:pt x="51" y="76"/>
                        <a:pt x="55" y="76"/>
                        <a:pt x="55" y="73"/>
                      </a:cubicBezTo>
                      <a:cubicBezTo>
                        <a:pt x="55" y="80"/>
                        <a:pt x="55" y="83"/>
                        <a:pt x="55" y="86"/>
                      </a:cubicBezTo>
                      <a:cubicBezTo>
                        <a:pt x="55" y="93"/>
                        <a:pt x="55" y="103"/>
                        <a:pt x="59" y="112"/>
                      </a:cubicBezTo>
                      <a:cubicBezTo>
                        <a:pt x="67" y="112"/>
                        <a:pt x="67" y="112"/>
                        <a:pt x="67" y="112"/>
                      </a:cubicBezTo>
                      <a:cubicBezTo>
                        <a:pt x="67" y="103"/>
                        <a:pt x="63" y="93"/>
                        <a:pt x="63" y="86"/>
                      </a:cubicBezTo>
                      <a:cubicBezTo>
                        <a:pt x="63" y="80"/>
                        <a:pt x="63" y="76"/>
                        <a:pt x="63" y="73"/>
                      </a:cubicBezTo>
                      <a:cubicBezTo>
                        <a:pt x="84" y="70"/>
                        <a:pt x="96" y="53"/>
                        <a:pt x="96" y="37"/>
                      </a:cubicBezTo>
                      <a:cubicBezTo>
                        <a:pt x="96" y="17"/>
                        <a:pt x="71" y="0"/>
                        <a:pt x="46" y="4"/>
                      </a:cubicBezTo>
                      <a:cubicBezTo>
                        <a:pt x="21" y="4"/>
                        <a:pt x="0" y="20"/>
                        <a:pt x="0" y="40"/>
                      </a:cubicBezTo>
                      <a:cubicBezTo>
                        <a:pt x="5" y="53"/>
                        <a:pt x="13" y="66"/>
                        <a:pt x="30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4" name="Freeform 953"/>
                <p:cNvSpPr>
                  <a:spLocks/>
                </p:cNvSpPr>
                <p:nvPr/>
              </p:nvSpPr>
              <p:spPr bwMode="auto">
                <a:xfrm>
                  <a:off x="1862" y="2531"/>
                  <a:ext cx="10" cy="12"/>
                </a:xfrm>
                <a:custGeom>
                  <a:avLst/>
                  <a:gdLst>
                    <a:gd name="T0" fmla="*/ 3 w 10"/>
                    <a:gd name="T1" fmla="*/ 8 h 12"/>
                    <a:gd name="T2" fmla="*/ 3 w 10"/>
                    <a:gd name="T3" fmla="*/ 9 h 12"/>
                    <a:gd name="T4" fmla="*/ 4 w 10"/>
                    <a:gd name="T5" fmla="*/ 12 h 12"/>
                    <a:gd name="T6" fmla="*/ 5 w 10"/>
                    <a:gd name="T7" fmla="*/ 12 h 12"/>
                    <a:gd name="T8" fmla="*/ 4 w 10"/>
                    <a:gd name="T9" fmla="*/ 8 h 12"/>
                    <a:gd name="T10" fmla="*/ 4 w 10"/>
                    <a:gd name="T11" fmla="*/ 8 h 12"/>
                    <a:gd name="T12" fmla="*/ 5 w 10"/>
                    <a:gd name="T13" fmla="*/ 8 h 12"/>
                    <a:gd name="T14" fmla="*/ 6 w 10"/>
                    <a:gd name="T15" fmla="*/ 8 h 12"/>
                    <a:gd name="T16" fmla="*/ 6 w 10"/>
                    <a:gd name="T17" fmla="*/ 9 h 12"/>
                    <a:gd name="T18" fmla="*/ 6 w 10"/>
                    <a:gd name="T19" fmla="*/ 12 h 12"/>
                    <a:gd name="T20" fmla="*/ 7 w 10"/>
                    <a:gd name="T21" fmla="*/ 12 h 12"/>
                    <a:gd name="T22" fmla="*/ 6 w 10"/>
                    <a:gd name="T23" fmla="*/ 9 h 12"/>
                    <a:gd name="T24" fmla="*/ 6 w 10"/>
                    <a:gd name="T25" fmla="*/ 8 h 12"/>
                    <a:gd name="T26" fmla="*/ 10 w 10"/>
                    <a:gd name="T27" fmla="*/ 4 h 12"/>
                    <a:gd name="T28" fmla="*/ 5 w 10"/>
                    <a:gd name="T29" fmla="*/ 0 h 12"/>
                    <a:gd name="T30" fmla="*/ 0 w 10"/>
                    <a:gd name="T31" fmla="*/ 4 h 12"/>
                    <a:gd name="T32" fmla="*/ 3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9"/>
                      </a:cubicBezTo>
                      <a:cubicBezTo>
                        <a:pt x="3" y="9"/>
                        <a:pt x="3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1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10"/>
                        <a:pt x="6" y="11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1"/>
                        <a:pt x="6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9" y="7"/>
                        <a:pt x="10" y="6"/>
                        <a:pt x="10" y="4"/>
                      </a:cubicBezTo>
                      <a:cubicBezTo>
                        <a:pt x="10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1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5" name="Freeform 954"/>
                <p:cNvSpPr>
                  <a:spLocks/>
                </p:cNvSpPr>
                <p:nvPr/>
              </p:nvSpPr>
              <p:spPr bwMode="auto">
                <a:xfrm>
                  <a:off x="1833" y="2058"/>
                  <a:ext cx="10" cy="12"/>
                </a:xfrm>
                <a:custGeom>
                  <a:avLst/>
                  <a:gdLst>
                    <a:gd name="T0" fmla="*/ 55 w 96"/>
                    <a:gd name="T1" fmla="*/ 29 h 112"/>
                    <a:gd name="T2" fmla="*/ 55 w 96"/>
                    <a:gd name="T3" fmla="*/ 39 h 112"/>
                    <a:gd name="T4" fmla="*/ 46 w 96"/>
                    <a:gd name="T5" fmla="*/ 39 h 112"/>
                    <a:gd name="T6" fmla="*/ 38 w 96"/>
                    <a:gd name="T7" fmla="*/ 39 h 112"/>
                    <a:gd name="T8" fmla="*/ 38 w 96"/>
                    <a:gd name="T9" fmla="*/ 23 h 112"/>
                    <a:gd name="T10" fmla="*/ 34 w 96"/>
                    <a:gd name="T11" fmla="*/ 0 h 112"/>
                    <a:gd name="T12" fmla="*/ 26 w 96"/>
                    <a:gd name="T13" fmla="*/ 0 h 112"/>
                    <a:gd name="T14" fmla="*/ 30 w 96"/>
                    <a:gd name="T15" fmla="*/ 23 h 112"/>
                    <a:gd name="T16" fmla="*/ 30 w 96"/>
                    <a:gd name="T17" fmla="*/ 39 h 112"/>
                    <a:gd name="T18" fmla="*/ 0 w 96"/>
                    <a:gd name="T19" fmla="*/ 74 h 112"/>
                    <a:gd name="T20" fmla="*/ 51 w 96"/>
                    <a:gd name="T21" fmla="*/ 109 h 112"/>
                    <a:gd name="T22" fmla="*/ 96 w 96"/>
                    <a:gd name="T23" fmla="*/ 71 h 112"/>
                    <a:gd name="T24" fmla="*/ 63 w 96"/>
                    <a:gd name="T25" fmla="*/ 39 h 112"/>
                    <a:gd name="T26" fmla="*/ 63 w 96"/>
                    <a:gd name="T27" fmla="*/ 29 h 112"/>
                    <a:gd name="T28" fmla="*/ 59 w 96"/>
                    <a:gd name="T29" fmla="*/ 0 h 112"/>
                    <a:gd name="T30" fmla="*/ 46 w 96"/>
                    <a:gd name="T31" fmla="*/ 0 h 112"/>
                    <a:gd name="T32" fmla="*/ 55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55" y="29"/>
                      </a:moveTo>
                      <a:cubicBezTo>
                        <a:pt x="55" y="32"/>
                        <a:pt x="55" y="36"/>
                        <a:pt x="55" y="39"/>
                      </a:cubicBezTo>
                      <a:cubicBezTo>
                        <a:pt x="55" y="39"/>
                        <a:pt x="46" y="39"/>
                        <a:pt x="46" y="39"/>
                      </a:cubicBezTo>
                      <a:cubicBezTo>
                        <a:pt x="42" y="39"/>
                        <a:pt x="42" y="39"/>
                        <a:pt x="38" y="39"/>
                      </a:cubicBezTo>
                      <a:cubicBezTo>
                        <a:pt x="42" y="32"/>
                        <a:pt x="42" y="29"/>
                        <a:pt x="38" y="23"/>
                      </a:cubicBezTo>
                      <a:cubicBezTo>
                        <a:pt x="38" y="16"/>
                        <a:pt x="38" y="10"/>
                        <a:pt x="34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30" y="10"/>
                        <a:pt x="30" y="16"/>
                        <a:pt x="30" y="23"/>
                      </a:cubicBezTo>
                      <a:cubicBezTo>
                        <a:pt x="34" y="29"/>
                        <a:pt x="30" y="36"/>
                        <a:pt x="30" y="39"/>
                      </a:cubicBezTo>
                      <a:cubicBezTo>
                        <a:pt x="13" y="45"/>
                        <a:pt x="0" y="61"/>
                        <a:pt x="0" y="74"/>
                      </a:cubicBezTo>
                      <a:cubicBezTo>
                        <a:pt x="5" y="96"/>
                        <a:pt x="26" y="112"/>
                        <a:pt x="51" y="109"/>
                      </a:cubicBezTo>
                      <a:cubicBezTo>
                        <a:pt x="76" y="109"/>
                        <a:pt x="96" y="90"/>
                        <a:pt x="96" y="71"/>
                      </a:cubicBezTo>
                      <a:cubicBezTo>
                        <a:pt x="92" y="55"/>
                        <a:pt x="80" y="45"/>
                        <a:pt x="63" y="39"/>
                      </a:cubicBezTo>
                      <a:cubicBezTo>
                        <a:pt x="63" y="36"/>
                        <a:pt x="63" y="32"/>
                        <a:pt x="63" y="29"/>
                      </a:cubicBezTo>
                      <a:cubicBezTo>
                        <a:pt x="63" y="20"/>
                        <a:pt x="59" y="10"/>
                        <a:pt x="59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51" y="10"/>
                        <a:pt x="55" y="20"/>
                        <a:pt x="55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6" name="Freeform 955"/>
                <p:cNvSpPr>
                  <a:spLocks/>
                </p:cNvSpPr>
                <p:nvPr/>
              </p:nvSpPr>
              <p:spPr bwMode="auto">
                <a:xfrm>
                  <a:off x="1833" y="2058"/>
                  <a:ext cx="10" cy="12"/>
                </a:xfrm>
                <a:custGeom>
                  <a:avLst/>
                  <a:gdLst>
                    <a:gd name="T0" fmla="*/ 6 w 10"/>
                    <a:gd name="T1" fmla="*/ 3 h 12"/>
                    <a:gd name="T2" fmla="*/ 6 w 10"/>
                    <a:gd name="T3" fmla="*/ 4 h 12"/>
                    <a:gd name="T4" fmla="*/ 5 w 10"/>
                    <a:gd name="T5" fmla="*/ 4 h 12"/>
                    <a:gd name="T6" fmla="*/ 4 w 10"/>
                    <a:gd name="T7" fmla="*/ 4 h 12"/>
                    <a:gd name="T8" fmla="*/ 4 w 10"/>
                    <a:gd name="T9" fmla="*/ 3 h 12"/>
                    <a:gd name="T10" fmla="*/ 4 w 10"/>
                    <a:gd name="T11" fmla="*/ 0 h 12"/>
                    <a:gd name="T12" fmla="*/ 3 w 10"/>
                    <a:gd name="T13" fmla="*/ 0 h 12"/>
                    <a:gd name="T14" fmla="*/ 3 w 10"/>
                    <a:gd name="T15" fmla="*/ 3 h 12"/>
                    <a:gd name="T16" fmla="*/ 3 w 10"/>
                    <a:gd name="T17" fmla="*/ 4 h 12"/>
                    <a:gd name="T18" fmla="*/ 0 w 10"/>
                    <a:gd name="T19" fmla="*/ 8 h 12"/>
                    <a:gd name="T20" fmla="*/ 5 w 10"/>
                    <a:gd name="T21" fmla="*/ 12 h 12"/>
                    <a:gd name="T22" fmla="*/ 10 w 10"/>
                    <a:gd name="T23" fmla="*/ 8 h 12"/>
                    <a:gd name="T24" fmla="*/ 7 w 10"/>
                    <a:gd name="T25" fmla="*/ 4 h 12"/>
                    <a:gd name="T26" fmla="*/ 7 w 10"/>
                    <a:gd name="T27" fmla="*/ 3 h 12"/>
                    <a:gd name="T28" fmla="*/ 6 w 10"/>
                    <a:gd name="T29" fmla="*/ 0 h 12"/>
                    <a:gd name="T30" fmla="*/ 5 w 10"/>
                    <a:gd name="T31" fmla="*/ 0 h 12"/>
                    <a:gd name="T32" fmla="*/ 6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6" y="3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5" y="4"/>
                        <a:pt x="5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2"/>
                        <a:pt x="3" y="3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1" y="10"/>
                        <a:pt x="3" y="12"/>
                        <a:pt x="5" y="12"/>
                      </a:cubicBezTo>
                      <a:cubicBezTo>
                        <a:pt x="8" y="12"/>
                        <a:pt x="10" y="10"/>
                        <a:pt x="10" y="8"/>
                      </a:cubicBezTo>
                      <a:cubicBezTo>
                        <a:pt x="10" y="6"/>
                        <a:pt x="9" y="5"/>
                        <a:pt x="7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6" y="2"/>
                        <a:pt x="6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7" name="Freeform 956"/>
                <p:cNvSpPr>
                  <a:spLocks/>
                </p:cNvSpPr>
                <p:nvPr/>
              </p:nvSpPr>
              <p:spPr bwMode="auto">
                <a:xfrm>
                  <a:off x="1831" y="2046"/>
                  <a:ext cx="11" cy="12"/>
                </a:xfrm>
                <a:custGeom>
                  <a:avLst/>
                  <a:gdLst>
                    <a:gd name="T0" fmla="*/ 30 w 96"/>
                    <a:gd name="T1" fmla="*/ 73 h 112"/>
                    <a:gd name="T2" fmla="*/ 30 w 96"/>
                    <a:gd name="T3" fmla="*/ 80 h 112"/>
                    <a:gd name="T4" fmla="*/ 38 w 96"/>
                    <a:gd name="T5" fmla="*/ 112 h 112"/>
                    <a:gd name="T6" fmla="*/ 46 w 96"/>
                    <a:gd name="T7" fmla="*/ 112 h 112"/>
                    <a:gd name="T8" fmla="*/ 38 w 96"/>
                    <a:gd name="T9" fmla="*/ 80 h 112"/>
                    <a:gd name="T10" fmla="*/ 38 w 96"/>
                    <a:gd name="T11" fmla="*/ 76 h 112"/>
                    <a:gd name="T12" fmla="*/ 51 w 96"/>
                    <a:gd name="T13" fmla="*/ 76 h 112"/>
                    <a:gd name="T14" fmla="*/ 55 w 96"/>
                    <a:gd name="T15" fmla="*/ 76 h 112"/>
                    <a:gd name="T16" fmla="*/ 55 w 96"/>
                    <a:gd name="T17" fmla="*/ 86 h 112"/>
                    <a:gd name="T18" fmla="*/ 59 w 96"/>
                    <a:gd name="T19" fmla="*/ 112 h 112"/>
                    <a:gd name="T20" fmla="*/ 71 w 96"/>
                    <a:gd name="T21" fmla="*/ 112 h 112"/>
                    <a:gd name="T22" fmla="*/ 63 w 96"/>
                    <a:gd name="T23" fmla="*/ 86 h 112"/>
                    <a:gd name="T24" fmla="*/ 63 w 96"/>
                    <a:gd name="T25" fmla="*/ 73 h 112"/>
                    <a:gd name="T26" fmla="*/ 92 w 96"/>
                    <a:gd name="T27" fmla="*/ 37 h 112"/>
                    <a:gd name="T28" fmla="*/ 42 w 96"/>
                    <a:gd name="T29" fmla="*/ 4 h 112"/>
                    <a:gd name="T30" fmla="*/ 0 w 96"/>
                    <a:gd name="T31" fmla="*/ 43 h 112"/>
                    <a:gd name="T32" fmla="*/ 30 w 96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0" y="73"/>
                      </a:moveTo>
                      <a:cubicBezTo>
                        <a:pt x="30" y="76"/>
                        <a:pt x="30" y="80"/>
                        <a:pt x="30" y="80"/>
                      </a:cubicBezTo>
                      <a:cubicBezTo>
                        <a:pt x="30" y="93"/>
                        <a:pt x="34" y="103"/>
                        <a:pt x="38" y="112"/>
                      </a:cubicBezTo>
                      <a:cubicBezTo>
                        <a:pt x="46" y="112"/>
                        <a:pt x="46" y="112"/>
                        <a:pt x="46" y="112"/>
                      </a:cubicBezTo>
                      <a:cubicBezTo>
                        <a:pt x="42" y="103"/>
                        <a:pt x="42" y="89"/>
                        <a:pt x="38" y="80"/>
                      </a:cubicBezTo>
                      <a:cubicBezTo>
                        <a:pt x="38" y="76"/>
                        <a:pt x="38" y="76"/>
                        <a:pt x="38" y="76"/>
                      </a:cubicBezTo>
                      <a:cubicBezTo>
                        <a:pt x="42" y="76"/>
                        <a:pt x="46" y="76"/>
                        <a:pt x="51" y="76"/>
                      </a:cubicBezTo>
                      <a:cubicBezTo>
                        <a:pt x="51" y="76"/>
                        <a:pt x="55" y="76"/>
                        <a:pt x="55" y="76"/>
                      </a:cubicBezTo>
                      <a:cubicBezTo>
                        <a:pt x="55" y="80"/>
                        <a:pt x="55" y="83"/>
                        <a:pt x="55" y="86"/>
                      </a:cubicBezTo>
                      <a:cubicBezTo>
                        <a:pt x="55" y="93"/>
                        <a:pt x="59" y="103"/>
                        <a:pt x="59" y="112"/>
                      </a:cubicBezTo>
                      <a:cubicBezTo>
                        <a:pt x="71" y="112"/>
                        <a:pt x="71" y="112"/>
                        <a:pt x="71" y="112"/>
                      </a:cubicBezTo>
                      <a:cubicBezTo>
                        <a:pt x="67" y="103"/>
                        <a:pt x="63" y="93"/>
                        <a:pt x="63" y="86"/>
                      </a:cubicBezTo>
                      <a:cubicBezTo>
                        <a:pt x="63" y="83"/>
                        <a:pt x="63" y="76"/>
                        <a:pt x="63" y="73"/>
                      </a:cubicBezTo>
                      <a:cubicBezTo>
                        <a:pt x="84" y="70"/>
                        <a:pt x="96" y="53"/>
                        <a:pt x="92" y="37"/>
                      </a:cubicBezTo>
                      <a:cubicBezTo>
                        <a:pt x="92" y="17"/>
                        <a:pt x="67" y="0"/>
                        <a:pt x="42" y="4"/>
                      </a:cubicBezTo>
                      <a:cubicBezTo>
                        <a:pt x="17" y="4"/>
                        <a:pt x="0" y="20"/>
                        <a:pt x="0" y="43"/>
                      </a:cubicBezTo>
                      <a:cubicBezTo>
                        <a:pt x="0" y="56"/>
                        <a:pt x="13" y="70"/>
                        <a:pt x="30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8" name="Freeform 957"/>
                <p:cNvSpPr>
                  <a:spLocks/>
                </p:cNvSpPr>
                <p:nvPr/>
              </p:nvSpPr>
              <p:spPr bwMode="auto">
                <a:xfrm>
                  <a:off x="1831" y="2046"/>
                  <a:ext cx="11" cy="12"/>
                </a:xfrm>
                <a:custGeom>
                  <a:avLst/>
                  <a:gdLst>
                    <a:gd name="T0" fmla="*/ 4 w 11"/>
                    <a:gd name="T1" fmla="*/ 8 h 12"/>
                    <a:gd name="T2" fmla="*/ 4 w 11"/>
                    <a:gd name="T3" fmla="*/ 9 h 12"/>
                    <a:gd name="T4" fmla="*/ 4 w 11"/>
                    <a:gd name="T5" fmla="*/ 12 h 12"/>
                    <a:gd name="T6" fmla="*/ 5 w 11"/>
                    <a:gd name="T7" fmla="*/ 12 h 12"/>
                    <a:gd name="T8" fmla="*/ 4 w 11"/>
                    <a:gd name="T9" fmla="*/ 9 h 12"/>
                    <a:gd name="T10" fmla="*/ 4 w 11"/>
                    <a:gd name="T11" fmla="*/ 8 h 12"/>
                    <a:gd name="T12" fmla="*/ 6 w 11"/>
                    <a:gd name="T13" fmla="*/ 8 h 12"/>
                    <a:gd name="T14" fmla="*/ 6 w 11"/>
                    <a:gd name="T15" fmla="*/ 8 h 12"/>
                    <a:gd name="T16" fmla="*/ 6 w 11"/>
                    <a:gd name="T17" fmla="*/ 9 h 12"/>
                    <a:gd name="T18" fmla="*/ 7 w 11"/>
                    <a:gd name="T19" fmla="*/ 12 h 12"/>
                    <a:gd name="T20" fmla="*/ 8 w 11"/>
                    <a:gd name="T21" fmla="*/ 12 h 12"/>
                    <a:gd name="T22" fmla="*/ 7 w 11"/>
                    <a:gd name="T23" fmla="*/ 9 h 12"/>
                    <a:gd name="T24" fmla="*/ 7 w 11"/>
                    <a:gd name="T25" fmla="*/ 8 h 12"/>
                    <a:gd name="T26" fmla="*/ 10 w 11"/>
                    <a:gd name="T27" fmla="*/ 4 h 12"/>
                    <a:gd name="T28" fmla="*/ 5 w 11"/>
                    <a:gd name="T29" fmla="*/ 1 h 12"/>
                    <a:gd name="T30" fmla="*/ 0 w 11"/>
                    <a:gd name="T31" fmla="*/ 5 h 12"/>
                    <a:gd name="T32" fmla="*/ 4 w 11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4" y="8"/>
                      </a:moveTo>
                      <a:cubicBezTo>
                        <a:pt x="4" y="8"/>
                        <a:pt x="4" y="9"/>
                        <a:pt x="4" y="9"/>
                      </a:cubicBezTo>
                      <a:cubicBezTo>
                        <a:pt x="4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1"/>
                        <a:pt x="7" y="10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9" y="8"/>
                        <a:pt x="11" y="6"/>
                        <a:pt x="10" y="4"/>
                      </a:cubicBezTo>
                      <a:cubicBezTo>
                        <a:pt x="10" y="2"/>
                        <a:pt x="7" y="0"/>
                        <a:pt x="5" y="1"/>
                      </a:cubicBezTo>
                      <a:cubicBezTo>
                        <a:pt x="2" y="1"/>
                        <a:pt x="0" y="2"/>
                        <a:pt x="0" y="5"/>
                      </a:cubicBezTo>
                      <a:cubicBezTo>
                        <a:pt x="0" y="6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9" name="Freeform 958"/>
                <p:cNvSpPr>
                  <a:spLocks/>
                </p:cNvSpPr>
                <p:nvPr/>
              </p:nvSpPr>
              <p:spPr bwMode="auto">
                <a:xfrm>
                  <a:off x="1874" y="2543"/>
                  <a:ext cx="8" cy="12"/>
                </a:xfrm>
                <a:custGeom>
                  <a:avLst/>
                  <a:gdLst>
                    <a:gd name="T0" fmla="*/ 47 w 80"/>
                    <a:gd name="T1" fmla="*/ 32 h 112"/>
                    <a:gd name="T2" fmla="*/ 47 w 80"/>
                    <a:gd name="T3" fmla="*/ 39 h 112"/>
                    <a:gd name="T4" fmla="*/ 37 w 80"/>
                    <a:gd name="T5" fmla="*/ 39 h 112"/>
                    <a:gd name="T6" fmla="*/ 34 w 80"/>
                    <a:gd name="T7" fmla="*/ 39 h 112"/>
                    <a:gd name="T8" fmla="*/ 34 w 80"/>
                    <a:gd name="T9" fmla="*/ 26 h 112"/>
                    <a:gd name="T10" fmla="*/ 30 w 80"/>
                    <a:gd name="T11" fmla="*/ 4 h 112"/>
                    <a:gd name="T12" fmla="*/ 20 w 80"/>
                    <a:gd name="T13" fmla="*/ 4 h 112"/>
                    <a:gd name="T14" fmla="*/ 27 w 80"/>
                    <a:gd name="T15" fmla="*/ 26 h 112"/>
                    <a:gd name="T16" fmla="*/ 24 w 80"/>
                    <a:gd name="T17" fmla="*/ 42 h 112"/>
                    <a:gd name="T18" fmla="*/ 4 w 80"/>
                    <a:gd name="T19" fmla="*/ 77 h 112"/>
                    <a:gd name="T20" fmla="*/ 44 w 80"/>
                    <a:gd name="T21" fmla="*/ 112 h 112"/>
                    <a:gd name="T22" fmla="*/ 77 w 80"/>
                    <a:gd name="T23" fmla="*/ 71 h 112"/>
                    <a:gd name="T24" fmla="*/ 54 w 80"/>
                    <a:gd name="T25" fmla="*/ 42 h 112"/>
                    <a:gd name="T26" fmla="*/ 54 w 80"/>
                    <a:gd name="T27" fmla="*/ 32 h 112"/>
                    <a:gd name="T28" fmla="*/ 47 w 80"/>
                    <a:gd name="T29" fmla="*/ 0 h 112"/>
                    <a:gd name="T30" fmla="*/ 40 w 80"/>
                    <a:gd name="T31" fmla="*/ 4 h 112"/>
                    <a:gd name="T32" fmla="*/ 47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7" y="32"/>
                      </a:moveTo>
                      <a:cubicBezTo>
                        <a:pt x="47" y="36"/>
                        <a:pt x="47" y="39"/>
                        <a:pt x="47" y="39"/>
                      </a:cubicBezTo>
                      <a:cubicBezTo>
                        <a:pt x="44" y="39"/>
                        <a:pt x="40" y="39"/>
                        <a:pt x="37" y="39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34" y="36"/>
                        <a:pt x="34" y="29"/>
                        <a:pt x="34" y="26"/>
                      </a:cubicBezTo>
                      <a:cubicBezTo>
                        <a:pt x="34" y="20"/>
                        <a:pt x="30" y="10"/>
                        <a:pt x="3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4" y="10"/>
                        <a:pt x="27" y="20"/>
                        <a:pt x="27" y="26"/>
                      </a:cubicBezTo>
                      <a:cubicBezTo>
                        <a:pt x="27" y="32"/>
                        <a:pt x="24" y="36"/>
                        <a:pt x="24" y="42"/>
                      </a:cubicBezTo>
                      <a:cubicBezTo>
                        <a:pt x="10" y="48"/>
                        <a:pt x="0" y="61"/>
                        <a:pt x="4" y="77"/>
                      </a:cubicBezTo>
                      <a:cubicBezTo>
                        <a:pt x="4" y="96"/>
                        <a:pt x="20" y="112"/>
                        <a:pt x="44" y="112"/>
                      </a:cubicBezTo>
                      <a:cubicBezTo>
                        <a:pt x="64" y="109"/>
                        <a:pt x="80" y="93"/>
                        <a:pt x="77" y="71"/>
                      </a:cubicBezTo>
                      <a:cubicBezTo>
                        <a:pt x="77" y="58"/>
                        <a:pt x="67" y="45"/>
                        <a:pt x="54" y="42"/>
                      </a:cubicBezTo>
                      <a:cubicBezTo>
                        <a:pt x="54" y="39"/>
                        <a:pt x="54" y="36"/>
                        <a:pt x="54" y="32"/>
                      </a:cubicBezTo>
                      <a:cubicBezTo>
                        <a:pt x="50" y="23"/>
                        <a:pt x="50" y="10"/>
                        <a:pt x="47" y="0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4" y="13"/>
                        <a:pt x="44" y="23"/>
                        <a:pt x="47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0" name="Freeform 959"/>
                <p:cNvSpPr>
                  <a:spLocks/>
                </p:cNvSpPr>
                <p:nvPr/>
              </p:nvSpPr>
              <p:spPr bwMode="auto">
                <a:xfrm>
                  <a:off x="1874" y="2543"/>
                  <a:ext cx="8" cy="12"/>
                </a:xfrm>
                <a:custGeom>
                  <a:avLst/>
                  <a:gdLst>
                    <a:gd name="T0" fmla="*/ 5 w 8"/>
                    <a:gd name="T1" fmla="*/ 3 h 12"/>
                    <a:gd name="T2" fmla="*/ 5 w 8"/>
                    <a:gd name="T3" fmla="*/ 4 h 12"/>
                    <a:gd name="T4" fmla="*/ 4 w 8"/>
                    <a:gd name="T5" fmla="*/ 4 h 12"/>
                    <a:gd name="T6" fmla="*/ 3 w 8"/>
                    <a:gd name="T7" fmla="*/ 4 h 12"/>
                    <a:gd name="T8" fmla="*/ 3 w 8"/>
                    <a:gd name="T9" fmla="*/ 3 h 12"/>
                    <a:gd name="T10" fmla="*/ 3 w 8"/>
                    <a:gd name="T11" fmla="*/ 0 h 12"/>
                    <a:gd name="T12" fmla="*/ 2 w 8"/>
                    <a:gd name="T13" fmla="*/ 0 h 12"/>
                    <a:gd name="T14" fmla="*/ 3 w 8"/>
                    <a:gd name="T15" fmla="*/ 3 h 12"/>
                    <a:gd name="T16" fmla="*/ 2 w 8"/>
                    <a:gd name="T17" fmla="*/ 4 h 12"/>
                    <a:gd name="T18" fmla="*/ 0 w 8"/>
                    <a:gd name="T19" fmla="*/ 8 h 12"/>
                    <a:gd name="T20" fmla="*/ 4 w 8"/>
                    <a:gd name="T21" fmla="*/ 12 h 12"/>
                    <a:gd name="T22" fmla="*/ 8 w 8"/>
                    <a:gd name="T23" fmla="*/ 7 h 12"/>
                    <a:gd name="T24" fmla="*/ 5 w 8"/>
                    <a:gd name="T25" fmla="*/ 4 h 12"/>
                    <a:gd name="T26" fmla="*/ 5 w 8"/>
                    <a:gd name="T27" fmla="*/ 3 h 12"/>
                    <a:gd name="T28" fmla="*/ 5 w 8"/>
                    <a:gd name="T29" fmla="*/ 0 h 12"/>
                    <a:gd name="T30" fmla="*/ 4 w 8"/>
                    <a:gd name="T31" fmla="*/ 0 h 12"/>
                    <a:gd name="T32" fmla="*/ 5 w 8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5" y="3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3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6" y="11"/>
                        <a:pt x="8" y="10"/>
                        <a:pt x="8" y="7"/>
                      </a:cubicBezTo>
                      <a:cubicBezTo>
                        <a:pt x="8" y="6"/>
                        <a:pt x="7" y="5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1" name="Freeform 960"/>
                <p:cNvSpPr>
                  <a:spLocks/>
                </p:cNvSpPr>
                <p:nvPr/>
              </p:nvSpPr>
              <p:spPr bwMode="auto">
                <a:xfrm>
                  <a:off x="1872" y="2531"/>
                  <a:ext cx="8" cy="10"/>
                </a:xfrm>
                <a:custGeom>
                  <a:avLst/>
                  <a:gdLst>
                    <a:gd name="T0" fmla="*/ 25 w 80"/>
                    <a:gd name="T1" fmla="*/ 63 h 96"/>
                    <a:gd name="T2" fmla="*/ 25 w 80"/>
                    <a:gd name="T3" fmla="*/ 65 h 96"/>
                    <a:gd name="T4" fmla="*/ 32 w 80"/>
                    <a:gd name="T5" fmla="*/ 96 h 96"/>
                    <a:gd name="T6" fmla="*/ 42 w 80"/>
                    <a:gd name="T7" fmla="*/ 96 h 96"/>
                    <a:gd name="T8" fmla="*/ 35 w 80"/>
                    <a:gd name="T9" fmla="*/ 65 h 96"/>
                    <a:gd name="T10" fmla="*/ 35 w 80"/>
                    <a:gd name="T11" fmla="*/ 63 h 96"/>
                    <a:gd name="T12" fmla="*/ 42 w 80"/>
                    <a:gd name="T13" fmla="*/ 63 h 96"/>
                    <a:gd name="T14" fmla="*/ 46 w 80"/>
                    <a:gd name="T15" fmla="*/ 63 h 96"/>
                    <a:gd name="T16" fmla="*/ 46 w 80"/>
                    <a:gd name="T17" fmla="*/ 74 h 96"/>
                    <a:gd name="T18" fmla="*/ 53 w 80"/>
                    <a:gd name="T19" fmla="*/ 96 h 96"/>
                    <a:gd name="T20" fmla="*/ 60 w 80"/>
                    <a:gd name="T21" fmla="*/ 94 h 96"/>
                    <a:gd name="T22" fmla="*/ 56 w 80"/>
                    <a:gd name="T23" fmla="*/ 71 h 96"/>
                    <a:gd name="T24" fmla="*/ 53 w 80"/>
                    <a:gd name="T25" fmla="*/ 63 h 96"/>
                    <a:gd name="T26" fmla="*/ 80 w 80"/>
                    <a:gd name="T27" fmla="*/ 29 h 96"/>
                    <a:gd name="T28" fmla="*/ 39 w 80"/>
                    <a:gd name="T29" fmla="*/ 0 h 96"/>
                    <a:gd name="T30" fmla="*/ 0 w 80"/>
                    <a:gd name="T31" fmla="*/ 34 h 96"/>
                    <a:gd name="T32" fmla="*/ 25 w 80"/>
                    <a:gd name="T33" fmla="*/ 6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96">
                      <a:moveTo>
                        <a:pt x="25" y="63"/>
                      </a:moveTo>
                      <a:cubicBezTo>
                        <a:pt x="25" y="63"/>
                        <a:pt x="25" y="65"/>
                        <a:pt x="25" y="65"/>
                      </a:cubicBezTo>
                      <a:cubicBezTo>
                        <a:pt x="28" y="77"/>
                        <a:pt x="32" y="88"/>
                        <a:pt x="32" y="96"/>
                      </a:cubicBezTo>
                      <a:cubicBezTo>
                        <a:pt x="42" y="96"/>
                        <a:pt x="42" y="96"/>
                        <a:pt x="42" y="96"/>
                      </a:cubicBezTo>
                      <a:cubicBezTo>
                        <a:pt x="39" y="85"/>
                        <a:pt x="35" y="77"/>
                        <a:pt x="35" y="65"/>
                      </a:cubicBezTo>
                      <a:cubicBezTo>
                        <a:pt x="35" y="65"/>
                        <a:pt x="35" y="63"/>
                        <a:pt x="35" y="63"/>
                      </a:cubicBezTo>
                      <a:cubicBezTo>
                        <a:pt x="39" y="63"/>
                        <a:pt x="39" y="63"/>
                        <a:pt x="42" y="63"/>
                      </a:cubicBezTo>
                      <a:cubicBezTo>
                        <a:pt x="46" y="63"/>
                        <a:pt x="46" y="63"/>
                        <a:pt x="46" y="63"/>
                      </a:cubicBezTo>
                      <a:cubicBezTo>
                        <a:pt x="46" y="68"/>
                        <a:pt x="46" y="68"/>
                        <a:pt x="46" y="74"/>
                      </a:cubicBezTo>
                      <a:cubicBezTo>
                        <a:pt x="46" y="80"/>
                        <a:pt x="49" y="88"/>
                        <a:pt x="53" y="96"/>
                      </a:cubicBezTo>
                      <a:cubicBezTo>
                        <a:pt x="60" y="94"/>
                        <a:pt x="60" y="94"/>
                        <a:pt x="60" y="94"/>
                      </a:cubicBezTo>
                      <a:cubicBezTo>
                        <a:pt x="56" y="88"/>
                        <a:pt x="56" y="80"/>
                        <a:pt x="56" y="71"/>
                      </a:cubicBezTo>
                      <a:cubicBezTo>
                        <a:pt x="56" y="68"/>
                        <a:pt x="53" y="65"/>
                        <a:pt x="53" y="63"/>
                      </a:cubicBezTo>
                      <a:cubicBezTo>
                        <a:pt x="70" y="57"/>
                        <a:pt x="80" y="43"/>
                        <a:pt x="80" y="29"/>
                      </a:cubicBezTo>
                      <a:cubicBezTo>
                        <a:pt x="77" y="12"/>
                        <a:pt x="60" y="0"/>
                        <a:pt x="39" y="0"/>
                      </a:cubicBezTo>
                      <a:cubicBezTo>
                        <a:pt x="14" y="3"/>
                        <a:pt x="0" y="17"/>
                        <a:pt x="0" y="34"/>
                      </a:cubicBezTo>
                      <a:cubicBezTo>
                        <a:pt x="4" y="48"/>
                        <a:pt x="11" y="57"/>
                        <a:pt x="25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2" name="Freeform 961"/>
                <p:cNvSpPr>
                  <a:spLocks/>
                </p:cNvSpPr>
                <p:nvPr/>
              </p:nvSpPr>
              <p:spPr bwMode="auto">
                <a:xfrm>
                  <a:off x="1872" y="2531"/>
                  <a:ext cx="8" cy="10"/>
                </a:xfrm>
                <a:custGeom>
                  <a:avLst/>
                  <a:gdLst>
                    <a:gd name="T0" fmla="*/ 3 w 8"/>
                    <a:gd name="T1" fmla="*/ 7 h 10"/>
                    <a:gd name="T2" fmla="*/ 3 w 8"/>
                    <a:gd name="T3" fmla="*/ 7 h 10"/>
                    <a:gd name="T4" fmla="*/ 3 w 8"/>
                    <a:gd name="T5" fmla="*/ 10 h 10"/>
                    <a:gd name="T6" fmla="*/ 4 w 8"/>
                    <a:gd name="T7" fmla="*/ 10 h 10"/>
                    <a:gd name="T8" fmla="*/ 4 w 8"/>
                    <a:gd name="T9" fmla="*/ 7 h 10"/>
                    <a:gd name="T10" fmla="*/ 4 w 8"/>
                    <a:gd name="T11" fmla="*/ 7 h 10"/>
                    <a:gd name="T12" fmla="*/ 4 w 8"/>
                    <a:gd name="T13" fmla="*/ 7 h 10"/>
                    <a:gd name="T14" fmla="*/ 5 w 8"/>
                    <a:gd name="T15" fmla="*/ 7 h 10"/>
                    <a:gd name="T16" fmla="*/ 5 w 8"/>
                    <a:gd name="T17" fmla="*/ 8 h 10"/>
                    <a:gd name="T18" fmla="*/ 6 w 8"/>
                    <a:gd name="T19" fmla="*/ 10 h 10"/>
                    <a:gd name="T20" fmla="*/ 6 w 8"/>
                    <a:gd name="T21" fmla="*/ 10 h 10"/>
                    <a:gd name="T22" fmla="*/ 6 w 8"/>
                    <a:gd name="T23" fmla="*/ 8 h 10"/>
                    <a:gd name="T24" fmla="*/ 6 w 8"/>
                    <a:gd name="T25" fmla="*/ 7 h 10"/>
                    <a:gd name="T26" fmla="*/ 8 w 8"/>
                    <a:gd name="T27" fmla="*/ 3 h 10"/>
                    <a:gd name="T28" fmla="*/ 4 w 8"/>
                    <a:gd name="T29" fmla="*/ 0 h 10"/>
                    <a:gd name="T30" fmla="*/ 0 w 8"/>
                    <a:gd name="T31" fmla="*/ 4 h 10"/>
                    <a:gd name="T32" fmla="*/ 3 w 8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0"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9"/>
                        <a:pt x="3" y="10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4" y="9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8"/>
                      </a:cubicBezTo>
                      <a:cubicBezTo>
                        <a:pt x="5" y="9"/>
                        <a:pt x="5" y="9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9"/>
                        <a:pt x="6" y="9"/>
                        <a:pt x="6" y="8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6"/>
                        <a:pt x="8" y="5"/>
                        <a:pt x="8" y="3"/>
                      </a:cubicBezTo>
                      <a:cubicBezTo>
                        <a:pt x="8" y="1"/>
                        <a:pt x="6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5"/>
                        <a:pt x="1" y="6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3" name="Freeform 962"/>
                <p:cNvSpPr>
                  <a:spLocks/>
                </p:cNvSpPr>
                <p:nvPr/>
              </p:nvSpPr>
              <p:spPr bwMode="auto">
                <a:xfrm>
                  <a:off x="1825" y="2060"/>
                  <a:ext cx="8" cy="12"/>
                </a:xfrm>
                <a:custGeom>
                  <a:avLst/>
                  <a:gdLst>
                    <a:gd name="T0" fmla="*/ 46 w 80"/>
                    <a:gd name="T1" fmla="*/ 29 h 112"/>
                    <a:gd name="T2" fmla="*/ 46 w 80"/>
                    <a:gd name="T3" fmla="*/ 39 h 112"/>
                    <a:gd name="T4" fmla="*/ 35 w 80"/>
                    <a:gd name="T5" fmla="*/ 39 h 112"/>
                    <a:gd name="T6" fmla="*/ 32 w 80"/>
                    <a:gd name="T7" fmla="*/ 39 h 112"/>
                    <a:gd name="T8" fmla="*/ 32 w 80"/>
                    <a:gd name="T9" fmla="*/ 23 h 112"/>
                    <a:gd name="T10" fmla="*/ 28 w 80"/>
                    <a:gd name="T11" fmla="*/ 0 h 112"/>
                    <a:gd name="T12" fmla="*/ 18 w 80"/>
                    <a:gd name="T13" fmla="*/ 4 h 112"/>
                    <a:gd name="T14" fmla="*/ 25 w 80"/>
                    <a:gd name="T15" fmla="*/ 26 h 112"/>
                    <a:gd name="T16" fmla="*/ 25 w 80"/>
                    <a:gd name="T17" fmla="*/ 42 h 112"/>
                    <a:gd name="T18" fmla="*/ 0 w 80"/>
                    <a:gd name="T19" fmla="*/ 77 h 112"/>
                    <a:gd name="T20" fmla="*/ 46 w 80"/>
                    <a:gd name="T21" fmla="*/ 109 h 112"/>
                    <a:gd name="T22" fmla="*/ 80 w 80"/>
                    <a:gd name="T23" fmla="*/ 71 h 112"/>
                    <a:gd name="T24" fmla="*/ 53 w 80"/>
                    <a:gd name="T25" fmla="*/ 39 h 112"/>
                    <a:gd name="T26" fmla="*/ 53 w 80"/>
                    <a:gd name="T27" fmla="*/ 29 h 112"/>
                    <a:gd name="T28" fmla="*/ 46 w 80"/>
                    <a:gd name="T29" fmla="*/ 0 h 112"/>
                    <a:gd name="T30" fmla="*/ 39 w 80"/>
                    <a:gd name="T31" fmla="*/ 0 h 112"/>
                    <a:gd name="T32" fmla="*/ 46 w 80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6" y="29"/>
                      </a:moveTo>
                      <a:cubicBezTo>
                        <a:pt x="46" y="32"/>
                        <a:pt x="46" y="36"/>
                        <a:pt x="46" y="39"/>
                      </a:cubicBezTo>
                      <a:cubicBezTo>
                        <a:pt x="42" y="39"/>
                        <a:pt x="39" y="39"/>
                        <a:pt x="35" y="39"/>
                      </a:cubicBezTo>
                      <a:cubicBezTo>
                        <a:pt x="35" y="39"/>
                        <a:pt x="32" y="39"/>
                        <a:pt x="32" y="39"/>
                      </a:cubicBezTo>
                      <a:cubicBezTo>
                        <a:pt x="32" y="32"/>
                        <a:pt x="32" y="29"/>
                        <a:pt x="32" y="23"/>
                      </a:cubicBezTo>
                      <a:cubicBezTo>
                        <a:pt x="32" y="16"/>
                        <a:pt x="32" y="10"/>
                        <a:pt x="28" y="0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21" y="10"/>
                        <a:pt x="25" y="20"/>
                        <a:pt x="25" y="26"/>
                      </a:cubicBezTo>
                      <a:cubicBezTo>
                        <a:pt x="25" y="29"/>
                        <a:pt x="25" y="36"/>
                        <a:pt x="25" y="42"/>
                      </a:cubicBezTo>
                      <a:cubicBezTo>
                        <a:pt x="11" y="48"/>
                        <a:pt x="0" y="61"/>
                        <a:pt x="0" y="77"/>
                      </a:cubicBezTo>
                      <a:cubicBezTo>
                        <a:pt x="4" y="96"/>
                        <a:pt x="21" y="112"/>
                        <a:pt x="46" y="109"/>
                      </a:cubicBezTo>
                      <a:cubicBezTo>
                        <a:pt x="67" y="109"/>
                        <a:pt x="80" y="90"/>
                        <a:pt x="80" y="71"/>
                      </a:cubicBezTo>
                      <a:cubicBezTo>
                        <a:pt x="77" y="55"/>
                        <a:pt x="67" y="45"/>
                        <a:pt x="53" y="39"/>
                      </a:cubicBezTo>
                      <a:cubicBezTo>
                        <a:pt x="53" y="36"/>
                        <a:pt x="53" y="32"/>
                        <a:pt x="53" y="29"/>
                      </a:cubicBezTo>
                      <a:cubicBezTo>
                        <a:pt x="49" y="20"/>
                        <a:pt x="49" y="10"/>
                        <a:pt x="46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42" y="10"/>
                        <a:pt x="42" y="20"/>
                        <a:pt x="46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4" name="Freeform 963"/>
                <p:cNvSpPr>
                  <a:spLocks/>
                </p:cNvSpPr>
                <p:nvPr/>
              </p:nvSpPr>
              <p:spPr bwMode="auto">
                <a:xfrm>
                  <a:off x="1825" y="2060"/>
                  <a:ext cx="8" cy="12"/>
                </a:xfrm>
                <a:custGeom>
                  <a:avLst/>
                  <a:gdLst>
                    <a:gd name="T0" fmla="*/ 5 w 8"/>
                    <a:gd name="T1" fmla="*/ 3 h 12"/>
                    <a:gd name="T2" fmla="*/ 5 w 8"/>
                    <a:gd name="T3" fmla="*/ 4 h 12"/>
                    <a:gd name="T4" fmla="*/ 3 w 8"/>
                    <a:gd name="T5" fmla="*/ 4 h 12"/>
                    <a:gd name="T6" fmla="*/ 3 w 8"/>
                    <a:gd name="T7" fmla="*/ 4 h 12"/>
                    <a:gd name="T8" fmla="*/ 3 w 8"/>
                    <a:gd name="T9" fmla="*/ 2 h 12"/>
                    <a:gd name="T10" fmla="*/ 3 w 8"/>
                    <a:gd name="T11" fmla="*/ 0 h 12"/>
                    <a:gd name="T12" fmla="*/ 2 w 8"/>
                    <a:gd name="T13" fmla="*/ 0 h 12"/>
                    <a:gd name="T14" fmla="*/ 2 w 8"/>
                    <a:gd name="T15" fmla="*/ 3 h 12"/>
                    <a:gd name="T16" fmla="*/ 2 w 8"/>
                    <a:gd name="T17" fmla="*/ 4 h 12"/>
                    <a:gd name="T18" fmla="*/ 0 w 8"/>
                    <a:gd name="T19" fmla="*/ 8 h 12"/>
                    <a:gd name="T20" fmla="*/ 5 w 8"/>
                    <a:gd name="T21" fmla="*/ 11 h 12"/>
                    <a:gd name="T22" fmla="*/ 8 w 8"/>
                    <a:gd name="T23" fmla="*/ 7 h 12"/>
                    <a:gd name="T24" fmla="*/ 5 w 8"/>
                    <a:gd name="T25" fmla="*/ 4 h 12"/>
                    <a:gd name="T26" fmla="*/ 5 w 8"/>
                    <a:gd name="T27" fmla="*/ 3 h 12"/>
                    <a:gd name="T28" fmla="*/ 5 w 8"/>
                    <a:gd name="T29" fmla="*/ 0 h 12"/>
                    <a:gd name="T30" fmla="*/ 4 w 8"/>
                    <a:gd name="T31" fmla="*/ 0 h 12"/>
                    <a:gd name="T32" fmla="*/ 5 w 8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5" y="3"/>
                      </a:move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5" y="11"/>
                      </a:cubicBezTo>
                      <a:cubicBezTo>
                        <a:pt x="7" y="11"/>
                        <a:pt x="8" y="9"/>
                        <a:pt x="8" y="7"/>
                      </a:cubicBezTo>
                      <a:cubicBezTo>
                        <a:pt x="8" y="6"/>
                        <a:pt x="7" y="5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5" name="Freeform 964"/>
                <p:cNvSpPr>
                  <a:spLocks/>
                </p:cNvSpPr>
                <p:nvPr/>
              </p:nvSpPr>
              <p:spPr bwMode="auto">
                <a:xfrm>
                  <a:off x="1821" y="2048"/>
                  <a:ext cx="10" cy="12"/>
                </a:xfrm>
                <a:custGeom>
                  <a:avLst/>
                  <a:gdLst>
                    <a:gd name="T0" fmla="*/ 34 w 96"/>
                    <a:gd name="T1" fmla="*/ 74 h 112"/>
                    <a:gd name="T2" fmla="*/ 34 w 96"/>
                    <a:gd name="T3" fmla="*/ 77 h 112"/>
                    <a:gd name="T4" fmla="*/ 42 w 96"/>
                    <a:gd name="T5" fmla="*/ 112 h 112"/>
                    <a:gd name="T6" fmla="*/ 55 w 96"/>
                    <a:gd name="T7" fmla="*/ 112 h 112"/>
                    <a:gd name="T8" fmla="*/ 42 w 96"/>
                    <a:gd name="T9" fmla="*/ 77 h 112"/>
                    <a:gd name="T10" fmla="*/ 42 w 96"/>
                    <a:gd name="T11" fmla="*/ 74 h 112"/>
                    <a:gd name="T12" fmla="*/ 55 w 96"/>
                    <a:gd name="T13" fmla="*/ 74 h 112"/>
                    <a:gd name="T14" fmla="*/ 59 w 96"/>
                    <a:gd name="T15" fmla="*/ 74 h 112"/>
                    <a:gd name="T16" fmla="*/ 59 w 96"/>
                    <a:gd name="T17" fmla="*/ 84 h 112"/>
                    <a:gd name="T18" fmla="*/ 63 w 96"/>
                    <a:gd name="T19" fmla="*/ 109 h 112"/>
                    <a:gd name="T20" fmla="*/ 76 w 96"/>
                    <a:gd name="T21" fmla="*/ 109 h 112"/>
                    <a:gd name="T22" fmla="*/ 67 w 96"/>
                    <a:gd name="T23" fmla="*/ 84 h 112"/>
                    <a:gd name="T24" fmla="*/ 67 w 96"/>
                    <a:gd name="T25" fmla="*/ 71 h 112"/>
                    <a:gd name="T26" fmla="*/ 96 w 96"/>
                    <a:gd name="T27" fmla="*/ 36 h 112"/>
                    <a:gd name="T28" fmla="*/ 42 w 96"/>
                    <a:gd name="T29" fmla="*/ 4 h 112"/>
                    <a:gd name="T30" fmla="*/ 5 w 96"/>
                    <a:gd name="T31" fmla="*/ 42 h 112"/>
                    <a:gd name="T32" fmla="*/ 34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4" y="74"/>
                      </a:moveTo>
                      <a:cubicBezTo>
                        <a:pt x="34" y="74"/>
                        <a:pt x="34" y="77"/>
                        <a:pt x="34" y="77"/>
                      </a:cubicBezTo>
                      <a:cubicBezTo>
                        <a:pt x="34" y="90"/>
                        <a:pt x="38" y="103"/>
                        <a:pt x="42" y="112"/>
                      </a:cubicBezTo>
                      <a:cubicBezTo>
                        <a:pt x="55" y="112"/>
                        <a:pt x="55" y="112"/>
                        <a:pt x="55" y="112"/>
                      </a:cubicBezTo>
                      <a:cubicBezTo>
                        <a:pt x="46" y="100"/>
                        <a:pt x="46" y="90"/>
                        <a:pt x="42" y="77"/>
                      </a:cubicBezTo>
                      <a:cubicBezTo>
                        <a:pt x="42" y="77"/>
                        <a:pt x="42" y="74"/>
                        <a:pt x="42" y="74"/>
                      </a:cubicBezTo>
                      <a:cubicBezTo>
                        <a:pt x="46" y="74"/>
                        <a:pt x="51" y="74"/>
                        <a:pt x="55" y="74"/>
                      </a:cubicBezTo>
                      <a:cubicBezTo>
                        <a:pt x="55" y="74"/>
                        <a:pt x="55" y="74"/>
                        <a:pt x="59" y="74"/>
                      </a:cubicBezTo>
                      <a:cubicBezTo>
                        <a:pt x="59" y="77"/>
                        <a:pt x="59" y="80"/>
                        <a:pt x="59" y="84"/>
                      </a:cubicBezTo>
                      <a:cubicBezTo>
                        <a:pt x="59" y="93"/>
                        <a:pt x="63" y="100"/>
                        <a:pt x="63" y="109"/>
                      </a:cubicBezTo>
                      <a:cubicBezTo>
                        <a:pt x="76" y="109"/>
                        <a:pt x="76" y="109"/>
                        <a:pt x="76" y="109"/>
                      </a:cubicBezTo>
                      <a:cubicBezTo>
                        <a:pt x="71" y="100"/>
                        <a:pt x="67" y="90"/>
                        <a:pt x="67" y="84"/>
                      </a:cubicBezTo>
                      <a:cubicBezTo>
                        <a:pt x="67" y="80"/>
                        <a:pt x="67" y="74"/>
                        <a:pt x="67" y="71"/>
                      </a:cubicBezTo>
                      <a:cubicBezTo>
                        <a:pt x="88" y="68"/>
                        <a:pt x="96" y="52"/>
                        <a:pt x="96" y="36"/>
                      </a:cubicBezTo>
                      <a:cubicBezTo>
                        <a:pt x="92" y="16"/>
                        <a:pt x="67" y="0"/>
                        <a:pt x="42" y="4"/>
                      </a:cubicBezTo>
                      <a:cubicBezTo>
                        <a:pt x="17" y="7"/>
                        <a:pt x="0" y="23"/>
                        <a:pt x="5" y="42"/>
                      </a:cubicBezTo>
                      <a:cubicBezTo>
                        <a:pt x="5" y="58"/>
                        <a:pt x="17" y="68"/>
                        <a:pt x="34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6" name="Freeform 965"/>
                <p:cNvSpPr>
                  <a:spLocks/>
                </p:cNvSpPr>
                <p:nvPr/>
              </p:nvSpPr>
              <p:spPr bwMode="auto">
                <a:xfrm>
                  <a:off x="1821" y="2048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8 h 12"/>
                    <a:gd name="T4" fmla="*/ 5 w 10"/>
                    <a:gd name="T5" fmla="*/ 12 h 12"/>
                    <a:gd name="T6" fmla="*/ 6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6 w 10"/>
                    <a:gd name="T15" fmla="*/ 8 h 12"/>
                    <a:gd name="T16" fmla="*/ 6 w 10"/>
                    <a:gd name="T17" fmla="*/ 9 h 12"/>
                    <a:gd name="T18" fmla="*/ 7 w 10"/>
                    <a:gd name="T19" fmla="*/ 12 h 12"/>
                    <a:gd name="T20" fmla="*/ 8 w 10"/>
                    <a:gd name="T21" fmla="*/ 12 h 12"/>
                    <a:gd name="T22" fmla="*/ 7 w 10"/>
                    <a:gd name="T23" fmla="*/ 9 h 12"/>
                    <a:gd name="T24" fmla="*/ 7 w 10"/>
                    <a:gd name="T25" fmla="*/ 8 h 12"/>
                    <a:gd name="T26" fmla="*/ 10 w 10"/>
                    <a:gd name="T27" fmla="*/ 4 h 12"/>
                    <a:gd name="T28" fmla="*/ 5 w 10"/>
                    <a:gd name="T29" fmla="*/ 0 h 12"/>
                    <a:gd name="T30" fmla="*/ 1 w 10"/>
                    <a:gd name="T31" fmla="*/ 4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10"/>
                        <a:pt x="4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5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1"/>
                        <a:pt x="7" y="10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10" y="7"/>
                        <a:pt x="10" y="6"/>
                        <a:pt x="10" y="4"/>
                      </a:cubicBezTo>
                      <a:cubicBezTo>
                        <a:pt x="10" y="2"/>
                        <a:pt x="7" y="0"/>
                        <a:pt x="5" y="0"/>
                      </a:cubicBezTo>
                      <a:cubicBezTo>
                        <a:pt x="2" y="1"/>
                        <a:pt x="0" y="2"/>
                        <a:pt x="1" y="4"/>
                      </a:cubicBezTo>
                      <a:cubicBezTo>
                        <a:pt x="1" y="6"/>
                        <a:pt x="2" y="7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7" name="Freeform 966"/>
                <p:cNvSpPr>
                  <a:spLocks/>
                </p:cNvSpPr>
                <p:nvPr/>
              </p:nvSpPr>
              <p:spPr bwMode="auto">
                <a:xfrm>
                  <a:off x="1884" y="2541"/>
                  <a:ext cx="8" cy="12"/>
                </a:xfrm>
                <a:custGeom>
                  <a:avLst/>
                  <a:gdLst>
                    <a:gd name="T0" fmla="*/ 46 w 80"/>
                    <a:gd name="T1" fmla="*/ 32 h 112"/>
                    <a:gd name="T2" fmla="*/ 46 w 80"/>
                    <a:gd name="T3" fmla="*/ 39 h 112"/>
                    <a:gd name="T4" fmla="*/ 35 w 80"/>
                    <a:gd name="T5" fmla="*/ 39 h 112"/>
                    <a:gd name="T6" fmla="*/ 32 w 80"/>
                    <a:gd name="T7" fmla="*/ 39 h 112"/>
                    <a:gd name="T8" fmla="*/ 32 w 80"/>
                    <a:gd name="T9" fmla="*/ 26 h 112"/>
                    <a:gd name="T10" fmla="*/ 28 w 80"/>
                    <a:gd name="T11" fmla="*/ 4 h 112"/>
                    <a:gd name="T12" fmla="*/ 18 w 80"/>
                    <a:gd name="T13" fmla="*/ 4 h 112"/>
                    <a:gd name="T14" fmla="*/ 25 w 80"/>
                    <a:gd name="T15" fmla="*/ 26 h 112"/>
                    <a:gd name="T16" fmla="*/ 21 w 80"/>
                    <a:gd name="T17" fmla="*/ 42 h 112"/>
                    <a:gd name="T18" fmla="*/ 0 w 80"/>
                    <a:gd name="T19" fmla="*/ 77 h 112"/>
                    <a:gd name="T20" fmla="*/ 42 w 80"/>
                    <a:gd name="T21" fmla="*/ 109 h 112"/>
                    <a:gd name="T22" fmla="*/ 80 w 80"/>
                    <a:gd name="T23" fmla="*/ 71 h 112"/>
                    <a:gd name="T24" fmla="*/ 53 w 80"/>
                    <a:gd name="T25" fmla="*/ 39 h 112"/>
                    <a:gd name="T26" fmla="*/ 53 w 80"/>
                    <a:gd name="T27" fmla="*/ 29 h 112"/>
                    <a:gd name="T28" fmla="*/ 46 w 80"/>
                    <a:gd name="T29" fmla="*/ 0 h 112"/>
                    <a:gd name="T30" fmla="*/ 35 w 80"/>
                    <a:gd name="T31" fmla="*/ 0 h 112"/>
                    <a:gd name="T32" fmla="*/ 46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6" y="32"/>
                      </a:moveTo>
                      <a:cubicBezTo>
                        <a:pt x="46" y="36"/>
                        <a:pt x="46" y="36"/>
                        <a:pt x="46" y="39"/>
                      </a:cubicBezTo>
                      <a:cubicBezTo>
                        <a:pt x="42" y="39"/>
                        <a:pt x="39" y="39"/>
                        <a:pt x="35" y="39"/>
                      </a:cubicBezTo>
                      <a:cubicBezTo>
                        <a:pt x="35" y="39"/>
                        <a:pt x="32" y="39"/>
                        <a:pt x="32" y="39"/>
                      </a:cubicBezTo>
                      <a:cubicBezTo>
                        <a:pt x="32" y="32"/>
                        <a:pt x="32" y="29"/>
                        <a:pt x="32" y="26"/>
                      </a:cubicBezTo>
                      <a:cubicBezTo>
                        <a:pt x="32" y="20"/>
                        <a:pt x="28" y="10"/>
                        <a:pt x="28" y="4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21" y="10"/>
                        <a:pt x="25" y="20"/>
                        <a:pt x="25" y="26"/>
                      </a:cubicBezTo>
                      <a:cubicBezTo>
                        <a:pt x="25" y="29"/>
                        <a:pt x="25" y="36"/>
                        <a:pt x="21" y="42"/>
                      </a:cubicBezTo>
                      <a:cubicBezTo>
                        <a:pt x="11" y="48"/>
                        <a:pt x="0" y="61"/>
                        <a:pt x="0" y="77"/>
                      </a:cubicBezTo>
                      <a:cubicBezTo>
                        <a:pt x="4" y="96"/>
                        <a:pt x="21" y="112"/>
                        <a:pt x="42" y="109"/>
                      </a:cubicBezTo>
                      <a:cubicBezTo>
                        <a:pt x="67" y="109"/>
                        <a:pt x="80" y="90"/>
                        <a:pt x="80" y="71"/>
                      </a:cubicBezTo>
                      <a:cubicBezTo>
                        <a:pt x="77" y="55"/>
                        <a:pt x="67" y="45"/>
                        <a:pt x="53" y="39"/>
                      </a:cubicBezTo>
                      <a:cubicBezTo>
                        <a:pt x="53" y="36"/>
                        <a:pt x="53" y="32"/>
                        <a:pt x="53" y="29"/>
                      </a:cubicBezTo>
                      <a:cubicBezTo>
                        <a:pt x="49" y="20"/>
                        <a:pt x="49" y="10"/>
                        <a:pt x="46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42" y="13"/>
                        <a:pt x="42" y="20"/>
                        <a:pt x="46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8" name="Freeform 967"/>
                <p:cNvSpPr>
                  <a:spLocks/>
                </p:cNvSpPr>
                <p:nvPr/>
              </p:nvSpPr>
              <p:spPr bwMode="auto">
                <a:xfrm>
                  <a:off x="1884" y="2541"/>
                  <a:ext cx="8" cy="12"/>
                </a:xfrm>
                <a:custGeom>
                  <a:avLst/>
                  <a:gdLst>
                    <a:gd name="T0" fmla="*/ 5 w 8"/>
                    <a:gd name="T1" fmla="*/ 4 h 12"/>
                    <a:gd name="T2" fmla="*/ 5 w 8"/>
                    <a:gd name="T3" fmla="*/ 4 h 12"/>
                    <a:gd name="T4" fmla="*/ 4 w 8"/>
                    <a:gd name="T5" fmla="*/ 4 h 12"/>
                    <a:gd name="T6" fmla="*/ 3 w 8"/>
                    <a:gd name="T7" fmla="*/ 4 h 12"/>
                    <a:gd name="T8" fmla="*/ 3 w 8"/>
                    <a:gd name="T9" fmla="*/ 3 h 12"/>
                    <a:gd name="T10" fmla="*/ 3 w 8"/>
                    <a:gd name="T11" fmla="*/ 1 h 12"/>
                    <a:gd name="T12" fmla="*/ 2 w 8"/>
                    <a:gd name="T13" fmla="*/ 1 h 12"/>
                    <a:gd name="T14" fmla="*/ 2 w 8"/>
                    <a:gd name="T15" fmla="*/ 3 h 12"/>
                    <a:gd name="T16" fmla="*/ 2 w 8"/>
                    <a:gd name="T17" fmla="*/ 5 h 12"/>
                    <a:gd name="T18" fmla="*/ 0 w 8"/>
                    <a:gd name="T19" fmla="*/ 8 h 12"/>
                    <a:gd name="T20" fmla="*/ 4 w 8"/>
                    <a:gd name="T21" fmla="*/ 12 h 12"/>
                    <a:gd name="T22" fmla="*/ 8 w 8"/>
                    <a:gd name="T23" fmla="*/ 8 h 12"/>
                    <a:gd name="T24" fmla="*/ 5 w 8"/>
                    <a:gd name="T25" fmla="*/ 4 h 12"/>
                    <a:gd name="T26" fmla="*/ 5 w 8"/>
                    <a:gd name="T27" fmla="*/ 3 h 12"/>
                    <a:gd name="T28" fmla="*/ 5 w 8"/>
                    <a:gd name="T29" fmla="*/ 0 h 12"/>
                    <a:gd name="T30" fmla="*/ 4 w 8"/>
                    <a:gd name="T31" fmla="*/ 0 h 12"/>
                    <a:gd name="T32" fmla="*/ 5 w 8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5" y="4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2"/>
                        <a:pt x="3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7" y="12"/>
                        <a:pt x="8" y="10"/>
                        <a:pt x="8" y="8"/>
                      </a:cubicBezTo>
                      <a:cubicBezTo>
                        <a:pt x="8" y="6"/>
                        <a:pt x="7" y="5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2"/>
                        <a:pt x="4" y="2"/>
                        <a:pt x="5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9" name="Freeform 968"/>
                <p:cNvSpPr>
                  <a:spLocks/>
                </p:cNvSpPr>
                <p:nvPr/>
              </p:nvSpPr>
              <p:spPr bwMode="auto">
                <a:xfrm>
                  <a:off x="1882" y="2529"/>
                  <a:ext cx="9" cy="12"/>
                </a:xfrm>
                <a:custGeom>
                  <a:avLst/>
                  <a:gdLst>
                    <a:gd name="T0" fmla="*/ 28 w 80"/>
                    <a:gd name="T1" fmla="*/ 73 h 112"/>
                    <a:gd name="T2" fmla="*/ 28 w 80"/>
                    <a:gd name="T3" fmla="*/ 80 h 112"/>
                    <a:gd name="T4" fmla="*/ 35 w 80"/>
                    <a:gd name="T5" fmla="*/ 112 h 112"/>
                    <a:gd name="T6" fmla="*/ 42 w 80"/>
                    <a:gd name="T7" fmla="*/ 112 h 112"/>
                    <a:gd name="T8" fmla="*/ 35 w 80"/>
                    <a:gd name="T9" fmla="*/ 76 h 112"/>
                    <a:gd name="T10" fmla="*/ 35 w 80"/>
                    <a:gd name="T11" fmla="*/ 73 h 112"/>
                    <a:gd name="T12" fmla="*/ 42 w 80"/>
                    <a:gd name="T13" fmla="*/ 73 h 112"/>
                    <a:gd name="T14" fmla="*/ 49 w 80"/>
                    <a:gd name="T15" fmla="*/ 73 h 112"/>
                    <a:gd name="T16" fmla="*/ 49 w 80"/>
                    <a:gd name="T17" fmla="*/ 83 h 112"/>
                    <a:gd name="T18" fmla="*/ 53 w 80"/>
                    <a:gd name="T19" fmla="*/ 109 h 112"/>
                    <a:gd name="T20" fmla="*/ 63 w 80"/>
                    <a:gd name="T21" fmla="*/ 109 h 112"/>
                    <a:gd name="T22" fmla="*/ 56 w 80"/>
                    <a:gd name="T23" fmla="*/ 83 h 112"/>
                    <a:gd name="T24" fmla="*/ 56 w 80"/>
                    <a:gd name="T25" fmla="*/ 70 h 112"/>
                    <a:gd name="T26" fmla="*/ 80 w 80"/>
                    <a:gd name="T27" fmla="*/ 33 h 112"/>
                    <a:gd name="T28" fmla="*/ 35 w 80"/>
                    <a:gd name="T29" fmla="*/ 0 h 112"/>
                    <a:gd name="T30" fmla="*/ 0 w 80"/>
                    <a:gd name="T31" fmla="*/ 40 h 112"/>
                    <a:gd name="T32" fmla="*/ 28 w 80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8" y="73"/>
                      </a:moveTo>
                      <a:cubicBezTo>
                        <a:pt x="28" y="73"/>
                        <a:pt x="28" y="76"/>
                        <a:pt x="28" y="80"/>
                      </a:cubicBezTo>
                      <a:cubicBezTo>
                        <a:pt x="28" y="89"/>
                        <a:pt x="32" y="103"/>
                        <a:pt x="35" y="112"/>
                      </a:cubicBezTo>
                      <a:cubicBezTo>
                        <a:pt x="42" y="112"/>
                        <a:pt x="42" y="112"/>
                        <a:pt x="42" y="112"/>
                      </a:cubicBezTo>
                      <a:cubicBezTo>
                        <a:pt x="39" y="99"/>
                        <a:pt x="35" y="89"/>
                        <a:pt x="35" y="76"/>
                      </a:cubicBezTo>
                      <a:cubicBezTo>
                        <a:pt x="35" y="76"/>
                        <a:pt x="35" y="73"/>
                        <a:pt x="35" y="73"/>
                      </a:cubicBezTo>
                      <a:cubicBezTo>
                        <a:pt x="39" y="73"/>
                        <a:pt x="42" y="73"/>
                        <a:pt x="42" y="73"/>
                      </a:cubicBezTo>
                      <a:cubicBezTo>
                        <a:pt x="46" y="73"/>
                        <a:pt x="46" y="73"/>
                        <a:pt x="49" y="73"/>
                      </a:cubicBezTo>
                      <a:cubicBezTo>
                        <a:pt x="46" y="76"/>
                        <a:pt x="46" y="80"/>
                        <a:pt x="49" y="83"/>
                      </a:cubicBezTo>
                      <a:cubicBezTo>
                        <a:pt x="49" y="93"/>
                        <a:pt x="53" y="103"/>
                        <a:pt x="53" y="109"/>
                      </a:cubicBezTo>
                      <a:cubicBezTo>
                        <a:pt x="63" y="109"/>
                        <a:pt x="63" y="109"/>
                        <a:pt x="63" y="109"/>
                      </a:cubicBezTo>
                      <a:cubicBezTo>
                        <a:pt x="60" y="99"/>
                        <a:pt x="56" y="93"/>
                        <a:pt x="56" y="83"/>
                      </a:cubicBezTo>
                      <a:cubicBezTo>
                        <a:pt x="56" y="80"/>
                        <a:pt x="56" y="76"/>
                        <a:pt x="56" y="70"/>
                      </a:cubicBezTo>
                      <a:cubicBezTo>
                        <a:pt x="70" y="66"/>
                        <a:pt x="80" y="50"/>
                        <a:pt x="80" y="33"/>
                      </a:cubicBezTo>
                      <a:cubicBezTo>
                        <a:pt x="77" y="14"/>
                        <a:pt x="56" y="0"/>
                        <a:pt x="35" y="0"/>
                      </a:cubicBezTo>
                      <a:cubicBezTo>
                        <a:pt x="14" y="4"/>
                        <a:pt x="0" y="20"/>
                        <a:pt x="0" y="40"/>
                      </a:cubicBezTo>
                      <a:cubicBezTo>
                        <a:pt x="4" y="56"/>
                        <a:pt x="14" y="66"/>
                        <a:pt x="28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0" name="Freeform 969"/>
                <p:cNvSpPr>
                  <a:spLocks/>
                </p:cNvSpPr>
                <p:nvPr/>
              </p:nvSpPr>
              <p:spPr bwMode="auto">
                <a:xfrm>
                  <a:off x="1882" y="2529"/>
                  <a:ext cx="9" cy="12"/>
                </a:xfrm>
                <a:custGeom>
                  <a:avLst/>
                  <a:gdLst>
                    <a:gd name="T0" fmla="*/ 3 w 9"/>
                    <a:gd name="T1" fmla="*/ 8 h 12"/>
                    <a:gd name="T2" fmla="*/ 3 w 9"/>
                    <a:gd name="T3" fmla="*/ 9 h 12"/>
                    <a:gd name="T4" fmla="*/ 4 w 9"/>
                    <a:gd name="T5" fmla="*/ 12 h 12"/>
                    <a:gd name="T6" fmla="*/ 5 w 9"/>
                    <a:gd name="T7" fmla="*/ 12 h 12"/>
                    <a:gd name="T8" fmla="*/ 4 w 9"/>
                    <a:gd name="T9" fmla="*/ 8 h 12"/>
                    <a:gd name="T10" fmla="*/ 4 w 9"/>
                    <a:gd name="T11" fmla="*/ 8 h 12"/>
                    <a:gd name="T12" fmla="*/ 5 w 9"/>
                    <a:gd name="T13" fmla="*/ 8 h 12"/>
                    <a:gd name="T14" fmla="*/ 5 w 9"/>
                    <a:gd name="T15" fmla="*/ 8 h 12"/>
                    <a:gd name="T16" fmla="*/ 5 w 9"/>
                    <a:gd name="T17" fmla="*/ 9 h 12"/>
                    <a:gd name="T18" fmla="*/ 6 w 9"/>
                    <a:gd name="T19" fmla="*/ 12 h 12"/>
                    <a:gd name="T20" fmla="*/ 7 w 9"/>
                    <a:gd name="T21" fmla="*/ 12 h 12"/>
                    <a:gd name="T22" fmla="*/ 6 w 9"/>
                    <a:gd name="T23" fmla="*/ 9 h 12"/>
                    <a:gd name="T24" fmla="*/ 6 w 9"/>
                    <a:gd name="T25" fmla="*/ 8 h 12"/>
                    <a:gd name="T26" fmla="*/ 9 w 9"/>
                    <a:gd name="T27" fmla="*/ 4 h 12"/>
                    <a:gd name="T28" fmla="*/ 4 w 9"/>
                    <a:gd name="T29" fmla="*/ 0 h 12"/>
                    <a:gd name="T30" fmla="*/ 0 w 9"/>
                    <a:gd name="T31" fmla="*/ 5 h 12"/>
                    <a:gd name="T32" fmla="*/ 3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9"/>
                      </a:cubicBezTo>
                      <a:cubicBezTo>
                        <a:pt x="3" y="10"/>
                        <a:pt x="3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1"/>
                        <a:pt x="4" y="10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5" y="10"/>
                        <a:pt x="6" y="11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1"/>
                        <a:pt x="6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8" y="7"/>
                        <a:pt x="9" y="6"/>
                        <a:pt x="9" y="4"/>
                      </a:cubicBezTo>
                      <a:cubicBezTo>
                        <a:pt x="8" y="2"/>
                        <a:pt x="6" y="0"/>
                        <a:pt x="4" y="0"/>
                      </a:cubicBezTo>
                      <a:cubicBezTo>
                        <a:pt x="2" y="1"/>
                        <a:pt x="0" y="2"/>
                        <a:pt x="0" y="5"/>
                      </a:cubicBezTo>
                      <a:cubicBezTo>
                        <a:pt x="1" y="6"/>
                        <a:pt x="2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1" name="Freeform 970"/>
                <p:cNvSpPr>
                  <a:spLocks/>
                </p:cNvSpPr>
                <p:nvPr/>
              </p:nvSpPr>
              <p:spPr bwMode="auto">
                <a:xfrm>
                  <a:off x="1815" y="2060"/>
                  <a:ext cx="10" cy="13"/>
                </a:xfrm>
                <a:custGeom>
                  <a:avLst/>
                  <a:gdLst>
                    <a:gd name="T0" fmla="*/ 48 w 96"/>
                    <a:gd name="T1" fmla="*/ 33 h 128"/>
                    <a:gd name="T2" fmla="*/ 52 w 96"/>
                    <a:gd name="T3" fmla="*/ 44 h 128"/>
                    <a:gd name="T4" fmla="*/ 40 w 96"/>
                    <a:gd name="T5" fmla="*/ 44 h 128"/>
                    <a:gd name="T6" fmla="*/ 36 w 96"/>
                    <a:gd name="T7" fmla="*/ 44 h 128"/>
                    <a:gd name="T8" fmla="*/ 36 w 96"/>
                    <a:gd name="T9" fmla="*/ 26 h 128"/>
                    <a:gd name="T10" fmla="*/ 28 w 96"/>
                    <a:gd name="T11" fmla="*/ 4 h 128"/>
                    <a:gd name="T12" fmla="*/ 20 w 96"/>
                    <a:gd name="T13" fmla="*/ 4 h 128"/>
                    <a:gd name="T14" fmla="*/ 28 w 96"/>
                    <a:gd name="T15" fmla="*/ 30 h 128"/>
                    <a:gd name="T16" fmla="*/ 24 w 96"/>
                    <a:gd name="T17" fmla="*/ 48 h 128"/>
                    <a:gd name="T18" fmla="*/ 4 w 96"/>
                    <a:gd name="T19" fmla="*/ 88 h 128"/>
                    <a:gd name="T20" fmla="*/ 52 w 96"/>
                    <a:gd name="T21" fmla="*/ 125 h 128"/>
                    <a:gd name="T22" fmla="*/ 92 w 96"/>
                    <a:gd name="T23" fmla="*/ 77 h 128"/>
                    <a:gd name="T24" fmla="*/ 60 w 96"/>
                    <a:gd name="T25" fmla="*/ 44 h 128"/>
                    <a:gd name="T26" fmla="*/ 56 w 96"/>
                    <a:gd name="T27" fmla="*/ 33 h 128"/>
                    <a:gd name="T28" fmla="*/ 48 w 96"/>
                    <a:gd name="T29" fmla="*/ 0 h 128"/>
                    <a:gd name="T30" fmla="*/ 40 w 96"/>
                    <a:gd name="T31" fmla="*/ 0 h 128"/>
                    <a:gd name="T32" fmla="*/ 48 w 96"/>
                    <a:gd name="T33" fmla="*/ 3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48" y="33"/>
                      </a:moveTo>
                      <a:cubicBezTo>
                        <a:pt x="52" y="37"/>
                        <a:pt x="52" y="41"/>
                        <a:pt x="52" y="44"/>
                      </a:cubicBezTo>
                      <a:cubicBezTo>
                        <a:pt x="48" y="41"/>
                        <a:pt x="44" y="44"/>
                        <a:pt x="40" y="44"/>
                      </a:cubicBezTo>
                      <a:cubicBezTo>
                        <a:pt x="40" y="44"/>
                        <a:pt x="36" y="44"/>
                        <a:pt x="36" y="44"/>
                      </a:cubicBezTo>
                      <a:cubicBezTo>
                        <a:pt x="36" y="37"/>
                        <a:pt x="36" y="33"/>
                        <a:pt x="36" y="26"/>
                      </a:cubicBezTo>
                      <a:cubicBezTo>
                        <a:pt x="32" y="19"/>
                        <a:pt x="32" y="11"/>
                        <a:pt x="28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11"/>
                        <a:pt x="24" y="22"/>
                        <a:pt x="28" y="30"/>
                      </a:cubicBezTo>
                      <a:cubicBezTo>
                        <a:pt x="28" y="33"/>
                        <a:pt x="28" y="41"/>
                        <a:pt x="24" y="48"/>
                      </a:cubicBezTo>
                      <a:cubicBezTo>
                        <a:pt x="12" y="55"/>
                        <a:pt x="0" y="70"/>
                        <a:pt x="4" y="88"/>
                      </a:cubicBezTo>
                      <a:cubicBezTo>
                        <a:pt x="4" y="110"/>
                        <a:pt x="28" y="128"/>
                        <a:pt x="52" y="125"/>
                      </a:cubicBezTo>
                      <a:cubicBezTo>
                        <a:pt x="76" y="121"/>
                        <a:pt x="96" y="99"/>
                        <a:pt x="92" y="77"/>
                      </a:cubicBezTo>
                      <a:cubicBezTo>
                        <a:pt x="88" y="63"/>
                        <a:pt x="76" y="48"/>
                        <a:pt x="60" y="44"/>
                      </a:cubicBezTo>
                      <a:cubicBezTo>
                        <a:pt x="60" y="41"/>
                        <a:pt x="60" y="37"/>
                        <a:pt x="56" y="33"/>
                      </a:cubicBezTo>
                      <a:cubicBezTo>
                        <a:pt x="56" y="22"/>
                        <a:pt x="52" y="11"/>
                        <a:pt x="48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4" y="11"/>
                        <a:pt x="48" y="22"/>
                        <a:pt x="48" y="3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2" name="Freeform 971"/>
                <p:cNvSpPr>
                  <a:spLocks/>
                </p:cNvSpPr>
                <p:nvPr/>
              </p:nvSpPr>
              <p:spPr bwMode="auto">
                <a:xfrm>
                  <a:off x="1815" y="2060"/>
                  <a:ext cx="10" cy="13"/>
                </a:xfrm>
                <a:custGeom>
                  <a:avLst/>
                  <a:gdLst>
                    <a:gd name="T0" fmla="*/ 5 w 10"/>
                    <a:gd name="T1" fmla="*/ 3 h 13"/>
                    <a:gd name="T2" fmla="*/ 5 w 10"/>
                    <a:gd name="T3" fmla="*/ 5 h 13"/>
                    <a:gd name="T4" fmla="*/ 4 w 10"/>
                    <a:gd name="T5" fmla="*/ 5 h 13"/>
                    <a:gd name="T6" fmla="*/ 3 w 10"/>
                    <a:gd name="T7" fmla="*/ 5 h 13"/>
                    <a:gd name="T8" fmla="*/ 3 w 10"/>
                    <a:gd name="T9" fmla="*/ 3 h 13"/>
                    <a:gd name="T10" fmla="*/ 2 w 10"/>
                    <a:gd name="T11" fmla="*/ 0 h 13"/>
                    <a:gd name="T12" fmla="*/ 2 w 10"/>
                    <a:gd name="T13" fmla="*/ 0 h 13"/>
                    <a:gd name="T14" fmla="*/ 2 w 10"/>
                    <a:gd name="T15" fmla="*/ 3 h 13"/>
                    <a:gd name="T16" fmla="*/ 2 w 10"/>
                    <a:gd name="T17" fmla="*/ 5 h 13"/>
                    <a:gd name="T18" fmla="*/ 0 w 10"/>
                    <a:gd name="T19" fmla="*/ 9 h 13"/>
                    <a:gd name="T20" fmla="*/ 5 w 10"/>
                    <a:gd name="T21" fmla="*/ 13 h 13"/>
                    <a:gd name="T22" fmla="*/ 9 w 10"/>
                    <a:gd name="T23" fmla="*/ 8 h 13"/>
                    <a:gd name="T24" fmla="*/ 6 w 10"/>
                    <a:gd name="T25" fmla="*/ 5 h 13"/>
                    <a:gd name="T26" fmla="*/ 5 w 10"/>
                    <a:gd name="T27" fmla="*/ 3 h 13"/>
                    <a:gd name="T28" fmla="*/ 5 w 10"/>
                    <a:gd name="T29" fmla="*/ 0 h 13"/>
                    <a:gd name="T30" fmla="*/ 4 w 10"/>
                    <a:gd name="T31" fmla="*/ 0 h 13"/>
                    <a:gd name="T32" fmla="*/ 5 w 10"/>
                    <a:gd name="T33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5" y="3"/>
                      </a:move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4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2"/>
                        <a:pt x="3" y="1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6"/>
                        <a:pt x="0" y="7"/>
                        <a:pt x="0" y="9"/>
                      </a:cubicBezTo>
                      <a:cubicBezTo>
                        <a:pt x="0" y="12"/>
                        <a:pt x="2" y="13"/>
                        <a:pt x="5" y="13"/>
                      </a:cubicBezTo>
                      <a:cubicBezTo>
                        <a:pt x="8" y="13"/>
                        <a:pt x="10" y="10"/>
                        <a:pt x="9" y="8"/>
                      </a:cubicBezTo>
                      <a:cubicBezTo>
                        <a:pt x="9" y="7"/>
                        <a:pt x="8" y="5"/>
                        <a:pt x="6" y="5"/>
                      </a:cubicBezTo>
                      <a:cubicBezTo>
                        <a:pt x="6" y="4"/>
                        <a:pt x="6" y="4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5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3" name="Freeform 972"/>
                <p:cNvSpPr>
                  <a:spLocks/>
                </p:cNvSpPr>
                <p:nvPr/>
              </p:nvSpPr>
              <p:spPr bwMode="auto">
                <a:xfrm>
                  <a:off x="1811" y="2048"/>
                  <a:ext cx="10" cy="12"/>
                </a:xfrm>
                <a:custGeom>
                  <a:avLst/>
                  <a:gdLst>
                    <a:gd name="T0" fmla="*/ 36 w 96"/>
                    <a:gd name="T1" fmla="*/ 74 h 112"/>
                    <a:gd name="T2" fmla="*/ 36 w 96"/>
                    <a:gd name="T3" fmla="*/ 80 h 112"/>
                    <a:gd name="T4" fmla="*/ 44 w 96"/>
                    <a:gd name="T5" fmla="*/ 112 h 112"/>
                    <a:gd name="T6" fmla="*/ 56 w 96"/>
                    <a:gd name="T7" fmla="*/ 112 h 112"/>
                    <a:gd name="T8" fmla="*/ 44 w 96"/>
                    <a:gd name="T9" fmla="*/ 77 h 112"/>
                    <a:gd name="T10" fmla="*/ 44 w 96"/>
                    <a:gd name="T11" fmla="*/ 74 h 112"/>
                    <a:gd name="T12" fmla="*/ 56 w 96"/>
                    <a:gd name="T13" fmla="*/ 74 h 112"/>
                    <a:gd name="T14" fmla="*/ 60 w 96"/>
                    <a:gd name="T15" fmla="*/ 74 h 112"/>
                    <a:gd name="T16" fmla="*/ 60 w 96"/>
                    <a:gd name="T17" fmla="*/ 84 h 112"/>
                    <a:gd name="T18" fmla="*/ 68 w 96"/>
                    <a:gd name="T19" fmla="*/ 109 h 112"/>
                    <a:gd name="T20" fmla="*/ 76 w 96"/>
                    <a:gd name="T21" fmla="*/ 109 h 112"/>
                    <a:gd name="T22" fmla="*/ 68 w 96"/>
                    <a:gd name="T23" fmla="*/ 84 h 112"/>
                    <a:gd name="T24" fmla="*/ 68 w 96"/>
                    <a:gd name="T25" fmla="*/ 71 h 112"/>
                    <a:gd name="T26" fmla="*/ 92 w 96"/>
                    <a:gd name="T27" fmla="*/ 36 h 112"/>
                    <a:gd name="T28" fmla="*/ 40 w 96"/>
                    <a:gd name="T29" fmla="*/ 4 h 112"/>
                    <a:gd name="T30" fmla="*/ 4 w 96"/>
                    <a:gd name="T31" fmla="*/ 45 h 112"/>
                    <a:gd name="T32" fmla="*/ 36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74"/>
                      </a:moveTo>
                      <a:cubicBezTo>
                        <a:pt x="36" y="74"/>
                        <a:pt x="36" y="77"/>
                        <a:pt x="36" y="80"/>
                      </a:cubicBezTo>
                      <a:cubicBezTo>
                        <a:pt x="36" y="90"/>
                        <a:pt x="44" y="103"/>
                        <a:pt x="44" y="112"/>
                      </a:cubicBezTo>
                      <a:cubicBezTo>
                        <a:pt x="56" y="112"/>
                        <a:pt x="56" y="112"/>
                        <a:pt x="56" y="112"/>
                      </a:cubicBezTo>
                      <a:cubicBezTo>
                        <a:pt x="52" y="100"/>
                        <a:pt x="48" y="90"/>
                        <a:pt x="44" y="77"/>
                      </a:cubicBezTo>
                      <a:cubicBezTo>
                        <a:pt x="44" y="77"/>
                        <a:pt x="44" y="74"/>
                        <a:pt x="44" y="74"/>
                      </a:cubicBezTo>
                      <a:cubicBezTo>
                        <a:pt x="48" y="74"/>
                        <a:pt x="52" y="74"/>
                        <a:pt x="56" y="74"/>
                      </a:cubicBezTo>
                      <a:cubicBezTo>
                        <a:pt x="56" y="74"/>
                        <a:pt x="56" y="74"/>
                        <a:pt x="60" y="74"/>
                      </a:cubicBezTo>
                      <a:cubicBezTo>
                        <a:pt x="56" y="77"/>
                        <a:pt x="60" y="80"/>
                        <a:pt x="60" y="84"/>
                      </a:cubicBezTo>
                      <a:cubicBezTo>
                        <a:pt x="60" y="93"/>
                        <a:pt x="64" y="100"/>
                        <a:pt x="68" y="109"/>
                      </a:cubicBezTo>
                      <a:cubicBezTo>
                        <a:pt x="76" y="109"/>
                        <a:pt x="76" y="109"/>
                        <a:pt x="76" y="109"/>
                      </a:cubicBezTo>
                      <a:cubicBezTo>
                        <a:pt x="72" y="100"/>
                        <a:pt x="72" y="90"/>
                        <a:pt x="68" y="84"/>
                      </a:cubicBezTo>
                      <a:cubicBezTo>
                        <a:pt x="68" y="80"/>
                        <a:pt x="68" y="74"/>
                        <a:pt x="68" y="71"/>
                      </a:cubicBezTo>
                      <a:cubicBezTo>
                        <a:pt x="84" y="64"/>
                        <a:pt x="96" y="48"/>
                        <a:pt x="92" y="36"/>
                      </a:cubicBezTo>
                      <a:cubicBezTo>
                        <a:pt x="88" y="13"/>
                        <a:pt x="68" y="0"/>
                        <a:pt x="40" y="4"/>
                      </a:cubicBezTo>
                      <a:cubicBezTo>
                        <a:pt x="16" y="7"/>
                        <a:pt x="0" y="26"/>
                        <a:pt x="4" y="45"/>
                      </a:cubicBezTo>
                      <a:cubicBezTo>
                        <a:pt x="8" y="58"/>
                        <a:pt x="20" y="71"/>
                        <a:pt x="36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4" name="Freeform 973"/>
                <p:cNvSpPr>
                  <a:spLocks/>
                </p:cNvSpPr>
                <p:nvPr/>
              </p:nvSpPr>
              <p:spPr bwMode="auto">
                <a:xfrm>
                  <a:off x="1811" y="2048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9 h 12"/>
                    <a:gd name="T4" fmla="*/ 5 w 10"/>
                    <a:gd name="T5" fmla="*/ 12 h 12"/>
                    <a:gd name="T6" fmla="*/ 6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6 w 10"/>
                    <a:gd name="T15" fmla="*/ 8 h 12"/>
                    <a:gd name="T16" fmla="*/ 6 w 10"/>
                    <a:gd name="T17" fmla="*/ 9 h 12"/>
                    <a:gd name="T18" fmla="*/ 7 w 10"/>
                    <a:gd name="T19" fmla="*/ 12 h 12"/>
                    <a:gd name="T20" fmla="*/ 8 w 10"/>
                    <a:gd name="T21" fmla="*/ 12 h 12"/>
                    <a:gd name="T22" fmla="*/ 7 w 10"/>
                    <a:gd name="T23" fmla="*/ 9 h 12"/>
                    <a:gd name="T24" fmla="*/ 7 w 10"/>
                    <a:gd name="T25" fmla="*/ 8 h 12"/>
                    <a:gd name="T26" fmla="*/ 10 w 10"/>
                    <a:gd name="T27" fmla="*/ 4 h 12"/>
                    <a:gd name="T28" fmla="*/ 4 w 10"/>
                    <a:gd name="T29" fmla="*/ 0 h 12"/>
                    <a:gd name="T30" fmla="*/ 1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1"/>
                        <a:pt x="8" y="10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9" y="7"/>
                        <a:pt x="10" y="5"/>
                        <a:pt x="10" y="4"/>
                      </a:cubicBezTo>
                      <a:cubicBezTo>
                        <a:pt x="9" y="1"/>
                        <a:pt x="7" y="0"/>
                        <a:pt x="4" y="0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1" y="6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5" name="Freeform 974"/>
                <p:cNvSpPr>
                  <a:spLocks/>
                </p:cNvSpPr>
                <p:nvPr/>
              </p:nvSpPr>
              <p:spPr bwMode="auto">
                <a:xfrm>
                  <a:off x="1894" y="2541"/>
                  <a:ext cx="8" cy="12"/>
                </a:xfrm>
                <a:custGeom>
                  <a:avLst/>
                  <a:gdLst>
                    <a:gd name="T0" fmla="*/ 44 w 80"/>
                    <a:gd name="T1" fmla="*/ 32 h 112"/>
                    <a:gd name="T2" fmla="*/ 44 w 80"/>
                    <a:gd name="T3" fmla="*/ 39 h 112"/>
                    <a:gd name="T4" fmla="*/ 34 w 80"/>
                    <a:gd name="T5" fmla="*/ 39 h 112"/>
                    <a:gd name="T6" fmla="*/ 30 w 80"/>
                    <a:gd name="T7" fmla="*/ 39 h 112"/>
                    <a:gd name="T8" fmla="*/ 30 w 80"/>
                    <a:gd name="T9" fmla="*/ 26 h 112"/>
                    <a:gd name="T10" fmla="*/ 24 w 80"/>
                    <a:gd name="T11" fmla="*/ 4 h 112"/>
                    <a:gd name="T12" fmla="*/ 17 w 80"/>
                    <a:gd name="T13" fmla="*/ 4 h 112"/>
                    <a:gd name="T14" fmla="*/ 24 w 80"/>
                    <a:gd name="T15" fmla="*/ 26 h 112"/>
                    <a:gd name="T16" fmla="*/ 24 w 80"/>
                    <a:gd name="T17" fmla="*/ 42 h 112"/>
                    <a:gd name="T18" fmla="*/ 4 w 80"/>
                    <a:gd name="T19" fmla="*/ 77 h 112"/>
                    <a:gd name="T20" fmla="*/ 44 w 80"/>
                    <a:gd name="T21" fmla="*/ 109 h 112"/>
                    <a:gd name="T22" fmla="*/ 77 w 80"/>
                    <a:gd name="T23" fmla="*/ 68 h 112"/>
                    <a:gd name="T24" fmla="*/ 50 w 80"/>
                    <a:gd name="T25" fmla="*/ 39 h 112"/>
                    <a:gd name="T26" fmla="*/ 50 w 80"/>
                    <a:gd name="T27" fmla="*/ 29 h 112"/>
                    <a:gd name="T28" fmla="*/ 44 w 80"/>
                    <a:gd name="T29" fmla="*/ 0 h 112"/>
                    <a:gd name="T30" fmla="*/ 34 w 80"/>
                    <a:gd name="T31" fmla="*/ 0 h 112"/>
                    <a:gd name="T32" fmla="*/ 44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4" y="32"/>
                      </a:moveTo>
                      <a:cubicBezTo>
                        <a:pt x="44" y="32"/>
                        <a:pt x="44" y="36"/>
                        <a:pt x="44" y="39"/>
                      </a:cubicBezTo>
                      <a:cubicBezTo>
                        <a:pt x="40" y="39"/>
                        <a:pt x="37" y="39"/>
                        <a:pt x="34" y="39"/>
                      </a:cubicBezTo>
                      <a:cubicBezTo>
                        <a:pt x="34" y="39"/>
                        <a:pt x="30" y="39"/>
                        <a:pt x="30" y="39"/>
                      </a:cubicBezTo>
                      <a:cubicBezTo>
                        <a:pt x="30" y="32"/>
                        <a:pt x="30" y="29"/>
                        <a:pt x="30" y="26"/>
                      </a:cubicBezTo>
                      <a:cubicBezTo>
                        <a:pt x="27" y="16"/>
                        <a:pt x="27" y="10"/>
                        <a:pt x="24" y="4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20" y="10"/>
                        <a:pt x="20" y="20"/>
                        <a:pt x="24" y="26"/>
                      </a:cubicBezTo>
                      <a:cubicBezTo>
                        <a:pt x="24" y="29"/>
                        <a:pt x="24" y="36"/>
                        <a:pt x="24" y="42"/>
                      </a:cubicBezTo>
                      <a:cubicBezTo>
                        <a:pt x="10" y="48"/>
                        <a:pt x="0" y="61"/>
                        <a:pt x="4" y="77"/>
                      </a:cubicBezTo>
                      <a:cubicBezTo>
                        <a:pt x="7" y="96"/>
                        <a:pt x="24" y="112"/>
                        <a:pt x="44" y="109"/>
                      </a:cubicBezTo>
                      <a:cubicBezTo>
                        <a:pt x="64" y="106"/>
                        <a:pt x="80" y="87"/>
                        <a:pt x="77" y="68"/>
                      </a:cubicBezTo>
                      <a:cubicBezTo>
                        <a:pt x="74" y="55"/>
                        <a:pt x="64" y="45"/>
                        <a:pt x="50" y="39"/>
                      </a:cubicBezTo>
                      <a:cubicBezTo>
                        <a:pt x="50" y="36"/>
                        <a:pt x="50" y="32"/>
                        <a:pt x="50" y="29"/>
                      </a:cubicBezTo>
                      <a:cubicBezTo>
                        <a:pt x="47" y="20"/>
                        <a:pt x="44" y="10"/>
                        <a:pt x="44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7" y="10"/>
                        <a:pt x="40" y="20"/>
                        <a:pt x="44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6" name="Freeform 975"/>
                <p:cNvSpPr>
                  <a:spLocks/>
                </p:cNvSpPr>
                <p:nvPr/>
              </p:nvSpPr>
              <p:spPr bwMode="auto">
                <a:xfrm>
                  <a:off x="1894" y="2541"/>
                  <a:ext cx="8" cy="12"/>
                </a:xfrm>
                <a:custGeom>
                  <a:avLst/>
                  <a:gdLst>
                    <a:gd name="T0" fmla="*/ 5 w 8"/>
                    <a:gd name="T1" fmla="*/ 4 h 12"/>
                    <a:gd name="T2" fmla="*/ 5 w 8"/>
                    <a:gd name="T3" fmla="*/ 4 h 12"/>
                    <a:gd name="T4" fmla="*/ 4 w 8"/>
                    <a:gd name="T5" fmla="*/ 4 h 12"/>
                    <a:gd name="T6" fmla="*/ 3 w 8"/>
                    <a:gd name="T7" fmla="*/ 4 h 12"/>
                    <a:gd name="T8" fmla="*/ 3 w 8"/>
                    <a:gd name="T9" fmla="*/ 3 h 12"/>
                    <a:gd name="T10" fmla="*/ 2 w 8"/>
                    <a:gd name="T11" fmla="*/ 1 h 12"/>
                    <a:gd name="T12" fmla="*/ 2 w 8"/>
                    <a:gd name="T13" fmla="*/ 1 h 12"/>
                    <a:gd name="T14" fmla="*/ 2 w 8"/>
                    <a:gd name="T15" fmla="*/ 3 h 12"/>
                    <a:gd name="T16" fmla="*/ 2 w 8"/>
                    <a:gd name="T17" fmla="*/ 5 h 12"/>
                    <a:gd name="T18" fmla="*/ 0 w 8"/>
                    <a:gd name="T19" fmla="*/ 8 h 12"/>
                    <a:gd name="T20" fmla="*/ 5 w 8"/>
                    <a:gd name="T21" fmla="*/ 12 h 12"/>
                    <a:gd name="T22" fmla="*/ 8 w 8"/>
                    <a:gd name="T23" fmla="*/ 7 h 12"/>
                    <a:gd name="T24" fmla="*/ 5 w 8"/>
                    <a:gd name="T25" fmla="*/ 4 h 12"/>
                    <a:gd name="T26" fmla="*/ 5 w 8"/>
                    <a:gd name="T27" fmla="*/ 3 h 12"/>
                    <a:gd name="T28" fmla="*/ 5 w 8"/>
                    <a:gd name="T29" fmla="*/ 0 h 12"/>
                    <a:gd name="T30" fmla="*/ 4 w 8"/>
                    <a:gd name="T31" fmla="*/ 0 h 12"/>
                    <a:gd name="T32" fmla="*/ 5 w 8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5" y="4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1" y="10"/>
                        <a:pt x="2" y="12"/>
                        <a:pt x="5" y="12"/>
                      </a:cubicBezTo>
                      <a:cubicBezTo>
                        <a:pt x="7" y="11"/>
                        <a:pt x="8" y="9"/>
                        <a:pt x="8" y="7"/>
                      </a:cubicBezTo>
                      <a:cubicBezTo>
                        <a:pt x="8" y="6"/>
                        <a:pt x="7" y="5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5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7" name="Freeform 976"/>
                <p:cNvSpPr>
                  <a:spLocks/>
                </p:cNvSpPr>
                <p:nvPr/>
              </p:nvSpPr>
              <p:spPr bwMode="auto">
                <a:xfrm>
                  <a:off x="1891" y="2529"/>
                  <a:ext cx="10" cy="11"/>
                </a:xfrm>
                <a:custGeom>
                  <a:avLst/>
                  <a:gdLst>
                    <a:gd name="T0" fmla="*/ 36 w 96"/>
                    <a:gd name="T1" fmla="*/ 63 h 96"/>
                    <a:gd name="T2" fmla="*/ 36 w 96"/>
                    <a:gd name="T3" fmla="*/ 68 h 96"/>
                    <a:gd name="T4" fmla="*/ 48 w 96"/>
                    <a:gd name="T5" fmla="*/ 96 h 96"/>
                    <a:gd name="T6" fmla="*/ 56 w 96"/>
                    <a:gd name="T7" fmla="*/ 96 h 96"/>
                    <a:gd name="T8" fmla="*/ 44 w 96"/>
                    <a:gd name="T9" fmla="*/ 65 h 96"/>
                    <a:gd name="T10" fmla="*/ 44 w 96"/>
                    <a:gd name="T11" fmla="*/ 65 h 96"/>
                    <a:gd name="T12" fmla="*/ 56 w 96"/>
                    <a:gd name="T13" fmla="*/ 63 h 96"/>
                    <a:gd name="T14" fmla="*/ 60 w 96"/>
                    <a:gd name="T15" fmla="*/ 63 h 96"/>
                    <a:gd name="T16" fmla="*/ 60 w 96"/>
                    <a:gd name="T17" fmla="*/ 71 h 96"/>
                    <a:gd name="T18" fmla="*/ 68 w 96"/>
                    <a:gd name="T19" fmla="*/ 94 h 96"/>
                    <a:gd name="T20" fmla="*/ 76 w 96"/>
                    <a:gd name="T21" fmla="*/ 94 h 96"/>
                    <a:gd name="T22" fmla="*/ 68 w 96"/>
                    <a:gd name="T23" fmla="*/ 71 h 96"/>
                    <a:gd name="T24" fmla="*/ 68 w 96"/>
                    <a:gd name="T25" fmla="*/ 60 h 96"/>
                    <a:gd name="T26" fmla="*/ 92 w 96"/>
                    <a:gd name="T27" fmla="*/ 29 h 96"/>
                    <a:gd name="T28" fmla="*/ 44 w 96"/>
                    <a:gd name="T29" fmla="*/ 0 h 96"/>
                    <a:gd name="T30" fmla="*/ 4 w 96"/>
                    <a:gd name="T31" fmla="*/ 37 h 96"/>
                    <a:gd name="T32" fmla="*/ 36 w 96"/>
                    <a:gd name="T33" fmla="*/ 6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96">
                      <a:moveTo>
                        <a:pt x="36" y="63"/>
                      </a:moveTo>
                      <a:cubicBezTo>
                        <a:pt x="36" y="65"/>
                        <a:pt x="36" y="65"/>
                        <a:pt x="36" y="68"/>
                      </a:cubicBezTo>
                      <a:cubicBezTo>
                        <a:pt x="36" y="77"/>
                        <a:pt x="44" y="88"/>
                        <a:pt x="48" y="96"/>
                      </a:cubicBezTo>
                      <a:cubicBezTo>
                        <a:pt x="56" y="96"/>
                        <a:pt x="56" y="96"/>
                        <a:pt x="56" y="96"/>
                      </a:cubicBezTo>
                      <a:cubicBezTo>
                        <a:pt x="52" y="85"/>
                        <a:pt x="48" y="77"/>
                        <a:pt x="44" y="65"/>
                      </a:cubicBezTo>
                      <a:cubicBezTo>
                        <a:pt x="44" y="65"/>
                        <a:pt x="44" y="65"/>
                        <a:pt x="44" y="65"/>
                      </a:cubicBezTo>
                      <a:cubicBezTo>
                        <a:pt x="48" y="63"/>
                        <a:pt x="52" y="63"/>
                        <a:pt x="56" y="63"/>
                      </a:cubicBezTo>
                      <a:cubicBezTo>
                        <a:pt x="56" y="63"/>
                        <a:pt x="56" y="63"/>
                        <a:pt x="60" y="63"/>
                      </a:cubicBezTo>
                      <a:cubicBezTo>
                        <a:pt x="60" y="65"/>
                        <a:pt x="60" y="68"/>
                        <a:pt x="60" y="71"/>
                      </a:cubicBezTo>
                      <a:cubicBezTo>
                        <a:pt x="60" y="80"/>
                        <a:pt x="64" y="88"/>
                        <a:pt x="68" y="94"/>
                      </a:cubicBezTo>
                      <a:cubicBezTo>
                        <a:pt x="76" y="94"/>
                        <a:pt x="76" y="94"/>
                        <a:pt x="76" y="94"/>
                      </a:cubicBezTo>
                      <a:cubicBezTo>
                        <a:pt x="72" y="85"/>
                        <a:pt x="72" y="77"/>
                        <a:pt x="68" y="71"/>
                      </a:cubicBezTo>
                      <a:cubicBezTo>
                        <a:pt x="68" y="68"/>
                        <a:pt x="68" y="65"/>
                        <a:pt x="68" y="60"/>
                      </a:cubicBezTo>
                      <a:cubicBezTo>
                        <a:pt x="88" y="57"/>
                        <a:pt x="96" y="43"/>
                        <a:pt x="92" y="29"/>
                      </a:cubicBezTo>
                      <a:cubicBezTo>
                        <a:pt x="92" y="12"/>
                        <a:pt x="68" y="0"/>
                        <a:pt x="44" y="0"/>
                      </a:cubicBezTo>
                      <a:cubicBezTo>
                        <a:pt x="20" y="3"/>
                        <a:pt x="0" y="20"/>
                        <a:pt x="4" y="37"/>
                      </a:cubicBezTo>
                      <a:cubicBezTo>
                        <a:pt x="8" y="48"/>
                        <a:pt x="20" y="60"/>
                        <a:pt x="36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8" name="Freeform 977"/>
                <p:cNvSpPr>
                  <a:spLocks/>
                </p:cNvSpPr>
                <p:nvPr/>
              </p:nvSpPr>
              <p:spPr bwMode="auto">
                <a:xfrm>
                  <a:off x="1891" y="2529"/>
                  <a:ext cx="10" cy="11"/>
                </a:xfrm>
                <a:custGeom>
                  <a:avLst/>
                  <a:gdLst>
                    <a:gd name="T0" fmla="*/ 3 w 10"/>
                    <a:gd name="T1" fmla="*/ 7 h 11"/>
                    <a:gd name="T2" fmla="*/ 3 w 10"/>
                    <a:gd name="T3" fmla="*/ 8 h 11"/>
                    <a:gd name="T4" fmla="*/ 5 w 10"/>
                    <a:gd name="T5" fmla="*/ 11 h 11"/>
                    <a:gd name="T6" fmla="*/ 5 w 10"/>
                    <a:gd name="T7" fmla="*/ 11 h 11"/>
                    <a:gd name="T8" fmla="*/ 4 w 10"/>
                    <a:gd name="T9" fmla="*/ 7 h 11"/>
                    <a:gd name="T10" fmla="*/ 4 w 10"/>
                    <a:gd name="T11" fmla="*/ 7 h 11"/>
                    <a:gd name="T12" fmla="*/ 5 w 10"/>
                    <a:gd name="T13" fmla="*/ 7 h 11"/>
                    <a:gd name="T14" fmla="*/ 6 w 10"/>
                    <a:gd name="T15" fmla="*/ 7 h 11"/>
                    <a:gd name="T16" fmla="*/ 6 w 10"/>
                    <a:gd name="T17" fmla="*/ 8 h 11"/>
                    <a:gd name="T18" fmla="*/ 7 w 10"/>
                    <a:gd name="T19" fmla="*/ 10 h 11"/>
                    <a:gd name="T20" fmla="*/ 8 w 10"/>
                    <a:gd name="T21" fmla="*/ 10 h 11"/>
                    <a:gd name="T22" fmla="*/ 7 w 10"/>
                    <a:gd name="T23" fmla="*/ 8 h 11"/>
                    <a:gd name="T24" fmla="*/ 7 w 10"/>
                    <a:gd name="T25" fmla="*/ 7 h 11"/>
                    <a:gd name="T26" fmla="*/ 9 w 10"/>
                    <a:gd name="T27" fmla="*/ 3 h 11"/>
                    <a:gd name="T28" fmla="*/ 4 w 10"/>
                    <a:gd name="T29" fmla="*/ 0 h 11"/>
                    <a:gd name="T30" fmla="*/ 0 w 10"/>
                    <a:gd name="T31" fmla="*/ 4 h 11"/>
                    <a:gd name="T32" fmla="*/ 3 w 10"/>
                    <a:gd name="T3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3" y="7"/>
                      </a:move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3" y="9"/>
                        <a:pt x="4" y="10"/>
                        <a:pt x="5" y="11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5" y="9"/>
                        <a:pt x="5" y="9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6" y="7"/>
                        <a:pt x="6" y="8"/>
                        <a:pt x="6" y="8"/>
                      </a:cubicBezTo>
                      <a:cubicBezTo>
                        <a:pt x="6" y="9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9"/>
                        <a:pt x="7" y="9"/>
                        <a:pt x="7" y="8"/>
                      </a:cubicBezTo>
                      <a:cubicBezTo>
                        <a:pt x="7" y="8"/>
                        <a:pt x="7" y="7"/>
                        <a:pt x="7" y="7"/>
                      </a:cubicBezTo>
                      <a:cubicBezTo>
                        <a:pt x="9" y="6"/>
                        <a:pt x="10" y="5"/>
                        <a:pt x="9" y="3"/>
                      </a:cubicBezTo>
                      <a:cubicBezTo>
                        <a:pt x="9" y="2"/>
                        <a:pt x="7" y="0"/>
                        <a:pt x="4" y="0"/>
                      </a:cubicBezTo>
                      <a:cubicBezTo>
                        <a:pt x="2" y="1"/>
                        <a:pt x="0" y="2"/>
                        <a:pt x="0" y="4"/>
                      </a:cubicBezTo>
                      <a:cubicBezTo>
                        <a:pt x="0" y="5"/>
                        <a:pt x="2" y="7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9" name="Freeform 978"/>
                <p:cNvSpPr>
                  <a:spLocks/>
                </p:cNvSpPr>
                <p:nvPr/>
              </p:nvSpPr>
              <p:spPr bwMode="auto">
                <a:xfrm>
                  <a:off x="1804" y="2062"/>
                  <a:ext cx="11" cy="11"/>
                </a:xfrm>
                <a:custGeom>
                  <a:avLst/>
                  <a:gdLst>
                    <a:gd name="T0" fmla="*/ 48 w 96"/>
                    <a:gd name="T1" fmla="*/ 29 h 112"/>
                    <a:gd name="T2" fmla="*/ 52 w 96"/>
                    <a:gd name="T3" fmla="*/ 36 h 112"/>
                    <a:gd name="T4" fmla="*/ 40 w 96"/>
                    <a:gd name="T5" fmla="*/ 39 h 112"/>
                    <a:gd name="T6" fmla="*/ 36 w 96"/>
                    <a:gd name="T7" fmla="*/ 39 h 112"/>
                    <a:gd name="T8" fmla="*/ 32 w 96"/>
                    <a:gd name="T9" fmla="*/ 23 h 112"/>
                    <a:gd name="T10" fmla="*/ 28 w 96"/>
                    <a:gd name="T11" fmla="*/ 0 h 112"/>
                    <a:gd name="T12" fmla="*/ 16 w 96"/>
                    <a:gd name="T13" fmla="*/ 4 h 112"/>
                    <a:gd name="T14" fmla="*/ 24 w 96"/>
                    <a:gd name="T15" fmla="*/ 26 h 112"/>
                    <a:gd name="T16" fmla="*/ 24 w 96"/>
                    <a:gd name="T17" fmla="*/ 42 h 112"/>
                    <a:gd name="T18" fmla="*/ 4 w 96"/>
                    <a:gd name="T19" fmla="*/ 77 h 112"/>
                    <a:gd name="T20" fmla="*/ 56 w 96"/>
                    <a:gd name="T21" fmla="*/ 109 h 112"/>
                    <a:gd name="T22" fmla="*/ 92 w 96"/>
                    <a:gd name="T23" fmla="*/ 64 h 112"/>
                    <a:gd name="T24" fmla="*/ 60 w 96"/>
                    <a:gd name="T25" fmla="*/ 39 h 112"/>
                    <a:gd name="T26" fmla="*/ 56 w 96"/>
                    <a:gd name="T27" fmla="*/ 29 h 112"/>
                    <a:gd name="T28" fmla="*/ 48 w 96"/>
                    <a:gd name="T29" fmla="*/ 0 h 112"/>
                    <a:gd name="T30" fmla="*/ 36 w 96"/>
                    <a:gd name="T31" fmla="*/ 0 h 112"/>
                    <a:gd name="T32" fmla="*/ 48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8" y="29"/>
                      </a:moveTo>
                      <a:cubicBezTo>
                        <a:pt x="48" y="32"/>
                        <a:pt x="52" y="36"/>
                        <a:pt x="52" y="36"/>
                      </a:cubicBezTo>
                      <a:cubicBezTo>
                        <a:pt x="48" y="36"/>
                        <a:pt x="44" y="36"/>
                        <a:pt x="40" y="39"/>
                      </a:cubicBezTo>
                      <a:cubicBezTo>
                        <a:pt x="36" y="39"/>
                        <a:pt x="36" y="39"/>
                        <a:pt x="36" y="39"/>
                      </a:cubicBezTo>
                      <a:cubicBezTo>
                        <a:pt x="36" y="32"/>
                        <a:pt x="36" y="29"/>
                        <a:pt x="32" y="23"/>
                      </a:cubicBezTo>
                      <a:cubicBezTo>
                        <a:pt x="32" y="16"/>
                        <a:pt x="32" y="10"/>
                        <a:pt x="28" y="0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20" y="10"/>
                        <a:pt x="24" y="20"/>
                        <a:pt x="24" y="26"/>
                      </a:cubicBezTo>
                      <a:cubicBezTo>
                        <a:pt x="28" y="29"/>
                        <a:pt x="24" y="36"/>
                        <a:pt x="24" y="42"/>
                      </a:cubicBezTo>
                      <a:cubicBezTo>
                        <a:pt x="12" y="48"/>
                        <a:pt x="0" y="64"/>
                        <a:pt x="4" y="77"/>
                      </a:cubicBezTo>
                      <a:cubicBezTo>
                        <a:pt x="8" y="96"/>
                        <a:pt x="32" y="112"/>
                        <a:pt x="56" y="109"/>
                      </a:cubicBezTo>
                      <a:cubicBezTo>
                        <a:pt x="80" y="106"/>
                        <a:pt x="96" y="87"/>
                        <a:pt x="92" y="64"/>
                      </a:cubicBezTo>
                      <a:cubicBezTo>
                        <a:pt x="88" y="52"/>
                        <a:pt x="76" y="42"/>
                        <a:pt x="60" y="39"/>
                      </a:cubicBezTo>
                      <a:cubicBezTo>
                        <a:pt x="60" y="36"/>
                        <a:pt x="56" y="32"/>
                        <a:pt x="56" y="29"/>
                      </a:cubicBezTo>
                      <a:cubicBezTo>
                        <a:pt x="56" y="20"/>
                        <a:pt x="52" y="7"/>
                        <a:pt x="48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4" y="10"/>
                        <a:pt x="48" y="20"/>
                        <a:pt x="48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0" name="Freeform 979"/>
                <p:cNvSpPr>
                  <a:spLocks/>
                </p:cNvSpPr>
                <p:nvPr/>
              </p:nvSpPr>
              <p:spPr bwMode="auto">
                <a:xfrm>
                  <a:off x="1804" y="2062"/>
                  <a:ext cx="11" cy="11"/>
                </a:xfrm>
                <a:custGeom>
                  <a:avLst/>
                  <a:gdLst>
                    <a:gd name="T0" fmla="*/ 5 w 11"/>
                    <a:gd name="T1" fmla="*/ 3 h 11"/>
                    <a:gd name="T2" fmla="*/ 6 w 11"/>
                    <a:gd name="T3" fmla="*/ 3 h 11"/>
                    <a:gd name="T4" fmla="*/ 5 w 11"/>
                    <a:gd name="T5" fmla="*/ 4 h 11"/>
                    <a:gd name="T6" fmla="*/ 4 w 11"/>
                    <a:gd name="T7" fmla="*/ 4 h 11"/>
                    <a:gd name="T8" fmla="*/ 4 w 11"/>
                    <a:gd name="T9" fmla="*/ 2 h 11"/>
                    <a:gd name="T10" fmla="*/ 3 w 11"/>
                    <a:gd name="T11" fmla="*/ 0 h 11"/>
                    <a:gd name="T12" fmla="*/ 2 w 11"/>
                    <a:gd name="T13" fmla="*/ 0 h 11"/>
                    <a:gd name="T14" fmla="*/ 3 w 11"/>
                    <a:gd name="T15" fmla="*/ 2 h 11"/>
                    <a:gd name="T16" fmla="*/ 3 w 11"/>
                    <a:gd name="T17" fmla="*/ 4 h 11"/>
                    <a:gd name="T18" fmla="*/ 1 w 11"/>
                    <a:gd name="T19" fmla="*/ 8 h 11"/>
                    <a:gd name="T20" fmla="*/ 6 w 11"/>
                    <a:gd name="T21" fmla="*/ 11 h 11"/>
                    <a:gd name="T22" fmla="*/ 10 w 11"/>
                    <a:gd name="T23" fmla="*/ 6 h 11"/>
                    <a:gd name="T24" fmla="*/ 7 w 11"/>
                    <a:gd name="T25" fmla="*/ 4 h 11"/>
                    <a:gd name="T26" fmla="*/ 6 w 11"/>
                    <a:gd name="T27" fmla="*/ 3 h 11"/>
                    <a:gd name="T28" fmla="*/ 5 w 11"/>
                    <a:gd name="T29" fmla="*/ 0 h 11"/>
                    <a:gd name="T30" fmla="*/ 4 w 11"/>
                    <a:gd name="T31" fmla="*/ 0 h 11"/>
                    <a:gd name="T32" fmla="*/ 5 w 11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1">
                      <a:moveTo>
                        <a:pt x="5" y="3"/>
                      </a:move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1"/>
                        <a:pt x="4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1" y="10"/>
                        <a:pt x="4" y="11"/>
                        <a:pt x="6" y="11"/>
                      </a:cubicBezTo>
                      <a:cubicBezTo>
                        <a:pt x="9" y="11"/>
                        <a:pt x="11" y="9"/>
                        <a:pt x="10" y="6"/>
                      </a:cubicBezTo>
                      <a:cubicBezTo>
                        <a:pt x="10" y="5"/>
                        <a:pt x="8" y="4"/>
                        <a:pt x="7" y="4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6" y="2"/>
                        <a:pt x="6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1"/>
                        <a:pt x="5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1" name="Freeform 980"/>
                <p:cNvSpPr>
                  <a:spLocks/>
                </p:cNvSpPr>
                <p:nvPr/>
              </p:nvSpPr>
              <p:spPr bwMode="auto">
                <a:xfrm>
                  <a:off x="1801" y="2050"/>
                  <a:ext cx="10" cy="12"/>
                </a:xfrm>
                <a:custGeom>
                  <a:avLst/>
                  <a:gdLst>
                    <a:gd name="T0" fmla="*/ 36 w 96"/>
                    <a:gd name="T1" fmla="*/ 74 h 112"/>
                    <a:gd name="T2" fmla="*/ 36 w 96"/>
                    <a:gd name="T3" fmla="*/ 80 h 112"/>
                    <a:gd name="T4" fmla="*/ 48 w 96"/>
                    <a:gd name="T5" fmla="*/ 112 h 112"/>
                    <a:gd name="T6" fmla="*/ 56 w 96"/>
                    <a:gd name="T7" fmla="*/ 112 h 112"/>
                    <a:gd name="T8" fmla="*/ 44 w 96"/>
                    <a:gd name="T9" fmla="*/ 77 h 112"/>
                    <a:gd name="T10" fmla="*/ 44 w 96"/>
                    <a:gd name="T11" fmla="*/ 74 h 112"/>
                    <a:gd name="T12" fmla="*/ 56 w 96"/>
                    <a:gd name="T13" fmla="*/ 74 h 112"/>
                    <a:gd name="T14" fmla="*/ 60 w 96"/>
                    <a:gd name="T15" fmla="*/ 74 h 112"/>
                    <a:gd name="T16" fmla="*/ 60 w 96"/>
                    <a:gd name="T17" fmla="*/ 84 h 112"/>
                    <a:gd name="T18" fmla="*/ 68 w 96"/>
                    <a:gd name="T19" fmla="*/ 109 h 112"/>
                    <a:gd name="T20" fmla="*/ 80 w 96"/>
                    <a:gd name="T21" fmla="*/ 109 h 112"/>
                    <a:gd name="T22" fmla="*/ 68 w 96"/>
                    <a:gd name="T23" fmla="*/ 84 h 112"/>
                    <a:gd name="T24" fmla="*/ 68 w 96"/>
                    <a:gd name="T25" fmla="*/ 71 h 112"/>
                    <a:gd name="T26" fmla="*/ 92 w 96"/>
                    <a:gd name="T27" fmla="*/ 32 h 112"/>
                    <a:gd name="T28" fmla="*/ 40 w 96"/>
                    <a:gd name="T29" fmla="*/ 4 h 112"/>
                    <a:gd name="T30" fmla="*/ 4 w 96"/>
                    <a:gd name="T31" fmla="*/ 45 h 112"/>
                    <a:gd name="T32" fmla="*/ 36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74"/>
                      </a:moveTo>
                      <a:cubicBezTo>
                        <a:pt x="36" y="77"/>
                        <a:pt x="36" y="77"/>
                        <a:pt x="36" y="80"/>
                      </a:cubicBezTo>
                      <a:cubicBezTo>
                        <a:pt x="40" y="90"/>
                        <a:pt x="44" y="103"/>
                        <a:pt x="48" y="112"/>
                      </a:cubicBezTo>
                      <a:cubicBezTo>
                        <a:pt x="56" y="112"/>
                        <a:pt x="56" y="112"/>
                        <a:pt x="56" y="112"/>
                      </a:cubicBezTo>
                      <a:cubicBezTo>
                        <a:pt x="52" y="100"/>
                        <a:pt x="48" y="90"/>
                        <a:pt x="44" y="77"/>
                      </a:cubicBezTo>
                      <a:cubicBezTo>
                        <a:pt x="44" y="77"/>
                        <a:pt x="44" y="74"/>
                        <a:pt x="44" y="74"/>
                      </a:cubicBezTo>
                      <a:cubicBezTo>
                        <a:pt x="48" y="74"/>
                        <a:pt x="52" y="74"/>
                        <a:pt x="56" y="74"/>
                      </a:cubicBezTo>
                      <a:cubicBezTo>
                        <a:pt x="56" y="74"/>
                        <a:pt x="56" y="74"/>
                        <a:pt x="60" y="74"/>
                      </a:cubicBezTo>
                      <a:cubicBezTo>
                        <a:pt x="56" y="77"/>
                        <a:pt x="60" y="80"/>
                        <a:pt x="60" y="84"/>
                      </a:cubicBezTo>
                      <a:cubicBezTo>
                        <a:pt x="60" y="93"/>
                        <a:pt x="64" y="100"/>
                        <a:pt x="68" y="109"/>
                      </a:cubicBezTo>
                      <a:cubicBezTo>
                        <a:pt x="80" y="109"/>
                        <a:pt x="80" y="109"/>
                        <a:pt x="80" y="109"/>
                      </a:cubicBezTo>
                      <a:cubicBezTo>
                        <a:pt x="76" y="100"/>
                        <a:pt x="72" y="90"/>
                        <a:pt x="68" y="84"/>
                      </a:cubicBezTo>
                      <a:cubicBezTo>
                        <a:pt x="68" y="77"/>
                        <a:pt x="68" y="74"/>
                        <a:pt x="68" y="71"/>
                      </a:cubicBezTo>
                      <a:cubicBezTo>
                        <a:pt x="84" y="64"/>
                        <a:pt x="96" y="48"/>
                        <a:pt x="92" y="32"/>
                      </a:cubicBezTo>
                      <a:cubicBezTo>
                        <a:pt x="88" y="13"/>
                        <a:pt x="64" y="0"/>
                        <a:pt x="40" y="4"/>
                      </a:cubicBezTo>
                      <a:cubicBezTo>
                        <a:pt x="16" y="7"/>
                        <a:pt x="0" y="26"/>
                        <a:pt x="4" y="45"/>
                      </a:cubicBezTo>
                      <a:cubicBezTo>
                        <a:pt x="8" y="61"/>
                        <a:pt x="20" y="71"/>
                        <a:pt x="36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2" name="Freeform 981"/>
                <p:cNvSpPr>
                  <a:spLocks/>
                </p:cNvSpPr>
                <p:nvPr/>
              </p:nvSpPr>
              <p:spPr bwMode="auto">
                <a:xfrm>
                  <a:off x="1801" y="2050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8 h 12"/>
                    <a:gd name="T4" fmla="*/ 5 w 10"/>
                    <a:gd name="T5" fmla="*/ 12 h 12"/>
                    <a:gd name="T6" fmla="*/ 6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6 w 10"/>
                    <a:gd name="T15" fmla="*/ 8 h 12"/>
                    <a:gd name="T16" fmla="*/ 6 w 10"/>
                    <a:gd name="T17" fmla="*/ 9 h 12"/>
                    <a:gd name="T18" fmla="*/ 7 w 10"/>
                    <a:gd name="T19" fmla="*/ 11 h 12"/>
                    <a:gd name="T20" fmla="*/ 8 w 10"/>
                    <a:gd name="T21" fmla="*/ 11 h 12"/>
                    <a:gd name="T22" fmla="*/ 7 w 10"/>
                    <a:gd name="T23" fmla="*/ 9 h 12"/>
                    <a:gd name="T24" fmla="*/ 7 w 10"/>
                    <a:gd name="T25" fmla="*/ 7 h 12"/>
                    <a:gd name="T26" fmla="*/ 10 w 10"/>
                    <a:gd name="T27" fmla="*/ 3 h 12"/>
                    <a:gd name="T28" fmla="*/ 4 w 10"/>
                    <a:gd name="T29" fmla="*/ 0 h 12"/>
                    <a:gd name="T30" fmla="*/ 0 w 10"/>
                    <a:gd name="T31" fmla="*/ 4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5" y="10"/>
                        <a:pt x="5" y="9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9"/>
                      </a:cubicBezTo>
                      <a:cubicBezTo>
                        <a:pt x="6" y="10"/>
                        <a:pt x="7" y="10"/>
                        <a:pt x="7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0"/>
                        <a:pt x="8" y="9"/>
                        <a:pt x="7" y="9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9" y="7"/>
                        <a:pt x="10" y="5"/>
                        <a:pt x="10" y="3"/>
                      </a:cubicBezTo>
                      <a:cubicBezTo>
                        <a:pt x="9" y="1"/>
                        <a:pt x="7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1" y="6"/>
                        <a:pt x="2" y="7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3" name="Freeform 982"/>
                <p:cNvSpPr>
                  <a:spLocks/>
                </p:cNvSpPr>
                <p:nvPr/>
              </p:nvSpPr>
              <p:spPr bwMode="auto">
                <a:xfrm>
                  <a:off x="1904" y="2540"/>
                  <a:ext cx="9" cy="11"/>
                </a:xfrm>
                <a:custGeom>
                  <a:avLst/>
                  <a:gdLst>
                    <a:gd name="T0" fmla="*/ 44 w 80"/>
                    <a:gd name="T1" fmla="*/ 29 h 112"/>
                    <a:gd name="T2" fmla="*/ 44 w 80"/>
                    <a:gd name="T3" fmla="*/ 39 h 112"/>
                    <a:gd name="T4" fmla="*/ 34 w 80"/>
                    <a:gd name="T5" fmla="*/ 39 h 112"/>
                    <a:gd name="T6" fmla="*/ 30 w 80"/>
                    <a:gd name="T7" fmla="*/ 39 h 112"/>
                    <a:gd name="T8" fmla="*/ 30 w 80"/>
                    <a:gd name="T9" fmla="*/ 26 h 112"/>
                    <a:gd name="T10" fmla="*/ 24 w 80"/>
                    <a:gd name="T11" fmla="*/ 4 h 112"/>
                    <a:gd name="T12" fmla="*/ 17 w 80"/>
                    <a:gd name="T13" fmla="*/ 4 h 112"/>
                    <a:gd name="T14" fmla="*/ 24 w 80"/>
                    <a:gd name="T15" fmla="*/ 26 h 112"/>
                    <a:gd name="T16" fmla="*/ 24 w 80"/>
                    <a:gd name="T17" fmla="*/ 42 h 112"/>
                    <a:gd name="T18" fmla="*/ 4 w 80"/>
                    <a:gd name="T19" fmla="*/ 80 h 112"/>
                    <a:gd name="T20" fmla="*/ 47 w 80"/>
                    <a:gd name="T21" fmla="*/ 109 h 112"/>
                    <a:gd name="T22" fmla="*/ 77 w 80"/>
                    <a:gd name="T23" fmla="*/ 68 h 112"/>
                    <a:gd name="T24" fmla="*/ 50 w 80"/>
                    <a:gd name="T25" fmla="*/ 39 h 112"/>
                    <a:gd name="T26" fmla="*/ 50 w 80"/>
                    <a:gd name="T27" fmla="*/ 29 h 112"/>
                    <a:gd name="T28" fmla="*/ 40 w 80"/>
                    <a:gd name="T29" fmla="*/ 0 h 112"/>
                    <a:gd name="T30" fmla="*/ 34 w 80"/>
                    <a:gd name="T31" fmla="*/ 0 h 112"/>
                    <a:gd name="T32" fmla="*/ 44 w 80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44" y="29"/>
                      </a:moveTo>
                      <a:cubicBezTo>
                        <a:pt x="44" y="32"/>
                        <a:pt x="44" y="36"/>
                        <a:pt x="44" y="39"/>
                      </a:cubicBezTo>
                      <a:cubicBezTo>
                        <a:pt x="40" y="39"/>
                        <a:pt x="37" y="39"/>
                        <a:pt x="34" y="39"/>
                      </a:cubicBezTo>
                      <a:cubicBezTo>
                        <a:pt x="34" y="39"/>
                        <a:pt x="30" y="39"/>
                        <a:pt x="30" y="39"/>
                      </a:cubicBezTo>
                      <a:cubicBezTo>
                        <a:pt x="30" y="32"/>
                        <a:pt x="30" y="29"/>
                        <a:pt x="30" y="26"/>
                      </a:cubicBezTo>
                      <a:cubicBezTo>
                        <a:pt x="27" y="20"/>
                        <a:pt x="27" y="10"/>
                        <a:pt x="24" y="4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13"/>
                        <a:pt x="20" y="20"/>
                        <a:pt x="24" y="26"/>
                      </a:cubicBezTo>
                      <a:cubicBezTo>
                        <a:pt x="24" y="32"/>
                        <a:pt x="24" y="36"/>
                        <a:pt x="24" y="42"/>
                      </a:cubicBezTo>
                      <a:cubicBezTo>
                        <a:pt x="10" y="48"/>
                        <a:pt x="0" y="64"/>
                        <a:pt x="4" y="80"/>
                      </a:cubicBezTo>
                      <a:cubicBezTo>
                        <a:pt x="7" y="100"/>
                        <a:pt x="27" y="112"/>
                        <a:pt x="47" y="109"/>
                      </a:cubicBezTo>
                      <a:cubicBezTo>
                        <a:pt x="67" y="106"/>
                        <a:pt x="80" y="87"/>
                        <a:pt x="77" y="68"/>
                      </a:cubicBezTo>
                      <a:cubicBezTo>
                        <a:pt x="77" y="52"/>
                        <a:pt x="64" y="42"/>
                        <a:pt x="50" y="39"/>
                      </a:cubicBezTo>
                      <a:cubicBezTo>
                        <a:pt x="50" y="36"/>
                        <a:pt x="50" y="32"/>
                        <a:pt x="50" y="29"/>
                      </a:cubicBezTo>
                      <a:cubicBezTo>
                        <a:pt x="47" y="20"/>
                        <a:pt x="44" y="10"/>
                        <a:pt x="40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7" y="10"/>
                        <a:pt x="40" y="20"/>
                        <a:pt x="44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4" name="Freeform 983"/>
                <p:cNvSpPr>
                  <a:spLocks/>
                </p:cNvSpPr>
                <p:nvPr/>
              </p:nvSpPr>
              <p:spPr bwMode="auto">
                <a:xfrm>
                  <a:off x="1904" y="2540"/>
                  <a:ext cx="9" cy="11"/>
                </a:xfrm>
                <a:custGeom>
                  <a:avLst/>
                  <a:gdLst>
                    <a:gd name="T0" fmla="*/ 5 w 9"/>
                    <a:gd name="T1" fmla="*/ 3 h 11"/>
                    <a:gd name="T2" fmla="*/ 5 w 9"/>
                    <a:gd name="T3" fmla="*/ 4 h 11"/>
                    <a:gd name="T4" fmla="*/ 4 w 9"/>
                    <a:gd name="T5" fmla="*/ 4 h 11"/>
                    <a:gd name="T6" fmla="*/ 3 w 9"/>
                    <a:gd name="T7" fmla="*/ 4 h 11"/>
                    <a:gd name="T8" fmla="*/ 3 w 9"/>
                    <a:gd name="T9" fmla="*/ 2 h 11"/>
                    <a:gd name="T10" fmla="*/ 3 w 9"/>
                    <a:gd name="T11" fmla="*/ 0 h 11"/>
                    <a:gd name="T12" fmla="*/ 2 w 9"/>
                    <a:gd name="T13" fmla="*/ 0 h 11"/>
                    <a:gd name="T14" fmla="*/ 3 w 9"/>
                    <a:gd name="T15" fmla="*/ 2 h 11"/>
                    <a:gd name="T16" fmla="*/ 3 w 9"/>
                    <a:gd name="T17" fmla="*/ 4 h 11"/>
                    <a:gd name="T18" fmla="*/ 1 w 9"/>
                    <a:gd name="T19" fmla="*/ 8 h 11"/>
                    <a:gd name="T20" fmla="*/ 5 w 9"/>
                    <a:gd name="T21" fmla="*/ 11 h 11"/>
                    <a:gd name="T22" fmla="*/ 8 w 9"/>
                    <a:gd name="T23" fmla="*/ 7 h 11"/>
                    <a:gd name="T24" fmla="*/ 5 w 9"/>
                    <a:gd name="T25" fmla="*/ 4 h 11"/>
                    <a:gd name="T26" fmla="*/ 5 w 9"/>
                    <a:gd name="T27" fmla="*/ 3 h 11"/>
                    <a:gd name="T28" fmla="*/ 4 w 9"/>
                    <a:gd name="T29" fmla="*/ 0 h 11"/>
                    <a:gd name="T30" fmla="*/ 4 w 9"/>
                    <a:gd name="T31" fmla="*/ 0 h 11"/>
                    <a:gd name="T32" fmla="*/ 5 w 9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1">
                      <a:moveTo>
                        <a:pt x="5" y="3"/>
                      </a:move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1" y="5"/>
                        <a:pt x="0" y="6"/>
                        <a:pt x="1" y="8"/>
                      </a:cubicBezTo>
                      <a:cubicBezTo>
                        <a:pt x="1" y="10"/>
                        <a:pt x="3" y="11"/>
                        <a:pt x="5" y="11"/>
                      </a:cubicBezTo>
                      <a:cubicBezTo>
                        <a:pt x="7" y="11"/>
                        <a:pt x="9" y="9"/>
                        <a:pt x="8" y="7"/>
                      </a:cubicBezTo>
                      <a:cubicBezTo>
                        <a:pt x="8" y="5"/>
                        <a:pt x="7" y="4"/>
                        <a:pt x="5" y="4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5" name="Freeform 984"/>
                <p:cNvSpPr>
                  <a:spLocks/>
                </p:cNvSpPr>
                <p:nvPr/>
              </p:nvSpPr>
              <p:spPr bwMode="auto">
                <a:xfrm>
                  <a:off x="1901" y="2528"/>
                  <a:ext cx="8" cy="12"/>
                </a:xfrm>
                <a:custGeom>
                  <a:avLst/>
                  <a:gdLst>
                    <a:gd name="T0" fmla="*/ 30 w 80"/>
                    <a:gd name="T1" fmla="*/ 76 h 112"/>
                    <a:gd name="T2" fmla="*/ 30 w 80"/>
                    <a:gd name="T3" fmla="*/ 80 h 112"/>
                    <a:gd name="T4" fmla="*/ 40 w 80"/>
                    <a:gd name="T5" fmla="*/ 112 h 112"/>
                    <a:gd name="T6" fmla="*/ 50 w 80"/>
                    <a:gd name="T7" fmla="*/ 112 h 112"/>
                    <a:gd name="T8" fmla="*/ 37 w 80"/>
                    <a:gd name="T9" fmla="*/ 80 h 112"/>
                    <a:gd name="T10" fmla="*/ 37 w 80"/>
                    <a:gd name="T11" fmla="*/ 76 h 112"/>
                    <a:gd name="T12" fmla="*/ 47 w 80"/>
                    <a:gd name="T13" fmla="*/ 73 h 112"/>
                    <a:gd name="T14" fmla="*/ 50 w 80"/>
                    <a:gd name="T15" fmla="*/ 73 h 112"/>
                    <a:gd name="T16" fmla="*/ 50 w 80"/>
                    <a:gd name="T17" fmla="*/ 86 h 112"/>
                    <a:gd name="T18" fmla="*/ 57 w 80"/>
                    <a:gd name="T19" fmla="*/ 109 h 112"/>
                    <a:gd name="T20" fmla="*/ 67 w 80"/>
                    <a:gd name="T21" fmla="*/ 109 h 112"/>
                    <a:gd name="T22" fmla="*/ 60 w 80"/>
                    <a:gd name="T23" fmla="*/ 83 h 112"/>
                    <a:gd name="T24" fmla="*/ 57 w 80"/>
                    <a:gd name="T25" fmla="*/ 70 h 112"/>
                    <a:gd name="T26" fmla="*/ 77 w 80"/>
                    <a:gd name="T27" fmla="*/ 33 h 112"/>
                    <a:gd name="T28" fmla="*/ 34 w 80"/>
                    <a:gd name="T29" fmla="*/ 4 h 112"/>
                    <a:gd name="T30" fmla="*/ 4 w 80"/>
                    <a:gd name="T31" fmla="*/ 43 h 112"/>
                    <a:gd name="T32" fmla="*/ 30 w 80"/>
                    <a:gd name="T33" fmla="*/ 7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0" y="76"/>
                      </a:moveTo>
                      <a:cubicBezTo>
                        <a:pt x="30" y="76"/>
                        <a:pt x="30" y="80"/>
                        <a:pt x="30" y="80"/>
                      </a:cubicBezTo>
                      <a:cubicBezTo>
                        <a:pt x="34" y="93"/>
                        <a:pt x="37" y="103"/>
                        <a:pt x="40" y="112"/>
                      </a:cubicBezTo>
                      <a:cubicBezTo>
                        <a:pt x="50" y="112"/>
                        <a:pt x="50" y="112"/>
                        <a:pt x="50" y="112"/>
                      </a:cubicBezTo>
                      <a:cubicBezTo>
                        <a:pt x="44" y="99"/>
                        <a:pt x="40" y="89"/>
                        <a:pt x="37" y="80"/>
                      </a:cubicBezTo>
                      <a:cubicBezTo>
                        <a:pt x="37" y="76"/>
                        <a:pt x="37" y="76"/>
                        <a:pt x="37" y="76"/>
                      </a:cubicBezTo>
                      <a:cubicBezTo>
                        <a:pt x="40" y="76"/>
                        <a:pt x="44" y="76"/>
                        <a:pt x="47" y="73"/>
                      </a:cubicBezTo>
                      <a:cubicBezTo>
                        <a:pt x="47" y="73"/>
                        <a:pt x="50" y="73"/>
                        <a:pt x="50" y="73"/>
                      </a:cubicBezTo>
                      <a:cubicBezTo>
                        <a:pt x="50" y="80"/>
                        <a:pt x="50" y="80"/>
                        <a:pt x="50" y="86"/>
                      </a:cubicBezTo>
                      <a:cubicBezTo>
                        <a:pt x="54" y="93"/>
                        <a:pt x="57" y="103"/>
                        <a:pt x="57" y="109"/>
                      </a:cubicBezTo>
                      <a:cubicBezTo>
                        <a:pt x="67" y="109"/>
                        <a:pt x="67" y="109"/>
                        <a:pt x="67" y="109"/>
                      </a:cubicBezTo>
                      <a:cubicBezTo>
                        <a:pt x="64" y="99"/>
                        <a:pt x="60" y="89"/>
                        <a:pt x="60" y="83"/>
                      </a:cubicBezTo>
                      <a:cubicBezTo>
                        <a:pt x="57" y="80"/>
                        <a:pt x="57" y="76"/>
                        <a:pt x="57" y="70"/>
                      </a:cubicBezTo>
                      <a:cubicBezTo>
                        <a:pt x="74" y="63"/>
                        <a:pt x="80" y="47"/>
                        <a:pt x="77" y="33"/>
                      </a:cubicBezTo>
                      <a:cubicBezTo>
                        <a:pt x="74" y="14"/>
                        <a:pt x="54" y="0"/>
                        <a:pt x="34" y="4"/>
                      </a:cubicBezTo>
                      <a:cubicBezTo>
                        <a:pt x="14" y="7"/>
                        <a:pt x="0" y="24"/>
                        <a:pt x="4" y="43"/>
                      </a:cubicBezTo>
                      <a:cubicBezTo>
                        <a:pt x="7" y="60"/>
                        <a:pt x="17" y="70"/>
                        <a:pt x="30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6" name="Freeform 985"/>
                <p:cNvSpPr>
                  <a:spLocks/>
                </p:cNvSpPr>
                <p:nvPr/>
              </p:nvSpPr>
              <p:spPr bwMode="auto">
                <a:xfrm>
                  <a:off x="1901" y="2528"/>
                  <a:ext cx="8" cy="12"/>
                </a:xfrm>
                <a:custGeom>
                  <a:avLst/>
                  <a:gdLst>
                    <a:gd name="T0" fmla="*/ 3 w 8"/>
                    <a:gd name="T1" fmla="*/ 8 h 12"/>
                    <a:gd name="T2" fmla="*/ 3 w 8"/>
                    <a:gd name="T3" fmla="*/ 8 h 12"/>
                    <a:gd name="T4" fmla="*/ 4 w 8"/>
                    <a:gd name="T5" fmla="*/ 12 h 12"/>
                    <a:gd name="T6" fmla="*/ 5 w 8"/>
                    <a:gd name="T7" fmla="*/ 12 h 12"/>
                    <a:gd name="T8" fmla="*/ 4 w 8"/>
                    <a:gd name="T9" fmla="*/ 8 h 12"/>
                    <a:gd name="T10" fmla="*/ 4 w 8"/>
                    <a:gd name="T11" fmla="*/ 8 h 12"/>
                    <a:gd name="T12" fmla="*/ 5 w 8"/>
                    <a:gd name="T13" fmla="*/ 7 h 12"/>
                    <a:gd name="T14" fmla="*/ 5 w 8"/>
                    <a:gd name="T15" fmla="*/ 7 h 12"/>
                    <a:gd name="T16" fmla="*/ 5 w 8"/>
                    <a:gd name="T17" fmla="*/ 9 h 12"/>
                    <a:gd name="T18" fmla="*/ 6 w 8"/>
                    <a:gd name="T19" fmla="*/ 11 h 12"/>
                    <a:gd name="T20" fmla="*/ 7 w 8"/>
                    <a:gd name="T21" fmla="*/ 11 h 12"/>
                    <a:gd name="T22" fmla="*/ 6 w 8"/>
                    <a:gd name="T23" fmla="*/ 8 h 12"/>
                    <a:gd name="T24" fmla="*/ 6 w 8"/>
                    <a:gd name="T25" fmla="*/ 7 h 12"/>
                    <a:gd name="T26" fmla="*/ 8 w 8"/>
                    <a:gd name="T27" fmla="*/ 3 h 12"/>
                    <a:gd name="T28" fmla="*/ 3 w 8"/>
                    <a:gd name="T29" fmla="*/ 0 h 12"/>
                    <a:gd name="T30" fmla="*/ 0 w 8"/>
                    <a:gd name="T31" fmla="*/ 4 h 12"/>
                    <a:gd name="T32" fmla="*/ 3 w 8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0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5" y="9"/>
                      </a:cubicBezTo>
                      <a:cubicBezTo>
                        <a:pt x="5" y="10"/>
                        <a:pt x="6" y="11"/>
                        <a:pt x="6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6" y="10"/>
                        <a:pt x="6" y="9"/>
                        <a:pt x="6" y="8"/>
                      </a:cubicBezTo>
                      <a:cubicBezTo>
                        <a:pt x="6" y="8"/>
                        <a:pt x="6" y="8"/>
                        <a:pt x="6" y="7"/>
                      </a:cubicBezTo>
                      <a:cubicBezTo>
                        <a:pt x="8" y="6"/>
                        <a:pt x="8" y="5"/>
                        <a:pt x="8" y="3"/>
                      </a:cubicBezTo>
                      <a:cubicBezTo>
                        <a:pt x="8" y="1"/>
                        <a:pt x="5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7" name="Freeform 986"/>
                <p:cNvSpPr>
                  <a:spLocks/>
                </p:cNvSpPr>
                <p:nvPr/>
              </p:nvSpPr>
              <p:spPr bwMode="auto">
                <a:xfrm>
                  <a:off x="1796" y="2063"/>
                  <a:ext cx="8" cy="12"/>
                </a:xfrm>
                <a:custGeom>
                  <a:avLst/>
                  <a:gdLst>
                    <a:gd name="T0" fmla="*/ 39 w 80"/>
                    <a:gd name="T1" fmla="*/ 32 h 112"/>
                    <a:gd name="T2" fmla="*/ 42 w 80"/>
                    <a:gd name="T3" fmla="*/ 38 h 112"/>
                    <a:gd name="T4" fmla="*/ 32 w 80"/>
                    <a:gd name="T5" fmla="*/ 38 h 112"/>
                    <a:gd name="T6" fmla="*/ 29 w 80"/>
                    <a:gd name="T7" fmla="*/ 41 h 112"/>
                    <a:gd name="T8" fmla="*/ 26 w 80"/>
                    <a:gd name="T9" fmla="*/ 25 h 112"/>
                    <a:gd name="T10" fmla="*/ 20 w 80"/>
                    <a:gd name="T11" fmla="*/ 4 h 112"/>
                    <a:gd name="T12" fmla="*/ 13 w 80"/>
                    <a:gd name="T13" fmla="*/ 7 h 112"/>
                    <a:gd name="T14" fmla="*/ 20 w 80"/>
                    <a:gd name="T15" fmla="*/ 25 h 112"/>
                    <a:gd name="T16" fmla="*/ 20 w 80"/>
                    <a:gd name="T17" fmla="*/ 41 h 112"/>
                    <a:gd name="T18" fmla="*/ 4 w 80"/>
                    <a:gd name="T19" fmla="*/ 78 h 112"/>
                    <a:gd name="T20" fmla="*/ 48 w 80"/>
                    <a:gd name="T21" fmla="*/ 106 h 112"/>
                    <a:gd name="T22" fmla="*/ 74 w 80"/>
                    <a:gd name="T23" fmla="*/ 66 h 112"/>
                    <a:gd name="T24" fmla="*/ 48 w 80"/>
                    <a:gd name="T25" fmla="*/ 38 h 112"/>
                    <a:gd name="T26" fmla="*/ 45 w 80"/>
                    <a:gd name="T27" fmla="*/ 28 h 112"/>
                    <a:gd name="T28" fmla="*/ 39 w 80"/>
                    <a:gd name="T29" fmla="*/ 0 h 112"/>
                    <a:gd name="T30" fmla="*/ 29 w 80"/>
                    <a:gd name="T31" fmla="*/ 4 h 112"/>
                    <a:gd name="T32" fmla="*/ 39 w 80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9" y="32"/>
                      </a:moveTo>
                      <a:cubicBezTo>
                        <a:pt x="39" y="35"/>
                        <a:pt x="42" y="35"/>
                        <a:pt x="42" y="38"/>
                      </a:cubicBezTo>
                      <a:cubicBezTo>
                        <a:pt x="39" y="38"/>
                        <a:pt x="36" y="38"/>
                        <a:pt x="32" y="38"/>
                      </a:cubicBezTo>
                      <a:cubicBezTo>
                        <a:pt x="29" y="38"/>
                        <a:pt x="29" y="38"/>
                        <a:pt x="29" y="41"/>
                      </a:cubicBezTo>
                      <a:cubicBezTo>
                        <a:pt x="29" y="35"/>
                        <a:pt x="29" y="32"/>
                        <a:pt x="26" y="25"/>
                      </a:cubicBezTo>
                      <a:cubicBezTo>
                        <a:pt x="26" y="19"/>
                        <a:pt x="23" y="13"/>
                        <a:pt x="20" y="4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6" y="13"/>
                        <a:pt x="20" y="19"/>
                        <a:pt x="20" y="25"/>
                      </a:cubicBezTo>
                      <a:cubicBezTo>
                        <a:pt x="23" y="32"/>
                        <a:pt x="20" y="38"/>
                        <a:pt x="20" y="41"/>
                      </a:cubicBezTo>
                      <a:cubicBezTo>
                        <a:pt x="10" y="50"/>
                        <a:pt x="0" y="66"/>
                        <a:pt x="4" y="78"/>
                      </a:cubicBezTo>
                      <a:cubicBezTo>
                        <a:pt x="10" y="97"/>
                        <a:pt x="29" y="112"/>
                        <a:pt x="48" y="106"/>
                      </a:cubicBezTo>
                      <a:cubicBezTo>
                        <a:pt x="68" y="103"/>
                        <a:pt x="80" y="84"/>
                        <a:pt x="74" y="66"/>
                      </a:cubicBezTo>
                      <a:cubicBezTo>
                        <a:pt x="71" y="50"/>
                        <a:pt x="61" y="41"/>
                        <a:pt x="48" y="38"/>
                      </a:cubicBezTo>
                      <a:cubicBezTo>
                        <a:pt x="48" y="35"/>
                        <a:pt x="45" y="32"/>
                        <a:pt x="45" y="28"/>
                      </a:cubicBezTo>
                      <a:cubicBezTo>
                        <a:pt x="45" y="19"/>
                        <a:pt x="39" y="10"/>
                        <a:pt x="39" y="0"/>
                      </a:cubicBezTo>
                      <a:cubicBezTo>
                        <a:pt x="29" y="4"/>
                        <a:pt x="29" y="4"/>
                        <a:pt x="29" y="4"/>
                      </a:cubicBezTo>
                      <a:cubicBezTo>
                        <a:pt x="36" y="13"/>
                        <a:pt x="39" y="22"/>
                        <a:pt x="39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8" name="Freeform 987"/>
                <p:cNvSpPr>
                  <a:spLocks/>
                </p:cNvSpPr>
                <p:nvPr/>
              </p:nvSpPr>
              <p:spPr bwMode="auto">
                <a:xfrm>
                  <a:off x="1796" y="2063"/>
                  <a:ext cx="8" cy="12"/>
                </a:xfrm>
                <a:custGeom>
                  <a:avLst/>
                  <a:gdLst>
                    <a:gd name="T0" fmla="*/ 4 w 8"/>
                    <a:gd name="T1" fmla="*/ 4 h 12"/>
                    <a:gd name="T2" fmla="*/ 4 w 8"/>
                    <a:gd name="T3" fmla="*/ 4 h 12"/>
                    <a:gd name="T4" fmla="*/ 3 w 8"/>
                    <a:gd name="T5" fmla="*/ 4 h 12"/>
                    <a:gd name="T6" fmla="*/ 3 w 8"/>
                    <a:gd name="T7" fmla="*/ 5 h 12"/>
                    <a:gd name="T8" fmla="*/ 3 w 8"/>
                    <a:gd name="T9" fmla="*/ 3 h 12"/>
                    <a:gd name="T10" fmla="*/ 2 w 8"/>
                    <a:gd name="T11" fmla="*/ 1 h 12"/>
                    <a:gd name="T12" fmla="*/ 1 w 8"/>
                    <a:gd name="T13" fmla="*/ 1 h 12"/>
                    <a:gd name="T14" fmla="*/ 2 w 8"/>
                    <a:gd name="T15" fmla="*/ 3 h 12"/>
                    <a:gd name="T16" fmla="*/ 2 w 8"/>
                    <a:gd name="T17" fmla="*/ 5 h 12"/>
                    <a:gd name="T18" fmla="*/ 0 w 8"/>
                    <a:gd name="T19" fmla="*/ 9 h 12"/>
                    <a:gd name="T20" fmla="*/ 5 w 8"/>
                    <a:gd name="T21" fmla="*/ 12 h 12"/>
                    <a:gd name="T22" fmla="*/ 8 w 8"/>
                    <a:gd name="T23" fmla="*/ 7 h 12"/>
                    <a:gd name="T24" fmla="*/ 5 w 8"/>
                    <a:gd name="T25" fmla="*/ 4 h 12"/>
                    <a:gd name="T26" fmla="*/ 5 w 8"/>
                    <a:gd name="T27" fmla="*/ 3 h 12"/>
                    <a:gd name="T28" fmla="*/ 4 w 8"/>
                    <a:gd name="T29" fmla="*/ 0 h 12"/>
                    <a:gd name="T30" fmla="*/ 3 w 8"/>
                    <a:gd name="T31" fmla="*/ 1 h 12"/>
                    <a:gd name="T32" fmla="*/ 4 w 8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4"/>
                        <a:pt x="3" y="4"/>
                        <a:pt x="3" y="3"/>
                      </a:cubicBezTo>
                      <a:cubicBezTo>
                        <a:pt x="3" y="2"/>
                        <a:pt x="2" y="2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1" y="6"/>
                        <a:pt x="0" y="7"/>
                        <a:pt x="0" y="9"/>
                      </a:cubicBezTo>
                      <a:cubicBezTo>
                        <a:pt x="1" y="11"/>
                        <a:pt x="3" y="12"/>
                        <a:pt x="5" y="12"/>
                      </a:cubicBezTo>
                      <a:cubicBezTo>
                        <a:pt x="7" y="11"/>
                        <a:pt x="8" y="9"/>
                        <a:pt x="8" y="7"/>
                      </a:cubicBezTo>
                      <a:cubicBezTo>
                        <a:pt x="7" y="6"/>
                        <a:pt x="6" y="5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4" y="1"/>
                        <a:pt x="4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2"/>
                        <a:pt x="4" y="3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9" name="Freeform 988"/>
                <p:cNvSpPr>
                  <a:spLocks/>
                </p:cNvSpPr>
                <p:nvPr/>
              </p:nvSpPr>
              <p:spPr bwMode="auto">
                <a:xfrm>
                  <a:off x="1791" y="2051"/>
                  <a:ext cx="10" cy="12"/>
                </a:xfrm>
                <a:custGeom>
                  <a:avLst/>
                  <a:gdLst>
                    <a:gd name="T0" fmla="*/ 39 w 96"/>
                    <a:gd name="T1" fmla="*/ 74 h 112"/>
                    <a:gd name="T2" fmla="*/ 39 w 96"/>
                    <a:gd name="T3" fmla="*/ 80 h 112"/>
                    <a:gd name="T4" fmla="*/ 50 w 96"/>
                    <a:gd name="T5" fmla="*/ 112 h 112"/>
                    <a:gd name="T6" fmla="*/ 62 w 96"/>
                    <a:gd name="T7" fmla="*/ 109 h 112"/>
                    <a:gd name="T8" fmla="*/ 47 w 96"/>
                    <a:gd name="T9" fmla="*/ 77 h 112"/>
                    <a:gd name="T10" fmla="*/ 47 w 96"/>
                    <a:gd name="T11" fmla="*/ 74 h 112"/>
                    <a:gd name="T12" fmla="*/ 58 w 96"/>
                    <a:gd name="T13" fmla="*/ 74 h 112"/>
                    <a:gd name="T14" fmla="*/ 62 w 96"/>
                    <a:gd name="T15" fmla="*/ 74 h 112"/>
                    <a:gd name="T16" fmla="*/ 62 w 96"/>
                    <a:gd name="T17" fmla="*/ 84 h 112"/>
                    <a:gd name="T18" fmla="*/ 73 w 96"/>
                    <a:gd name="T19" fmla="*/ 109 h 112"/>
                    <a:gd name="T20" fmla="*/ 81 w 96"/>
                    <a:gd name="T21" fmla="*/ 106 h 112"/>
                    <a:gd name="T22" fmla="*/ 73 w 96"/>
                    <a:gd name="T23" fmla="*/ 80 h 112"/>
                    <a:gd name="T24" fmla="*/ 70 w 96"/>
                    <a:gd name="T25" fmla="*/ 71 h 112"/>
                    <a:gd name="T26" fmla="*/ 93 w 96"/>
                    <a:gd name="T27" fmla="*/ 32 h 112"/>
                    <a:gd name="T28" fmla="*/ 39 w 96"/>
                    <a:gd name="T29" fmla="*/ 4 h 112"/>
                    <a:gd name="T30" fmla="*/ 8 w 96"/>
                    <a:gd name="T31" fmla="*/ 45 h 112"/>
                    <a:gd name="T32" fmla="*/ 39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74"/>
                      </a:moveTo>
                      <a:cubicBezTo>
                        <a:pt x="39" y="77"/>
                        <a:pt x="39" y="77"/>
                        <a:pt x="39" y="80"/>
                      </a:cubicBezTo>
                      <a:cubicBezTo>
                        <a:pt x="43" y="90"/>
                        <a:pt x="47" y="103"/>
                        <a:pt x="50" y="112"/>
                      </a:cubicBezTo>
                      <a:cubicBezTo>
                        <a:pt x="62" y="109"/>
                        <a:pt x="62" y="109"/>
                        <a:pt x="62" y="109"/>
                      </a:cubicBezTo>
                      <a:cubicBezTo>
                        <a:pt x="54" y="100"/>
                        <a:pt x="50" y="90"/>
                        <a:pt x="47" y="77"/>
                      </a:cubicBezTo>
                      <a:cubicBezTo>
                        <a:pt x="47" y="77"/>
                        <a:pt x="47" y="74"/>
                        <a:pt x="47" y="74"/>
                      </a:cubicBezTo>
                      <a:cubicBezTo>
                        <a:pt x="50" y="74"/>
                        <a:pt x="54" y="74"/>
                        <a:pt x="58" y="74"/>
                      </a:cubicBezTo>
                      <a:cubicBezTo>
                        <a:pt x="58" y="74"/>
                        <a:pt x="58" y="74"/>
                        <a:pt x="62" y="74"/>
                      </a:cubicBezTo>
                      <a:cubicBezTo>
                        <a:pt x="62" y="77"/>
                        <a:pt x="62" y="80"/>
                        <a:pt x="62" y="84"/>
                      </a:cubicBezTo>
                      <a:cubicBezTo>
                        <a:pt x="66" y="90"/>
                        <a:pt x="70" y="100"/>
                        <a:pt x="73" y="109"/>
                      </a:cubicBezTo>
                      <a:cubicBezTo>
                        <a:pt x="81" y="106"/>
                        <a:pt x="81" y="106"/>
                        <a:pt x="81" y="106"/>
                      </a:cubicBezTo>
                      <a:cubicBezTo>
                        <a:pt x="77" y="100"/>
                        <a:pt x="73" y="90"/>
                        <a:pt x="73" y="80"/>
                      </a:cubicBezTo>
                      <a:cubicBezTo>
                        <a:pt x="70" y="77"/>
                        <a:pt x="70" y="74"/>
                        <a:pt x="70" y="71"/>
                      </a:cubicBezTo>
                      <a:cubicBezTo>
                        <a:pt x="85" y="64"/>
                        <a:pt x="96" y="45"/>
                        <a:pt x="93" y="32"/>
                      </a:cubicBezTo>
                      <a:cubicBezTo>
                        <a:pt x="85" y="13"/>
                        <a:pt x="62" y="0"/>
                        <a:pt x="39" y="4"/>
                      </a:cubicBezTo>
                      <a:cubicBezTo>
                        <a:pt x="16" y="10"/>
                        <a:pt x="0" y="26"/>
                        <a:pt x="8" y="45"/>
                      </a:cubicBezTo>
                      <a:cubicBezTo>
                        <a:pt x="12" y="61"/>
                        <a:pt x="24" y="71"/>
                        <a:pt x="39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0" name="Freeform 989"/>
                <p:cNvSpPr>
                  <a:spLocks/>
                </p:cNvSpPr>
                <p:nvPr/>
              </p:nvSpPr>
              <p:spPr bwMode="auto">
                <a:xfrm>
                  <a:off x="1791" y="2051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9 h 12"/>
                    <a:gd name="T4" fmla="*/ 5 w 10"/>
                    <a:gd name="T5" fmla="*/ 12 h 12"/>
                    <a:gd name="T6" fmla="*/ 6 w 10"/>
                    <a:gd name="T7" fmla="*/ 12 h 12"/>
                    <a:gd name="T8" fmla="*/ 5 w 10"/>
                    <a:gd name="T9" fmla="*/ 9 h 12"/>
                    <a:gd name="T10" fmla="*/ 5 w 10"/>
                    <a:gd name="T11" fmla="*/ 8 h 12"/>
                    <a:gd name="T12" fmla="*/ 6 w 10"/>
                    <a:gd name="T13" fmla="*/ 8 h 12"/>
                    <a:gd name="T14" fmla="*/ 6 w 10"/>
                    <a:gd name="T15" fmla="*/ 8 h 12"/>
                    <a:gd name="T16" fmla="*/ 6 w 10"/>
                    <a:gd name="T17" fmla="*/ 9 h 12"/>
                    <a:gd name="T18" fmla="*/ 8 w 10"/>
                    <a:gd name="T19" fmla="*/ 12 h 12"/>
                    <a:gd name="T20" fmla="*/ 8 w 10"/>
                    <a:gd name="T21" fmla="*/ 12 h 12"/>
                    <a:gd name="T22" fmla="*/ 8 w 10"/>
                    <a:gd name="T23" fmla="*/ 9 h 12"/>
                    <a:gd name="T24" fmla="*/ 7 w 10"/>
                    <a:gd name="T25" fmla="*/ 8 h 12"/>
                    <a:gd name="T26" fmla="*/ 10 w 10"/>
                    <a:gd name="T27" fmla="*/ 4 h 12"/>
                    <a:gd name="T28" fmla="*/ 4 w 10"/>
                    <a:gd name="T29" fmla="*/ 1 h 12"/>
                    <a:gd name="T30" fmla="*/ 1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5" y="10"/>
                        <a:pt x="5" y="9"/>
                      </a:cubicBezTo>
                      <a:cubicBezTo>
                        <a:pt x="5" y="9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7" y="10"/>
                        <a:pt x="7" y="11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1"/>
                        <a:pt x="8" y="10"/>
                        <a:pt x="8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9" y="7"/>
                        <a:pt x="10" y="5"/>
                        <a:pt x="10" y="4"/>
                      </a:cubicBezTo>
                      <a:cubicBezTo>
                        <a:pt x="9" y="2"/>
                        <a:pt x="6" y="0"/>
                        <a:pt x="4" y="1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1" name="Freeform 990"/>
                <p:cNvSpPr>
                  <a:spLocks/>
                </p:cNvSpPr>
                <p:nvPr/>
              </p:nvSpPr>
              <p:spPr bwMode="auto">
                <a:xfrm>
                  <a:off x="1913" y="2538"/>
                  <a:ext cx="10" cy="12"/>
                </a:xfrm>
                <a:custGeom>
                  <a:avLst/>
                  <a:gdLst>
                    <a:gd name="T0" fmla="*/ 47 w 96"/>
                    <a:gd name="T1" fmla="*/ 32 h 112"/>
                    <a:gd name="T2" fmla="*/ 50 w 96"/>
                    <a:gd name="T3" fmla="*/ 38 h 112"/>
                    <a:gd name="T4" fmla="*/ 39 w 96"/>
                    <a:gd name="T5" fmla="*/ 38 h 112"/>
                    <a:gd name="T6" fmla="*/ 35 w 96"/>
                    <a:gd name="T7" fmla="*/ 38 h 112"/>
                    <a:gd name="T8" fmla="*/ 31 w 96"/>
                    <a:gd name="T9" fmla="*/ 25 h 112"/>
                    <a:gd name="T10" fmla="*/ 24 w 96"/>
                    <a:gd name="T11" fmla="*/ 4 h 112"/>
                    <a:gd name="T12" fmla="*/ 16 w 96"/>
                    <a:gd name="T13" fmla="*/ 7 h 112"/>
                    <a:gd name="T14" fmla="*/ 24 w 96"/>
                    <a:gd name="T15" fmla="*/ 25 h 112"/>
                    <a:gd name="T16" fmla="*/ 24 w 96"/>
                    <a:gd name="T17" fmla="*/ 41 h 112"/>
                    <a:gd name="T18" fmla="*/ 4 w 96"/>
                    <a:gd name="T19" fmla="*/ 78 h 112"/>
                    <a:gd name="T20" fmla="*/ 58 w 96"/>
                    <a:gd name="T21" fmla="*/ 106 h 112"/>
                    <a:gd name="T22" fmla="*/ 89 w 96"/>
                    <a:gd name="T23" fmla="*/ 66 h 112"/>
                    <a:gd name="T24" fmla="*/ 58 w 96"/>
                    <a:gd name="T25" fmla="*/ 38 h 112"/>
                    <a:gd name="T26" fmla="*/ 54 w 96"/>
                    <a:gd name="T27" fmla="*/ 28 h 112"/>
                    <a:gd name="T28" fmla="*/ 47 w 96"/>
                    <a:gd name="T29" fmla="*/ 0 h 112"/>
                    <a:gd name="T30" fmla="*/ 35 w 96"/>
                    <a:gd name="T31" fmla="*/ 4 h 112"/>
                    <a:gd name="T32" fmla="*/ 47 w 96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32"/>
                      </a:moveTo>
                      <a:cubicBezTo>
                        <a:pt x="47" y="32"/>
                        <a:pt x="50" y="35"/>
                        <a:pt x="50" y="38"/>
                      </a:cubicBezTo>
                      <a:cubicBezTo>
                        <a:pt x="47" y="38"/>
                        <a:pt x="43" y="38"/>
                        <a:pt x="39" y="38"/>
                      </a:cubicBezTo>
                      <a:cubicBezTo>
                        <a:pt x="39" y="38"/>
                        <a:pt x="35" y="38"/>
                        <a:pt x="35" y="38"/>
                      </a:cubicBezTo>
                      <a:cubicBezTo>
                        <a:pt x="35" y="35"/>
                        <a:pt x="35" y="32"/>
                        <a:pt x="31" y="25"/>
                      </a:cubicBezTo>
                      <a:cubicBezTo>
                        <a:pt x="31" y="19"/>
                        <a:pt x="27" y="13"/>
                        <a:pt x="24" y="4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20" y="13"/>
                        <a:pt x="24" y="19"/>
                        <a:pt x="24" y="25"/>
                      </a:cubicBezTo>
                      <a:cubicBezTo>
                        <a:pt x="27" y="32"/>
                        <a:pt x="24" y="38"/>
                        <a:pt x="24" y="41"/>
                      </a:cubicBezTo>
                      <a:cubicBezTo>
                        <a:pt x="12" y="50"/>
                        <a:pt x="0" y="63"/>
                        <a:pt x="4" y="78"/>
                      </a:cubicBezTo>
                      <a:cubicBezTo>
                        <a:pt x="12" y="97"/>
                        <a:pt x="35" y="112"/>
                        <a:pt x="58" y="106"/>
                      </a:cubicBezTo>
                      <a:cubicBezTo>
                        <a:pt x="81" y="103"/>
                        <a:pt x="96" y="84"/>
                        <a:pt x="89" y="66"/>
                      </a:cubicBezTo>
                      <a:cubicBezTo>
                        <a:pt x="89" y="50"/>
                        <a:pt x="73" y="41"/>
                        <a:pt x="58" y="38"/>
                      </a:cubicBezTo>
                      <a:cubicBezTo>
                        <a:pt x="58" y="35"/>
                        <a:pt x="54" y="32"/>
                        <a:pt x="54" y="28"/>
                      </a:cubicBezTo>
                      <a:cubicBezTo>
                        <a:pt x="54" y="19"/>
                        <a:pt x="50" y="10"/>
                        <a:pt x="47" y="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43" y="13"/>
                        <a:pt x="47" y="19"/>
                        <a:pt x="47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2" name="Freeform 991"/>
                <p:cNvSpPr>
                  <a:spLocks/>
                </p:cNvSpPr>
                <p:nvPr/>
              </p:nvSpPr>
              <p:spPr bwMode="auto">
                <a:xfrm>
                  <a:off x="1913" y="2538"/>
                  <a:ext cx="10" cy="12"/>
                </a:xfrm>
                <a:custGeom>
                  <a:avLst/>
                  <a:gdLst>
                    <a:gd name="T0" fmla="*/ 5 w 10"/>
                    <a:gd name="T1" fmla="*/ 3 h 12"/>
                    <a:gd name="T2" fmla="*/ 5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2 h 12"/>
                    <a:gd name="T10" fmla="*/ 2 w 10"/>
                    <a:gd name="T11" fmla="*/ 0 h 12"/>
                    <a:gd name="T12" fmla="*/ 1 w 10"/>
                    <a:gd name="T13" fmla="*/ 1 h 12"/>
                    <a:gd name="T14" fmla="*/ 2 w 10"/>
                    <a:gd name="T15" fmla="*/ 2 h 12"/>
                    <a:gd name="T16" fmla="*/ 2 w 10"/>
                    <a:gd name="T17" fmla="*/ 4 h 12"/>
                    <a:gd name="T18" fmla="*/ 0 w 10"/>
                    <a:gd name="T19" fmla="*/ 8 h 12"/>
                    <a:gd name="T20" fmla="*/ 6 w 10"/>
                    <a:gd name="T21" fmla="*/ 11 h 12"/>
                    <a:gd name="T22" fmla="*/ 9 w 10"/>
                    <a:gd name="T23" fmla="*/ 7 h 12"/>
                    <a:gd name="T24" fmla="*/ 6 w 10"/>
                    <a:gd name="T25" fmla="*/ 4 h 12"/>
                    <a:gd name="T26" fmla="*/ 5 w 10"/>
                    <a:gd name="T27" fmla="*/ 3 h 12"/>
                    <a:gd name="T28" fmla="*/ 5 w 10"/>
                    <a:gd name="T29" fmla="*/ 0 h 12"/>
                    <a:gd name="T30" fmla="*/ 3 w 10"/>
                    <a:gd name="T31" fmla="*/ 0 h 12"/>
                    <a:gd name="T32" fmla="*/ 5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3"/>
                      </a:move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1" y="10"/>
                        <a:pt x="3" y="12"/>
                        <a:pt x="6" y="11"/>
                      </a:cubicBezTo>
                      <a:cubicBezTo>
                        <a:pt x="8" y="11"/>
                        <a:pt x="10" y="9"/>
                        <a:pt x="9" y="7"/>
                      </a:cubicBezTo>
                      <a:cubicBezTo>
                        <a:pt x="9" y="5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1"/>
                        <a:pt x="5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3" name="Freeform 992"/>
                <p:cNvSpPr>
                  <a:spLocks/>
                </p:cNvSpPr>
                <p:nvPr/>
              </p:nvSpPr>
              <p:spPr bwMode="auto">
                <a:xfrm>
                  <a:off x="1909" y="2526"/>
                  <a:ext cx="10" cy="12"/>
                </a:xfrm>
                <a:custGeom>
                  <a:avLst/>
                  <a:gdLst>
                    <a:gd name="T0" fmla="*/ 39 w 96"/>
                    <a:gd name="T1" fmla="*/ 74 h 112"/>
                    <a:gd name="T2" fmla="*/ 39 w 96"/>
                    <a:gd name="T3" fmla="*/ 80 h 112"/>
                    <a:gd name="T4" fmla="*/ 54 w 96"/>
                    <a:gd name="T5" fmla="*/ 112 h 112"/>
                    <a:gd name="T6" fmla="*/ 62 w 96"/>
                    <a:gd name="T7" fmla="*/ 109 h 112"/>
                    <a:gd name="T8" fmla="*/ 47 w 96"/>
                    <a:gd name="T9" fmla="*/ 77 h 112"/>
                    <a:gd name="T10" fmla="*/ 47 w 96"/>
                    <a:gd name="T11" fmla="*/ 74 h 112"/>
                    <a:gd name="T12" fmla="*/ 58 w 96"/>
                    <a:gd name="T13" fmla="*/ 74 h 112"/>
                    <a:gd name="T14" fmla="*/ 62 w 96"/>
                    <a:gd name="T15" fmla="*/ 71 h 112"/>
                    <a:gd name="T16" fmla="*/ 62 w 96"/>
                    <a:gd name="T17" fmla="*/ 84 h 112"/>
                    <a:gd name="T18" fmla="*/ 73 w 96"/>
                    <a:gd name="T19" fmla="*/ 109 h 112"/>
                    <a:gd name="T20" fmla="*/ 81 w 96"/>
                    <a:gd name="T21" fmla="*/ 106 h 112"/>
                    <a:gd name="T22" fmla="*/ 73 w 96"/>
                    <a:gd name="T23" fmla="*/ 80 h 112"/>
                    <a:gd name="T24" fmla="*/ 70 w 96"/>
                    <a:gd name="T25" fmla="*/ 71 h 112"/>
                    <a:gd name="T26" fmla="*/ 93 w 96"/>
                    <a:gd name="T27" fmla="*/ 32 h 112"/>
                    <a:gd name="T28" fmla="*/ 39 w 96"/>
                    <a:gd name="T29" fmla="*/ 4 h 112"/>
                    <a:gd name="T30" fmla="*/ 8 w 96"/>
                    <a:gd name="T31" fmla="*/ 45 h 112"/>
                    <a:gd name="T32" fmla="*/ 39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74"/>
                      </a:moveTo>
                      <a:cubicBezTo>
                        <a:pt x="39" y="74"/>
                        <a:pt x="39" y="77"/>
                        <a:pt x="39" y="80"/>
                      </a:cubicBezTo>
                      <a:cubicBezTo>
                        <a:pt x="43" y="90"/>
                        <a:pt x="47" y="103"/>
                        <a:pt x="54" y="112"/>
                      </a:cubicBezTo>
                      <a:cubicBezTo>
                        <a:pt x="62" y="109"/>
                        <a:pt x="62" y="109"/>
                        <a:pt x="62" y="109"/>
                      </a:cubicBezTo>
                      <a:cubicBezTo>
                        <a:pt x="54" y="100"/>
                        <a:pt x="50" y="90"/>
                        <a:pt x="47" y="77"/>
                      </a:cubicBezTo>
                      <a:cubicBezTo>
                        <a:pt x="47" y="77"/>
                        <a:pt x="47" y="74"/>
                        <a:pt x="47" y="74"/>
                      </a:cubicBezTo>
                      <a:cubicBezTo>
                        <a:pt x="50" y="74"/>
                        <a:pt x="54" y="74"/>
                        <a:pt x="58" y="74"/>
                      </a:cubicBezTo>
                      <a:cubicBezTo>
                        <a:pt x="58" y="74"/>
                        <a:pt x="62" y="74"/>
                        <a:pt x="62" y="71"/>
                      </a:cubicBezTo>
                      <a:cubicBezTo>
                        <a:pt x="62" y="77"/>
                        <a:pt x="62" y="80"/>
                        <a:pt x="62" y="84"/>
                      </a:cubicBezTo>
                      <a:cubicBezTo>
                        <a:pt x="66" y="90"/>
                        <a:pt x="70" y="100"/>
                        <a:pt x="73" y="109"/>
                      </a:cubicBezTo>
                      <a:cubicBezTo>
                        <a:pt x="81" y="106"/>
                        <a:pt x="81" y="106"/>
                        <a:pt x="81" y="106"/>
                      </a:cubicBezTo>
                      <a:cubicBezTo>
                        <a:pt x="77" y="96"/>
                        <a:pt x="73" y="90"/>
                        <a:pt x="73" y="80"/>
                      </a:cubicBezTo>
                      <a:cubicBezTo>
                        <a:pt x="70" y="77"/>
                        <a:pt x="70" y="74"/>
                        <a:pt x="70" y="71"/>
                      </a:cubicBezTo>
                      <a:cubicBezTo>
                        <a:pt x="85" y="61"/>
                        <a:pt x="96" y="45"/>
                        <a:pt x="93" y="32"/>
                      </a:cubicBezTo>
                      <a:cubicBezTo>
                        <a:pt x="85" y="13"/>
                        <a:pt x="62" y="0"/>
                        <a:pt x="39" y="4"/>
                      </a:cubicBezTo>
                      <a:cubicBezTo>
                        <a:pt x="16" y="10"/>
                        <a:pt x="0" y="26"/>
                        <a:pt x="8" y="45"/>
                      </a:cubicBezTo>
                      <a:cubicBezTo>
                        <a:pt x="12" y="61"/>
                        <a:pt x="24" y="71"/>
                        <a:pt x="39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4" name="Freeform 993"/>
                <p:cNvSpPr>
                  <a:spLocks/>
                </p:cNvSpPr>
                <p:nvPr/>
              </p:nvSpPr>
              <p:spPr bwMode="auto">
                <a:xfrm>
                  <a:off x="1909" y="2526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8 h 12"/>
                    <a:gd name="T4" fmla="*/ 6 w 10"/>
                    <a:gd name="T5" fmla="*/ 12 h 12"/>
                    <a:gd name="T6" fmla="*/ 7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7 w 10"/>
                    <a:gd name="T15" fmla="*/ 7 h 12"/>
                    <a:gd name="T16" fmla="*/ 7 w 10"/>
                    <a:gd name="T17" fmla="*/ 9 h 12"/>
                    <a:gd name="T18" fmla="*/ 8 w 10"/>
                    <a:gd name="T19" fmla="*/ 12 h 12"/>
                    <a:gd name="T20" fmla="*/ 9 w 10"/>
                    <a:gd name="T21" fmla="*/ 11 h 12"/>
                    <a:gd name="T22" fmla="*/ 8 w 10"/>
                    <a:gd name="T23" fmla="*/ 8 h 12"/>
                    <a:gd name="T24" fmla="*/ 8 w 10"/>
                    <a:gd name="T25" fmla="*/ 7 h 12"/>
                    <a:gd name="T26" fmla="*/ 10 w 10"/>
                    <a:gd name="T27" fmla="*/ 3 h 12"/>
                    <a:gd name="T28" fmla="*/ 4 w 10"/>
                    <a:gd name="T29" fmla="*/ 0 h 12"/>
                    <a:gd name="T30" fmla="*/ 1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10"/>
                        <a:pt x="5" y="11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7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7" y="10"/>
                        <a:pt x="8" y="11"/>
                        <a:pt x="8" y="12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0"/>
                        <a:pt x="8" y="10"/>
                        <a:pt x="8" y="8"/>
                      </a:cubicBezTo>
                      <a:cubicBezTo>
                        <a:pt x="8" y="8"/>
                        <a:pt x="8" y="8"/>
                        <a:pt x="8" y="7"/>
                      </a:cubicBezTo>
                      <a:cubicBezTo>
                        <a:pt x="9" y="6"/>
                        <a:pt x="10" y="5"/>
                        <a:pt x="10" y="3"/>
                      </a:cubicBezTo>
                      <a:cubicBezTo>
                        <a:pt x="9" y="1"/>
                        <a:pt x="7" y="0"/>
                        <a:pt x="4" y="0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1" y="6"/>
                        <a:pt x="3" y="7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5" name="Freeform 994"/>
                <p:cNvSpPr>
                  <a:spLocks/>
                </p:cNvSpPr>
                <p:nvPr/>
              </p:nvSpPr>
              <p:spPr bwMode="auto">
                <a:xfrm>
                  <a:off x="1786" y="2065"/>
                  <a:ext cx="10" cy="12"/>
                </a:xfrm>
                <a:custGeom>
                  <a:avLst/>
                  <a:gdLst>
                    <a:gd name="T0" fmla="*/ 44 w 96"/>
                    <a:gd name="T1" fmla="*/ 29 h 112"/>
                    <a:gd name="T2" fmla="*/ 48 w 96"/>
                    <a:gd name="T3" fmla="*/ 36 h 112"/>
                    <a:gd name="T4" fmla="*/ 36 w 96"/>
                    <a:gd name="T5" fmla="*/ 39 h 112"/>
                    <a:gd name="T6" fmla="*/ 32 w 96"/>
                    <a:gd name="T7" fmla="*/ 39 h 112"/>
                    <a:gd name="T8" fmla="*/ 28 w 96"/>
                    <a:gd name="T9" fmla="*/ 26 h 112"/>
                    <a:gd name="T10" fmla="*/ 20 w 96"/>
                    <a:gd name="T11" fmla="*/ 4 h 112"/>
                    <a:gd name="T12" fmla="*/ 12 w 96"/>
                    <a:gd name="T13" fmla="*/ 4 h 112"/>
                    <a:gd name="T14" fmla="*/ 20 w 96"/>
                    <a:gd name="T15" fmla="*/ 26 h 112"/>
                    <a:gd name="T16" fmla="*/ 24 w 96"/>
                    <a:gd name="T17" fmla="*/ 42 h 112"/>
                    <a:gd name="T18" fmla="*/ 4 w 96"/>
                    <a:gd name="T19" fmla="*/ 80 h 112"/>
                    <a:gd name="T20" fmla="*/ 60 w 96"/>
                    <a:gd name="T21" fmla="*/ 109 h 112"/>
                    <a:gd name="T22" fmla="*/ 92 w 96"/>
                    <a:gd name="T23" fmla="*/ 64 h 112"/>
                    <a:gd name="T24" fmla="*/ 56 w 96"/>
                    <a:gd name="T25" fmla="*/ 36 h 112"/>
                    <a:gd name="T26" fmla="*/ 52 w 96"/>
                    <a:gd name="T27" fmla="*/ 29 h 112"/>
                    <a:gd name="T28" fmla="*/ 40 w 96"/>
                    <a:gd name="T29" fmla="*/ 0 h 112"/>
                    <a:gd name="T30" fmla="*/ 32 w 96"/>
                    <a:gd name="T31" fmla="*/ 0 h 112"/>
                    <a:gd name="T32" fmla="*/ 44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4" y="29"/>
                      </a:moveTo>
                      <a:cubicBezTo>
                        <a:pt x="48" y="32"/>
                        <a:pt x="48" y="36"/>
                        <a:pt x="48" y="36"/>
                      </a:cubicBezTo>
                      <a:cubicBezTo>
                        <a:pt x="44" y="36"/>
                        <a:pt x="40" y="39"/>
                        <a:pt x="36" y="39"/>
                      </a:cubicBezTo>
                      <a:cubicBezTo>
                        <a:pt x="36" y="39"/>
                        <a:pt x="32" y="39"/>
                        <a:pt x="32" y="39"/>
                      </a:cubicBezTo>
                      <a:cubicBezTo>
                        <a:pt x="32" y="32"/>
                        <a:pt x="32" y="29"/>
                        <a:pt x="28" y="26"/>
                      </a:cubicBezTo>
                      <a:cubicBezTo>
                        <a:pt x="28" y="20"/>
                        <a:pt x="24" y="10"/>
                        <a:pt x="20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13"/>
                        <a:pt x="20" y="20"/>
                        <a:pt x="20" y="26"/>
                      </a:cubicBezTo>
                      <a:cubicBezTo>
                        <a:pt x="24" y="32"/>
                        <a:pt x="24" y="36"/>
                        <a:pt x="24" y="42"/>
                      </a:cubicBezTo>
                      <a:cubicBezTo>
                        <a:pt x="8" y="52"/>
                        <a:pt x="0" y="64"/>
                        <a:pt x="4" y="80"/>
                      </a:cubicBezTo>
                      <a:cubicBezTo>
                        <a:pt x="12" y="100"/>
                        <a:pt x="36" y="112"/>
                        <a:pt x="60" y="109"/>
                      </a:cubicBezTo>
                      <a:cubicBezTo>
                        <a:pt x="84" y="103"/>
                        <a:pt x="96" y="84"/>
                        <a:pt x="92" y="64"/>
                      </a:cubicBezTo>
                      <a:cubicBezTo>
                        <a:pt x="88" y="48"/>
                        <a:pt x="72" y="42"/>
                        <a:pt x="56" y="36"/>
                      </a:cubicBezTo>
                      <a:cubicBezTo>
                        <a:pt x="56" y="36"/>
                        <a:pt x="52" y="29"/>
                        <a:pt x="52" y="29"/>
                      </a:cubicBezTo>
                      <a:cubicBezTo>
                        <a:pt x="48" y="16"/>
                        <a:pt x="44" y="7"/>
                        <a:pt x="40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6" y="10"/>
                        <a:pt x="44" y="20"/>
                        <a:pt x="44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6" name="Freeform 995"/>
                <p:cNvSpPr>
                  <a:spLocks/>
                </p:cNvSpPr>
                <p:nvPr/>
              </p:nvSpPr>
              <p:spPr bwMode="auto">
                <a:xfrm>
                  <a:off x="1786" y="2065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2 w 10"/>
                    <a:gd name="T11" fmla="*/ 0 h 12"/>
                    <a:gd name="T12" fmla="*/ 1 w 10"/>
                    <a:gd name="T13" fmla="*/ 0 h 12"/>
                    <a:gd name="T14" fmla="*/ 2 w 10"/>
                    <a:gd name="T15" fmla="*/ 3 h 12"/>
                    <a:gd name="T16" fmla="*/ 2 w 10"/>
                    <a:gd name="T17" fmla="*/ 4 h 12"/>
                    <a:gd name="T18" fmla="*/ 0 w 10"/>
                    <a:gd name="T19" fmla="*/ 8 h 12"/>
                    <a:gd name="T20" fmla="*/ 6 w 10"/>
                    <a:gd name="T21" fmla="*/ 12 h 12"/>
                    <a:gd name="T22" fmla="*/ 9 w 10"/>
                    <a:gd name="T23" fmla="*/ 7 h 12"/>
                    <a:gd name="T24" fmla="*/ 6 w 10"/>
                    <a:gd name="T25" fmla="*/ 4 h 12"/>
                    <a:gd name="T26" fmla="*/ 5 w 10"/>
                    <a:gd name="T27" fmla="*/ 3 h 12"/>
                    <a:gd name="T28" fmla="*/ 4 w 10"/>
                    <a:gd name="T29" fmla="*/ 0 h 12"/>
                    <a:gd name="T30" fmla="*/ 3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7"/>
                        <a:pt x="0" y="8"/>
                      </a:cubicBezTo>
                      <a:cubicBezTo>
                        <a:pt x="1" y="11"/>
                        <a:pt x="4" y="12"/>
                        <a:pt x="6" y="12"/>
                      </a:cubicBezTo>
                      <a:cubicBezTo>
                        <a:pt x="9" y="11"/>
                        <a:pt x="10" y="9"/>
                        <a:pt x="9" y="7"/>
                      </a:cubicBezTo>
                      <a:cubicBezTo>
                        <a:pt x="9" y="5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5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7" name="Freeform 996"/>
                <p:cNvSpPr>
                  <a:spLocks/>
                </p:cNvSpPr>
                <p:nvPr/>
              </p:nvSpPr>
              <p:spPr bwMode="auto">
                <a:xfrm>
                  <a:off x="1781" y="2053"/>
                  <a:ext cx="10" cy="12"/>
                </a:xfrm>
                <a:custGeom>
                  <a:avLst/>
                  <a:gdLst>
                    <a:gd name="T0" fmla="*/ 39 w 96"/>
                    <a:gd name="T1" fmla="*/ 74 h 112"/>
                    <a:gd name="T2" fmla="*/ 43 w 96"/>
                    <a:gd name="T3" fmla="*/ 80 h 112"/>
                    <a:gd name="T4" fmla="*/ 54 w 96"/>
                    <a:gd name="T5" fmla="*/ 112 h 112"/>
                    <a:gd name="T6" fmla="*/ 66 w 96"/>
                    <a:gd name="T7" fmla="*/ 109 h 112"/>
                    <a:gd name="T8" fmla="*/ 50 w 96"/>
                    <a:gd name="T9" fmla="*/ 77 h 112"/>
                    <a:gd name="T10" fmla="*/ 50 w 96"/>
                    <a:gd name="T11" fmla="*/ 74 h 112"/>
                    <a:gd name="T12" fmla="*/ 58 w 96"/>
                    <a:gd name="T13" fmla="*/ 74 h 112"/>
                    <a:gd name="T14" fmla="*/ 62 w 96"/>
                    <a:gd name="T15" fmla="*/ 71 h 112"/>
                    <a:gd name="T16" fmla="*/ 66 w 96"/>
                    <a:gd name="T17" fmla="*/ 84 h 112"/>
                    <a:gd name="T18" fmla="*/ 73 w 96"/>
                    <a:gd name="T19" fmla="*/ 106 h 112"/>
                    <a:gd name="T20" fmla="*/ 85 w 96"/>
                    <a:gd name="T21" fmla="*/ 106 h 112"/>
                    <a:gd name="T22" fmla="*/ 73 w 96"/>
                    <a:gd name="T23" fmla="*/ 80 h 112"/>
                    <a:gd name="T24" fmla="*/ 70 w 96"/>
                    <a:gd name="T25" fmla="*/ 68 h 112"/>
                    <a:gd name="T26" fmla="*/ 89 w 96"/>
                    <a:gd name="T27" fmla="*/ 29 h 112"/>
                    <a:gd name="T28" fmla="*/ 39 w 96"/>
                    <a:gd name="T29" fmla="*/ 4 h 112"/>
                    <a:gd name="T30" fmla="*/ 8 w 96"/>
                    <a:gd name="T31" fmla="*/ 45 h 112"/>
                    <a:gd name="T32" fmla="*/ 39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74"/>
                      </a:moveTo>
                      <a:cubicBezTo>
                        <a:pt x="39" y="74"/>
                        <a:pt x="39" y="77"/>
                        <a:pt x="43" y="80"/>
                      </a:cubicBezTo>
                      <a:cubicBezTo>
                        <a:pt x="43" y="90"/>
                        <a:pt x="50" y="100"/>
                        <a:pt x="54" y="112"/>
                      </a:cubicBezTo>
                      <a:cubicBezTo>
                        <a:pt x="66" y="109"/>
                        <a:pt x="66" y="109"/>
                        <a:pt x="66" y="109"/>
                      </a:cubicBezTo>
                      <a:cubicBezTo>
                        <a:pt x="58" y="100"/>
                        <a:pt x="54" y="90"/>
                        <a:pt x="50" y="77"/>
                      </a:cubicBezTo>
                      <a:cubicBezTo>
                        <a:pt x="50" y="77"/>
                        <a:pt x="50" y="74"/>
                        <a:pt x="50" y="74"/>
                      </a:cubicBezTo>
                      <a:cubicBezTo>
                        <a:pt x="50" y="74"/>
                        <a:pt x="54" y="74"/>
                        <a:pt x="58" y="74"/>
                      </a:cubicBezTo>
                      <a:cubicBezTo>
                        <a:pt x="58" y="71"/>
                        <a:pt x="62" y="71"/>
                        <a:pt x="62" y="71"/>
                      </a:cubicBezTo>
                      <a:cubicBezTo>
                        <a:pt x="62" y="77"/>
                        <a:pt x="62" y="77"/>
                        <a:pt x="66" y="84"/>
                      </a:cubicBezTo>
                      <a:cubicBezTo>
                        <a:pt x="66" y="90"/>
                        <a:pt x="70" y="100"/>
                        <a:pt x="73" y="106"/>
                      </a:cubicBezTo>
                      <a:cubicBezTo>
                        <a:pt x="85" y="106"/>
                        <a:pt x="85" y="106"/>
                        <a:pt x="85" y="106"/>
                      </a:cubicBezTo>
                      <a:cubicBezTo>
                        <a:pt x="81" y="96"/>
                        <a:pt x="77" y="87"/>
                        <a:pt x="73" y="80"/>
                      </a:cubicBezTo>
                      <a:cubicBezTo>
                        <a:pt x="73" y="77"/>
                        <a:pt x="70" y="74"/>
                        <a:pt x="70" y="68"/>
                      </a:cubicBezTo>
                      <a:cubicBezTo>
                        <a:pt x="89" y="61"/>
                        <a:pt x="96" y="45"/>
                        <a:pt x="89" y="29"/>
                      </a:cubicBezTo>
                      <a:cubicBezTo>
                        <a:pt x="85" y="10"/>
                        <a:pt x="62" y="0"/>
                        <a:pt x="39" y="4"/>
                      </a:cubicBezTo>
                      <a:cubicBezTo>
                        <a:pt x="16" y="10"/>
                        <a:pt x="0" y="29"/>
                        <a:pt x="8" y="45"/>
                      </a:cubicBezTo>
                      <a:cubicBezTo>
                        <a:pt x="12" y="61"/>
                        <a:pt x="24" y="71"/>
                        <a:pt x="39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8" name="Freeform 997"/>
                <p:cNvSpPr>
                  <a:spLocks/>
                </p:cNvSpPr>
                <p:nvPr/>
              </p:nvSpPr>
              <p:spPr bwMode="auto">
                <a:xfrm>
                  <a:off x="1781" y="2053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9 h 12"/>
                    <a:gd name="T4" fmla="*/ 5 w 10"/>
                    <a:gd name="T5" fmla="*/ 12 h 12"/>
                    <a:gd name="T6" fmla="*/ 7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6 w 10"/>
                    <a:gd name="T15" fmla="*/ 8 h 12"/>
                    <a:gd name="T16" fmla="*/ 7 w 10"/>
                    <a:gd name="T17" fmla="*/ 9 h 12"/>
                    <a:gd name="T18" fmla="*/ 7 w 10"/>
                    <a:gd name="T19" fmla="*/ 11 h 12"/>
                    <a:gd name="T20" fmla="*/ 9 w 10"/>
                    <a:gd name="T21" fmla="*/ 11 h 12"/>
                    <a:gd name="T22" fmla="*/ 7 w 10"/>
                    <a:gd name="T23" fmla="*/ 9 h 12"/>
                    <a:gd name="T24" fmla="*/ 7 w 10"/>
                    <a:gd name="T25" fmla="*/ 7 h 12"/>
                    <a:gd name="T26" fmla="*/ 9 w 10"/>
                    <a:gd name="T27" fmla="*/ 3 h 12"/>
                    <a:gd name="T28" fmla="*/ 4 w 10"/>
                    <a:gd name="T29" fmla="*/ 1 h 12"/>
                    <a:gd name="T30" fmla="*/ 1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10"/>
                        <a:pt x="5" y="11"/>
                        <a:pt x="5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7" y="9"/>
                      </a:cubicBezTo>
                      <a:cubicBezTo>
                        <a:pt x="7" y="10"/>
                        <a:pt x="7" y="11"/>
                        <a:pt x="7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0"/>
                        <a:pt x="8" y="9"/>
                        <a:pt x="7" y="9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9" y="7"/>
                        <a:pt x="10" y="5"/>
                        <a:pt x="9" y="3"/>
                      </a:cubicBez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9" name="Freeform 998"/>
                <p:cNvSpPr>
                  <a:spLocks/>
                </p:cNvSpPr>
                <p:nvPr/>
              </p:nvSpPr>
              <p:spPr bwMode="auto">
                <a:xfrm>
                  <a:off x="1923" y="2536"/>
                  <a:ext cx="10" cy="12"/>
                </a:xfrm>
                <a:custGeom>
                  <a:avLst/>
                  <a:gdLst>
                    <a:gd name="T0" fmla="*/ 47 w 96"/>
                    <a:gd name="T1" fmla="*/ 32 h 112"/>
                    <a:gd name="T2" fmla="*/ 47 w 96"/>
                    <a:gd name="T3" fmla="*/ 38 h 112"/>
                    <a:gd name="T4" fmla="*/ 39 w 96"/>
                    <a:gd name="T5" fmla="*/ 38 h 112"/>
                    <a:gd name="T6" fmla="*/ 31 w 96"/>
                    <a:gd name="T7" fmla="*/ 41 h 112"/>
                    <a:gd name="T8" fmla="*/ 31 w 96"/>
                    <a:gd name="T9" fmla="*/ 25 h 112"/>
                    <a:gd name="T10" fmla="*/ 24 w 96"/>
                    <a:gd name="T11" fmla="*/ 7 h 112"/>
                    <a:gd name="T12" fmla="*/ 12 w 96"/>
                    <a:gd name="T13" fmla="*/ 7 h 112"/>
                    <a:gd name="T14" fmla="*/ 24 w 96"/>
                    <a:gd name="T15" fmla="*/ 28 h 112"/>
                    <a:gd name="T16" fmla="*/ 24 w 96"/>
                    <a:gd name="T17" fmla="*/ 44 h 112"/>
                    <a:gd name="T18" fmla="*/ 8 w 96"/>
                    <a:gd name="T19" fmla="*/ 81 h 112"/>
                    <a:gd name="T20" fmla="*/ 58 w 96"/>
                    <a:gd name="T21" fmla="*/ 106 h 112"/>
                    <a:gd name="T22" fmla="*/ 89 w 96"/>
                    <a:gd name="T23" fmla="*/ 63 h 112"/>
                    <a:gd name="T24" fmla="*/ 54 w 96"/>
                    <a:gd name="T25" fmla="*/ 38 h 112"/>
                    <a:gd name="T26" fmla="*/ 54 w 96"/>
                    <a:gd name="T27" fmla="*/ 28 h 112"/>
                    <a:gd name="T28" fmla="*/ 43 w 96"/>
                    <a:gd name="T29" fmla="*/ 0 h 112"/>
                    <a:gd name="T30" fmla="*/ 31 w 96"/>
                    <a:gd name="T31" fmla="*/ 4 h 112"/>
                    <a:gd name="T32" fmla="*/ 47 w 96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32"/>
                      </a:moveTo>
                      <a:cubicBezTo>
                        <a:pt x="47" y="35"/>
                        <a:pt x="47" y="35"/>
                        <a:pt x="47" y="38"/>
                      </a:cubicBezTo>
                      <a:cubicBezTo>
                        <a:pt x="47" y="38"/>
                        <a:pt x="39" y="38"/>
                        <a:pt x="39" y="38"/>
                      </a:cubicBezTo>
                      <a:cubicBezTo>
                        <a:pt x="35" y="41"/>
                        <a:pt x="35" y="41"/>
                        <a:pt x="31" y="41"/>
                      </a:cubicBezTo>
                      <a:cubicBezTo>
                        <a:pt x="31" y="35"/>
                        <a:pt x="31" y="32"/>
                        <a:pt x="31" y="25"/>
                      </a:cubicBezTo>
                      <a:cubicBezTo>
                        <a:pt x="27" y="19"/>
                        <a:pt x="27" y="13"/>
                        <a:pt x="24" y="7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6" y="16"/>
                        <a:pt x="20" y="22"/>
                        <a:pt x="24" y="28"/>
                      </a:cubicBezTo>
                      <a:cubicBezTo>
                        <a:pt x="24" y="32"/>
                        <a:pt x="24" y="38"/>
                        <a:pt x="24" y="44"/>
                      </a:cubicBezTo>
                      <a:cubicBezTo>
                        <a:pt x="12" y="50"/>
                        <a:pt x="0" y="66"/>
                        <a:pt x="8" y="81"/>
                      </a:cubicBezTo>
                      <a:cubicBezTo>
                        <a:pt x="12" y="100"/>
                        <a:pt x="35" y="112"/>
                        <a:pt x="58" y="106"/>
                      </a:cubicBezTo>
                      <a:cubicBezTo>
                        <a:pt x="81" y="103"/>
                        <a:pt x="96" y="81"/>
                        <a:pt x="89" y="63"/>
                      </a:cubicBezTo>
                      <a:cubicBezTo>
                        <a:pt x="85" y="50"/>
                        <a:pt x="73" y="41"/>
                        <a:pt x="54" y="38"/>
                      </a:cubicBezTo>
                      <a:cubicBezTo>
                        <a:pt x="54" y="35"/>
                        <a:pt x="54" y="32"/>
                        <a:pt x="54" y="28"/>
                      </a:cubicBezTo>
                      <a:cubicBezTo>
                        <a:pt x="50" y="19"/>
                        <a:pt x="47" y="10"/>
                        <a:pt x="43" y="0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39" y="13"/>
                        <a:pt x="43" y="22"/>
                        <a:pt x="47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0" name="Freeform 999"/>
                <p:cNvSpPr>
                  <a:spLocks/>
                </p:cNvSpPr>
                <p:nvPr/>
              </p:nvSpPr>
              <p:spPr bwMode="auto">
                <a:xfrm>
                  <a:off x="1923" y="2536"/>
                  <a:ext cx="10" cy="12"/>
                </a:xfrm>
                <a:custGeom>
                  <a:avLst/>
                  <a:gdLst>
                    <a:gd name="T0" fmla="*/ 5 w 10"/>
                    <a:gd name="T1" fmla="*/ 4 h 12"/>
                    <a:gd name="T2" fmla="*/ 5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2 w 10"/>
                    <a:gd name="T11" fmla="*/ 1 h 12"/>
                    <a:gd name="T12" fmla="*/ 1 w 10"/>
                    <a:gd name="T13" fmla="*/ 1 h 12"/>
                    <a:gd name="T14" fmla="*/ 2 w 10"/>
                    <a:gd name="T15" fmla="*/ 3 h 12"/>
                    <a:gd name="T16" fmla="*/ 2 w 10"/>
                    <a:gd name="T17" fmla="*/ 5 h 12"/>
                    <a:gd name="T18" fmla="*/ 1 w 10"/>
                    <a:gd name="T19" fmla="*/ 9 h 12"/>
                    <a:gd name="T20" fmla="*/ 6 w 10"/>
                    <a:gd name="T21" fmla="*/ 11 h 12"/>
                    <a:gd name="T22" fmla="*/ 9 w 10"/>
                    <a:gd name="T23" fmla="*/ 7 h 12"/>
                    <a:gd name="T24" fmla="*/ 5 w 10"/>
                    <a:gd name="T25" fmla="*/ 4 h 12"/>
                    <a:gd name="T26" fmla="*/ 5 w 10"/>
                    <a:gd name="T27" fmla="*/ 3 h 12"/>
                    <a:gd name="T28" fmla="*/ 4 w 10"/>
                    <a:gd name="T29" fmla="*/ 0 h 12"/>
                    <a:gd name="T30" fmla="*/ 3 w 10"/>
                    <a:gd name="T31" fmla="*/ 1 h 12"/>
                    <a:gd name="T32" fmla="*/ 5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4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2" y="2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1" y="5"/>
                        <a:pt x="0" y="7"/>
                        <a:pt x="1" y="9"/>
                      </a:cubicBezTo>
                      <a:cubicBezTo>
                        <a:pt x="1" y="11"/>
                        <a:pt x="3" y="12"/>
                        <a:pt x="6" y="11"/>
                      </a:cubicBezTo>
                      <a:cubicBezTo>
                        <a:pt x="8" y="11"/>
                        <a:pt x="10" y="9"/>
                        <a:pt x="9" y="7"/>
                      </a:cubicBezTo>
                      <a:cubicBezTo>
                        <a:pt x="9" y="5"/>
                        <a:pt x="7" y="4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5" y="1"/>
                        <a:pt x="4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2"/>
                        <a:pt x="4" y="2"/>
                        <a:pt x="5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1" name="Freeform 1000"/>
                <p:cNvSpPr>
                  <a:spLocks/>
                </p:cNvSpPr>
                <p:nvPr/>
              </p:nvSpPr>
              <p:spPr bwMode="auto">
                <a:xfrm>
                  <a:off x="1919" y="2524"/>
                  <a:ext cx="9" cy="12"/>
                </a:xfrm>
                <a:custGeom>
                  <a:avLst/>
                  <a:gdLst>
                    <a:gd name="T0" fmla="*/ 34 w 80"/>
                    <a:gd name="T1" fmla="*/ 77 h 112"/>
                    <a:gd name="T2" fmla="*/ 34 w 80"/>
                    <a:gd name="T3" fmla="*/ 80 h 112"/>
                    <a:gd name="T4" fmla="*/ 47 w 80"/>
                    <a:gd name="T5" fmla="*/ 112 h 112"/>
                    <a:gd name="T6" fmla="*/ 54 w 80"/>
                    <a:gd name="T7" fmla="*/ 112 h 112"/>
                    <a:gd name="T8" fmla="*/ 40 w 80"/>
                    <a:gd name="T9" fmla="*/ 80 h 112"/>
                    <a:gd name="T10" fmla="*/ 40 w 80"/>
                    <a:gd name="T11" fmla="*/ 77 h 112"/>
                    <a:gd name="T12" fmla="*/ 50 w 80"/>
                    <a:gd name="T13" fmla="*/ 74 h 112"/>
                    <a:gd name="T14" fmla="*/ 54 w 80"/>
                    <a:gd name="T15" fmla="*/ 74 h 112"/>
                    <a:gd name="T16" fmla="*/ 54 w 80"/>
                    <a:gd name="T17" fmla="*/ 84 h 112"/>
                    <a:gd name="T18" fmla="*/ 64 w 80"/>
                    <a:gd name="T19" fmla="*/ 109 h 112"/>
                    <a:gd name="T20" fmla="*/ 70 w 80"/>
                    <a:gd name="T21" fmla="*/ 106 h 112"/>
                    <a:gd name="T22" fmla="*/ 64 w 80"/>
                    <a:gd name="T23" fmla="*/ 84 h 112"/>
                    <a:gd name="T24" fmla="*/ 60 w 80"/>
                    <a:gd name="T25" fmla="*/ 71 h 112"/>
                    <a:gd name="T26" fmla="*/ 77 w 80"/>
                    <a:gd name="T27" fmla="*/ 32 h 112"/>
                    <a:gd name="T28" fmla="*/ 30 w 80"/>
                    <a:gd name="T29" fmla="*/ 7 h 112"/>
                    <a:gd name="T30" fmla="*/ 4 w 80"/>
                    <a:gd name="T31" fmla="*/ 48 h 112"/>
                    <a:gd name="T32" fmla="*/ 34 w 80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4" y="77"/>
                      </a:moveTo>
                      <a:cubicBezTo>
                        <a:pt x="34" y="77"/>
                        <a:pt x="34" y="80"/>
                        <a:pt x="34" y="80"/>
                      </a:cubicBezTo>
                      <a:cubicBezTo>
                        <a:pt x="37" y="93"/>
                        <a:pt x="40" y="103"/>
                        <a:pt x="47" y="112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47" y="100"/>
                        <a:pt x="44" y="90"/>
                        <a:pt x="40" y="80"/>
                      </a:cubicBezTo>
                      <a:cubicBezTo>
                        <a:pt x="40" y="77"/>
                        <a:pt x="40" y="77"/>
                        <a:pt x="40" y="77"/>
                      </a:cubicBezTo>
                      <a:cubicBezTo>
                        <a:pt x="44" y="77"/>
                        <a:pt x="47" y="74"/>
                        <a:pt x="50" y="74"/>
                      </a:cubicBezTo>
                      <a:cubicBezTo>
                        <a:pt x="50" y="74"/>
                        <a:pt x="50" y="74"/>
                        <a:pt x="54" y="74"/>
                      </a:cubicBezTo>
                      <a:cubicBezTo>
                        <a:pt x="54" y="77"/>
                        <a:pt x="54" y="80"/>
                        <a:pt x="54" y="84"/>
                      </a:cubicBezTo>
                      <a:cubicBezTo>
                        <a:pt x="57" y="93"/>
                        <a:pt x="60" y="100"/>
                        <a:pt x="64" y="109"/>
                      </a:cubicBezTo>
                      <a:cubicBezTo>
                        <a:pt x="70" y="106"/>
                        <a:pt x="70" y="106"/>
                        <a:pt x="70" y="106"/>
                      </a:cubicBezTo>
                      <a:cubicBezTo>
                        <a:pt x="67" y="100"/>
                        <a:pt x="64" y="90"/>
                        <a:pt x="64" y="84"/>
                      </a:cubicBezTo>
                      <a:cubicBezTo>
                        <a:pt x="60" y="77"/>
                        <a:pt x="60" y="74"/>
                        <a:pt x="60" y="71"/>
                      </a:cubicBezTo>
                      <a:cubicBezTo>
                        <a:pt x="74" y="64"/>
                        <a:pt x="80" y="48"/>
                        <a:pt x="77" y="32"/>
                      </a:cubicBezTo>
                      <a:cubicBezTo>
                        <a:pt x="70" y="13"/>
                        <a:pt x="50" y="0"/>
                        <a:pt x="30" y="7"/>
                      </a:cubicBezTo>
                      <a:cubicBezTo>
                        <a:pt x="10" y="10"/>
                        <a:pt x="0" y="29"/>
                        <a:pt x="4" y="48"/>
                      </a:cubicBezTo>
                      <a:cubicBezTo>
                        <a:pt x="7" y="64"/>
                        <a:pt x="20" y="74"/>
                        <a:pt x="34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2" name="Freeform 1001"/>
                <p:cNvSpPr>
                  <a:spLocks/>
                </p:cNvSpPr>
                <p:nvPr/>
              </p:nvSpPr>
              <p:spPr bwMode="auto">
                <a:xfrm>
                  <a:off x="1919" y="2524"/>
                  <a:ext cx="9" cy="12"/>
                </a:xfrm>
                <a:custGeom>
                  <a:avLst/>
                  <a:gdLst>
                    <a:gd name="T0" fmla="*/ 4 w 9"/>
                    <a:gd name="T1" fmla="*/ 8 h 12"/>
                    <a:gd name="T2" fmla="*/ 4 w 9"/>
                    <a:gd name="T3" fmla="*/ 9 h 12"/>
                    <a:gd name="T4" fmla="*/ 5 w 9"/>
                    <a:gd name="T5" fmla="*/ 12 h 12"/>
                    <a:gd name="T6" fmla="*/ 6 w 9"/>
                    <a:gd name="T7" fmla="*/ 12 h 12"/>
                    <a:gd name="T8" fmla="*/ 5 w 9"/>
                    <a:gd name="T9" fmla="*/ 9 h 12"/>
                    <a:gd name="T10" fmla="*/ 5 w 9"/>
                    <a:gd name="T11" fmla="*/ 8 h 12"/>
                    <a:gd name="T12" fmla="*/ 6 w 9"/>
                    <a:gd name="T13" fmla="*/ 8 h 12"/>
                    <a:gd name="T14" fmla="*/ 6 w 9"/>
                    <a:gd name="T15" fmla="*/ 8 h 12"/>
                    <a:gd name="T16" fmla="*/ 6 w 9"/>
                    <a:gd name="T17" fmla="*/ 9 h 12"/>
                    <a:gd name="T18" fmla="*/ 7 w 9"/>
                    <a:gd name="T19" fmla="*/ 12 h 12"/>
                    <a:gd name="T20" fmla="*/ 8 w 9"/>
                    <a:gd name="T21" fmla="*/ 12 h 12"/>
                    <a:gd name="T22" fmla="*/ 7 w 9"/>
                    <a:gd name="T23" fmla="*/ 9 h 12"/>
                    <a:gd name="T24" fmla="*/ 7 w 9"/>
                    <a:gd name="T25" fmla="*/ 8 h 12"/>
                    <a:gd name="T26" fmla="*/ 8 w 9"/>
                    <a:gd name="T27" fmla="*/ 4 h 12"/>
                    <a:gd name="T28" fmla="*/ 3 w 9"/>
                    <a:gd name="T29" fmla="*/ 1 h 12"/>
                    <a:gd name="T30" fmla="*/ 1 w 9"/>
                    <a:gd name="T31" fmla="*/ 5 h 12"/>
                    <a:gd name="T32" fmla="*/ 4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4" y="8"/>
                      </a:moveTo>
                      <a:cubicBezTo>
                        <a:pt x="4" y="8"/>
                        <a:pt x="4" y="9"/>
                        <a:pt x="4" y="9"/>
                      </a:cubicBezTo>
                      <a:cubicBezTo>
                        <a:pt x="4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5" y="11"/>
                        <a:pt x="5" y="10"/>
                        <a:pt x="5" y="9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1"/>
                        <a:pt x="7" y="10"/>
                        <a:pt x="7" y="9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7"/>
                        <a:pt x="9" y="5"/>
                        <a:pt x="8" y="4"/>
                      </a:cubicBezTo>
                      <a:cubicBezTo>
                        <a:pt x="8" y="2"/>
                        <a:pt x="6" y="0"/>
                        <a:pt x="3" y="1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3" name="Freeform 1002"/>
                <p:cNvSpPr>
                  <a:spLocks/>
                </p:cNvSpPr>
                <p:nvPr/>
              </p:nvSpPr>
              <p:spPr bwMode="auto">
                <a:xfrm>
                  <a:off x="1777" y="2067"/>
                  <a:ext cx="9" cy="13"/>
                </a:xfrm>
                <a:custGeom>
                  <a:avLst/>
                  <a:gdLst>
                    <a:gd name="T0" fmla="*/ 37 w 80"/>
                    <a:gd name="T1" fmla="*/ 32 h 128"/>
                    <a:gd name="T2" fmla="*/ 37 w 80"/>
                    <a:gd name="T3" fmla="*/ 43 h 128"/>
                    <a:gd name="T4" fmla="*/ 30 w 80"/>
                    <a:gd name="T5" fmla="*/ 43 h 128"/>
                    <a:gd name="T6" fmla="*/ 24 w 80"/>
                    <a:gd name="T7" fmla="*/ 43 h 128"/>
                    <a:gd name="T8" fmla="*/ 20 w 80"/>
                    <a:gd name="T9" fmla="*/ 29 h 128"/>
                    <a:gd name="T10" fmla="*/ 14 w 80"/>
                    <a:gd name="T11" fmla="*/ 4 h 128"/>
                    <a:gd name="T12" fmla="*/ 7 w 80"/>
                    <a:gd name="T13" fmla="*/ 8 h 128"/>
                    <a:gd name="T14" fmla="*/ 17 w 80"/>
                    <a:gd name="T15" fmla="*/ 32 h 128"/>
                    <a:gd name="T16" fmla="*/ 17 w 80"/>
                    <a:gd name="T17" fmla="*/ 47 h 128"/>
                    <a:gd name="T18" fmla="*/ 4 w 80"/>
                    <a:gd name="T19" fmla="*/ 93 h 128"/>
                    <a:gd name="T20" fmla="*/ 50 w 80"/>
                    <a:gd name="T21" fmla="*/ 121 h 128"/>
                    <a:gd name="T22" fmla="*/ 77 w 80"/>
                    <a:gd name="T23" fmla="*/ 72 h 128"/>
                    <a:gd name="T24" fmla="*/ 44 w 80"/>
                    <a:gd name="T25" fmla="*/ 43 h 128"/>
                    <a:gd name="T26" fmla="*/ 44 w 80"/>
                    <a:gd name="T27" fmla="*/ 32 h 128"/>
                    <a:gd name="T28" fmla="*/ 30 w 80"/>
                    <a:gd name="T29" fmla="*/ 0 h 128"/>
                    <a:gd name="T30" fmla="*/ 24 w 80"/>
                    <a:gd name="T31" fmla="*/ 4 h 128"/>
                    <a:gd name="T32" fmla="*/ 37 w 80"/>
                    <a:gd name="T33" fmla="*/ 3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28">
                      <a:moveTo>
                        <a:pt x="37" y="32"/>
                      </a:moveTo>
                      <a:cubicBezTo>
                        <a:pt x="37" y="36"/>
                        <a:pt x="37" y="40"/>
                        <a:pt x="37" y="43"/>
                      </a:cubicBezTo>
                      <a:cubicBezTo>
                        <a:pt x="37" y="43"/>
                        <a:pt x="30" y="43"/>
                        <a:pt x="30" y="43"/>
                      </a:cubicBezTo>
                      <a:cubicBezTo>
                        <a:pt x="27" y="43"/>
                        <a:pt x="27" y="43"/>
                        <a:pt x="24" y="43"/>
                      </a:cubicBezTo>
                      <a:cubicBezTo>
                        <a:pt x="24" y="40"/>
                        <a:pt x="24" y="36"/>
                        <a:pt x="20" y="29"/>
                      </a:cubicBezTo>
                      <a:cubicBezTo>
                        <a:pt x="20" y="22"/>
                        <a:pt x="17" y="15"/>
                        <a:pt x="14" y="4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10" y="15"/>
                        <a:pt x="14" y="25"/>
                        <a:pt x="17" y="32"/>
                      </a:cubicBezTo>
                      <a:cubicBezTo>
                        <a:pt x="17" y="36"/>
                        <a:pt x="17" y="43"/>
                        <a:pt x="17" y="47"/>
                      </a:cubicBezTo>
                      <a:cubicBezTo>
                        <a:pt x="7" y="57"/>
                        <a:pt x="0" y="75"/>
                        <a:pt x="4" y="93"/>
                      </a:cubicBezTo>
                      <a:cubicBezTo>
                        <a:pt x="10" y="114"/>
                        <a:pt x="30" y="128"/>
                        <a:pt x="50" y="121"/>
                      </a:cubicBezTo>
                      <a:cubicBezTo>
                        <a:pt x="70" y="114"/>
                        <a:pt x="80" y="89"/>
                        <a:pt x="77" y="72"/>
                      </a:cubicBezTo>
                      <a:cubicBezTo>
                        <a:pt x="70" y="54"/>
                        <a:pt x="60" y="47"/>
                        <a:pt x="44" y="43"/>
                      </a:cubicBezTo>
                      <a:cubicBezTo>
                        <a:pt x="44" y="40"/>
                        <a:pt x="44" y="36"/>
                        <a:pt x="44" y="32"/>
                      </a:cubicBezTo>
                      <a:cubicBezTo>
                        <a:pt x="40" y="22"/>
                        <a:pt x="34" y="11"/>
                        <a:pt x="30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30" y="15"/>
                        <a:pt x="34" y="22"/>
                        <a:pt x="37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4" name="Freeform 1003"/>
                <p:cNvSpPr>
                  <a:spLocks/>
                </p:cNvSpPr>
                <p:nvPr/>
              </p:nvSpPr>
              <p:spPr bwMode="auto">
                <a:xfrm>
                  <a:off x="1777" y="2067"/>
                  <a:ext cx="9" cy="13"/>
                </a:xfrm>
                <a:custGeom>
                  <a:avLst/>
                  <a:gdLst>
                    <a:gd name="T0" fmla="*/ 4 w 9"/>
                    <a:gd name="T1" fmla="*/ 3 h 13"/>
                    <a:gd name="T2" fmla="*/ 4 w 9"/>
                    <a:gd name="T3" fmla="*/ 4 h 13"/>
                    <a:gd name="T4" fmla="*/ 3 w 9"/>
                    <a:gd name="T5" fmla="*/ 4 h 13"/>
                    <a:gd name="T6" fmla="*/ 3 w 9"/>
                    <a:gd name="T7" fmla="*/ 4 h 13"/>
                    <a:gd name="T8" fmla="*/ 2 w 9"/>
                    <a:gd name="T9" fmla="*/ 3 h 13"/>
                    <a:gd name="T10" fmla="*/ 2 w 9"/>
                    <a:gd name="T11" fmla="*/ 0 h 13"/>
                    <a:gd name="T12" fmla="*/ 1 w 9"/>
                    <a:gd name="T13" fmla="*/ 1 h 13"/>
                    <a:gd name="T14" fmla="*/ 2 w 9"/>
                    <a:gd name="T15" fmla="*/ 3 h 13"/>
                    <a:gd name="T16" fmla="*/ 2 w 9"/>
                    <a:gd name="T17" fmla="*/ 5 h 13"/>
                    <a:gd name="T18" fmla="*/ 1 w 9"/>
                    <a:gd name="T19" fmla="*/ 10 h 13"/>
                    <a:gd name="T20" fmla="*/ 6 w 9"/>
                    <a:gd name="T21" fmla="*/ 12 h 13"/>
                    <a:gd name="T22" fmla="*/ 8 w 9"/>
                    <a:gd name="T23" fmla="*/ 7 h 13"/>
                    <a:gd name="T24" fmla="*/ 5 w 9"/>
                    <a:gd name="T25" fmla="*/ 4 h 13"/>
                    <a:gd name="T26" fmla="*/ 5 w 9"/>
                    <a:gd name="T27" fmla="*/ 3 h 13"/>
                    <a:gd name="T28" fmla="*/ 3 w 9"/>
                    <a:gd name="T29" fmla="*/ 0 h 13"/>
                    <a:gd name="T30" fmla="*/ 3 w 9"/>
                    <a:gd name="T31" fmla="*/ 0 h 13"/>
                    <a:gd name="T32" fmla="*/ 4 w 9"/>
                    <a:gd name="T33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4" y="3"/>
                      </a:move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1" y="12"/>
                        <a:pt x="3" y="13"/>
                        <a:pt x="6" y="12"/>
                      </a:cubicBezTo>
                      <a:cubicBezTo>
                        <a:pt x="8" y="12"/>
                        <a:pt x="9" y="9"/>
                        <a:pt x="8" y="7"/>
                      </a:cubicBezTo>
                      <a:cubicBezTo>
                        <a:pt x="8" y="5"/>
                        <a:pt x="7" y="5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5" name="Freeform 1004"/>
                <p:cNvSpPr>
                  <a:spLocks/>
                </p:cNvSpPr>
                <p:nvPr/>
              </p:nvSpPr>
              <p:spPr bwMode="auto">
                <a:xfrm>
                  <a:off x="1771" y="2055"/>
                  <a:ext cx="10" cy="12"/>
                </a:xfrm>
                <a:custGeom>
                  <a:avLst/>
                  <a:gdLst>
                    <a:gd name="T0" fmla="*/ 43 w 96"/>
                    <a:gd name="T1" fmla="*/ 77 h 112"/>
                    <a:gd name="T2" fmla="*/ 43 w 96"/>
                    <a:gd name="T3" fmla="*/ 80 h 112"/>
                    <a:gd name="T4" fmla="*/ 58 w 96"/>
                    <a:gd name="T5" fmla="*/ 112 h 112"/>
                    <a:gd name="T6" fmla="*/ 70 w 96"/>
                    <a:gd name="T7" fmla="*/ 112 h 112"/>
                    <a:gd name="T8" fmla="*/ 50 w 96"/>
                    <a:gd name="T9" fmla="*/ 80 h 112"/>
                    <a:gd name="T10" fmla="*/ 50 w 96"/>
                    <a:gd name="T11" fmla="*/ 77 h 112"/>
                    <a:gd name="T12" fmla="*/ 62 w 96"/>
                    <a:gd name="T13" fmla="*/ 74 h 112"/>
                    <a:gd name="T14" fmla="*/ 66 w 96"/>
                    <a:gd name="T15" fmla="*/ 74 h 112"/>
                    <a:gd name="T16" fmla="*/ 66 w 96"/>
                    <a:gd name="T17" fmla="*/ 84 h 112"/>
                    <a:gd name="T18" fmla="*/ 77 w 96"/>
                    <a:gd name="T19" fmla="*/ 109 h 112"/>
                    <a:gd name="T20" fmla="*/ 89 w 96"/>
                    <a:gd name="T21" fmla="*/ 106 h 112"/>
                    <a:gd name="T22" fmla="*/ 77 w 96"/>
                    <a:gd name="T23" fmla="*/ 80 h 112"/>
                    <a:gd name="T24" fmla="*/ 73 w 96"/>
                    <a:gd name="T25" fmla="*/ 71 h 112"/>
                    <a:gd name="T26" fmla="*/ 93 w 96"/>
                    <a:gd name="T27" fmla="*/ 29 h 112"/>
                    <a:gd name="T28" fmla="*/ 39 w 96"/>
                    <a:gd name="T29" fmla="*/ 7 h 112"/>
                    <a:gd name="T30" fmla="*/ 8 w 96"/>
                    <a:gd name="T31" fmla="*/ 52 h 112"/>
                    <a:gd name="T32" fmla="*/ 43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3" y="77"/>
                      </a:moveTo>
                      <a:cubicBezTo>
                        <a:pt x="43" y="77"/>
                        <a:pt x="43" y="80"/>
                        <a:pt x="43" y="80"/>
                      </a:cubicBezTo>
                      <a:cubicBezTo>
                        <a:pt x="47" y="93"/>
                        <a:pt x="54" y="103"/>
                        <a:pt x="58" y="112"/>
                      </a:cubicBezTo>
                      <a:cubicBezTo>
                        <a:pt x="70" y="112"/>
                        <a:pt x="70" y="112"/>
                        <a:pt x="70" y="112"/>
                      </a:cubicBezTo>
                      <a:cubicBezTo>
                        <a:pt x="62" y="100"/>
                        <a:pt x="54" y="90"/>
                        <a:pt x="50" y="80"/>
                      </a:cubicBezTo>
                      <a:cubicBezTo>
                        <a:pt x="50" y="77"/>
                        <a:pt x="50" y="77"/>
                        <a:pt x="50" y="77"/>
                      </a:cubicBezTo>
                      <a:cubicBezTo>
                        <a:pt x="54" y="77"/>
                        <a:pt x="58" y="74"/>
                        <a:pt x="62" y="74"/>
                      </a:cubicBezTo>
                      <a:cubicBezTo>
                        <a:pt x="62" y="74"/>
                        <a:pt x="62" y="74"/>
                        <a:pt x="66" y="74"/>
                      </a:cubicBezTo>
                      <a:cubicBezTo>
                        <a:pt x="66" y="77"/>
                        <a:pt x="66" y="80"/>
                        <a:pt x="66" y="84"/>
                      </a:cubicBezTo>
                      <a:cubicBezTo>
                        <a:pt x="70" y="90"/>
                        <a:pt x="73" y="100"/>
                        <a:pt x="77" y="109"/>
                      </a:cubicBezTo>
                      <a:cubicBezTo>
                        <a:pt x="89" y="106"/>
                        <a:pt x="89" y="106"/>
                        <a:pt x="89" y="106"/>
                      </a:cubicBezTo>
                      <a:cubicBezTo>
                        <a:pt x="81" y="96"/>
                        <a:pt x="77" y="90"/>
                        <a:pt x="77" y="80"/>
                      </a:cubicBezTo>
                      <a:cubicBezTo>
                        <a:pt x="73" y="77"/>
                        <a:pt x="73" y="74"/>
                        <a:pt x="73" y="71"/>
                      </a:cubicBezTo>
                      <a:cubicBezTo>
                        <a:pt x="89" y="61"/>
                        <a:pt x="96" y="45"/>
                        <a:pt x="93" y="29"/>
                      </a:cubicBezTo>
                      <a:cubicBezTo>
                        <a:pt x="85" y="10"/>
                        <a:pt x="58" y="0"/>
                        <a:pt x="39" y="7"/>
                      </a:cubicBezTo>
                      <a:cubicBezTo>
                        <a:pt x="16" y="13"/>
                        <a:pt x="0" y="32"/>
                        <a:pt x="8" y="52"/>
                      </a:cubicBezTo>
                      <a:cubicBezTo>
                        <a:pt x="12" y="64"/>
                        <a:pt x="27" y="74"/>
                        <a:pt x="43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6" name="Freeform 1005"/>
                <p:cNvSpPr>
                  <a:spLocks/>
                </p:cNvSpPr>
                <p:nvPr/>
              </p:nvSpPr>
              <p:spPr bwMode="auto">
                <a:xfrm>
                  <a:off x="1771" y="2055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8 h 12"/>
                    <a:gd name="T4" fmla="*/ 6 w 10"/>
                    <a:gd name="T5" fmla="*/ 12 h 12"/>
                    <a:gd name="T6" fmla="*/ 7 w 10"/>
                    <a:gd name="T7" fmla="*/ 12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7 w 10"/>
                    <a:gd name="T15" fmla="*/ 8 h 12"/>
                    <a:gd name="T16" fmla="*/ 7 w 10"/>
                    <a:gd name="T17" fmla="*/ 9 h 12"/>
                    <a:gd name="T18" fmla="*/ 8 w 10"/>
                    <a:gd name="T19" fmla="*/ 11 h 12"/>
                    <a:gd name="T20" fmla="*/ 9 w 10"/>
                    <a:gd name="T21" fmla="*/ 11 h 12"/>
                    <a:gd name="T22" fmla="*/ 8 w 10"/>
                    <a:gd name="T23" fmla="*/ 8 h 12"/>
                    <a:gd name="T24" fmla="*/ 7 w 10"/>
                    <a:gd name="T25" fmla="*/ 7 h 12"/>
                    <a:gd name="T26" fmla="*/ 9 w 10"/>
                    <a:gd name="T27" fmla="*/ 3 h 12"/>
                    <a:gd name="T28" fmla="*/ 4 w 10"/>
                    <a:gd name="T29" fmla="*/ 1 h 12"/>
                    <a:gd name="T30" fmla="*/ 0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10"/>
                        <a:pt x="5" y="11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0"/>
                        <a:pt x="5" y="9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7" y="8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7" y="9"/>
                        <a:pt x="7" y="10"/>
                        <a:pt x="8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0"/>
                        <a:pt x="8" y="9"/>
                        <a:pt x="8" y="8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9" y="6"/>
                        <a:pt x="10" y="5"/>
                        <a:pt x="9" y="3"/>
                      </a:cubicBez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7" name="Freeform 1006"/>
                <p:cNvSpPr>
                  <a:spLocks/>
                </p:cNvSpPr>
                <p:nvPr/>
              </p:nvSpPr>
              <p:spPr bwMode="auto">
                <a:xfrm>
                  <a:off x="1933" y="2533"/>
                  <a:ext cx="10" cy="12"/>
                </a:xfrm>
                <a:custGeom>
                  <a:avLst/>
                  <a:gdLst>
                    <a:gd name="T0" fmla="*/ 43 w 96"/>
                    <a:gd name="T1" fmla="*/ 29 h 112"/>
                    <a:gd name="T2" fmla="*/ 47 w 96"/>
                    <a:gd name="T3" fmla="*/ 39 h 112"/>
                    <a:gd name="T4" fmla="*/ 35 w 96"/>
                    <a:gd name="T5" fmla="*/ 39 h 112"/>
                    <a:gd name="T6" fmla="*/ 31 w 96"/>
                    <a:gd name="T7" fmla="*/ 39 h 112"/>
                    <a:gd name="T8" fmla="*/ 27 w 96"/>
                    <a:gd name="T9" fmla="*/ 26 h 112"/>
                    <a:gd name="T10" fmla="*/ 20 w 96"/>
                    <a:gd name="T11" fmla="*/ 4 h 112"/>
                    <a:gd name="T12" fmla="*/ 8 w 96"/>
                    <a:gd name="T13" fmla="*/ 7 h 112"/>
                    <a:gd name="T14" fmla="*/ 20 w 96"/>
                    <a:gd name="T15" fmla="*/ 26 h 112"/>
                    <a:gd name="T16" fmla="*/ 24 w 96"/>
                    <a:gd name="T17" fmla="*/ 42 h 112"/>
                    <a:gd name="T18" fmla="*/ 4 w 96"/>
                    <a:gd name="T19" fmla="*/ 84 h 112"/>
                    <a:gd name="T20" fmla="*/ 58 w 96"/>
                    <a:gd name="T21" fmla="*/ 109 h 112"/>
                    <a:gd name="T22" fmla="*/ 89 w 96"/>
                    <a:gd name="T23" fmla="*/ 61 h 112"/>
                    <a:gd name="T24" fmla="*/ 54 w 96"/>
                    <a:gd name="T25" fmla="*/ 36 h 112"/>
                    <a:gd name="T26" fmla="*/ 50 w 96"/>
                    <a:gd name="T27" fmla="*/ 29 h 112"/>
                    <a:gd name="T28" fmla="*/ 39 w 96"/>
                    <a:gd name="T29" fmla="*/ 0 h 112"/>
                    <a:gd name="T30" fmla="*/ 27 w 96"/>
                    <a:gd name="T31" fmla="*/ 0 h 112"/>
                    <a:gd name="T32" fmla="*/ 43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3" y="29"/>
                      </a:moveTo>
                      <a:cubicBezTo>
                        <a:pt x="43" y="32"/>
                        <a:pt x="47" y="36"/>
                        <a:pt x="47" y="39"/>
                      </a:cubicBezTo>
                      <a:cubicBezTo>
                        <a:pt x="43" y="36"/>
                        <a:pt x="39" y="39"/>
                        <a:pt x="35" y="39"/>
                      </a:cubicBezTo>
                      <a:cubicBezTo>
                        <a:pt x="35" y="39"/>
                        <a:pt x="31" y="39"/>
                        <a:pt x="31" y="39"/>
                      </a:cubicBezTo>
                      <a:cubicBezTo>
                        <a:pt x="31" y="36"/>
                        <a:pt x="27" y="29"/>
                        <a:pt x="27" y="26"/>
                      </a:cubicBezTo>
                      <a:cubicBezTo>
                        <a:pt x="24" y="20"/>
                        <a:pt x="24" y="13"/>
                        <a:pt x="20" y="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2" y="13"/>
                        <a:pt x="16" y="20"/>
                        <a:pt x="20" y="26"/>
                      </a:cubicBezTo>
                      <a:cubicBezTo>
                        <a:pt x="20" y="32"/>
                        <a:pt x="20" y="39"/>
                        <a:pt x="24" y="42"/>
                      </a:cubicBezTo>
                      <a:cubicBezTo>
                        <a:pt x="8" y="52"/>
                        <a:pt x="0" y="68"/>
                        <a:pt x="4" y="84"/>
                      </a:cubicBezTo>
                      <a:cubicBezTo>
                        <a:pt x="12" y="100"/>
                        <a:pt x="35" y="112"/>
                        <a:pt x="58" y="109"/>
                      </a:cubicBezTo>
                      <a:cubicBezTo>
                        <a:pt x="81" y="103"/>
                        <a:pt x="96" y="80"/>
                        <a:pt x="89" y="61"/>
                      </a:cubicBezTo>
                      <a:cubicBezTo>
                        <a:pt x="85" y="48"/>
                        <a:pt x="70" y="39"/>
                        <a:pt x="54" y="36"/>
                      </a:cubicBezTo>
                      <a:cubicBezTo>
                        <a:pt x="54" y="36"/>
                        <a:pt x="50" y="29"/>
                        <a:pt x="50" y="29"/>
                      </a:cubicBezTo>
                      <a:cubicBezTo>
                        <a:pt x="47" y="20"/>
                        <a:pt x="43" y="7"/>
                        <a:pt x="39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35" y="10"/>
                        <a:pt x="39" y="20"/>
                        <a:pt x="43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8" name="Freeform 1007"/>
                <p:cNvSpPr>
                  <a:spLocks/>
                </p:cNvSpPr>
                <p:nvPr/>
              </p:nvSpPr>
              <p:spPr bwMode="auto">
                <a:xfrm>
                  <a:off x="1933" y="2533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2 w 10"/>
                    <a:gd name="T11" fmla="*/ 0 h 12"/>
                    <a:gd name="T12" fmla="*/ 1 w 10"/>
                    <a:gd name="T13" fmla="*/ 0 h 12"/>
                    <a:gd name="T14" fmla="*/ 2 w 10"/>
                    <a:gd name="T15" fmla="*/ 3 h 12"/>
                    <a:gd name="T16" fmla="*/ 2 w 10"/>
                    <a:gd name="T17" fmla="*/ 4 h 12"/>
                    <a:gd name="T18" fmla="*/ 0 w 10"/>
                    <a:gd name="T19" fmla="*/ 9 h 12"/>
                    <a:gd name="T20" fmla="*/ 6 w 10"/>
                    <a:gd name="T21" fmla="*/ 11 h 12"/>
                    <a:gd name="T22" fmla="*/ 9 w 10"/>
                    <a:gd name="T23" fmla="*/ 6 h 12"/>
                    <a:gd name="T24" fmla="*/ 6 w 10"/>
                    <a:gd name="T25" fmla="*/ 4 h 12"/>
                    <a:gd name="T26" fmla="*/ 5 w 10"/>
                    <a:gd name="T27" fmla="*/ 3 h 12"/>
                    <a:gd name="T28" fmla="*/ 4 w 10"/>
                    <a:gd name="T29" fmla="*/ 0 h 12"/>
                    <a:gd name="T30" fmla="*/ 3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7"/>
                        <a:pt x="0" y="9"/>
                      </a:cubicBezTo>
                      <a:cubicBezTo>
                        <a:pt x="1" y="10"/>
                        <a:pt x="4" y="12"/>
                        <a:pt x="6" y="11"/>
                      </a:cubicBezTo>
                      <a:cubicBezTo>
                        <a:pt x="8" y="11"/>
                        <a:pt x="10" y="8"/>
                        <a:pt x="9" y="6"/>
                      </a:cubicBezTo>
                      <a:cubicBezTo>
                        <a:pt x="9" y="5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5" y="2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9" name="Freeform 1008"/>
                <p:cNvSpPr>
                  <a:spLocks/>
                </p:cNvSpPr>
                <p:nvPr/>
              </p:nvSpPr>
              <p:spPr bwMode="auto">
                <a:xfrm>
                  <a:off x="1928" y="2521"/>
                  <a:ext cx="10" cy="12"/>
                </a:xfrm>
                <a:custGeom>
                  <a:avLst/>
                  <a:gdLst>
                    <a:gd name="T0" fmla="*/ 40 w 96"/>
                    <a:gd name="T1" fmla="*/ 77 h 112"/>
                    <a:gd name="T2" fmla="*/ 44 w 96"/>
                    <a:gd name="T3" fmla="*/ 80 h 112"/>
                    <a:gd name="T4" fmla="*/ 60 w 96"/>
                    <a:gd name="T5" fmla="*/ 112 h 112"/>
                    <a:gd name="T6" fmla="*/ 68 w 96"/>
                    <a:gd name="T7" fmla="*/ 109 h 112"/>
                    <a:gd name="T8" fmla="*/ 52 w 96"/>
                    <a:gd name="T9" fmla="*/ 77 h 112"/>
                    <a:gd name="T10" fmla="*/ 52 w 96"/>
                    <a:gd name="T11" fmla="*/ 77 h 112"/>
                    <a:gd name="T12" fmla="*/ 60 w 96"/>
                    <a:gd name="T13" fmla="*/ 74 h 112"/>
                    <a:gd name="T14" fmla="*/ 64 w 96"/>
                    <a:gd name="T15" fmla="*/ 74 h 112"/>
                    <a:gd name="T16" fmla="*/ 68 w 96"/>
                    <a:gd name="T17" fmla="*/ 84 h 112"/>
                    <a:gd name="T18" fmla="*/ 80 w 96"/>
                    <a:gd name="T19" fmla="*/ 109 h 112"/>
                    <a:gd name="T20" fmla="*/ 88 w 96"/>
                    <a:gd name="T21" fmla="*/ 106 h 112"/>
                    <a:gd name="T22" fmla="*/ 76 w 96"/>
                    <a:gd name="T23" fmla="*/ 80 h 112"/>
                    <a:gd name="T24" fmla="*/ 72 w 96"/>
                    <a:gd name="T25" fmla="*/ 71 h 112"/>
                    <a:gd name="T26" fmla="*/ 92 w 96"/>
                    <a:gd name="T27" fmla="*/ 29 h 112"/>
                    <a:gd name="T28" fmla="*/ 36 w 96"/>
                    <a:gd name="T29" fmla="*/ 7 h 112"/>
                    <a:gd name="T30" fmla="*/ 8 w 96"/>
                    <a:gd name="T31" fmla="*/ 48 h 112"/>
                    <a:gd name="T32" fmla="*/ 40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0" y="77"/>
                      </a:moveTo>
                      <a:cubicBezTo>
                        <a:pt x="40" y="77"/>
                        <a:pt x="44" y="80"/>
                        <a:pt x="44" y="80"/>
                      </a:cubicBezTo>
                      <a:cubicBezTo>
                        <a:pt x="48" y="93"/>
                        <a:pt x="52" y="103"/>
                        <a:pt x="60" y="112"/>
                      </a:cubicBezTo>
                      <a:cubicBezTo>
                        <a:pt x="68" y="109"/>
                        <a:pt x="68" y="109"/>
                        <a:pt x="68" y="109"/>
                      </a:cubicBezTo>
                      <a:cubicBezTo>
                        <a:pt x="60" y="100"/>
                        <a:pt x="56" y="90"/>
                        <a:pt x="52" y="77"/>
                      </a:cubicBezTo>
                      <a:cubicBezTo>
                        <a:pt x="52" y="77"/>
                        <a:pt x="52" y="77"/>
                        <a:pt x="52" y="77"/>
                      </a:cubicBezTo>
                      <a:cubicBezTo>
                        <a:pt x="56" y="74"/>
                        <a:pt x="56" y="74"/>
                        <a:pt x="60" y="74"/>
                      </a:cubicBezTo>
                      <a:cubicBezTo>
                        <a:pt x="60" y="74"/>
                        <a:pt x="64" y="74"/>
                        <a:pt x="64" y="74"/>
                      </a:cubicBezTo>
                      <a:cubicBezTo>
                        <a:pt x="64" y="77"/>
                        <a:pt x="64" y="80"/>
                        <a:pt x="68" y="84"/>
                      </a:cubicBezTo>
                      <a:cubicBezTo>
                        <a:pt x="68" y="90"/>
                        <a:pt x="76" y="100"/>
                        <a:pt x="80" y="109"/>
                      </a:cubicBezTo>
                      <a:cubicBezTo>
                        <a:pt x="88" y="106"/>
                        <a:pt x="88" y="106"/>
                        <a:pt x="88" y="106"/>
                      </a:cubicBezTo>
                      <a:cubicBezTo>
                        <a:pt x="84" y="96"/>
                        <a:pt x="80" y="90"/>
                        <a:pt x="76" y="80"/>
                      </a:cubicBezTo>
                      <a:cubicBezTo>
                        <a:pt x="76" y="77"/>
                        <a:pt x="72" y="74"/>
                        <a:pt x="72" y="71"/>
                      </a:cubicBezTo>
                      <a:cubicBezTo>
                        <a:pt x="92" y="61"/>
                        <a:pt x="96" y="45"/>
                        <a:pt x="92" y="29"/>
                      </a:cubicBezTo>
                      <a:cubicBezTo>
                        <a:pt x="84" y="10"/>
                        <a:pt x="60" y="0"/>
                        <a:pt x="36" y="7"/>
                      </a:cubicBezTo>
                      <a:cubicBezTo>
                        <a:pt x="12" y="13"/>
                        <a:pt x="0" y="29"/>
                        <a:pt x="8" y="48"/>
                      </a:cubicBezTo>
                      <a:cubicBezTo>
                        <a:pt x="12" y="64"/>
                        <a:pt x="24" y="74"/>
                        <a:pt x="40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0" name="Freeform 1009"/>
                <p:cNvSpPr>
                  <a:spLocks/>
                </p:cNvSpPr>
                <p:nvPr/>
              </p:nvSpPr>
              <p:spPr bwMode="auto">
                <a:xfrm>
                  <a:off x="1928" y="2521"/>
                  <a:ext cx="10" cy="12"/>
                </a:xfrm>
                <a:custGeom>
                  <a:avLst/>
                  <a:gdLst>
                    <a:gd name="T0" fmla="*/ 4 w 10"/>
                    <a:gd name="T1" fmla="*/ 8 h 12"/>
                    <a:gd name="T2" fmla="*/ 4 w 10"/>
                    <a:gd name="T3" fmla="*/ 8 h 12"/>
                    <a:gd name="T4" fmla="*/ 6 w 10"/>
                    <a:gd name="T5" fmla="*/ 12 h 12"/>
                    <a:gd name="T6" fmla="*/ 7 w 10"/>
                    <a:gd name="T7" fmla="*/ 11 h 12"/>
                    <a:gd name="T8" fmla="*/ 5 w 10"/>
                    <a:gd name="T9" fmla="*/ 8 h 12"/>
                    <a:gd name="T10" fmla="*/ 5 w 10"/>
                    <a:gd name="T11" fmla="*/ 8 h 12"/>
                    <a:gd name="T12" fmla="*/ 6 w 10"/>
                    <a:gd name="T13" fmla="*/ 8 h 12"/>
                    <a:gd name="T14" fmla="*/ 7 w 10"/>
                    <a:gd name="T15" fmla="*/ 8 h 12"/>
                    <a:gd name="T16" fmla="*/ 7 w 10"/>
                    <a:gd name="T17" fmla="*/ 9 h 12"/>
                    <a:gd name="T18" fmla="*/ 8 w 10"/>
                    <a:gd name="T19" fmla="*/ 11 h 12"/>
                    <a:gd name="T20" fmla="*/ 9 w 10"/>
                    <a:gd name="T21" fmla="*/ 11 h 12"/>
                    <a:gd name="T22" fmla="*/ 8 w 10"/>
                    <a:gd name="T23" fmla="*/ 8 h 12"/>
                    <a:gd name="T24" fmla="*/ 7 w 10"/>
                    <a:gd name="T25" fmla="*/ 7 h 12"/>
                    <a:gd name="T26" fmla="*/ 9 w 10"/>
                    <a:gd name="T27" fmla="*/ 3 h 12"/>
                    <a:gd name="T28" fmla="*/ 4 w 10"/>
                    <a:gd name="T29" fmla="*/ 1 h 12"/>
                    <a:gd name="T30" fmla="*/ 1 w 10"/>
                    <a:gd name="T31" fmla="*/ 5 h 12"/>
                    <a:gd name="T32" fmla="*/ 4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10"/>
                        <a:pt x="5" y="11"/>
                        <a:pt x="6" y="12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6" y="10"/>
                        <a:pt x="6" y="9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7" y="9"/>
                        <a:pt x="8" y="10"/>
                        <a:pt x="8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0"/>
                        <a:pt x="8" y="9"/>
                        <a:pt x="8" y="8"/>
                      </a:cubicBezTo>
                      <a:cubicBezTo>
                        <a:pt x="8" y="8"/>
                        <a:pt x="7" y="8"/>
                        <a:pt x="7" y="7"/>
                      </a:cubicBezTo>
                      <a:cubicBezTo>
                        <a:pt x="9" y="6"/>
                        <a:pt x="10" y="5"/>
                        <a:pt x="9" y="3"/>
                      </a:cubicBez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1" name="Freeform 1010"/>
                <p:cNvSpPr>
                  <a:spLocks/>
                </p:cNvSpPr>
                <p:nvPr/>
              </p:nvSpPr>
              <p:spPr bwMode="auto">
                <a:xfrm>
                  <a:off x="1767" y="2070"/>
                  <a:ext cx="10" cy="12"/>
                </a:xfrm>
                <a:custGeom>
                  <a:avLst/>
                  <a:gdLst>
                    <a:gd name="T0" fmla="*/ 40 w 96"/>
                    <a:gd name="T1" fmla="*/ 28 h 112"/>
                    <a:gd name="T2" fmla="*/ 44 w 96"/>
                    <a:gd name="T3" fmla="*/ 38 h 112"/>
                    <a:gd name="T4" fmla="*/ 32 w 96"/>
                    <a:gd name="T5" fmla="*/ 38 h 112"/>
                    <a:gd name="T6" fmla="*/ 28 w 96"/>
                    <a:gd name="T7" fmla="*/ 41 h 112"/>
                    <a:gd name="T8" fmla="*/ 24 w 96"/>
                    <a:gd name="T9" fmla="*/ 25 h 112"/>
                    <a:gd name="T10" fmla="*/ 12 w 96"/>
                    <a:gd name="T11" fmla="*/ 7 h 112"/>
                    <a:gd name="T12" fmla="*/ 4 w 96"/>
                    <a:gd name="T13" fmla="*/ 7 h 112"/>
                    <a:gd name="T14" fmla="*/ 16 w 96"/>
                    <a:gd name="T15" fmla="*/ 28 h 112"/>
                    <a:gd name="T16" fmla="*/ 20 w 96"/>
                    <a:gd name="T17" fmla="*/ 44 h 112"/>
                    <a:gd name="T18" fmla="*/ 4 w 96"/>
                    <a:gd name="T19" fmla="*/ 81 h 112"/>
                    <a:gd name="T20" fmla="*/ 60 w 96"/>
                    <a:gd name="T21" fmla="*/ 106 h 112"/>
                    <a:gd name="T22" fmla="*/ 88 w 96"/>
                    <a:gd name="T23" fmla="*/ 60 h 112"/>
                    <a:gd name="T24" fmla="*/ 52 w 96"/>
                    <a:gd name="T25" fmla="*/ 38 h 112"/>
                    <a:gd name="T26" fmla="*/ 48 w 96"/>
                    <a:gd name="T27" fmla="*/ 28 h 112"/>
                    <a:gd name="T28" fmla="*/ 36 w 96"/>
                    <a:gd name="T29" fmla="*/ 0 h 112"/>
                    <a:gd name="T30" fmla="*/ 24 w 96"/>
                    <a:gd name="T31" fmla="*/ 4 h 112"/>
                    <a:gd name="T32" fmla="*/ 40 w 96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0" y="28"/>
                      </a:moveTo>
                      <a:cubicBezTo>
                        <a:pt x="40" y="32"/>
                        <a:pt x="44" y="35"/>
                        <a:pt x="44" y="38"/>
                      </a:cubicBezTo>
                      <a:cubicBezTo>
                        <a:pt x="40" y="38"/>
                        <a:pt x="36" y="38"/>
                        <a:pt x="32" y="38"/>
                      </a:cubicBezTo>
                      <a:cubicBezTo>
                        <a:pt x="32" y="38"/>
                        <a:pt x="28" y="41"/>
                        <a:pt x="28" y="41"/>
                      </a:cubicBezTo>
                      <a:cubicBezTo>
                        <a:pt x="28" y="35"/>
                        <a:pt x="24" y="32"/>
                        <a:pt x="24" y="25"/>
                      </a:cubicBezTo>
                      <a:cubicBezTo>
                        <a:pt x="20" y="19"/>
                        <a:pt x="20" y="13"/>
                        <a:pt x="12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8" y="16"/>
                        <a:pt x="12" y="22"/>
                        <a:pt x="16" y="28"/>
                      </a:cubicBezTo>
                      <a:cubicBezTo>
                        <a:pt x="20" y="32"/>
                        <a:pt x="20" y="38"/>
                        <a:pt x="20" y="44"/>
                      </a:cubicBezTo>
                      <a:cubicBezTo>
                        <a:pt x="4" y="53"/>
                        <a:pt x="0" y="66"/>
                        <a:pt x="4" y="81"/>
                      </a:cubicBezTo>
                      <a:cubicBezTo>
                        <a:pt x="12" y="100"/>
                        <a:pt x="36" y="112"/>
                        <a:pt x="60" y="106"/>
                      </a:cubicBezTo>
                      <a:cubicBezTo>
                        <a:pt x="84" y="100"/>
                        <a:pt x="96" y="78"/>
                        <a:pt x="88" y="60"/>
                      </a:cubicBezTo>
                      <a:cubicBezTo>
                        <a:pt x="84" y="47"/>
                        <a:pt x="68" y="38"/>
                        <a:pt x="52" y="38"/>
                      </a:cubicBezTo>
                      <a:cubicBezTo>
                        <a:pt x="52" y="35"/>
                        <a:pt x="48" y="32"/>
                        <a:pt x="48" y="28"/>
                      </a:cubicBezTo>
                      <a:cubicBezTo>
                        <a:pt x="44" y="19"/>
                        <a:pt x="40" y="10"/>
                        <a:pt x="36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32" y="13"/>
                        <a:pt x="36" y="19"/>
                        <a:pt x="40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2" name="Freeform 1011"/>
                <p:cNvSpPr>
                  <a:spLocks/>
                </p:cNvSpPr>
                <p:nvPr/>
              </p:nvSpPr>
              <p:spPr bwMode="auto">
                <a:xfrm>
                  <a:off x="1767" y="2070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1 w 10"/>
                    <a:gd name="T11" fmla="*/ 1 h 12"/>
                    <a:gd name="T12" fmla="*/ 1 w 10"/>
                    <a:gd name="T13" fmla="*/ 1 h 12"/>
                    <a:gd name="T14" fmla="*/ 2 w 10"/>
                    <a:gd name="T15" fmla="*/ 3 h 12"/>
                    <a:gd name="T16" fmla="*/ 2 w 10"/>
                    <a:gd name="T17" fmla="*/ 5 h 12"/>
                    <a:gd name="T18" fmla="*/ 1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6 w 10"/>
                    <a:gd name="T25" fmla="*/ 4 h 12"/>
                    <a:gd name="T26" fmla="*/ 5 w 10"/>
                    <a:gd name="T27" fmla="*/ 3 h 12"/>
                    <a:gd name="T28" fmla="*/ 4 w 10"/>
                    <a:gd name="T29" fmla="*/ 0 h 12"/>
                    <a:gd name="T30" fmla="*/ 3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6"/>
                        <a:pt x="0" y="7"/>
                        <a:pt x="1" y="9"/>
                      </a:cubicBezTo>
                      <a:cubicBezTo>
                        <a:pt x="1" y="11"/>
                        <a:pt x="4" y="12"/>
                        <a:pt x="7" y="11"/>
                      </a:cubicBezTo>
                      <a:cubicBezTo>
                        <a:pt x="9" y="11"/>
                        <a:pt x="10" y="8"/>
                        <a:pt x="9" y="6"/>
                      </a:cubicBezTo>
                      <a:cubicBezTo>
                        <a:pt x="9" y="5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5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3" name="Freeform 1012"/>
                <p:cNvSpPr>
                  <a:spLocks/>
                </p:cNvSpPr>
                <p:nvPr/>
              </p:nvSpPr>
              <p:spPr bwMode="auto">
                <a:xfrm>
                  <a:off x="1762" y="2058"/>
                  <a:ext cx="9" cy="12"/>
                </a:xfrm>
                <a:custGeom>
                  <a:avLst/>
                  <a:gdLst>
                    <a:gd name="T0" fmla="*/ 37 w 80"/>
                    <a:gd name="T1" fmla="*/ 74 h 112"/>
                    <a:gd name="T2" fmla="*/ 37 w 80"/>
                    <a:gd name="T3" fmla="*/ 80 h 112"/>
                    <a:gd name="T4" fmla="*/ 50 w 80"/>
                    <a:gd name="T5" fmla="*/ 112 h 112"/>
                    <a:gd name="T6" fmla="*/ 60 w 80"/>
                    <a:gd name="T7" fmla="*/ 109 h 112"/>
                    <a:gd name="T8" fmla="*/ 44 w 80"/>
                    <a:gd name="T9" fmla="*/ 77 h 112"/>
                    <a:gd name="T10" fmla="*/ 44 w 80"/>
                    <a:gd name="T11" fmla="*/ 74 h 112"/>
                    <a:gd name="T12" fmla="*/ 50 w 80"/>
                    <a:gd name="T13" fmla="*/ 74 h 112"/>
                    <a:gd name="T14" fmla="*/ 57 w 80"/>
                    <a:gd name="T15" fmla="*/ 71 h 112"/>
                    <a:gd name="T16" fmla="*/ 57 w 80"/>
                    <a:gd name="T17" fmla="*/ 80 h 112"/>
                    <a:gd name="T18" fmla="*/ 70 w 80"/>
                    <a:gd name="T19" fmla="*/ 106 h 112"/>
                    <a:gd name="T20" fmla="*/ 77 w 80"/>
                    <a:gd name="T21" fmla="*/ 103 h 112"/>
                    <a:gd name="T22" fmla="*/ 67 w 80"/>
                    <a:gd name="T23" fmla="*/ 80 h 112"/>
                    <a:gd name="T24" fmla="*/ 60 w 80"/>
                    <a:gd name="T25" fmla="*/ 68 h 112"/>
                    <a:gd name="T26" fmla="*/ 77 w 80"/>
                    <a:gd name="T27" fmla="*/ 26 h 112"/>
                    <a:gd name="T28" fmla="*/ 30 w 80"/>
                    <a:gd name="T29" fmla="*/ 7 h 112"/>
                    <a:gd name="T30" fmla="*/ 7 w 80"/>
                    <a:gd name="T31" fmla="*/ 48 h 112"/>
                    <a:gd name="T32" fmla="*/ 37 w 80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7" y="74"/>
                      </a:moveTo>
                      <a:cubicBezTo>
                        <a:pt x="37" y="77"/>
                        <a:pt x="37" y="77"/>
                        <a:pt x="37" y="80"/>
                      </a:cubicBezTo>
                      <a:cubicBezTo>
                        <a:pt x="40" y="90"/>
                        <a:pt x="47" y="103"/>
                        <a:pt x="50" y="112"/>
                      </a:cubicBezTo>
                      <a:cubicBezTo>
                        <a:pt x="60" y="109"/>
                        <a:pt x="60" y="109"/>
                        <a:pt x="60" y="109"/>
                      </a:cubicBezTo>
                      <a:cubicBezTo>
                        <a:pt x="54" y="100"/>
                        <a:pt x="47" y="90"/>
                        <a:pt x="44" y="77"/>
                      </a:cubicBezTo>
                      <a:cubicBezTo>
                        <a:pt x="44" y="77"/>
                        <a:pt x="44" y="74"/>
                        <a:pt x="44" y="74"/>
                      </a:cubicBezTo>
                      <a:cubicBezTo>
                        <a:pt x="47" y="74"/>
                        <a:pt x="50" y="74"/>
                        <a:pt x="50" y="74"/>
                      </a:cubicBezTo>
                      <a:cubicBezTo>
                        <a:pt x="54" y="71"/>
                        <a:pt x="54" y="71"/>
                        <a:pt x="57" y="71"/>
                      </a:cubicBezTo>
                      <a:cubicBezTo>
                        <a:pt x="57" y="77"/>
                        <a:pt x="57" y="77"/>
                        <a:pt x="57" y="80"/>
                      </a:cubicBezTo>
                      <a:cubicBezTo>
                        <a:pt x="60" y="90"/>
                        <a:pt x="64" y="96"/>
                        <a:pt x="70" y="106"/>
                      </a:cubicBezTo>
                      <a:cubicBezTo>
                        <a:pt x="77" y="103"/>
                        <a:pt x="77" y="103"/>
                        <a:pt x="77" y="103"/>
                      </a:cubicBezTo>
                      <a:cubicBezTo>
                        <a:pt x="74" y="96"/>
                        <a:pt x="67" y="87"/>
                        <a:pt x="67" y="80"/>
                      </a:cubicBezTo>
                      <a:cubicBezTo>
                        <a:pt x="64" y="74"/>
                        <a:pt x="64" y="71"/>
                        <a:pt x="60" y="68"/>
                      </a:cubicBezTo>
                      <a:cubicBezTo>
                        <a:pt x="77" y="58"/>
                        <a:pt x="80" y="42"/>
                        <a:pt x="77" y="26"/>
                      </a:cubicBezTo>
                      <a:cubicBezTo>
                        <a:pt x="70" y="10"/>
                        <a:pt x="47" y="0"/>
                        <a:pt x="30" y="7"/>
                      </a:cubicBezTo>
                      <a:cubicBezTo>
                        <a:pt x="10" y="13"/>
                        <a:pt x="0" y="32"/>
                        <a:pt x="7" y="48"/>
                      </a:cubicBezTo>
                      <a:cubicBezTo>
                        <a:pt x="10" y="64"/>
                        <a:pt x="20" y="74"/>
                        <a:pt x="37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4" name="Freeform 1013"/>
                <p:cNvSpPr>
                  <a:spLocks/>
                </p:cNvSpPr>
                <p:nvPr/>
              </p:nvSpPr>
              <p:spPr bwMode="auto">
                <a:xfrm>
                  <a:off x="1762" y="2058"/>
                  <a:ext cx="9" cy="12"/>
                </a:xfrm>
                <a:custGeom>
                  <a:avLst/>
                  <a:gdLst>
                    <a:gd name="T0" fmla="*/ 4 w 9"/>
                    <a:gd name="T1" fmla="*/ 8 h 12"/>
                    <a:gd name="T2" fmla="*/ 4 w 9"/>
                    <a:gd name="T3" fmla="*/ 9 h 12"/>
                    <a:gd name="T4" fmla="*/ 5 w 9"/>
                    <a:gd name="T5" fmla="*/ 12 h 12"/>
                    <a:gd name="T6" fmla="*/ 6 w 9"/>
                    <a:gd name="T7" fmla="*/ 12 h 12"/>
                    <a:gd name="T8" fmla="*/ 5 w 9"/>
                    <a:gd name="T9" fmla="*/ 8 h 12"/>
                    <a:gd name="T10" fmla="*/ 5 w 9"/>
                    <a:gd name="T11" fmla="*/ 8 h 12"/>
                    <a:gd name="T12" fmla="*/ 5 w 9"/>
                    <a:gd name="T13" fmla="*/ 8 h 12"/>
                    <a:gd name="T14" fmla="*/ 6 w 9"/>
                    <a:gd name="T15" fmla="*/ 8 h 12"/>
                    <a:gd name="T16" fmla="*/ 6 w 9"/>
                    <a:gd name="T17" fmla="*/ 9 h 12"/>
                    <a:gd name="T18" fmla="*/ 7 w 9"/>
                    <a:gd name="T19" fmla="*/ 11 h 12"/>
                    <a:gd name="T20" fmla="*/ 8 w 9"/>
                    <a:gd name="T21" fmla="*/ 11 h 12"/>
                    <a:gd name="T22" fmla="*/ 7 w 9"/>
                    <a:gd name="T23" fmla="*/ 9 h 12"/>
                    <a:gd name="T24" fmla="*/ 6 w 9"/>
                    <a:gd name="T25" fmla="*/ 7 h 12"/>
                    <a:gd name="T26" fmla="*/ 8 w 9"/>
                    <a:gd name="T27" fmla="*/ 3 h 12"/>
                    <a:gd name="T28" fmla="*/ 3 w 9"/>
                    <a:gd name="T29" fmla="*/ 1 h 12"/>
                    <a:gd name="T30" fmla="*/ 1 w 9"/>
                    <a:gd name="T31" fmla="*/ 5 h 12"/>
                    <a:gd name="T32" fmla="*/ 4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4" y="8"/>
                      </a:move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9"/>
                      </a:cubicBezTo>
                      <a:cubicBezTo>
                        <a:pt x="6" y="10"/>
                        <a:pt x="7" y="10"/>
                        <a:pt x="7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0"/>
                        <a:pt x="7" y="9"/>
                        <a:pt x="7" y="9"/>
                      </a:cubicBezTo>
                      <a:cubicBezTo>
                        <a:pt x="7" y="8"/>
                        <a:pt x="7" y="8"/>
                        <a:pt x="6" y="7"/>
                      </a:cubicBezTo>
                      <a:cubicBezTo>
                        <a:pt x="8" y="6"/>
                        <a:pt x="9" y="5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5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5" name="Freeform 1014"/>
                <p:cNvSpPr>
                  <a:spLocks/>
                </p:cNvSpPr>
                <p:nvPr/>
              </p:nvSpPr>
              <p:spPr bwMode="auto">
                <a:xfrm>
                  <a:off x="1943" y="2531"/>
                  <a:ext cx="10" cy="12"/>
                </a:xfrm>
                <a:custGeom>
                  <a:avLst/>
                  <a:gdLst>
                    <a:gd name="T0" fmla="*/ 40 w 96"/>
                    <a:gd name="T1" fmla="*/ 32 h 112"/>
                    <a:gd name="T2" fmla="*/ 44 w 96"/>
                    <a:gd name="T3" fmla="*/ 38 h 112"/>
                    <a:gd name="T4" fmla="*/ 32 w 96"/>
                    <a:gd name="T5" fmla="*/ 41 h 112"/>
                    <a:gd name="T6" fmla="*/ 28 w 96"/>
                    <a:gd name="T7" fmla="*/ 41 h 112"/>
                    <a:gd name="T8" fmla="*/ 24 w 96"/>
                    <a:gd name="T9" fmla="*/ 25 h 112"/>
                    <a:gd name="T10" fmla="*/ 12 w 96"/>
                    <a:gd name="T11" fmla="*/ 7 h 112"/>
                    <a:gd name="T12" fmla="*/ 4 w 96"/>
                    <a:gd name="T13" fmla="*/ 10 h 112"/>
                    <a:gd name="T14" fmla="*/ 16 w 96"/>
                    <a:gd name="T15" fmla="*/ 28 h 112"/>
                    <a:gd name="T16" fmla="*/ 20 w 96"/>
                    <a:gd name="T17" fmla="*/ 44 h 112"/>
                    <a:gd name="T18" fmla="*/ 4 w 96"/>
                    <a:gd name="T19" fmla="*/ 81 h 112"/>
                    <a:gd name="T20" fmla="*/ 60 w 96"/>
                    <a:gd name="T21" fmla="*/ 106 h 112"/>
                    <a:gd name="T22" fmla="*/ 88 w 96"/>
                    <a:gd name="T23" fmla="*/ 63 h 112"/>
                    <a:gd name="T24" fmla="*/ 52 w 96"/>
                    <a:gd name="T25" fmla="*/ 38 h 112"/>
                    <a:gd name="T26" fmla="*/ 48 w 96"/>
                    <a:gd name="T27" fmla="*/ 28 h 112"/>
                    <a:gd name="T28" fmla="*/ 36 w 96"/>
                    <a:gd name="T29" fmla="*/ 0 h 112"/>
                    <a:gd name="T30" fmla="*/ 24 w 96"/>
                    <a:gd name="T31" fmla="*/ 4 h 112"/>
                    <a:gd name="T32" fmla="*/ 40 w 96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0" y="32"/>
                      </a:moveTo>
                      <a:cubicBezTo>
                        <a:pt x="40" y="35"/>
                        <a:pt x="44" y="35"/>
                        <a:pt x="44" y="38"/>
                      </a:cubicBezTo>
                      <a:cubicBezTo>
                        <a:pt x="40" y="38"/>
                        <a:pt x="36" y="38"/>
                        <a:pt x="32" y="41"/>
                      </a:cubicBezTo>
                      <a:cubicBezTo>
                        <a:pt x="32" y="41"/>
                        <a:pt x="28" y="41"/>
                        <a:pt x="28" y="41"/>
                      </a:cubicBezTo>
                      <a:cubicBezTo>
                        <a:pt x="28" y="35"/>
                        <a:pt x="28" y="32"/>
                        <a:pt x="24" y="25"/>
                      </a:cubicBezTo>
                      <a:cubicBezTo>
                        <a:pt x="20" y="22"/>
                        <a:pt x="20" y="13"/>
                        <a:pt x="12" y="7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8" y="16"/>
                        <a:pt x="12" y="22"/>
                        <a:pt x="16" y="28"/>
                      </a:cubicBezTo>
                      <a:cubicBezTo>
                        <a:pt x="20" y="35"/>
                        <a:pt x="20" y="38"/>
                        <a:pt x="20" y="44"/>
                      </a:cubicBezTo>
                      <a:cubicBezTo>
                        <a:pt x="4" y="53"/>
                        <a:pt x="0" y="69"/>
                        <a:pt x="4" y="81"/>
                      </a:cubicBezTo>
                      <a:cubicBezTo>
                        <a:pt x="12" y="100"/>
                        <a:pt x="36" y="112"/>
                        <a:pt x="60" y="106"/>
                      </a:cubicBezTo>
                      <a:cubicBezTo>
                        <a:pt x="84" y="100"/>
                        <a:pt x="96" y="78"/>
                        <a:pt x="88" y="63"/>
                      </a:cubicBezTo>
                      <a:cubicBezTo>
                        <a:pt x="84" y="47"/>
                        <a:pt x="68" y="41"/>
                        <a:pt x="52" y="38"/>
                      </a:cubicBezTo>
                      <a:cubicBezTo>
                        <a:pt x="52" y="35"/>
                        <a:pt x="48" y="32"/>
                        <a:pt x="48" y="28"/>
                      </a:cubicBezTo>
                      <a:cubicBezTo>
                        <a:pt x="44" y="19"/>
                        <a:pt x="40" y="10"/>
                        <a:pt x="36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32" y="13"/>
                        <a:pt x="36" y="22"/>
                        <a:pt x="40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6" name="Freeform 1015"/>
                <p:cNvSpPr>
                  <a:spLocks/>
                </p:cNvSpPr>
                <p:nvPr/>
              </p:nvSpPr>
              <p:spPr bwMode="auto">
                <a:xfrm>
                  <a:off x="1943" y="2531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3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2 w 10"/>
                    <a:gd name="T15" fmla="*/ 3 h 12"/>
                    <a:gd name="T16" fmla="*/ 2 w 10"/>
                    <a:gd name="T17" fmla="*/ 5 h 12"/>
                    <a:gd name="T18" fmla="*/ 0 w 10"/>
                    <a:gd name="T19" fmla="*/ 9 h 12"/>
                    <a:gd name="T20" fmla="*/ 6 w 10"/>
                    <a:gd name="T21" fmla="*/ 11 h 12"/>
                    <a:gd name="T22" fmla="*/ 9 w 10"/>
                    <a:gd name="T23" fmla="*/ 7 h 12"/>
                    <a:gd name="T24" fmla="*/ 5 w 10"/>
                    <a:gd name="T25" fmla="*/ 4 h 12"/>
                    <a:gd name="T26" fmla="*/ 5 w 10"/>
                    <a:gd name="T27" fmla="*/ 3 h 12"/>
                    <a:gd name="T28" fmla="*/ 4 w 10"/>
                    <a:gd name="T29" fmla="*/ 0 h 12"/>
                    <a:gd name="T30" fmla="*/ 3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0" y="6"/>
                        <a:pt x="0" y="7"/>
                        <a:pt x="0" y="9"/>
                      </a:cubicBezTo>
                      <a:cubicBezTo>
                        <a:pt x="1" y="11"/>
                        <a:pt x="4" y="12"/>
                        <a:pt x="6" y="11"/>
                      </a:cubicBezTo>
                      <a:cubicBezTo>
                        <a:pt x="9" y="11"/>
                        <a:pt x="10" y="8"/>
                        <a:pt x="9" y="7"/>
                      </a:cubicBezTo>
                      <a:cubicBezTo>
                        <a:pt x="9" y="5"/>
                        <a:pt x="7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7" name="Freeform 1016"/>
                <p:cNvSpPr>
                  <a:spLocks/>
                </p:cNvSpPr>
                <p:nvPr/>
              </p:nvSpPr>
              <p:spPr bwMode="auto">
                <a:xfrm>
                  <a:off x="1938" y="2519"/>
                  <a:ext cx="8" cy="12"/>
                </a:xfrm>
                <a:custGeom>
                  <a:avLst/>
                  <a:gdLst>
                    <a:gd name="T0" fmla="*/ 37 w 80"/>
                    <a:gd name="T1" fmla="*/ 77 h 112"/>
                    <a:gd name="T2" fmla="*/ 37 w 80"/>
                    <a:gd name="T3" fmla="*/ 80 h 112"/>
                    <a:gd name="T4" fmla="*/ 54 w 80"/>
                    <a:gd name="T5" fmla="*/ 112 h 112"/>
                    <a:gd name="T6" fmla="*/ 60 w 80"/>
                    <a:gd name="T7" fmla="*/ 109 h 112"/>
                    <a:gd name="T8" fmla="*/ 44 w 80"/>
                    <a:gd name="T9" fmla="*/ 77 h 112"/>
                    <a:gd name="T10" fmla="*/ 44 w 80"/>
                    <a:gd name="T11" fmla="*/ 77 h 112"/>
                    <a:gd name="T12" fmla="*/ 50 w 80"/>
                    <a:gd name="T13" fmla="*/ 74 h 112"/>
                    <a:gd name="T14" fmla="*/ 57 w 80"/>
                    <a:gd name="T15" fmla="*/ 71 h 112"/>
                    <a:gd name="T16" fmla="*/ 57 w 80"/>
                    <a:gd name="T17" fmla="*/ 84 h 112"/>
                    <a:gd name="T18" fmla="*/ 70 w 80"/>
                    <a:gd name="T19" fmla="*/ 106 h 112"/>
                    <a:gd name="T20" fmla="*/ 77 w 80"/>
                    <a:gd name="T21" fmla="*/ 103 h 112"/>
                    <a:gd name="T22" fmla="*/ 67 w 80"/>
                    <a:gd name="T23" fmla="*/ 80 h 112"/>
                    <a:gd name="T24" fmla="*/ 60 w 80"/>
                    <a:gd name="T25" fmla="*/ 68 h 112"/>
                    <a:gd name="T26" fmla="*/ 77 w 80"/>
                    <a:gd name="T27" fmla="*/ 29 h 112"/>
                    <a:gd name="T28" fmla="*/ 30 w 80"/>
                    <a:gd name="T29" fmla="*/ 7 h 112"/>
                    <a:gd name="T30" fmla="*/ 7 w 80"/>
                    <a:gd name="T31" fmla="*/ 52 h 112"/>
                    <a:gd name="T32" fmla="*/ 37 w 80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7" y="77"/>
                      </a:moveTo>
                      <a:cubicBezTo>
                        <a:pt x="37" y="77"/>
                        <a:pt x="37" y="80"/>
                        <a:pt x="37" y="80"/>
                      </a:cubicBezTo>
                      <a:cubicBezTo>
                        <a:pt x="40" y="93"/>
                        <a:pt x="47" y="103"/>
                        <a:pt x="54" y="112"/>
                      </a:cubicBezTo>
                      <a:cubicBezTo>
                        <a:pt x="60" y="109"/>
                        <a:pt x="60" y="109"/>
                        <a:pt x="60" y="109"/>
                      </a:cubicBezTo>
                      <a:cubicBezTo>
                        <a:pt x="54" y="100"/>
                        <a:pt x="50" y="90"/>
                        <a:pt x="44" y="77"/>
                      </a:cubicBezTo>
                      <a:cubicBezTo>
                        <a:pt x="44" y="77"/>
                        <a:pt x="44" y="77"/>
                        <a:pt x="44" y="77"/>
                      </a:cubicBezTo>
                      <a:cubicBezTo>
                        <a:pt x="47" y="74"/>
                        <a:pt x="50" y="74"/>
                        <a:pt x="50" y="74"/>
                      </a:cubicBezTo>
                      <a:cubicBezTo>
                        <a:pt x="54" y="74"/>
                        <a:pt x="54" y="74"/>
                        <a:pt x="57" y="71"/>
                      </a:cubicBezTo>
                      <a:cubicBezTo>
                        <a:pt x="57" y="77"/>
                        <a:pt x="57" y="80"/>
                        <a:pt x="57" y="84"/>
                      </a:cubicBezTo>
                      <a:cubicBezTo>
                        <a:pt x="60" y="90"/>
                        <a:pt x="64" y="100"/>
                        <a:pt x="70" y="106"/>
                      </a:cubicBezTo>
                      <a:cubicBezTo>
                        <a:pt x="77" y="103"/>
                        <a:pt x="77" y="103"/>
                        <a:pt x="77" y="103"/>
                      </a:cubicBezTo>
                      <a:cubicBezTo>
                        <a:pt x="74" y="96"/>
                        <a:pt x="67" y="87"/>
                        <a:pt x="67" y="80"/>
                      </a:cubicBezTo>
                      <a:cubicBezTo>
                        <a:pt x="64" y="77"/>
                        <a:pt x="64" y="74"/>
                        <a:pt x="60" y="68"/>
                      </a:cubicBezTo>
                      <a:cubicBezTo>
                        <a:pt x="77" y="61"/>
                        <a:pt x="80" y="42"/>
                        <a:pt x="77" y="29"/>
                      </a:cubicBezTo>
                      <a:cubicBezTo>
                        <a:pt x="70" y="10"/>
                        <a:pt x="50" y="0"/>
                        <a:pt x="30" y="7"/>
                      </a:cubicBezTo>
                      <a:cubicBezTo>
                        <a:pt x="10" y="13"/>
                        <a:pt x="0" y="32"/>
                        <a:pt x="7" y="52"/>
                      </a:cubicBezTo>
                      <a:cubicBezTo>
                        <a:pt x="10" y="64"/>
                        <a:pt x="20" y="74"/>
                        <a:pt x="3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8" name="Freeform 1017"/>
                <p:cNvSpPr>
                  <a:spLocks/>
                </p:cNvSpPr>
                <p:nvPr/>
              </p:nvSpPr>
              <p:spPr bwMode="auto">
                <a:xfrm>
                  <a:off x="1938" y="2519"/>
                  <a:ext cx="8" cy="12"/>
                </a:xfrm>
                <a:custGeom>
                  <a:avLst/>
                  <a:gdLst>
                    <a:gd name="T0" fmla="*/ 4 w 8"/>
                    <a:gd name="T1" fmla="*/ 8 h 12"/>
                    <a:gd name="T2" fmla="*/ 4 w 8"/>
                    <a:gd name="T3" fmla="*/ 9 h 12"/>
                    <a:gd name="T4" fmla="*/ 6 w 8"/>
                    <a:gd name="T5" fmla="*/ 12 h 12"/>
                    <a:gd name="T6" fmla="*/ 6 w 8"/>
                    <a:gd name="T7" fmla="*/ 12 h 12"/>
                    <a:gd name="T8" fmla="*/ 5 w 8"/>
                    <a:gd name="T9" fmla="*/ 8 h 12"/>
                    <a:gd name="T10" fmla="*/ 5 w 8"/>
                    <a:gd name="T11" fmla="*/ 8 h 12"/>
                    <a:gd name="T12" fmla="*/ 5 w 8"/>
                    <a:gd name="T13" fmla="*/ 8 h 12"/>
                    <a:gd name="T14" fmla="*/ 6 w 8"/>
                    <a:gd name="T15" fmla="*/ 8 h 12"/>
                    <a:gd name="T16" fmla="*/ 6 w 8"/>
                    <a:gd name="T17" fmla="*/ 9 h 12"/>
                    <a:gd name="T18" fmla="*/ 7 w 8"/>
                    <a:gd name="T19" fmla="*/ 11 h 12"/>
                    <a:gd name="T20" fmla="*/ 8 w 8"/>
                    <a:gd name="T21" fmla="*/ 11 h 12"/>
                    <a:gd name="T22" fmla="*/ 7 w 8"/>
                    <a:gd name="T23" fmla="*/ 9 h 12"/>
                    <a:gd name="T24" fmla="*/ 6 w 8"/>
                    <a:gd name="T25" fmla="*/ 7 h 12"/>
                    <a:gd name="T26" fmla="*/ 8 w 8"/>
                    <a:gd name="T27" fmla="*/ 3 h 12"/>
                    <a:gd name="T28" fmla="*/ 3 w 8"/>
                    <a:gd name="T29" fmla="*/ 1 h 12"/>
                    <a:gd name="T30" fmla="*/ 1 w 8"/>
                    <a:gd name="T31" fmla="*/ 6 h 12"/>
                    <a:gd name="T32" fmla="*/ 4 w 8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4" y="8"/>
                      </a:moveTo>
                      <a:cubicBezTo>
                        <a:pt x="4" y="8"/>
                        <a:pt x="4" y="9"/>
                        <a:pt x="4" y="9"/>
                      </a:cubicBezTo>
                      <a:cubicBezTo>
                        <a:pt x="4" y="10"/>
                        <a:pt x="5" y="11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5" y="10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7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0"/>
                        <a:pt x="7" y="9"/>
                        <a:pt x="7" y="9"/>
                      </a:cubicBezTo>
                      <a:cubicBezTo>
                        <a:pt x="7" y="8"/>
                        <a:pt x="7" y="8"/>
                        <a:pt x="6" y="7"/>
                      </a:cubicBezTo>
                      <a:cubicBezTo>
                        <a:pt x="8" y="7"/>
                        <a:pt x="8" y="5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1" y="7"/>
                        <a:pt x="2" y="8"/>
                        <a:pt x="4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9" name="Freeform 1018"/>
                <p:cNvSpPr>
                  <a:spLocks/>
                </p:cNvSpPr>
                <p:nvPr/>
              </p:nvSpPr>
              <p:spPr bwMode="auto">
                <a:xfrm>
                  <a:off x="1759" y="2073"/>
                  <a:ext cx="10" cy="12"/>
                </a:xfrm>
                <a:custGeom>
                  <a:avLst/>
                  <a:gdLst>
                    <a:gd name="T0" fmla="*/ 39 w 96"/>
                    <a:gd name="T1" fmla="*/ 28 h 112"/>
                    <a:gd name="T2" fmla="*/ 43 w 96"/>
                    <a:gd name="T3" fmla="*/ 38 h 112"/>
                    <a:gd name="T4" fmla="*/ 31 w 96"/>
                    <a:gd name="T5" fmla="*/ 38 h 112"/>
                    <a:gd name="T6" fmla="*/ 27 w 96"/>
                    <a:gd name="T7" fmla="*/ 41 h 112"/>
                    <a:gd name="T8" fmla="*/ 24 w 96"/>
                    <a:gd name="T9" fmla="*/ 25 h 112"/>
                    <a:gd name="T10" fmla="*/ 12 w 96"/>
                    <a:gd name="T11" fmla="*/ 7 h 112"/>
                    <a:gd name="T12" fmla="*/ 4 w 96"/>
                    <a:gd name="T13" fmla="*/ 10 h 112"/>
                    <a:gd name="T14" fmla="*/ 16 w 96"/>
                    <a:gd name="T15" fmla="*/ 28 h 112"/>
                    <a:gd name="T16" fmla="*/ 20 w 96"/>
                    <a:gd name="T17" fmla="*/ 44 h 112"/>
                    <a:gd name="T18" fmla="*/ 4 w 96"/>
                    <a:gd name="T19" fmla="*/ 81 h 112"/>
                    <a:gd name="T20" fmla="*/ 62 w 96"/>
                    <a:gd name="T21" fmla="*/ 103 h 112"/>
                    <a:gd name="T22" fmla="*/ 89 w 96"/>
                    <a:gd name="T23" fmla="*/ 60 h 112"/>
                    <a:gd name="T24" fmla="*/ 50 w 96"/>
                    <a:gd name="T25" fmla="*/ 35 h 112"/>
                    <a:gd name="T26" fmla="*/ 47 w 96"/>
                    <a:gd name="T27" fmla="*/ 28 h 112"/>
                    <a:gd name="T28" fmla="*/ 31 w 96"/>
                    <a:gd name="T29" fmla="*/ 0 h 112"/>
                    <a:gd name="T30" fmla="*/ 24 w 96"/>
                    <a:gd name="T31" fmla="*/ 4 h 112"/>
                    <a:gd name="T32" fmla="*/ 39 w 96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28"/>
                      </a:moveTo>
                      <a:cubicBezTo>
                        <a:pt x="39" y="32"/>
                        <a:pt x="43" y="35"/>
                        <a:pt x="43" y="38"/>
                      </a:cubicBezTo>
                      <a:cubicBezTo>
                        <a:pt x="39" y="35"/>
                        <a:pt x="35" y="38"/>
                        <a:pt x="31" y="38"/>
                      </a:cubicBezTo>
                      <a:cubicBezTo>
                        <a:pt x="31" y="38"/>
                        <a:pt x="27" y="38"/>
                        <a:pt x="27" y="41"/>
                      </a:cubicBezTo>
                      <a:cubicBezTo>
                        <a:pt x="27" y="35"/>
                        <a:pt x="24" y="32"/>
                        <a:pt x="24" y="25"/>
                      </a:cubicBezTo>
                      <a:cubicBezTo>
                        <a:pt x="20" y="19"/>
                        <a:pt x="16" y="13"/>
                        <a:pt x="12" y="7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8" y="16"/>
                        <a:pt x="12" y="22"/>
                        <a:pt x="16" y="28"/>
                      </a:cubicBezTo>
                      <a:cubicBezTo>
                        <a:pt x="16" y="32"/>
                        <a:pt x="20" y="38"/>
                        <a:pt x="20" y="44"/>
                      </a:cubicBezTo>
                      <a:cubicBezTo>
                        <a:pt x="4" y="53"/>
                        <a:pt x="0" y="69"/>
                        <a:pt x="4" y="81"/>
                      </a:cubicBezTo>
                      <a:cubicBezTo>
                        <a:pt x="16" y="100"/>
                        <a:pt x="39" y="112"/>
                        <a:pt x="62" y="103"/>
                      </a:cubicBezTo>
                      <a:cubicBezTo>
                        <a:pt x="85" y="97"/>
                        <a:pt x="96" y="75"/>
                        <a:pt x="89" y="60"/>
                      </a:cubicBezTo>
                      <a:cubicBezTo>
                        <a:pt x="81" y="47"/>
                        <a:pt x="66" y="38"/>
                        <a:pt x="50" y="35"/>
                      </a:cubicBezTo>
                      <a:cubicBezTo>
                        <a:pt x="50" y="35"/>
                        <a:pt x="47" y="28"/>
                        <a:pt x="47" y="28"/>
                      </a:cubicBezTo>
                      <a:cubicBezTo>
                        <a:pt x="43" y="19"/>
                        <a:pt x="35" y="10"/>
                        <a:pt x="31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31" y="13"/>
                        <a:pt x="35" y="19"/>
                        <a:pt x="39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0" name="Freeform 1019"/>
                <p:cNvSpPr>
                  <a:spLocks/>
                </p:cNvSpPr>
                <p:nvPr/>
              </p:nvSpPr>
              <p:spPr bwMode="auto">
                <a:xfrm>
                  <a:off x="1759" y="2073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4 h 12"/>
                    <a:gd name="T4" fmla="*/ 3 w 10"/>
                    <a:gd name="T5" fmla="*/ 4 h 12"/>
                    <a:gd name="T6" fmla="*/ 3 w 10"/>
                    <a:gd name="T7" fmla="*/ 5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2 h 12"/>
                    <a:gd name="T14" fmla="*/ 1 w 10"/>
                    <a:gd name="T15" fmla="*/ 3 h 12"/>
                    <a:gd name="T16" fmla="*/ 2 w 10"/>
                    <a:gd name="T17" fmla="*/ 5 h 12"/>
                    <a:gd name="T18" fmla="*/ 0 w 10"/>
                    <a:gd name="T19" fmla="*/ 9 h 12"/>
                    <a:gd name="T20" fmla="*/ 6 w 10"/>
                    <a:gd name="T21" fmla="*/ 11 h 12"/>
                    <a:gd name="T22" fmla="*/ 9 w 10"/>
                    <a:gd name="T23" fmla="*/ 7 h 12"/>
                    <a:gd name="T24" fmla="*/ 5 w 10"/>
                    <a:gd name="T25" fmla="*/ 4 h 12"/>
                    <a:gd name="T26" fmla="*/ 5 w 10"/>
                    <a:gd name="T27" fmla="*/ 3 h 12"/>
                    <a:gd name="T28" fmla="*/ 3 w 10"/>
                    <a:gd name="T29" fmla="*/ 0 h 12"/>
                    <a:gd name="T30" fmla="*/ 2 w 10"/>
                    <a:gd name="T31" fmla="*/ 1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4"/>
                        <a:pt x="2" y="4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0" y="6"/>
                        <a:pt x="0" y="8"/>
                        <a:pt x="0" y="9"/>
                      </a:cubicBezTo>
                      <a:cubicBezTo>
                        <a:pt x="1" y="11"/>
                        <a:pt x="4" y="12"/>
                        <a:pt x="6" y="11"/>
                      </a:cubicBezTo>
                      <a:cubicBezTo>
                        <a:pt x="9" y="11"/>
                        <a:pt x="10" y="8"/>
                        <a:pt x="9" y="7"/>
                      </a:cubicBezTo>
                      <a:cubicBezTo>
                        <a:pt x="8" y="5"/>
                        <a:pt x="7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4" y="2"/>
                        <a:pt x="3" y="2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1" name="Freeform 1020"/>
                <p:cNvSpPr>
                  <a:spLocks/>
                </p:cNvSpPr>
                <p:nvPr/>
              </p:nvSpPr>
              <p:spPr bwMode="auto">
                <a:xfrm>
                  <a:off x="1752" y="2062"/>
                  <a:ext cx="10" cy="11"/>
                </a:xfrm>
                <a:custGeom>
                  <a:avLst/>
                  <a:gdLst>
                    <a:gd name="T0" fmla="*/ 47 w 96"/>
                    <a:gd name="T1" fmla="*/ 77 h 112"/>
                    <a:gd name="T2" fmla="*/ 47 w 96"/>
                    <a:gd name="T3" fmla="*/ 80 h 112"/>
                    <a:gd name="T4" fmla="*/ 66 w 96"/>
                    <a:gd name="T5" fmla="*/ 112 h 112"/>
                    <a:gd name="T6" fmla="*/ 73 w 96"/>
                    <a:gd name="T7" fmla="*/ 109 h 112"/>
                    <a:gd name="T8" fmla="*/ 54 w 96"/>
                    <a:gd name="T9" fmla="*/ 77 h 112"/>
                    <a:gd name="T10" fmla="*/ 54 w 96"/>
                    <a:gd name="T11" fmla="*/ 77 h 112"/>
                    <a:gd name="T12" fmla="*/ 66 w 96"/>
                    <a:gd name="T13" fmla="*/ 74 h 112"/>
                    <a:gd name="T14" fmla="*/ 70 w 96"/>
                    <a:gd name="T15" fmla="*/ 71 h 112"/>
                    <a:gd name="T16" fmla="*/ 70 w 96"/>
                    <a:gd name="T17" fmla="*/ 84 h 112"/>
                    <a:gd name="T18" fmla="*/ 85 w 96"/>
                    <a:gd name="T19" fmla="*/ 106 h 112"/>
                    <a:gd name="T20" fmla="*/ 93 w 96"/>
                    <a:gd name="T21" fmla="*/ 103 h 112"/>
                    <a:gd name="T22" fmla="*/ 81 w 96"/>
                    <a:gd name="T23" fmla="*/ 80 h 112"/>
                    <a:gd name="T24" fmla="*/ 73 w 96"/>
                    <a:gd name="T25" fmla="*/ 68 h 112"/>
                    <a:gd name="T26" fmla="*/ 89 w 96"/>
                    <a:gd name="T27" fmla="*/ 26 h 112"/>
                    <a:gd name="T28" fmla="*/ 35 w 96"/>
                    <a:gd name="T29" fmla="*/ 7 h 112"/>
                    <a:gd name="T30" fmla="*/ 8 w 96"/>
                    <a:gd name="T31" fmla="*/ 52 h 112"/>
                    <a:gd name="T32" fmla="*/ 47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77"/>
                      </a:moveTo>
                      <a:cubicBezTo>
                        <a:pt x="47" y="77"/>
                        <a:pt x="47" y="80"/>
                        <a:pt x="47" y="80"/>
                      </a:cubicBezTo>
                      <a:cubicBezTo>
                        <a:pt x="50" y="93"/>
                        <a:pt x="58" y="103"/>
                        <a:pt x="66" y="112"/>
                      </a:cubicBezTo>
                      <a:cubicBezTo>
                        <a:pt x="73" y="109"/>
                        <a:pt x="73" y="109"/>
                        <a:pt x="73" y="109"/>
                      </a:cubicBezTo>
                      <a:cubicBezTo>
                        <a:pt x="66" y="100"/>
                        <a:pt x="62" y="90"/>
                        <a:pt x="54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58" y="74"/>
                        <a:pt x="62" y="74"/>
                        <a:pt x="66" y="74"/>
                      </a:cubicBezTo>
                      <a:cubicBezTo>
                        <a:pt x="66" y="74"/>
                        <a:pt x="66" y="71"/>
                        <a:pt x="70" y="71"/>
                      </a:cubicBezTo>
                      <a:cubicBezTo>
                        <a:pt x="70" y="77"/>
                        <a:pt x="70" y="77"/>
                        <a:pt x="70" y="84"/>
                      </a:cubicBezTo>
                      <a:cubicBezTo>
                        <a:pt x="73" y="90"/>
                        <a:pt x="81" y="96"/>
                        <a:pt x="85" y="106"/>
                      </a:cubicBezTo>
                      <a:cubicBezTo>
                        <a:pt x="93" y="103"/>
                        <a:pt x="93" y="103"/>
                        <a:pt x="93" y="103"/>
                      </a:cubicBezTo>
                      <a:cubicBezTo>
                        <a:pt x="89" y="96"/>
                        <a:pt x="85" y="87"/>
                        <a:pt x="81" y="80"/>
                      </a:cubicBezTo>
                      <a:cubicBezTo>
                        <a:pt x="77" y="77"/>
                        <a:pt x="77" y="71"/>
                        <a:pt x="73" y="68"/>
                      </a:cubicBezTo>
                      <a:cubicBezTo>
                        <a:pt x="93" y="58"/>
                        <a:pt x="96" y="42"/>
                        <a:pt x="89" y="26"/>
                      </a:cubicBezTo>
                      <a:cubicBezTo>
                        <a:pt x="81" y="10"/>
                        <a:pt x="58" y="0"/>
                        <a:pt x="35" y="7"/>
                      </a:cubicBezTo>
                      <a:cubicBezTo>
                        <a:pt x="12" y="13"/>
                        <a:pt x="0" y="32"/>
                        <a:pt x="8" y="52"/>
                      </a:cubicBezTo>
                      <a:cubicBezTo>
                        <a:pt x="16" y="64"/>
                        <a:pt x="27" y="74"/>
                        <a:pt x="4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2" name="Freeform 1021"/>
                <p:cNvSpPr>
                  <a:spLocks/>
                </p:cNvSpPr>
                <p:nvPr/>
              </p:nvSpPr>
              <p:spPr bwMode="auto">
                <a:xfrm>
                  <a:off x="1752" y="2062"/>
                  <a:ext cx="10" cy="11"/>
                </a:xfrm>
                <a:custGeom>
                  <a:avLst/>
                  <a:gdLst>
                    <a:gd name="T0" fmla="*/ 5 w 10"/>
                    <a:gd name="T1" fmla="*/ 8 h 11"/>
                    <a:gd name="T2" fmla="*/ 5 w 10"/>
                    <a:gd name="T3" fmla="*/ 8 h 11"/>
                    <a:gd name="T4" fmla="*/ 7 w 10"/>
                    <a:gd name="T5" fmla="*/ 11 h 11"/>
                    <a:gd name="T6" fmla="*/ 8 w 10"/>
                    <a:gd name="T7" fmla="*/ 11 h 11"/>
                    <a:gd name="T8" fmla="*/ 6 w 10"/>
                    <a:gd name="T9" fmla="*/ 8 h 11"/>
                    <a:gd name="T10" fmla="*/ 6 w 10"/>
                    <a:gd name="T11" fmla="*/ 8 h 11"/>
                    <a:gd name="T12" fmla="*/ 7 w 10"/>
                    <a:gd name="T13" fmla="*/ 7 h 11"/>
                    <a:gd name="T14" fmla="*/ 7 w 10"/>
                    <a:gd name="T15" fmla="*/ 7 h 11"/>
                    <a:gd name="T16" fmla="*/ 7 w 10"/>
                    <a:gd name="T17" fmla="*/ 8 h 11"/>
                    <a:gd name="T18" fmla="*/ 9 w 10"/>
                    <a:gd name="T19" fmla="*/ 11 h 11"/>
                    <a:gd name="T20" fmla="*/ 10 w 10"/>
                    <a:gd name="T21" fmla="*/ 11 h 11"/>
                    <a:gd name="T22" fmla="*/ 9 w 10"/>
                    <a:gd name="T23" fmla="*/ 8 h 11"/>
                    <a:gd name="T24" fmla="*/ 8 w 10"/>
                    <a:gd name="T25" fmla="*/ 7 h 11"/>
                    <a:gd name="T26" fmla="*/ 9 w 10"/>
                    <a:gd name="T27" fmla="*/ 2 h 11"/>
                    <a:gd name="T28" fmla="*/ 4 w 10"/>
                    <a:gd name="T29" fmla="*/ 0 h 11"/>
                    <a:gd name="T30" fmla="*/ 1 w 10"/>
                    <a:gd name="T31" fmla="*/ 5 h 11"/>
                    <a:gd name="T32" fmla="*/ 5 w 10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5" y="8"/>
                      </a:move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6" y="11"/>
                        <a:pt x="7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0"/>
                        <a:pt x="7" y="9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9"/>
                        <a:pt x="9" y="10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9" y="9"/>
                        <a:pt x="9" y="8"/>
                      </a:cubicBezTo>
                      <a:cubicBezTo>
                        <a:pt x="8" y="8"/>
                        <a:pt x="8" y="7"/>
                        <a:pt x="8" y="7"/>
                      </a:cubicBezTo>
                      <a:cubicBezTo>
                        <a:pt x="10" y="6"/>
                        <a:pt x="10" y="4"/>
                        <a:pt x="9" y="2"/>
                      </a:cubicBezTo>
                      <a:cubicBezTo>
                        <a:pt x="9" y="1"/>
                        <a:pt x="6" y="0"/>
                        <a:pt x="4" y="0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2" y="6"/>
                        <a:pt x="3" y="7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3" name="Freeform 1022"/>
                <p:cNvSpPr>
                  <a:spLocks/>
                </p:cNvSpPr>
                <p:nvPr/>
              </p:nvSpPr>
              <p:spPr bwMode="auto">
                <a:xfrm>
                  <a:off x="1953" y="2528"/>
                  <a:ext cx="10" cy="12"/>
                </a:xfrm>
                <a:custGeom>
                  <a:avLst/>
                  <a:gdLst>
                    <a:gd name="T0" fmla="*/ 39 w 96"/>
                    <a:gd name="T1" fmla="*/ 28 h 112"/>
                    <a:gd name="T2" fmla="*/ 43 w 96"/>
                    <a:gd name="T3" fmla="*/ 38 h 112"/>
                    <a:gd name="T4" fmla="*/ 31 w 96"/>
                    <a:gd name="T5" fmla="*/ 38 h 112"/>
                    <a:gd name="T6" fmla="*/ 27 w 96"/>
                    <a:gd name="T7" fmla="*/ 41 h 112"/>
                    <a:gd name="T8" fmla="*/ 24 w 96"/>
                    <a:gd name="T9" fmla="*/ 25 h 112"/>
                    <a:gd name="T10" fmla="*/ 12 w 96"/>
                    <a:gd name="T11" fmla="*/ 7 h 112"/>
                    <a:gd name="T12" fmla="*/ 4 w 96"/>
                    <a:gd name="T13" fmla="*/ 10 h 112"/>
                    <a:gd name="T14" fmla="*/ 16 w 96"/>
                    <a:gd name="T15" fmla="*/ 28 h 112"/>
                    <a:gd name="T16" fmla="*/ 20 w 96"/>
                    <a:gd name="T17" fmla="*/ 44 h 112"/>
                    <a:gd name="T18" fmla="*/ 8 w 96"/>
                    <a:gd name="T19" fmla="*/ 81 h 112"/>
                    <a:gd name="T20" fmla="*/ 62 w 96"/>
                    <a:gd name="T21" fmla="*/ 106 h 112"/>
                    <a:gd name="T22" fmla="*/ 89 w 96"/>
                    <a:gd name="T23" fmla="*/ 60 h 112"/>
                    <a:gd name="T24" fmla="*/ 50 w 96"/>
                    <a:gd name="T25" fmla="*/ 35 h 112"/>
                    <a:gd name="T26" fmla="*/ 47 w 96"/>
                    <a:gd name="T27" fmla="*/ 28 h 112"/>
                    <a:gd name="T28" fmla="*/ 31 w 96"/>
                    <a:gd name="T29" fmla="*/ 0 h 112"/>
                    <a:gd name="T30" fmla="*/ 24 w 96"/>
                    <a:gd name="T31" fmla="*/ 4 h 112"/>
                    <a:gd name="T32" fmla="*/ 39 w 96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28"/>
                      </a:moveTo>
                      <a:cubicBezTo>
                        <a:pt x="39" y="32"/>
                        <a:pt x="43" y="35"/>
                        <a:pt x="43" y="38"/>
                      </a:cubicBezTo>
                      <a:cubicBezTo>
                        <a:pt x="39" y="38"/>
                        <a:pt x="35" y="38"/>
                        <a:pt x="31" y="38"/>
                      </a:cubicBezTo>
                      <a:cubicBezTo>
                        <a:pt x="31" y="38"/>
                        <a:pt x="27" y="41"/>
                        <a:pt x="27" y="41"/>
                      </a:cubicBezTo>
                      <a:cubicBezTo>
                        <a:pt x="27" y="35"/>
                        <a:pt x="24" y="32"/>
                        <a:pt x="24" y="25"/>
                      </a:cubicBezTo>
                      <a:cubicBezTo>
                        <a:pt x="20" y="19"/>
                        <a:pt x="16" y="13"/>
                        <a:pt x="12" y="7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8" y="16"/>
                        <a:pt x="12" y="22"/>
                        <a:pt x="16" y="28"/>
                      </a:cubicBezTo>
                      <a:cubicBezTo>
                        <a:pt x="16" y="35"/>
                        <a:pt x="20" y="38"/>
                        <a:pt x="20" y="44"/>
                      </a:cubicBezTo>
                      <a:cubicBezTo>
                        <a:pt x="4" y="53"/>
                        <a:pt x="0" y="69"/>
                        <a:pt x="8" y="81"/>
                      </a:cubicBezTo>
                      <a:cubicBezTo>
                        <a:pt x="16" y="100"/>
                        <a:pt x="39" y="112"/>
                        <a:pt x="62" y="106"/>
                      </a:cubicBezTo>
                      <a:cubicBezTo>
                        <a:pt x="85" y="97"/>
                        <a:pt x="96" y="78"/>
                        <a:pt x="89" y="60"/>
                      </a:cubicBezTo>
                      <a:cubicBezTo>
                        <a:pt x="81" y="47"/>
                        <a:pt x="66" y="38"/>
                        <a:pt x="50" y="35"/>
                      </a:cubicBezTo>
                      <a:cubicBezTo>
                        <a:pt x="50" y="35"/>
                        <a:pt x="47" y="32"/>
                        <a:pt x="47" y="28"/>
                      </a:cubicBezTo>
                      <a:cubicBezTo>
                        <a:pt x="43" y="19"/>
                        <a:pt x="35" y="10"/>
                        <a:pt x="31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31" y="13"/>
                        <a:pt x="35" y="19"/>
                        <a:pt x="39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4" name="Freeform 1023"/>
                <p:cNvSpPr>
                  <a:spLocks/>
                </p:cNvSpPr>
                <p:nvPr/>
              </p:nvSpPr>
              <p:spPr bwMode="auto">
                <a:xfrm>
                  <a:off x="1953" y="2528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3 w 10"/>
                    <a:gd name="T5" fmla="*/ 4 h 12"/>
                    <a:gd name="T6" fmla="*/ 3 w 10"/>
                    <a:gd name="T7" fmla="*/ 4 h 12"/>
                    <a:gd name="T8" fmla="*/ 3 w 10"/>
                    <a:gd name="T9" fmla="*/ 2 h 12"/>
                    <a:gd name="T10" fmla="*/ 1 w 10"/>
                    <a:gd name="T11" fmla="*/ 0 h 12"/>
                    <a:gd name="T12" fmla="*/ 1 w 10"/>
                    <a:gd name="T13" fmla="*/ 1 h 12"/>
                    <a:gd name="T14" fmla="*/ 2 w 10"/>
                    <a:gd name="T15" fmla="*/ 3 h 12"/>
                    <a:gd name="T16" fmla="*/ 2 w 10"/>
                    <a:gd name="T17" fmla="*/ 4 h 12"/>
                    <a:gd name="T18" fmla="*/ 1 w 10"/>
                    <a:gd name="T19" fmla="*/ 8 h 12"/>
                    <a:gd name="T20" fmla="*/ 7 w 10"/>
                    <a:gd name="T21" fmla="*/ 11 h 12"/>
                    <a:gd name="T22" fmla="*/ 10 w 10"/>
                    <a:gd name="T23" fmla="*/ 6 h 12"/>
                    <a:gd name="T24" fmla="*/ 5 w 10"/>
                    <a:gd name="T25" fmla="*/ 3 h 12"/>
                    <a:gd name="T26" fmla="*/ 5 w 10"/>
                    <a:gd name="T27" fmla="*/ 3 h 12"/>
                    <a:gd name="T28" fmla="*/ 3 w 10"/>
                    <a:gd name="T29" fmla="*/ 0 h 12"/>
                    <a:gd name="T30" fmla="*/ 3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5" y="3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7"/>
                        <a:pt x="1" y="8"/>
                      </a:cubicBezTo>
                      <a:cubicBezTo>
                        <a:pt x="2" y="10"/>
                        <a:pt x="4" y="12"/>
                        <a:pt x="7" y="11"/>
                      </a:cubicBezTo>
                      <a:cubicBezTo>
                        <a:pt x="9" y="10"/>
                        <a:pt x="10" y="8"/>
                        <a:pt x="10" y="6"/>
                      </a:cubicBezTo>
                      <a:cubicBezTo>
                        <a:pt x="9" y="5"/>
                        <a:pt x="7" y="4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5" name="Freeform 1024"/>
                <p:cNvSpPr>
                  <a:spLocks/>
                </p:cNvSpPr>
                <p:nvPr/>
              </p:nvSpPr>
              <p:spPr bwMode="auto">
                <a:xfrm>
                  <a:off x="1946" y="2516"/>
                  <a:ext cx="11" cy="12"/>
                </a:xfrm>
                <a:custGeom>
                  <a:avLst/>
                  <a:gdLst>
                    <a:gd name="T0" fmla="*/ 47 w 96"/>
                    <a:gd name="T1" fmla="*/ 77 h 112"/>
                    <a:gd name="T2" fmla="*/ 47 w 96"/>
                    <a:gd name="T3" fmla="*/ 80 h 112"/>
                    <a:gd name="T4" fmla="*/ 66 w 96"/>
                    <a:gd name="T5" fmla="*/ 112 h 112"/>
                    <a:gd name="T6" fmla="*/ 73 w 96"/>
                    <a:gd name="T7" fmla="*/ 109 h 112"/>
                    <a:gd name="T8" fmla="*/ 54 w 96"/>
                    <a:gd name="T9" fmla="*/ 80 h 112"/>
                    <a:gd name="T10" fmla="*/ 54 w 96"/>
                    <a:gd name="T11" fmla="*/ 77 h 112"/>
                    <a:gd name="T12" fmla="*/ 66 w 96"/>
                    <a:gd name="T13" fmla="*/ 74 h 112"/>
                    <a:gd name="T14" fmla="*/ 70 w 96"/>
                    <a:gd name="T15" fmla="*/ 71 h 112"/>
                    <a:gd name="T16" fmla="*/ 70 w 96"/>
                    <a:gd name="T17" fmla="*/ 84 h 112"/>
                    <a:gd name="T18" fmla="*/ 85 w 96"/>
                    <a:gd name="T19" fmla="*/ 106 h 112"/>
                    <a:gd name="T20" fmla="*/ 93 w 96"/>
                    <a:gd name="T21" fmla="*/ 103 h 112"/>
                    <a:gd name="T22" fmla="*/ 81 w 96"/>
                    <a:gd name="T23" fmla="*/ 80 h 112"/>
                    <a:gd name="T24" fmla="*/ 73 w 96"/>
                    <a:gd name="T25" fmla="*/ 68 h 112"/>
                    <a:gd name="T26" fmla="*/ 89 w 96"/>
                    <a:gd name="T27" fmla="*/ 29 h 112"/>
                    <a:gd name="T28" fmla="*/ 35 w 96"/>
                    <a:gd name="T29" fmla="*/ 7 h 112"/>
                    <a:gd name="T30" fmla="*/ 8 w 96"/>
                    <a:gd name="T31" fmla="*/ 52 h 112"/>
                    <a:gd name="T32" fmla="*/ 47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77"/>
                      </a:moveTo>
                      <a:cubicBezTo>
                        <a:pt x="47" y="77"/>
                        <a:pt x="47" y="80"/>
                        <a:pt x="47" y="80"/>
                      </a:cubicBezTo>
                      <a:cubicBezTo>
                        <a:pt x="54" y="93"/>
                        <a:pt x="58" y="103"/>
                        <a:pt x="66" y="112"/>
                      </a:cubicBezTo>
                      <a:cubicBezTo>
                        <a:pt x="73" y="109"/>
                        <a:pt x="73" y="109"/>
                        <a:pt x="73" y="109"/>
                      </a:cubicBezTo>
                      <a:cubicBezTo>
                        <a:pt x="66" y="100"/>
                        <a:pt x="62" y="90"/>
                        <a:pt x="54" y="80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58" y="74"/>
                        <a:pt x="62" y="74"/>
                        <a:pt x="66" y="74"/>
                      </a:cubicBezTo>
                      <a:cubicBezTo>
                        <a:pt x="66" y="74"/>
                        <a:pt x="66" y="74"/>
                        <a:pt x="70" y="71"/>
                      </a:cubicBezTo>
                      <a:cubicBezTo>
                        <a:pt x="70" y="77"/>
                        <a:pt x="70" y="80"/>
                        <a:pt x="70" y="84"/>
                      </a:cubicBezTo>
                      <a:cubicBezTo>
                        <a:pt x="73" y="90"/>
                        <a:pt x="81" y="100"/>
                        <a:pt x="85" y="106"/>
                      </a:cubicBezTo>
                      <a:cubicBezTo>
                        <a:pt x="93" y="103"/>
                        <a:pt x="93" y="103"/>
                        <a:pt x="93" y="103"/>
                      </a:cubicBezTo>
                      <a:cubicBezTo>
                        <a:pt x="89" y="96"/>
                        <a:pt x="85" y="87"/>
                        <a:pt x="81" y="80"/>
                      </a:cubicBezTo>
                      <a:cubicBezTo>
                        <a:pt x="77" y="77"/>
                        <a:pt x="77" y="74"/>
                        <a:pt x="73" y="68"/>
                      </a:cubicBezTo>
                      <a:cubicBezTo>
                        <a:pt x="93" y="61"/>
                        <a:pt x="96" y="42"/>
                        <a:pt x="89" y="29"/>
                      </a:cubicBezTo>
                      <a:cubicBezTo>
                        <a:pt x="81" y="10"/>
                        <a:pt x="58" y="0"/>
                        <a:pt x="35" y="7"/>
                      </a:cubicBezTo>
                      <a:cubicBezTo>
                        <a:pt x="12" y="13"/>
                        <a:pt x="0" y="36"/>
                        <a:pt x="8" y="52"/>
                      </a:cubicBezTo>
                      <a:cubicBezTo>
                        <a:pt x="16" y="68"/>
                        <a:pt x="31" y="74"/>
                        <a:pt x="4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6" name="Freeform 1025"/>
                <p:cNvSpPr>
                  <a:spLocks/>
                </p:cNvSpPr>
                <p:nvPr/>
              </p:nvSpPr>
              <p:spPr bwMode="auto">
                <a:xfrm>
                  <a:off x="1946" y="2516"/>
                  <a:ext cx="10" cy="12"/>
                </a:xfrm>
                <a:custGeom>
                  <a:avLst/>
                  <a:gdLst>
                    <a:gd name="T0" fmla="*/ 5 w 10"/>
                    <a:gd name="T1" fmla="*/ 8 h 12"/>
                    <a:gd name="T2" fmla="*/ 5 w 10"/>
                    <a:gd name="T3" fmla="*/ 8 h 12"/>
                    <a:gd name="T4" fmla="*/ 7 w 10"/>
                    <a:gd name="T5" fmla="*/ 12 h 12"/>
                    <a:gd name="T6" fmla="*/ 8 w 10"/>
                    <a:gd name="T7" fmla="*/ 11 h 12"/>
                    <a:gd name="T8" fmla="*/ 6 w 10"/>
                    <a:gd name="T9" fmla="*/ 8 h 12"/>
                    <a:gd name="T10" fmla="*/ 6 w 10"/>
                    <a:gd name="T11" fmla="*/ 8 h 12"/>
                    <a:gd name="T12" fmla="*/ 7 w 10"/>
                    <a:gd name="T13" fmla="*/ 8 h 12"/>
                    <a:gd name="T14" fmla="*/ 8 w 10"/>
                    <a:gd name="T15" fmla="*/ 7 h 12"/>
                    <a:gd name="T16" fmla="*/ 8 w 10"/>
                    <a:gd name="T17" fmla="*/ 9 h 12"/>
                    <a:gd name="T18" fmla="*/ 9 w 10"/>
                    <a:gd name="T19" fmla="*/ 11 h 12"/>
                    <a:gd name="T20" fmla="*/ 10 w 10"/>
                    <a:gd name="T21" fmla="*/ 11 h 12"/>
                    <a:gd name="T22" fmla="*/ 9 w 10"/>
                    <a:gd name="T23" fmla="*/ 8 h 12"/>
                    <a:gd name="T24" fmla="*/ 8 w 10"/>
                    <a:gd name="T25" fmla="*/ 7 h 12"/>
                    <a:gd name="T26" fmla="*/ 10 w 10"/>
                    <a:gd name="T27" fmla="*/ 3 h 12"/>
                    <a:gd name="T28" fmla="*/ 4 w 10"/>
                    <a:gd name="T29" fmla="*/ 1 h 12"/>
                    <a:gd name="T30" fmla="*/ 1 w 10"/>
                    <a:gd name="T31" fmla="*/ 5 h 12"/>
                    <a:gd name="T32" fmla="*/ 5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8"/>
                      </a:move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6" y="10"/>
                        <a:pt x="6" y="11"/>
                        <a:pt x="7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0"/>
                        <a:pt x="7" y="9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8" y="7"/>
                      </a:cubicBezTo>
                      <a:cubicBezTo>
                        <a:pt x="8" y="8"/>
                        <a:pt x="8" y="8"/>
                        <a:pt x="8" y="9"/>
                      </a:cubicBezTo>
                      <a:cubicBezTo>
                        <a:pt x="8" y="9"/>
                        <a:pt x="9" y="10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0"/>
                        <a:pt x="9" y="9"/>
                        <a:pt x="9" y="8"/>
                      </a:cubicBezTo>
                      <a:cubicBezTo>
                        <a:pt x="8" y="8"/>
                        <a:pt x="8" y="8"/>
                        <a:pt x="8" y="7"/>
                      </a:cubicBezTo>
                      <a:cubicBezTo>
                        <a:pt x="10" y="6"/>
                        <a:pt x="10" y="4"/>
                        <a:pt x="10" y="3"/>
                      </a:cubicBez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2" y="1"/>
                        <a:pt x="0" y="4"/>
                        <a:pt x="1" y="5"/>
                      </a:cubicBezTo>
                      <a:cubicBezTo>
                        <a:pt x="2" y="7"/>
                        <a:pt x="4" y="8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7" name="Freeform 1026"/>
                <p:cNvSpPr>
                  <a:spLocks/>
                </p:cNvSpPr>
                <p:nvPr/>
              </p:nvSpPr>
              <p:spPr bwMode="auto">
                <a:xfrm>
                  <a:off x="1749" y="2075"/>
                  <a:ext cx="10" cy="12"/>
                </a:xfrm>
                <a:custGeom>
                  <a:avLst/>
                  <a:gdLst>
                    <a:gd name="T0" fmla="*/ 39 w 96"/>
                    <a:gd name="T1" fmla="*/ 29 h 112"/>
                    <a:gd name="T2" fmla="*/ 43 w 96"/>
                    <a:gd name="T3" fmla="*/ 36 h 112"/>
                    <a:gd name="T4" fmla="*/ 31 w 96"/>
                    <a:gd name="T5" fmla="*/ 39 h 112"/>
                    <a:gd name="T6" fmla="*/ 27 w 96"/>
                    <a:gd name="T7" fmla="*/ 39 h 112"/>
                    <a:gd name="T8" fmla="*/ 24 w 96"/>
                    <a:gd name="T9" fmla="*/ 26 h 112"/>
                    <a:gd name="T10" fmla="*/ 12 w 96"/>
                    <a:gd name="T11" fmla="*/ 7 h 112"/>
                    <a:gd name="T12" fmla="*/ 4 w 96"/>
                    <a:gd name="T13" fmla="*/ 10 h 112"/>
                    <a:gd name="T14" fmla="*/ 16 w 96"/>
                    <a:gd name="T15" fmla="*/ 29 h 112"/>
                    <a:gd name="T16" fmla="*/ 20 w 96"/>
                    <a:gd name="T17" fmla="*/ 45 h 112"/>
                    <a:gd name="T18" fmla="*/ 8 w 96"/>
                    <a:gd name="T19" fmla="*/ 84 h 112"/>
                    <a:gd name="T20" fmla="*/ 66 w 96"/>
                    <a:gd name="T21" fmla="*/ 106 h 112"/>
                    <a:gd name="T22" fmla="*/ 89 w 96"/>
                    <a:gd name="T23" fmla="*/ 58 h 112"/>
                    <a:gd name="T24" fmla="*/ 50 w 96"/>
                    <a:gd name="T25" fmla="*/ 36 h 112"/>
                    <a:gd name="T26" fmla="*/ 47 w 96"/>
                    <a:gd name="T27" fmla="*/ 26 h 112"/>
                    <a:gd name="T28" fmla="*/ 31 w 96"/>
                    <a:gd name="T29" fmla="*/ 0 h 112"/>
                    <a:gd name="T30" fmla="*/ 20 w 96"/>
                    <a:gd name="T31" fmla="*/ 4 h 112"/>
                    <a:gd name="T32" fmla="*/ 39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9" y="29"/>
                      </a:moveTo>
                      <a:cubicBezTo>
                        <a:pt x="39" y="32"/>
                        <a:pt x="43" y="36"/>
                        <a:pt x="43" y="36"/>
                      </a:cubicBezTo>
                      <a:cubicBezTo>
                        <a:pt x="39" y="36"/>
                        <a:pt x="35" y="39"/>
                        <a:pt x="31" y="39"/>
                      </a:cubicBezTo>
                      <a:cubicBezTo>
                        <a:pt x="31" y="39"/>
                        <a:pt x="31" y="39"/>
                        <a:pt x="27" y="39"/>
                      </a:cubicBezTo>
                      <a:cubicBezTo>
                        <a:pt x="27" y="36"/>
                        <a:pt x="24" y="32"/>
                        <a:pt x="24" y="26"/>
                      </a:cubicBezTo>
                      <a:cubicBezTo>
                        <a:pt x="20" y="20"/>
                        <a:pt x="16" y="13"/>
                        <a:pt x="12" y="7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8" y="16"/>
                        <a:pt x="12" y="23"/>
                        <a:pt x="16" y="29"/>
                      </a:cubicBezTo>
                      <a:cubicBezTo>
                        <a:pt x="20" y="32"/>
                        <a:pt x="20" y="39"/>
                        <a:pt x="20" y="45"/>
                      </a:cubicBezTo>
                      <a:cubicBezTo>
                        <a:pt x="8" y="55"/>
                        <a:pt x="0" y="71"/>
                        <a:pt x="8" y="84"/>
                      </a:cubicBezTo>
                      <a:cubicBezTo>
                        <a:pt x="16" y="103"/>
                        <a:pt x="43" y="112"/>
                        <a:pt x="66" y="106"/>
                      </a:cubicBezTo>
                      <a:cubicBezTo>
                        <a:pt x="85" y="100"/>
                        <a:pt x="96" y="77"/>
                        <a:pt x="89" y="58"/>
                      </a:cubicBezTo>
                      <a:cubicBezTo>
                        <a:pt x="81" y="45"/>
                        <a:pt x="66" y="36"/>
                        <a:pt x="50" y="36"/>
                      </a:cubicBezTo>
                      <a:cubicBezTo>
                        <a:pt x="50" y="32"/>
                        <a:pt x="47" y="29"/>
                        <a:pt x="47" y="26"/>
                      </a:cubicBezTo>
                      <a:cubicBezTo>
                        <a:pt x="43" y="16"/>
                        <a:pt x="35" y="7"/>
                        <a:pt x="31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7" y="10"/>
                        <a:pt x="35" y="20"/>
                        <a:pt x="39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8" name="Freeform 1027"/>
                <p:cNvSpPr>
                  <a:spLocks/>
                </p:cNvSpPr>
                <p:nvPr/>
              </p:nvSpPr>
              <p:spPr bwMode="auto">
                <a:xfrm>
                  <a:off x="1749" y="2075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4 h 12"/>
                    <a:gd name="T4" fmla="*/ 3 w 10"/>
                    <a:gd name="T5" fmla="*/ 4 h 12"/>
                    <a:gd name="T6" fmla="*/ 2 w 10"/>
                    <a:gd name="T7" fmla="*/ 4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1 w 10"/>
                    <a:gd name="T15" fmla="*/ 3 h 12"/>
                    <a:gd name="T16" fmla="*/ 2 w 10"/>
                    <a:gd name="T17" fmla="*/ 5 h 12"/>
                    <a:gd name="T18" fmla="*/ 0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5 w 10"/>
                    <a:gd name="T25" fmla="*/ 4 h 12"/>
                    <a:gd name="T26" fmla="*/ 5 w 10"/>
                    <a:gd name="T27" fmla="*/ 3 h 12"/>
                    <a:gd name="T28" fmla="*/ 3 w 10"/>
                    <a:gd name="T29" fmla="*/ 0 h 12"/>
                    <a:gd name="T30" fmla="*/ 2 w 10"/>
                    <a:gd name="T31" fmla="*/ 1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2" y="4"/>
                      </a:cubicBezTo>
                      <a:cubicBezTo>
                        <a:pt x="2" y="4"/>
                        <a:pt x="2" y="4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0" y="6"/>
                        <a:pt x="0" y="8"/>
                        <a:pt x="0" y="9"/>
                      </a:cubicBezTo>
                      <a:cubicBezTo>
                        <a:pt x="1" y="11"/>
                        <a:pt x="4" y="12"/>
                        <a:pt x="7" y="11"/>
                      </a:cubicBezTo>
                      <a:cubicBezTo>
                        <a:pt x="9" y="11"/>
                        <a:pt x="10" y="8"/>
                        <a:pt x="9" y="6"/>
                      </a:cubicBezTo>
                      <a:cubicBezTo>
                        <a:pt x="8" y="5"/>
                        <a:pt x="7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9" name="Freeform 1028"/>
                <p:cNvSpPr>
                  <a:spLocks/>
                </p:cNvSpPr>
                <p:nvPr/>
              </p:nvSpPr>
              <p:spPr bwMode="auto">
                <a:xfrm>
                  <a:off x="1742" y="2063"/>
                  <a:ext cx="10" cy="14"/>
                </a:xfrm>
                <a:custGeom>
                  <a:avLst/>
                  <a:gdLst>
                    <a:gd name="T0" fmla="*/ 47 w 96"/>
                    <a:gd name="T1" fmla="*/ 88 h 128"/>
                    <a:gd name="T2" fmla="*/ 50 w 96"/>
                    <a:gd name="T3" fmla="*/ 92 h 128"/>
                    <a:gd name="T4" fmla="*/ 70 w 96"/>
                    <a:gd name="T5" fmla="*/ 128 h 128"/>
                    <a:gd name="T6" fmla="*/ 77 w 96"/>
                    <a:gd name="T7" fmla="*/ 125 h 128"/>
                    <a:gd name="T8" fmla="*/ 58 w 96"/>
                    <a:gd name="T9" fmla="*/ 92 h 128"/>
                    <a:gd name="T10" fmla="*/ 58 w 96"/>
                    <a:gd name="T11" fmla="*/ 88 h 128"/>
                    <a:gd name="T12" fmla="*/ 66 w 96"/>
                    <a:gd name="T13" fmla="*/ 85 h 128"/>
                    <a:gd name="T14" fmla="*/ 70 w 96"/>
                    <a:gd name="T15" fmla="*/ 81 h 128"/>
                    <a:gd name="T16" fmla="*/ 73 w 96"/>
                    <a:gd name="T17" fmla="*/ 96 h 128"/>
                    <a:gd name="T18" fmla="*/ 89 w 96"/>
                    <a:gd name="T19" fmla="*/ 121 h 128"/>
                    <a:gd name="T20" fmla="*/ 96 w 96"/>
                    <a:gd name="T21" fmla="*/ 117 h 128"/>
                    <a:gd name="T22" fmla="*/ 81 w 96"/>
                    <a:gd name="T23" fmla="*/ 92 h 128"/>
                    <a:gd name="T24" fmla="*/ 77 w 96"/>
                    <a:gd name="T25" fmla="*/ 77 h 128"/>
                    <a:gd name="T26" fmla="*/ 89 w 96"/>
                    <a:gd name="T27" fmla="*/ 30 h 128"/>
                    <a:gd name="T28" fmla="*/ 35 w 96"/>
                    <a:gd name="T29" fmla="*/ 8 h 128"/>
                    <a:gd name="T30" fmla="*/ 12 w 96"/>
                    <a:gd name="T31" fmla="*/ 63 h 128"/>
                    <a:gd name="T32" fmla="*/ 47 w 96"/>
                    <a:gd name="T33" fmla="*/ 8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47" y="88"/>
                      </a:moveTo>
                      <a:cubicBezTo>
                        <a:pt x="47" y="88"/>
                        <a:pt x="50" y="92"/>
                        <a:pt x="50" y="92"/>
                      </a:cubicBezTo>
                      <a:cubicBezTo>
                        <a:pt x="54" y="107"/>
                        <a:pt x="62" y="117"/>
                        <a:pt x="70" y="128"/>
                      </a:cubicBezTo>
                      <a:cubicBezTo>
                        <a:pt x="77" y="125"/>
                        <a:pt x="77" y="125"/>
                        <a:pt x="77" y="125"/>
                      </a:cubicBezTo>
                      <a:cubicBezTo>
                        <a:pt x="70" y="114"/>
                        <a:pt x="62" y="103"/>
                        <a:pt x="58" y="92"/>
                      </a:cubicBezTo>
                      <a:cubicBezTo>
                        <a:pt x="58" y="88"/>
                        <a:pt x="58" y="88"/>
                        <a:pt x="58" y="88"/>
                      </a:cubicBezTo>
                      <a:cubicBezTo>
                        <a:pt x="58" y="85"/>
                        <a:pt x="62" y="85"/>
                        <a:pt x="66" y="85"/>
                      </a:cubicBezTo>
                      <a:cubicBezTo>
                        <a:pt x="66" y="85"/>
                        <a:pt x="70" y="85"/>
                        <a:pt x="70" y="81"/>
                      </a:cubicBezTo>
                      <a:cubicBezTo>
                        <a:pt x="70" y="88"/>
                        <a:pt x="70" y="88"/>
                        <a:pt x="73" y="96"/>
                      </a:cubicBezTo>
                      <a:cubicBezTo>
                        <a:pt x="77" y="103"/>
                        <a:pt x="81" y="110"/>
                        <a:pt x="89" y="121"/>
                      </a:cubicBezTo>
                      <a:cubicBezTo>
                        <a:pt x="96" y="117"/>
                        <a:pt x="96" y="117"/>
                        <a:pt x="96" y="117"/>
                      </a:cubicBezTo>
                      <a:cubicBezTo>
                        <a:pt x="89" y="107"/>
                        <a:pt x="85" y="99"/>
                        <a:pt x="81" y="92"/>
                      </a:cubicBezTo>
                      <a:cubicBezTo>
                        <a:pt x="81" y="85"/>
                        <a:pt x="77" y="81"/>
                        <a:pt x="77" y="77"/>
                      </a:cubicBezTo>
                      <a:cubicBezTo>
                        <a:pt x="93" y="66"/>
                        <a:pt x="96" y="48"/>
                        <a:pt x="89" y="30"/>
                      </a:cubicBezTo>
                      <a:cubicBezTo>
                        <a:pt x="81" y="11"/>
                        <a:pt x="54" y="0"/>
                        <a:pt x="35" y="8"/>
                      </a:cubicBezTo>
                      <a:cubicBezTo>
                        <a:pt x="12" y="19"/>
                        <a:pt x="0" y="41"/>
                        <a:pt x="12" y="63"/>
                      </a:cubicBezTo>
                      <a:cubicBezTo>
                        <a:pt x="16" y="77"/>
                        <a:pt x="31" y="85"/>
                        <a:pt x="47" y="8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0" name="Freeform 1029"/>
                <p:cNvSpPr>
                  <a:spLocks/>
                </p:cNvSpPr>
                <p:nvPr/>
              </p:nvSpPr>
              <p:spPr bwMode="auto">
                <a:xfrm>
                  <a:off x="1742" y="2063"/>
                  <a:ext cx="10" cy="14"/>
                </a:xfrm>
                <a:custGeom>
                  <a:avLst/>
                  <a:gdLst>
                    <a:gd name="T0" fmla="*/ 5 w 10"/>
                    <a:gd name="T1" fmla="*/ 10 h 14"/>
                    <a:gd name="T2" fmla="*/ 5 w 10"/>
                    <a:gd name="T3" fmla="*/ 10 h 14"/>
                    <a:gd name="T4" fmla="*/ 7 w 10"/>
                    <a:gd name="T5" fmla="*/ 14 h 14"/>
                    <a:gd name="T6" fmla="*/ 8 w 10"/>
                    <a:gd name="T7" fmla="*/ 14 h 14"/>
                    <a:gd name="T8" fmla="*/ 6 w 10"/>
                    <a:gd name="T9" fmla="*/ 10 h 14"/>
                    <a:gd name="T10" fmla="*/ 6 w 10"/>
                    <a:gd name="T11" fmla="*/ 10 h 14"/>
                    <a:gd name="T12" fmla="*/ 7 w 10"/>
                    <a:gd name="T13" fmla="*/ 9 h 14"/>
                    <a:gd name="T14" fmla="*/ 7 w 10"/>
                    <a:gd name="T15" fmla="*/ 9 h 14"/>
                    <a:gd name="T16" fmla="*/ 8 w 10"/>
                    <a:gd name="T17" fmla="*/ 10 h 14"/>
                    <a:gd name="T18" fmla="*/ 9 w 10"/>
                    <a:gd name="T19" fmla="*/ 13 h 14"/>
                    <a:gd name="T20" fmla="*/ 10 w 10"/>
                    <a:gd name="T21" fmla="*/ 13 h 14"/>
                    <a:gd name="T22" fmla="*/ 8 w 10"/>
                    <a:gd name="T23" fmla="*/ 10 h 14"/>
                    <a:gd name="T24" fmla="*/ 8 w 10"/>
                    <a:gd name="T25" fmla="*/ 8 h 14"/>
                    <a:gd name="T26" fmla="*/ 9 w 10"/>
                    <a:gd name="T27" fmla="*/ 3 h 14"/>
                    <a:gd name="T28" fmla="*/ 4 w 10"/>
                    <a:gd name="T29" fmla="*/ 1 h 14"/>
                    <a:gd name="T30" fmla="*/ 1 w 10"/>
                    <a:gd name="T31" fmla="*/ 7 h 14"/>
                    <a:gd name="T32" fmla="*/ 5 w 10"/>
                    <a:gd name="T33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6" y="12"/>
                        <a:pt x="6" y="13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7" y="12"/>
                        <a:pt x="6" y="11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9"/>
                        <a:pt x="6" y="9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10"/>
                        <a:pt x="7" y="10"/>
                        <a:pt x="8" y="10"/>
                      </a:cubicBezTo>
                      <a:cubicBezTo>
                        <a:pt x="8" y="11"/>
                        <a:pt x="8" y="12"/>
                        <a:pt x="9" y="13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9" y="12"/>
                        <a:pt x="9" y="11"/>
                        <a:pt x="8" y="10"/>
                      </a:cubicBezTo>
                      <a:cubicBezTo>
                        <a:pt x="8" y="9"/>
                        <a:pt x="8" y="9"/>
                        <a:pt x="8" y="8"/>
                      </a:cubicBezTo>
                      <a:cubicBezTo>
                        <a:pt x="10" y="7"/>
                        <a:pt x="10" y="5"/>
                        <a:pt x="9" y="3"/>
                      </a:cubicBezTo>
                      <a:cubicBezTo>
                        <a:pt x="8" y="1"/>
                        <a:pt x="6" y="0"/>
                        <a:pt x="4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8"/>
                        <a:pt x="3" y="9"/>
                        <a:pt x="5" y="10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1" name="Freeform 1030"/>
                <p:cNvSpPr>
                  <a:spLocks/>
                </p:cNvSpPr>
                <p:nvPr/>
              </p:nvSpPr>
              <p:spPr bwMode="auto">
                <a:xfrm>
                  <a:off x="1962" y="2524"/>
                  <a:ext cx="10" cy="14"/>
                </a:xfrm>
                <a:custGeom>
                  <a:avLst/>
                  <a:gdLst>
                    <a:gd name="T0" fmla="*/ 39 w 96"/>
                    <a:gd name="T1" fmla="*/ 32 h 128"/>
                    <a:gd name="T2" fmla="*/ 39 w 96"/>
                    <a:gd name="T3" fmla="*/ 43 h 128"/>
                    <a:gd name="T4" fmla="*/ 31 w 96"/>
                    <a:gd name="T5" fmla="*/ 43 h 128"/>
                    <a:gd name="T6" fmla="*/ 27 w 96"/>
                    <a:gd name="T7" fmla="*/ 47 h 128"/>
                    <a:gd name="T8" fmla="*/ 20 w 96"/>
                    <a:gd name="T9" fmla="*/ 29 h 128"/>
                    <a:gd name="T10" fmla="*/ 8 w 96"/>
                    <a:gd name="T11" fmla="*/ 8 h 128"/>
                    <a:gd name="T12" fmla="*/ 0 w 96"/>
                    <a:gd name="T13" fmla="*/ 11 h 128"/>
                    <a:gd name="T14" fmla="*/ 12 w 96"/>
                    <a:gd name="T15" fmla="*/ 32 h 128"/>
                    <a:gd name="T16" fmla="*/ 16 w 96"/>
                    <a:gd name="T17" fmla="*/ 50 h 128"/>
                    <a:gd name="T18" fmla="*/ 8 w 96"/>
                    <a:gd name="T19" fmla="*/ 96 h 128"/>
                    <a:gd name="T20" fmla="*/ 62 w 96"/>
                    <a:gd name="T21" fmla="*/ 118 h 128"/>
                    <a:gd name="T22" fmla="*/ 85 w 96"/>
                    <a:gd name="T23" fmla="*/ 64 h 128"/>
                    <a:gd name="T24" fmla="*/ 47 w 96"/>
                    <a:gd name="T25" fmla="*/ 40 h 128"/>
                    <a:gd name="T26" fmla="*/ 43 w 96"/>
                    <a:gd name="T27" fmla="*/ 32 h 128"/>
                    <a:gd name="T28" fmla="*/ 27 w 96"/>
                    <a:gd name="T29" fmla="*/ 0 h 128"/>
                    <a:gd name="T30" fmla="*/ 20 w 96"/>
                    <a:gd name="T31" fmla="*/ 4 h 128"/>
                    <a:gd name="T32" fmla="*/ 39 w 96"/>
                    <a:gd name="T33" fmla="*/ 3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39" y="32"/>
                      </a:moveTo>
                      <a:cubicBezTo>
                        <a:pt x="39" y="36"/>
                        <a:pt x="39" y="40"/>
                        <a:pt x="39" y="43"/>
                      </a:cubicBezTo>
                      <a:cubicBezTo>
                        <a:pt x="39" y="40"/>
                        <a:pt x="31" y="43"/>
                        <a:pt x="31" y="43"/>
                      </a:cubicBezTo>
                      <a:cubicBezTo>
                        <a:pt x="27" y="43"/>
                        <a:pt x="27" y="47"/>
                        <a:pt x="27" y="47"/>
                      </a:cubicBezTo>
                      <a:cubicBezTo>
                        <a:pt x="24" y="40"/>
                        <a:pt x="24" y="36"/>
                        <a:pt x="20" y="29"/>
                      </a:cubicBezTo>
                      <a:cubicBezTo>
                        <a:pt x="16" y="22"/>
                        <a:pt x="16" y="15"/>
                        <a:pt x="8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18"/>
                        <a:pt x="12" y="25"/>
                        <a:pt x="12" y="32"/>
                      </a:cubicBezTo>
                      <a:cubicBezTo>
                        <a:pt x="16" y="40"/>
                        <a:pt x="16" y="43"/>
                        <a:pt x="16" y="50"/>
                      </a:cubicBezTo>
                      <a:cubicBezTo>
                        <a:pt x="4" y="61"/>
                        <a:pt x="0" y="79"/>
                        <a:pt x="8" y="96"/>
                      </a:cubicBezTo>
                      <a:cubicBezTo>
                        <a:pt x="16" y="114"/>
                        <a:pt x="39" y="128"/>
                        <a:pt x="62" y="118"/>
                      </a:cubicBezTo>
                      <a:cubicBezTo>
                        <a:pt x="85" y="111"/>
                        <a:pt x="96" y="86"/>
                        <a:pt x="85" y="64"/>
                      </a:cubicBezTo>
                      <a:cubicBezTo>
                        <a:pt x="81" y="50"/>
                        <a:pt x="66" y="43"/>
                        <a:pt x="47" y="40"/>
                      </a:cubicBezTo>
                      <a:cubicBezTo>
                        <a:pt x="47" y="36"/>
                        <a:pt x="47" y="32"/>
                        <a:pt x="43" y="32"/>
                      </a:cubicBezTo>
                      <a:cubicBezTo>
                        <a:pt x="39" y="22"/>
                        <a:pt x="35" y="11"/>
                        <a:pt x="27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7" y="15"/>
                        <a:pt x="31" y="22"/>
                        <a:pt x="39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2" name="Freeform 1031"/>
                <p:cNvSpPr>
                  <a:spLocks/>
                </p:cNvSpPr>
                <p:nvPr/>
              </p:nvSpPr>
              <p:spPr bwMode="auto">
                <a:xfrm>
                  <a:off x="1962" y="2524"/>
                  <a:ext cx="10" cy="14"/>
                </a:xfrm>
                <a:custGeom>
                  <a:avLst/>
                  <a:gdLst>
                    <a:gd name="T0" fmla="*/ 4 w 10"/>
                    <a:gd name="T1" fmla="*/ 4 h 14"/>
                    <a:gd name="T2" fmla="*/ 4 w 10"/>
                    <a:gd name="T3" fmla="*/ 5 h 14"/>
                    <a:gd name="T4" fmla="*/ 3 w 10"/>
                    <a:gd name="T5" fmla="*/ 5 h 14"/>
                    <a:gd name="T6" fmla="*/ 2 w 10"/>
                    <a:gd name="T7" fmla="*/ 5 h 14"/>
                    <a:gd name="T8" fmla="*/ 2 w 10"/>
                    <a:gd name="T9" fmla="*/ 3 h 14"/>
                    <a:gd name="T10" fmla="*/ 0 w 10"/>
                    <a:gd name="T11" fmla="*/ 1 h 14"/>
                    <a:gd name="T12" fmla="*/ 0 w 10"/>
                    <a:gd name="T13" fmla="*/ 1 h 14"/>
                    <a:gd name="T14" fmla="*/ 1 w 10"/>
                    <a:gd name="T15" fmla="*/ 4 h 14"/>
                    <a:gd name="T16" fmla="*/ 1 w 10"/>
                    <a:gd name="T17" fmla="*/ 6 h 14"/>
                    <a:gd name="T18" fmla="*/ 0 w 10"/>
                    <a:gd name="T19" fmla="*/ 10 h 14"/>
                    <a:gd name="T20" fmla="*/ 6 w 10"/>
                    <a:gd name="T21" fmla="*/ 13 h 14"/>
                    <a:gd name="T22" fmla="*/ 9 w 10"/>
                    <a:gd name="T23" fmla="*/ 7 h 14"/>
                    <a:gd name="T24" fmla="*/ 5 w 10"/>
                    <a:gd name="T25" fmla="*/ 5 h 14"/>
                    <a:gd name="T26" fmla="*/ 4 w 10"/>
                    <a:gd name="T27" fmla="*/ 4 h 14"/>
                    <a:gd name="T28" fmla="*/ 2 w 10"/>
                    <a:gd name="T29" fmla="*/ 0 h 14"/>
                    <a:gd name="T30" fmla="*/ 2 w 10"/>
                    <a:gd name="T31" fmla="*/ 1 h 14"/>
                    <a:gd name="T32" fmla="*/ 4 w 10"/>
                    <a:gd name="T3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4" y="4"/>
                      </a:move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4"/>
                        <a:pt x="2" y="3"/>
                      </a:cubicBezTo>
                      <a:cubicBezTo>
                        <a:pt x="1" y="3"/>
                        <a:pt x="1" y="2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4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0" y="7"/>
                        <a:pt x="0" y="9"/>
                        <a:pt x="0" y="10"/>
                      </a:cubicBezTo>
                      <a:cubicBezTo>
                        <a:pt x="1" y="12"/>
                        <a:pt x="4" y="14"/>
                        <a:pt x="6" y="13"/>
                      </a:cubicBezTo>
                      <a:cubicBezTo>
                        <a:pt x="9" y="12"/>
                        <a:pt x="10" y="9"/>
                        <a:pt x="9" y="7"/>
                      </a:cubicBezTo>
                      <a:cubicBezTo>
                        <a:pt x="8" y="6"/>
                        <a:pt x="7" y="5"/>
                        <a:pt x="5" y="5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4" y="3"/>
                        <a:pt x="3" y="1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3" y="3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3" name="Freeform 1032"/>
                <p:cNvSpPr>
                  <a:spLocks/>
                </p:cNvSpPr>
                <p:nvPr/>
              </p:nvSpPr>
              <p:spPr bwMode="auto">
                <a:xfrm>
                  <a:off x="1955" y="2514"/>
                  <a:ext cx="10" cy="12"/>
                </a:xfrm>
                <a:custGeom>
                  <a:avLst/>
                  <a:gdLst>
                    <a:gd name="T0" fmla="*/ 47 w 96"/>
                    <a:gd name="T1" fmla="*/ 77 h 112"/>
                    <a:gd name="T2" fmla="*/ 47 w 96"/>
                    <a:gd name="T3" fmla="*/ 84 h 112"/>
                    <a:gd name="T4" fmla="*/ 66 w 96"/>
                    <a:gd name="T5" fmla="*/ 112 h 112"/>
                    <a:gd name="T6" fmla="*/ 73 w 96"/>
                    <a:gd name="T7" fmla="*/ 109 h 112"/>
                    <a:gd name="T8" fmla="*/ 54 w 96"/>
                    <a:gd name="T9" fmla="*/ 80 h 112"/>
                    <a:gd name="T10" fmla="*/ 54 w 96"/>
                    <a:gd name="T11" fmla="*/ 77 h 112"/>
                    <a:gd name="T12" fmla="*/ 62 w 96"/>
                    <a:gd name="T13" fmla="*/ 74 h 112"/>
                    <a:gd name="T14" fmla="*/ 66 w 96"/>
                    <a:gd name="T15" fmla="*/ 74 h 112"/>
                    <a:gd name="T16" fmla="*/ 70 w 96"/>
                    <a:gd name="T17" fmla="*/ 84 h 112"/>
                    <a:gd name="T18" fmla="*/ 85 w 96"/>
                    <a:gd name="T19" fmla="*/ 106 h 112"/>
                    <a:gd name="T20" fmla="*/ 93 w 96"/>
                    <a:gd name="T21" fmla="*/ 103 h 112"/>
                    <a:gd name="T22" fmla="*/ 81 w 96"/>
                    <a:gd name="T23" fmla="*/ 80 h 112"/>
                    <a:gd name="T24" fmla="*/ 73 w 96"/>
                    <a:gd name="T25" fmla="*/ 71 h 112"/>
                    <a:gd name="T26" fmla="*/ 89 w 96"/>
                    <a:gd name="T27" fmla="*/ 29 h 112"/>
                    <a:gd name="T28" fmla="*/ 31 w 96"/>
                    <a:gd name="T29" fmla="*/ 10 h 112"/>
                    <a:gd name="T30" fmla="*/ 8 w 96"/>
                    <a:gd name="T31" fmla="*/ 55 h 112"/>
                    <a:gd name="T32" fmla="*/ 47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77"/>
                      </a:moveTo>
                      <a:cubicBezTo>
                        <a:pt x="47" y="80"/>
                        <a:pt x="47" y="80"/>
                        <a:pt x="47" y="84"/>
                      </a:cubicBezTo>
                      <a:cubicBezTo>
                        <a:pt x="54" y="93"/>
                        <a:pt x="62" y="103"/>
                        <a:pt x="66" y="112"/>
                      </a:cubicBezTo>
                      <a:cubicBezTo>
                        <a:pt x="73" y="109"/>
                        <a:pt x="73" y="109"/>
                        <a:pt x="73" y="109"/>
                      </a:cubicBezTo>
                      <a:cubicBezTo>
                        <a:pt x="66" y="100"/>
                        <a:pt x="62" y="90"/>
                        <a:pt x="54" y="80"/>
                      </a:cubicBezTo>
                      <a:cubicBezTo>
                        <a:pt x="54" y="80"/>
                        <a:pt x="54" y="77"/>
                        <a:pt x="54" y="77"/>
                      </a:cubicBezTo>
                      <a:cubicBezTo>
                        <a:pt x="58" y="77"/>
                        <a:pt x="62" y="74"/>
                        <a:pt x="62" y="74"/>
                      </a:cubicBezTo>
                      <a:cubicBezTo>
                        <a:pt x="66" y="74"/>
                        <a:pt x="66" y="74"/>
                        <a:pt x="66" y="74"/>
                      </a:cubicBezTo>
                      <a:cubicBezTo>
                        <a:pt x="70" y="77"/>
                        <a:pt x="70" y="80"/>
                        <a:pt x="70" y="84"/>
                      </a:cubicBezTo>
                      <a:cubicBezTo>
                        <a:pt x="73" y="90"/>
                        <a:pt x="81" y="100"/>
                        <a:pt x="85" y="106"/>
                      </a:cubicBezTo>
                      <a:cubicBezTo>
                        <a:pt x="93" y="103"/>
                        <a:pt x="93" y="103"/>
                        <a:pt x="93" y="103"/>
                      </a:cubicBezTo>
                      <a:cubicBezTo>
                        <a:pt x="89" y="96"/>
                        <a:pt x="85" y="87"/>
                        <a:pt x="81" y="80"/>
                      </a:cubicBezTo>
                      <a:cubicBezTo>
                        <a:pt x="77" y="77"/>
                        <a:pt x="77" y="74"/>
                        <a:pt x="73" y="71"/>
                      </a:cubicBezTo>
                      <a:cubicBezTo>
                        <a:pt x="89" y="61"/>
                        <a:pt x="96" y="42"/>
                        <a:pt x="89" y="29"/>
                      </a:cubicBezTo>
                      <a:cubicBezTo>
                        <a:pt x="77" y="10"/>
                        <a:pt x="54" y="0"/>
                        <a:pt x="31" y="10"/>
                      </a:cubicBezTo>
                      <a:cubicBezTo>
                        <a:pt x="8" y="16"/>
                        <a:pt x="0" y="36"/>
                        <a:pt x="8" y="55"/>
                      </a:cubicBezTo>
                      <a:cubicBezTo>
                        <a:pt x="16" y="68"/>
                        <a:pt x="27" y="77"/>
                        <a:pt x="4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4" name="Freeform 1033"/>
                <p:cNvSpPr>
                  <a:spLocks/>
                </p:cNvSpPr>
                <p:nvPr/>
              </p:nvSpPr>
              <p:spPr bwMode="auto">
                <a:xfrm>
                  <a:off x="1955" y="2514"/>
                  <a:ext cx="10" cy="12"/>
                </a:xfrm>
                <a:custGeom>
                  <a:avLst/>
                  <a:gdLst>
                    <a:gd name="T0" fmla="*/ 5 w 10"/>
                    <a:gd name="T1" fmla="*/ 8 h 12"/>
                    <a:gd name="T2" fmla="*/ 5 w 10"/>
                    <a:gd name="T3" fmla="*/ 9 h 12"/>
                    <a:gd name="T4" fmla="*/ 7 w 10"/>
                    <a:gd name="T5" fmla="*/ 12 h 12"/>
                    <a:gd name="T6" fmla="*/ 8 w 10"/>
                    <a:gd name="T7" fmla="*/ 12 h 12"/>
                    <a:gd name="T8" fmla="*/ 6 w 10"/>
                    <a:gd name="T9" fmla="*/ 9 h 12"/>
                    <a:gd name="T10" fmla="*/ 6 w 10"/>
                    <a:gd name="T11" fmla="*/ 8 h 12"/>
                    <a:gd name="T12" fmla="*/ 6 w 10"/>
                    <a:gd name="T13" fmla="*/ 8 h 12"/>
                    <a:gd name="T14" fmla="*/ 7 w 10"/>
                    <a:gd name="T15" fmla="*/ 8 h 12"/>
                    <a:gd name="T16" fmla="*/ 7 w 10"/>
                    <a:gd name="T17" fmla="*/ 9 h 12"/>
                    <a:gd name="T18" fmla="*/ 9 w 10"/>
                    <a:gd name="T19" fmla="*/ 11 h 12"/>
                    <a:gd name="T20" fmla="*/ 10 w 10"/>
                    <a:gd name="T21" fmla="*/ 11 h 12"/>
                    <a:gd name="T22" fmla="*/ 8 w 10"/>
                    <a:gd name="T23" fmla="*/ 9 h 12"/>
                    <a:gd name="T24" fmla="*/ 8 w 10"/>
                    <a:gd name="T25" fmla="*/ 8 h 12"/>
                    <a:gd name="T26" fmla="*/ 9 w 10"/>
                    <a:gd name="T27" fmla="*/ 3 h 12"/>
                    <a:gd name="T28" fmla="*/ 3 w 10"/>
                    <a:gd name="T29" fmla="*/ 1 h 12"/>
                    <a:gd name="T30" fmla="*/ 1 w 10"/>
                    <a:gd name="T31" fmla="*/ 6 h 12"/>
                    <a:gd name="T32" fmla="*/ 5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8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10"/>
                        <a:pt x="6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1"/>
                        <a:pt x="6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9"/>
                        <a:pt x="7" y="9"/>
                      </a:cubicBezTo>
                      <a:cubicBezTo>
                        <a:pt x="8" y="10"/>
                        <a:pt x="8" y="11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9" y="9"/>
                        <a:pt x="8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7"/>
                        <a:pt x="10" y="5"/>
                        <a:pt x="9" y="3"/>
                      </a:cubicBezTo>
                      <a:cubicBezTo>
                        <a:pt x="8" y="1"/>
                        <a:pt x="6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1" y="7"/>
                        <a:pt x="3" y="8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5" name="Freeform 1034"/>
                <p:cNvSpPr>
                  <a:spLocks/>
                </p:cNvSpPr>
                <p:nvPr/>
              </p:nvSpPr>
              <p:spPr bwMode="auto">
                <a:xfrm>
                  <a:off x="1740" y="2079"/>
                  <a:ext cx="10" cy="11"/>
                </a:xfrm>
                <a:custGeom>
                  <a:avLst/>
                  <a:gdLst>
                    <a:gd name="T0" fmla="*/ 35 w 96"/>
                    <a:gd name="T1" fmla="*/ 32 h 112"/>
                    <a:gd name="T2" fmla="*/ 39 w 96"/>
                    <a:gd name="T3" fmla="*/ 38 h 112"/>
                    <a:gd name="T4" fmla="*/ 31 w 96"/>
                    <a:gd name="T5" fmla="*/ 41 h 112"/>
                    <a:gd name="T6" fmla="*/ 27 w 96"/>
                    <a:gd name="T7" fmla="*/ 41 h 112"/>
                    <a:gd name="T8" fmla="*/ 20 w 96"/>
                    <a:gd name="T9" fmla="*/ 28 h 112"/>
                    <a:gd name="T10" fmla="*/ 8 w 96"/>
                    <a:gd name="T11" fmla="*/ 10 h 112"/>
                    <a:gd name="T12" fmla="*/ 0 w 96"/>
                    <a:gd name="T13" fmla="*/ 10 h 112"/>
                    <a:gd name="T14" fmla="*/ 12 w 96"/>
                    <a:gd name="T15" fmla="*/ 32 h 112"/>
                    <a:gd name="T16" fmla="*/ 20 w 96"/>
                    <a:gd name="T17" fmla="*/ 44 h 112"/>
                    <a:gd name="T18" fmla="*/ 8 w 96"/>
                    <a:gd name="T19" fmla="*/ 84 h 112"/>
                    <a:gd name="T20" fmla="*/ 66 w 96"/>
                    <a:gd name="T21" fmla="*/ 103 h 112"/>
                    <a:gd name="T22" fmla="*/ 89 w 96"/>
                    <a:gd name="T23" fmla="*/ 56 h 112"/>
                    <a:gd name="T24" fmla="*/ 50 w 96"/>
                    <a:gd name="T25" fmla="*/ 35 h 112"/>
                    <a:gd name="T26" fmla="*/ 43 w 96"/>
                    <a:gd name="T27" fmla="*/ 28 h 112"/>
                    <a:gd name="T28" fmla="*/ 27 w 96"/>
                    <a:gd name="T29" fmla="*/ 0 h 112"/>
                    <a:gd name="T30" fmla="*/ 20 w 96"/>
                    <a:gd name="T31" fmla="*/ 4 h 112"/>
                    <a:gd name="T32" fmla="*/ 35 w 96"/>
                    <a:gd name="T33" fmla="*/ 3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5" y="32"/>
                      </a:moveTo>
                      <a:cubicBezTo>
                        <a:pt x="39" y="32"/>
                        <a:pt x="39" y="35"/>
                        <a:pt x="39" y="38"/>
                      </a:cubicBezTo>
                      <a:cubicBezTo>
                        <a:pt x="39" y="38"/>
                        <a:pt x="31" y="38"/>
                        <a:pt x="31" y="41"/>
                      </a:cubicBezTo>
                      <a:cubicBezTo>
                        <a:pt x="27" y="41"/>
                        <a:pt x="27" y="41"/>
                        <a:pt x="27" y="41"/>
                      </a:cubicBezTo>
                      <a:cubicBezTo>
                        <a:pt x="24" y="35"/>
                        <a:pt x="24" y="32"/>
                        <a:pt x="20" y="28"/>
                      </a:cubicBezTo>
                      <a:cubicBezTo>
                        <a:pt x="16" y="22"/>
                        <a:pt x="12" y="16"/>
                        <a:pt x="8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4" y="19"/>
                        <a:pt x="8" y="25"/>
                        <a:pt x="12" y="32"/>
                      </a:cubicBezTo>
                      <a:cubicBezTo>
                        <a:pt x="16" y="35"/>
                        <a:pt x="16" y="41"/>
                        <a:pt x="20" y="44"/>
                      </a:cubicBezTo>
                      <a:cubicBezTo>
                        <a:pt x="8" y="56"/>
                        <a:pt x="0" y="72"/>
                        <a:pt x="8" y="84"/>
                      </a:cubicBezTo>
                      <a:cubicBezTo>
                        <a:pt x="20" y="103"/>
                        <a:pt x="43" y="112"/>
                        <a:pt x="66" y="103"/>
                      </a:cubicBezTo>
                      <a:cubicBezTo>
                        <a:pt x="89" y="97"/>
                        <a:pt x="96" y="75"/>
                        <a:pt x="89" y="56"/>
                      </a:cubicBezTo>
                      <a:cubicBezTo>
                        <a:pt x="81" y="44"/>
                        <a:pt x="66" y="38"/>
                        <a:pt x="50" y="35"/>
                      </a:cubicBezTo>
                      <a:cubicBezTo>
                        <a:pt x="47" y="35"/>
                        <a:pt x="47" y="28"/>
                        <a:pt x="43" y="28"/>
                      </a:cubicBezTo>
                      <a:cubicBezTo>
                        <a:pt x="39" y="19"/>
                        <a:pt x="31" y="10"/>
                        <a:pt x="27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7" y="13"/>
                        <a:pt x="31" y="22"/>
                        <a:pt x="35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6" name="Freeform 1035"/>
                <p:cNvSpPr>
                  <a:spLocks/>
                </p:cNvSpPr>
                <p:nvPr/>
              </p:nvSpPr>
              <p:spPr bwMode="auto">
                <a:xfrm>
                  <a:off x="1740" y="2079"/>
                  <a:ext cx="10" cy="11"/>
                </a:xfrm>
                <a:custGeom>
                  <a:avLst/>
                  <a:gdLst>
                    <a:gd name="T0" fmla="*/ 4 w 10"/>
                    <a:gd name="T1" fmla="*/ 3 h 11"/>
                    <a:gd name="T2" fmla="*/ 4 w 10"/>
                    <a:gd name="T3" fmla="*/ 4 h 11"/>
                    <a:gd name="T4" fmla="*/ 3 w 10"/>
                    <a:gd name="T5" fmla="*/ 4 h 11"/>
                    <a:gd name="T6" fmla="*/ 3 w 10"/>
                    <a:gd name="T7" fmla="*/ 4 h 11"/>
                    <a:gd name="T8" fmla="*/ 2 w 10"/>
                    <a:gd name="T9" fmla="*/ 3 h 11"/>
                    <a:gd name="T10" fmla="*/ 1 w 10"/>
                    <a:gd name="T11" fmla="*/ 1 h 11"/>
                    <a:gd name="T12" fmla="*/ 0 w 10"/>
                    <a:gd name="T13" fmla="*/ 1 h 11"/>
                    <a:gd name="T14" fmla="*/ 1 w 10"/>
                    <a:gd name="T15" fmla="*/ 3 h 11"/>
                    <a:gd name="T16" fmla="*/ 2 w 10"/>
                    <a:gd name="T17" fmla="*/ 4 h 11"/>
                    <a:gd name="T18" fmla="*/ 1 w 10"/>
                    <a:gd name="T19" fmla="*/ 8 h 11"/>
                    <a:gd name="T20" fmla="*/ 7 w 10"/>
                    <a:gd name="T21" fmla="*/ 10 h 11"/>
                    <a:gd name="T22" fmla="*/ 10 w 10"/>
                    <a:gd name="T23" fmla="*/ 5 h 11"/>
                    <a:gd name="T24" fmla="*/ 5 w 10"/>
                    <a:gd name="T25" fmla="*/ 3 h 11"/>
                    <a:gd name="T26" fmla="*/ 5 w 10"/>
                    <a:gd name="T27" fmla="*/ 3 h 11"/>
                    <a:gd name="T28" fmla="*/ 3 w 10"/>
                    <a:gd name="T29" fmla="*/ 0 h 11"/>
                    <a:gd name="T30" fmla="*/ 2 w 10"/>
                    <a:gd name="T31" fmla="*/ 0 h 11"/>
                    <a:gd name="T32" fmla="*/ 4 w 10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4" y="3"/>
                      </a:move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1" y="5"/>
                        <a:pt x="0" y="7"/>
                        <a:pt x="1" y="8"/>
                      </a:cubicBezTo>
                      <a:cubicBezTo>
                        <a:pt x="2" y="10"/>
                        <a:pt x="5" y="11"/>
                        <a:pt x="7" y="10"/>
                      </a:cubicBezTo>
                      <a:cubicBezTo>
                        <a:pt x="10" y="10"/>
                        <a:pt x="10" y="7"/>
                        <a:pt x="10" y="5"/>
                      </a:cubicBezTo>
                      <a:cubicBezTo>
                        <a:pt x="9" y="4"/>
                        <a:pt x="7" y="4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7" name="Freeform 1036"/>
                <p:cNvSpPr>
                  <a:spLocks/>
                </p:cNvSpPr>
                <p:nvPr/>
              </p:nvSpPr>
              <p:spPr bwMode="auto">
                <a:xfrm>
                  <a:off x="1733" y="2067"/>
                  <a:ext cx="11" cy="13"/>
                </a:xfrm>
                <a:custGeom>
                  <a:avLst/>
                  <a:gdLst>
                    <a:gd name="T0" fmla="*/ 47 w 96"/>
                    <a:gd name="T1" fmla="*/ 88 h 128"/>
                    <a:gd name="T2" fmla="*/ 47 w 96"/>
                    <a:gd name="T3" fmla="*/ 92 h 128"/>
                    <a:gd name="T4" fmla="*/ 70 w 96"/>
                    <a:gd name="T5" fmla="*/ 128 h 128"/>
                    <a:gd name="T6" fmla="*/ 77 w 96"/>
                    <a:gd name="T7" fmla="*/ 125 h 128"/>
                    <a:gd name="T8" fmla="*/ 58 w 96"/>
                    <a:gd name="T9" fmla="*/ 92 h 128"/>
                    <a:gd name="T10" fmla="*/ 54 w 96"/>
                    <a:gd name="T11" fmla="*/ 88 h 128"/>
                    <a:gd name="T12" fmla="*/ 66 w 96"/>
                    <a:gd name="T13" fmla="*/ 85 h 128"/>
                    <a:gd name="T14" fmla="*/ 70 w 96"/>
                    <a:gd name="T15" fmla="*/ 81 h 128"/>
                    <a:gd name="T16" fmla="*/ 73 w 96"/>
                    <a:gd name="T17" fmla="*/ 92 h 128"/>
                    <a:gd name="T18" fmla="*/ 89 w 96"/>
                    <a:gd name="T19" fmla="*/ 121 h 128"/>
                    <a:gd name="T20" fmla="*/ 96 w 96"/>
                    <a:gd name="T21" fmla="*/ 117 h 128"/>
                    <a:gd name="T22" fmla="*/ 81 w 96"/>
                    <a:gd name="T23" fmla="*/ 88 h 128"/>
                    <a:gd name="T24" fmla="*/ 73 w 96"/>
                    <a:gd name="T25" fmla="*/ 77 h 128"/>
                    <a:gd name="T26" fmla="*/ 89 w 96"/>
                    <a:gd name="T27" fmla="*/ 30 h 128"/>
                    <a:gd name="T28" fmla="*/ 31 w 96"/>
                    <a:gd name="T29" fmla="*/ 11 h 128"/>
                    <a:gd name="T30" fmla="*/ 8 w 96"/>
                    <a:gd name="T31" fmla="*/ 63 h 128"/>
                    <a:gd name="T32" fmla="*/ 47 w 96"/>
                    <a:gd name="T33" fmla="*/ 8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47" y="88"/>
                      </a:moveTo>
                      <a:cubicBezTo>
                        <a:pt x="47" y="88"/>
                        <a:pt x="47" y="92"/>
                        <a:pt x="47" y="92"/>
                      </a:cubicBezTo>
                      <a:cubicBezTo>
                        <a:pt x="54" y="107"/>
                        <a:pt x="62" y="117"/>
                        <a:pt x="70" y="128"/>
                      </a:cubicBezTo>
                      <a:cubicBezTo>
                        <a:pt x="77" y="125"/>
                        <a:pt x="77" y="125"/>
                        <a:pt x="77" y="125"/>
                      </a:cubicBezTo>
                      <a:cubicBezTo>
                        <a:pt x="70" y="114"/>
                        <a:pt x="62" y="103"/>
                        <a:pt x="58" y="92"/>
                      </a:cubicBezTo>
                      <a:cubicBezTo>
                        <a:pt x="58" y="88"/>
                        <a:pt x="54" y="88"/>
                        <a:pt x="54" y="88"/>
                      </a:cubicBezTo>
                      <a:cubicBezTo>
                        <a:pt x="58" y="85"/>
                        <a:pt x="62" y="85"/>
                        <a:pt x="66" y="85"/>
                      </a:cubicBezTo>
                      <a:cubicBezTo>
                        <a:pt x="66" y="85"/>
                        <a:pt x="66" y="81"/>
                        <a:pt x="70" y="81"/>
                      </a:cubicBezTo>
                      <a:cubicBezTo>
                        <a:pt x="70" y="88"/>
                        <a:pt x="70" y="88"/>
                        <a:pt x="73" y="92"/>
                      </a:cubicBezTo>
                      <a:cubicBezTo>
                        <a:pt x="77" y="103"/>
                        <a:pt x="81" y="110"/>
                        <a:pt x="89" y="121"/>
                      </a:cubicBezTo>
                      <a:cubicBezTo>
                        <a:pt x="96" y="117"/>
                        <a:pt x="96" y="117"/>
                        <a:pt x="96" y="117"/>
                      </a:cubicBezTo>
                      <a:cubicBezTo>
                        <a:pt x="89" y="107"/>
                        <a:pt x="85" y="99"/>
                        <a:pt x="81" y="88"/>
                      </a:cubicBezTo>
                      <a:cubicBezTo>
                        <a:pt x="77" y="85"/>
                        <a:pt x="77" y="81"/>
                        <a:pt x="73" y="77"/>
                      </a:cubicBezTo>
                      <a:cubicBezTo>
                        <a:pt x="89" y="66"/>
                        <a:pt x="96" y="44"/>
                        <a:pt x="89" y="30"/>
                      </a:cubicBezTo>
                      <a:cubicBezTo>
                        <a:pt x="77" y="8"/>
                        <a:pt x="50" y="0"/>
                        <a:pt x="31" y="11"/>
                      </a:cubicBezTo>
                      <a:cubicBezTo>
                        <a:pt x="8" y="19"/>
                        <a:pt x="0" y="44"/>
                        <a:pt x="8" y="63"/>
                      </a:cubicBezTo>
                      <a:cubicBezTo>
                        <a:pt x="16" y="77"/>
                        <a:pt x="31" y="88"/>
                        <a:pt x="47" y="8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8" name="Freeform 1037"/>
                <p:cNvSpPr>
                  <a:spLocks/>
                </p:cNvSpPr>
                <p:nvPr/>
              </p:nvSpPr>
              <p:spPr bwMode="auto">
                <a:xfrm>
                  <a:off x="1733" y="2067"/>
                  <a:ext cx="11" cy="13"/>
                </a:xfrm>
                <a:custGeom>
                  <a:avLst/>
                  <a:gdLst>
                    <a:gd name="T0" fmla="*/ 5 w 11"/>
                    <a:gd name="T1" fmla="*/ 9 h 13"/>
                    <a:gd name="T2" fmla="*/ 5 w 11"/>
                    <a:gd name="T3" fmla="*/ 9 h 13"/>
                    <a:gd name="T4" fmla="*/ 8 w 11"/>
                    <a:gd name="T5" fmla="*/ 13 h 13"/>
                    <a:gd name="T6" fmla="*/ 8 w 11"/>
                    <a:gd name="T7" fmla="*/ 13 h 13"/>
                    <a:gd name="T8" fmla="*/ 6 w 11"/>
                    <a:gd name="T9" fmla="*/ 9 h 13"/>
                    <a:gd name="T10" fmla="*/ 6 w 11"/>
                    <a:gd name="T11" fmla="*/ 9 h 13"/>
                    <a:gd name="T12" fmla="*/ 7 w 11"/>
                    <a:gd name="T13" fmla="*/ 9 h 13"/>
                    <a:gd name="T14" fmla="*/ 8 w 11"/>
                    <a:gd name="T15" fmla="*/ 8 h 13"/>
                    <a:gd name="T16" fmla="*/ 8 w 11"/>
                    <a:gd name="T17" fmla="*/ 9 h 13"/>
                    <a:gd name="T18" fmla="*/ 10 w 11"/>
                    <a:gd name="T19" fmla="*/ 12 h 13"/>
                    <a:gd name="T20" fmla="*/ 11 w 11"/>
                    <a:gd name="T21" fmla="*/ 12 h 13"/>
                    <a:gd name="T22" fmla="*/ 9 w 11"/>
                    <a:gd name="T23" fmla="*/ 9 h 13"/>
                    <a:gd name="T24" fmla="*/ 8 w 11"/>
                    <a:gd name="T25" fmla="*/ 8 h 13"/>
                    <a:gd name="T26" fmla="*/ 10 w 11"/>
                    <a:gd name="T27" fmla="*/ 3 h 13"/>
                    <a:gd name="T28" fmla="*/ 4 w 11"/>
                    <a:gd name="T29" fmla="*/ 1 h 13"/>
                    <a:gd name="T30" fmla="*/ 1 w 11"/>
                    <a:gd name="T31" fmla="*/ 6 h 13"/>
                    <a:gd name="T32" fmla="*/ 5 w 11"/>
                    <a:gd name="T3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3">
                      <a:moveTo>
                        <a:pt x="5" y="9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11"/>
                        <a:pt x="7" y="12"/>
                        <a:pt x="8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2"/>
                        <a:pt x="7" y="11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7" y="9"/>
                        <a:pt x="7" y="9"/>
                      </a:cubicBezTo>
                      <a:cubicBezTo>
                        <a:pt x="7" y="9"/>
                        <a:pt x="7" y="8"/>
                        <a:pt x="8" y="8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9" y="11"/>
                        <a:pt x="1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0" y="11"/>
                        <a:pt x="9" y="10"/>
                        <a:pt x="9" y="9"/>
                      </a:cubicBezTo>
                      <a:cubicBezTo>
                        <a:pt x="8" y="9"/>
                        <a:pt x="8" y="8"/>
                        <a:pt x="8" y="8"/>
                      </a:cubicBezTo>
                      <a:cubicBezTo>
                        <a:pt x="10" y="7"/>
                        <a:pt x="11" y="4"/>
                        <a:pt x="10" y="3"/>
                      </a:cubicBezTo>
                      <a:cubicBezTo>
                        <a:pt x="8" y="1"/>
                        <a:pt x="6" y="0"/>
                        <a:pt x="4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8"/>
                        <a:pt x="4" y="9"/>
                        <a:pt x="5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9" name="Freeform 1038"/>
                <p:cNvSpPr>
                  <a:spLocks/>
                </p:cNvSpPr>
                <p:nvPr/>
              </p:nvSpPr>
              <p:spPr bwMode="auto">
                <a:xfrm>
                  <a:off x="1972" y="2521"/>
                  <a:ext cx="10" cy="13"/>
                </a:xfrm>
                <a:custGeom>
                  <a:avLst/>
                  <a:gdLst>
                    <a:gd name="T0" fmla="*/ 39 w 96"/>
                    <a:gd name="T1" fmla="*/ 32 h 128"/>
                    <a:gd name="T2" fmla="*/ 43 w 96"/>
                    <a:gd name="T3" fmla="*/ 43 h 128"/>
                    <a:gd name="T4" fmla="*/ 31 w 96"/>
                    <a:gd name="T5" fmla="*/ 43 h 128"/>
                    <a:gd name="T6" fmla="*/ 27 w 96"/>
                    <a:gd name="T7" fmla="*/ 47 h 128"/>
                    <a:gd name="T8" fmla="*/ 20 w 96"/>
                    <a:gd name="T9" fmla="*/ 32 h 128"/>
                    <a:gd name="T10" fmla="*/ 8 w 96"/>
                    <a:gd name="T11" fmla="*/ 8 h 128"/>
                    <a:gd name="T12" fmla="*/ 0 w 96"/>
                    <a:gd name="T13" fmla="*/ 11 h 128"/>
                    <a:gd name="T14" fmla="*/ 16 w 96"/>
                    <a:gd name="T15" fmla="*/ 32 h 128"/>
                    <a:gd name="T16" fmla="*/ 20 w 96"/>
                    <a:gd name="T17" fmla="*/ 50 h 128"/>
                    <a:gd name="T18" fmla="*/ 8 w 96"/>
                    <a:gd name="T19" fmla="*/ 96 h 128"/>
                    <a:gd name="T20" fmla="*/ 66 w 96"/>
                    <a:gd name="T21" fmla="*/ 118 h 128"/>
                    <a:gd name="T22" fmla="*/ 89 w 96"/>
                    <a:gd name="T23" fmla="*/ 64 h 128"/>
                    <a:gd name="T24" fmla="*/ 50 w 96"/>
                    <a:gd name="T25" fmla="*/ 40 h 128"/>
                    <a:gd name="T26" fmla="*/ 47 w 96"/>
                    <a:gd name="T27" fmla="*/ 32 h 128"/>
                    <a:gd name="T28" fmla="*/ 27 w 96"/>
                    <a:gd name="T29" fmla="*/ 0 h 128"/>
                    <a:gd name="T30" fmla="*/ 20 w 96"/>
                    <a:gd name="T31" fmla="*/ 4 h 128"/>
                    <a:gd name="T32" fmla="*/ 39 w 96"/>
                    <a:gd name="T33" fmla="*/ 3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39" y="32"/>
                      </a:moveTo>
                      <a:cubicBezTo>
                        <a:pt x="39" y="36"/>
                        <a:pt x="39" y="40"/>
                        <a:pt x="43" y="43"/>
                      </a:cubicBezTo>
                      <a:cubicBezTo>
                        <a:pt x="39" y="43"/>
                        <a:pt x="35" y="43"/>
                        <a:pt x="31" y="43"/>
                      </a:cubicBezTo>
                      <a:cubicBezTo>
                        <a:pt x="31" y="47"/>
                        <a:pt x="27" y="47"/>
                        <a:pt x="27" y="47"/>
                      </a:cubicBezTo>
                      <a:cubicBezTo>
                        <a:pt x="27" y="40"/>
                        <a:pt x="24" y="36"/>
                        <a:pt x="20" y="32"/>
                      </a:cubicBezTo>
                      <a:cubicBezTo>
                        <a:pt x="20" y="25"/>
                        <a:pt x="16" y="18"/>
                        <a:pt x="8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22"/>
                        <a:pt x="12" y="29"/>
                        <a:pt x="16" y="32"/>
                      </a:cubicBezTo>
                      <a:cubicBezTo>
                        <a:pt x="16" y="40"/>
                        <a:pt x="16" y="47"/>
                        <a:pt x="20" y="50"/>
                      </a:cubicBezTo>
                      <a:cubicBezTo>
                        <a:pt x="8" y="61"/>
                        <a:pt x="0" y="79"/>
                        <a:pt x="8" y="96"/>
                      </a:cubicBezTo>
                      <a:cubicBezTo>
                        <a:pt x="20" y="118"/>
                        <a:pt x="43" y="128"/>
                        <a:pt x="66" y="118"/>
                      </a:cubicBezTo>
                      <a:cubicBezTo>
                        <a:pt x="89" y="111"/>
                        <a:pt x="96" y="82"/>
                        <a:pt x="89" y="64"/>
                      </a:cubicBezTo>
                      <a:cubicBezTo>
                        <a:pt x="81" y="50"/>
                        <a:pt x="66" y="43"/>
                        <a:pt x="50" y="40"/>
                      </a:cubicBezTo>
                      <a:cubicBezTo>
                        <a:pt x="47" y="36"/>
                        <a:pt x="47" y="32"/>
                        <a:pt x="47" y="32"/>
                      </a:cubicBezTo>
                      <a:cubicBezTo>
                        <a:pt x="39" y="22"/>
                        <a:pt x="35" y="11"/>
                        <a:pt x="27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7" y="15"/>
                        <a:pt x="31" y="22"/>
                        <a:pt x="39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0" name="Freeform 1039"/>
                <p:cNvSpPr>
                  <a:spLocks/>
                </p:cNvSpPr>
                <p:nvPr/>
              </p:nvSpPr>
              <p:spPr bwMode="auto">
                <a:xfrm>
                  <a:off x="1972" y="2521"/>
                  <a:ext cx="10" cy="13"/>
                </a:xfrm>
                <a:custGeom>
                  <a:avLst/>
                  <a:gdLst>
                    <a:gd name="T0" fmla="*/ 4 w 10"/>
                    <a:gd name="T1" fmla="*/ 3 h 13"/>
                    <a:gd name="T2" fmla="*/ 4 w 10"/>
                    <a:gd name="T3" fmla="*/ 4 h 13"/>
                    <a:gd name="T4" fmla="*/ 3 w 10"/>
                    <a:gd name="T5" fmla="*/ 4 h 13"/>
                    <a:gd name="T6" fmla="*/ 3 w 10"/>
                    <a:gd name="T7" fmla="*/ 5 h 13"/>
                    <a:gd name="T8" fmla="*/ 2 w 10"/>
                    <a:gd name="T9" fmla="*/ 3 h 13"/>
                    <a:gd name="T10" fmla="*/ 1 w 10"/>
                    <a:gd name="T11" fmla="*/ 1 h 13"/>
                    <a:gd name="T12" fmla="*/ 0 w 10"/>
                    <a:gd name="T13" fmla="*/ 1 h 13"/>
                    <a:gd name="T14" fmla="*/ 1 w 10"/>
                    <a:gd name="T15" fmla="*/ 3 h 13"/>
                    <a:gd name="T16" fmla="*/ 2 w 10"/>
                    <a:gd name="T17" fmla="*/ 5 h 13"/>
                    <a:gd name="T18" fmla="*/ 1 w 10"/>
                    <a:gd name="T19" fmla="*/ 10 h 13"/>
                    <a:gd name="T20" fmla="*/ 7 w 10"/>
                    <a:gd name="T21" fmla="*/ 12 h 13"/>
                    <a:gd name="T22" fmla="*/ 9 w 10"/>
                    <a:gd name="T23" fmla="*/ 7 h 13"/>
                    <a:gd name="T24" fmla="*/ 5 w 10"/>
                    <a:gd name="T25" fmla="*/ 4 h 13"/>
                    <a:gd name="T26" fmla="*/ 5 w 10"/>
                    <a:gd name="T27" fmla="*/ 3 h 13"/>
                    <a:gd name="T28" fmla="*/ 3 w 10"/>
                    <a:gd name="T29" fmla="*/ 0 h 13"/>
                    <a:gd name="T30" fmla="*/ 2 w 10"/>
                    <a:gd name="T31" fmla="*/ 0 h 13"/>
                    <a:gd name="T32" fmla="*/ 4 w 10"/>
                    <a:gd name="T33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4" y="3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2" y="4"/>
                        <a:pt x="2" y="3"/>
                      </a:cubicBezTo>
                      <a:cubicBezTo>
                        <a:pt x="2" y="3"/>
                        <a:pt x="1" y="2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2" y="12"/>
                        <a:pt x="4" y="13"/>
                        <a:pt x="7" y="12"/>
                      </a:cubicBezTo>
                      <a:cubicBezTo>
                        <a:pt x="9" y="12"/>
                        <a:pt x="10" y="9"/>
                        <a:pt x="9" y="7"/>
                      </a:cubicBezTo>
                      <a:cubicBezTo>
                        <a:pt x="8" y="5"/>
                        <a:pt x="7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1" name="Freeform 1040"/>
                <p:cNvSpPr>
                  <a:spLocks/>
                </p:cNvSpPr>
                <p:nvPr/>
              </p:nvSpPr>
              <p:spPr bwMode="auto">
                <a:xfrm>
                  <a:off x="1963" y="2511"/>
                  <a:ext cx="10" cy="12"/>
                </a:xfrm>
                <a:custGeom>
                  <a:avLst/>
                  <a:gdLst>
                    <a:gd name="T0" fmla="*/ 47 w 96"/>
                    <a:gd name="T1" fmla="*/ 77 h 112"/>
                    <a:gd name="T2" fmla="*/ 50 w 96"/>
                    <a:gd name="T3" fmla="*/ 80 h 112"/>
                    <a:gd name="T4" fmla="*/ 70 w 96"/>
                    <a:gd name="T5" fmla="*/ 112 h 112"/>
                    <a:gd name="T6" fmla="*/ 77 w 96"/>
                    <a:gd name="T7" fmla="*/ 109 h 112"/>
                    <a:gd name="T8" fmla="*/ 58 w 96"/>
                    <a:gd name="T9" fmla="*/ 77 h 112"/>
                    <a:gd name="T10" fmla="*/ 58 w 96"/>
                    <a:gd name="T11" fmla="*/ 77 h 112"/>
                    <a:gd name="T12" fmla="*/ 66 w 96"/>
                    <a:gd name="T13" fmla="*/ 74 h 112"/>
                    <a:gd name="T14" fmla="*/ 70 w 96"/>
                    <a:gd name="T15" fmla="*/ 71 h 112"/>
                    <a:gd name="T16" fmla="*/ 73 w 96"/>
                    <a:gd name="T17" fmla="*/ 80 h 112"/>
                    <a:gd name="T18" fmla="*/ 89 w 96"/>
                    <a:gd name="T19" fmla="*/ 103 h 112"/>
                    <a:gd name="T20" fmla="*/ 96 w 96"/>
                    <a:gd name="T21" fmla="*/ 100 h 112"/>
                    <a:gd name="T22" fmla="*/ 81 w 96"/>
                    <a:gd name="T23" fmla="*/ 77 h 112"/>
                    <a:gd name="T24" fmla="*/ 77 w 96"/>
                    <a:gd name="T25" fmla="*/ 68 h 112"/>
                    <a:gd name="T26" fmla="*/ 89 w 96"/>
                    <a:gd name="T27" fmla="*/ 26 h 112"/>
                    <a:gd name="T28" fmla="*/ 31 w 96"/>
                    <a:gd name="T29" fmla="*/ 10 h 112"/>
                    <a:gd name="T30" fmla="*/ 8 w 96"/>
                    <a:gd name="T31" fmla="*/ 55 h 112"/>
                    <a:gd name="T32" fmla="*/ 47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77"/>
                      </a:moveTo>
                      <a:cubicBezTo>
                        <a:pt x="47" y="77"/>
                        <a:pt x="50" y="80"/>
                        <a:pt x="50" y="80"/>
                      </a:cubicBezTo>
                      <a:cubicBezTo>
                        <a:pt x="54" y="93"/>
                        <a:pt x="62" y="103"/>
                        <a:pt x="70" y="112"/>
                      </a:cubicBezTo>
                      <a:cubicBezTo>
                        <a:pt x="77" y="109"/>
                        <a:pt x="77" y="109"/>
                        <a:pt x="77" y="109"/>
                      </a:cubicBezTo>
                      <a:cubicBezTo>
                        <a:pt x="70" y="100"/>
                        <a:pt x="62" y="90"/>
                        <a:pt x="58" y="77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8" y="74"/>
                        <a:pt x="62" y="74"/>
                        <a:pt x="66" y="74"/>
                      </a:cubicBezTo>
                      <a:cubicBezTo>
                        <a:pt x="66" y="71"/>
                        <a:pt x="66" y="71"/>
                        <a:pt x="70" y="71"/>
                      </a:cubicBezTo>
                      <a:cubicBezTo>
                        <a:pt x="70" y="77"/>
                        <a:pt x="70" y="77"/>
                        <a:pt x="73" y="80"/>
                      </a:cubicBezTo>
                      <a:cubicBezTo>
                        <a:pt x="77" y="90"/>
                        <a:pt x="81" y="96"/>
                        <a:pt x="89" y="103"/>
                      </a:cubicBezTo>
                      <a:cubicBezTo>
                        <a:pt x="96" y="100"/>
                        <a:pt x="96" y="100"/>
                        <a:pt x="96" y="100"/>
                      </a:cubicBezTo>
                      <a:cubicBezTo>
                        <a:pt x="93" y="93"/>
                        <a:pt x="85" y="87"/>
                        <a:pt x="81" y="77"/>
                      </a:cubicBezTo>
                      <a:cubicBezTo>
                        <a:pt x="81" y="74"/>
                        <a:pt x="77" y="71"/>
                        <a:pt x="77" y="68"/>
                      </a:cubicBezTo>
                      <a:cubicBezTo>
                        <a:pt x="93" y="58"/>
                        <a:pt x="96" y="39"/>
                        <a:pt x="89" y="26"/>
                      </a:cubicBezTo>
                      <a:cubicBezTo>
                        <a:pt x="77" y="7"/>
                        <a:pt x="50" y="0"/>
                        <a:pt x="31" y="10"/>
                      </a:cubicBezTo>
                      <a:cubicBezTo>
                        <a:pt x="8" y="16"/>
                        <a:pt x="0" y="36"/>
                        <a:pt x="8" y="55"/>
                      </a:cubicBezTo>
                      <a:cubicBezTo>
                        <a:pt x="16" y="68"/>
                        <a:pt x="31" y="77"/>
                        <a:pt x="4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2" name="Freeform 1041"/>
                <p:cNvSpPr>
                  <a:spLocks/>
                </p:cNvSpPr>
                <p:nvPr/>
              </p:nvSpPr>
              <p:spPr bwMode="auto">
                <a:xfrm>
                  <a:off x="1963" y="2511"/>
                  <a:ext cx="10" cy="12"/>
                </a:xfrm>
                <a:custGeom>
                  <a:avLst/>
                  <a:gdLst>
                    <a:gd name="T0" fmla="*/ 5 w 10"/>
                    <a:gd name="T1" fmla="*/ 8 h 12"/>
                    <a:gd name="T2" fmla="*/ 6 w 10"/>
                    <a:gd name="T3" fmla="*/ 8 h 12"/>
                    <a:gd name="T4" fmla="*/ 8 w 10"/>
                    <a:gd name="T5" fmla="*/ 12 h 12"/>
                    <a:gd name="T6" fmla="*/ 8 w 10"/>
                    <a:gd name="T7" fmla="*/ 11 h 12"/>
                    <a:gd name="T8" fmla="*/ 6 w 10"/>
                    <a:gd name="T9" fmla="*/ 8 h 12"/>
                    <a:gd name="T10" fmla="*/ 6 w 10"/>
                    <a:gd name="T11" fmla="*/ 8 h 12"/>
                    <a:gd name="T12" fmla="*/ 7 w 10"/>
                    <a:gd name="T13" fmla="*/ 8 h 12"/>
                    <a:gd name="T14" fmla="*/ 8 w 10"/>
                    <a:gd name="T15" fmla="*/ 7 h 12"/>
                    <a:gd name="T16" fmla="*/ 8 w 10"/>
                    <a:gd name="T17" fmla="*/ 8 h 12"/>
                    <a:gd name="T18" fmla="*/ 10 w 10"/>
                    <a:gd name="T19" fmla="*/ 11 h 12"/>
                    <a:gd name="T20" fmla="*/ 10 w 10"/>
                    <a:gd name="T21" fmla="*/ 10 h 12"/>
                    <a:gd name="T22" fmla="*/ 9 w 10"/>
                    <a:gd name="T23" fmla="*/ 8 h 12"/>
                    <a:gd name="T24" fmla="*/ 8 w 10"/>
                    <a:gd name="T25" fmla="*/ 7 h 12"/>
                    <a:gd name="T26" fmla="*/ 10 w 10"/>
                    <a:gd name="T27" fmla="*/ 2 h 12"/>
                    <a:gd name="T28" fmla="*/ 4 w 10"/>
                    <a:gd name="T29" fmla="*/ 1 h 12"/>
                    <a:gd name="T30" fmla="*/ 1 w 10"/>
                    <a:gd name="T31" fmla="*/ 6 h 12"/>
                    <a:gd name="T32" fmla="*/ 5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8"/>
                      </a:move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0"/>
                        <a:pt x="7" y="9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9"/>
                        <a:pt x="9" y="10"/>
                        <a:pt x="10" y="11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9" y="9"/>
                        <a:pt x="9" y="8"/>
                      </a:cubicBezTo>
                      <a:cubicBezTo>
                        <a:pt x="9" y="8"/>
                        <a:pt x="8" y="7"/>
                        <a:pt x="8" y="7"/>
                      </a:cubicBezTo>
                      <a:cubicBezTo>
                        <a:pt x="10" y="6"/>
                        <a:pt x="10" y="4"/>
                        <a:pt x="10" y="2"/>
                      </a:cubicBezTo>
                      <a:cubicBezTo>
                        <a:pt x="8" y="0"/>
                        <a:pt x="6" y="0"/>
                        <a:pt x="4" y="1"/>
                      </a:cubicBezTo>
                      <a:cubicBezTo>
                        <a:pt x="1" y="1"/>
                        <a:pt x="0" y="4"/>
                        <a:pt x="1" y="6"/>
                      </a:cubicBezTo>
                      <a:cubicBezTo>
                        <a:pt x="2" y="7"/>
                        <a:pt x="4" y="8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3" name="Freeform 1042"/>
                <p:cNvSpPr>
                  <a:spLocks/>
                </p:cNvSpPr>
                <p:nvPr/>
              </p:nvSpPr>
              <p:spPr bwMode="auto">
                <a:xfrm>
                  <a:off x="1732" y="2082"/>
                  <a:ext cx="10" cy="12"/>
                </a:xfrm>
                <a:custGeom>
                  <a:avLst/>
                  <a:gdLst>
                    <a:gd name="T0" fmla="*/ 37 w 96"/>
                    <a:gd name="T1" fmla="*/ 29 h 112"/>
                    <a:gd name="T2" fmla="*/ 41 w 96"/>
                    <a:gd name="T3" fmla="*/ 36 h 112"/>
                    <a:gd name="T4" fmla="*/ 34 w 96"/>
                    <a:gd name="T5" fmla="*/ 39 h 112"/>
                    <a:gd name="T6" fmla="*/ 26 w 96"/>
                    <a:gd name="T7" fmla="*/ 39 h 112"/>
                    <a:gd name="T8" fmla="*/ 23 w 96"/>
                    <a:gd name="T9" fmla="*/ 26 h 112"/>
                    <a:gd name="T10" fmla="*/ 8 w 96"/>
                    <a:gd name="T11" fmla="*/ 7 h 112"/>
                    <a:gd name="T12" fmla="*/ 0 w 96"/>
                    <a:gd name="T13" fmla="*/ 10 h 112"/>
                    <a:gd name="T14" fmla="*/ 15 w 96"/>
                    <a:gd name="T15" fmla="*/ 29 h 112"/>
                    <a:gd name="T16" fmla="*/ 19 w 96"/>
                    <a:gd name="T17" fmla="*/ 45 h 112"/>
                    <a:gd name="T18" fmla="*/ 15 w 96"/>
                    <a:gd name="T19" fmla="*/ 87 h 112"/>
                    <a:gd name="T20" fmla="*/ 71 w 96"/>
                    <a:gd name="T21" fmla="*/ 103 h 112"/>
                    <a:gd name="T22" fmla="*/ 89 w 96"/>
                    <a:gd name="T23" fmla="*/ 55 h 112"/>
                    <a:gd name="T24" fmla="*/ 48 w 96"/>
                    <a:gd name="T25" fmla="*/ 32 h 112"/>
                    <a:gd name="T26" fmla="*/ 45 w 96"/>
                    <a:gd name="T27" fmla="*/ 26 h 112"/>
                    <a:gd name="T28" fmla="*/ 26 w 96"/>
                    <a:gd name="T29" fmla="*/ 0 h 112"/>
                    <a:gd name="T30" fmla="*/ 19 w 96"/>
                    <a:gd name="T31" fmla="*/ 4 h 112"/>
                    <a:gd name="T32" fmla="*/ 37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7" y="29"/>
                      </a:moveTo>
                      <a:cubicBezTo>
                        <a:pt x="41" y="32"/>
                        <a:pt x="41" y="32"/>
                        <a:pt x="41" y="36"/>
                      </a:cubicBezTo>
                      <a:cubicBezTo>
                        <a:pt x="41" y="36"/>
                        <a:pt x="34" y="39"/>
                        <a:pt x="34" y="39"/>
                      </a:cubicBezTo>
                      <a:cubicBezTo>
                        <a:pt x="30" y="39"/>
                        <a:pt x="30" y="39"/>
                        <a:pt x="26" y="39"/>
                      </a:cubicBezTo>
                      <a:cubicBezTo>
                        <a:pt x="26" y="36"/>
                        <a:pt x="26" y="32"/>
                        <a:pt x="23" y="26"/>
                      </a:cubicBezTo>
                      <a:cubicBezTo>
                        <a:pt x="19" y="20"/>
                        <a:pt x="15" y="13"/>
                        <a:pt x="8" y="7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8" y="16"/>
                        <a:pt x="12" y="23"/>
                        <a:pt x="15" y="29"/>
                      </a:cubicBezTo>
                      <a:cubicBezTo>
                        <a:pt x="19" y="36"/>
                        <a:pt x="19" y="39"/>
                        <a:pt x="19" y="45"/>
                      </a:cubicBezTo>
                      <a:cubicBezTo>
                        <a:pt x="12" y="55"/>
                        <a:pt x="4" y="71"/>
                        <a:pt x="15" y="87"/>
                      </a:cubicBezTo>
                      <a:cubicBezTo>
                        <a:pt x="23" y="103"/>
                        <a:pt x="48" y="112"/>
                        <a:pt x="71" y="103"/>
                      </a:cubicBezTo>
                      <a:cubicBezTo>
                        <a:pt x="89" y="93"/>
                        <a:pt x="96" y="71"/>
                        <a:pt x="89" y="55"/>
                      </a:cubicBezTo>
                      <a:cubicBezTo>
                        <a:pt x="82" y="42"/>
                        <a:pt x="67" y="36"/>
                        <a:pt x="48" y="32"/>
                      </a:cubicBezTo>
                      <a:cubicBezTo>
                        <a:pt x="48" y="32"/>
                        <a:pt x="45" y="29"/>
                        <a:pt x="45" y="26"/>
                      </a:cubicBezTo>
                      <a:cubicBezTo>
                        <a:pt x="41" y="16"/>
                        <a:pt x="34" y="7"/>
                        <a:pt x="26" y="0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26" y="10"/>
                        <a:pt x="34" y="20"/>
                        <a:pt x="37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4" name="Freeform 1043"/>
                <p:cNvSpPr>
                  <a:spLocks/>
                </p:cNvSpPr>
                <p:nvPr/>
              </p:nvSpPr>
              <p:spPr bwMode="auto">
                <a:xfrm>
                  <a:off x="1732" y="2082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4 h 12"/>
                    <a:gd name="T4" fmla="*/ 3 w 10"/>
                    <a:gd name="T5" fmla="*/ 4 h 12"/>
                    <a:gd name="T6" fmla="*/ 2 w 10"/>
                    <a:gd name="T7" fmla="*/ 4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1 w 10"/>
                    <a:gd name="T15" fmla="*/ 3 h 12"/>
                    <a:gd name="T16" fmla="*/ 2 w 10"/>
                    <a:gd name="T17" fmla="*/ 5 h 12"/>
                    <a:gd name="T18" fmla="*/ 1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5 w 10"/>
                    <a:gd name="T25" fmla="*/ 3 h 12"/>
                    <a:gd name="T26" fmla="*/ 4 w 10"/>
                    <a:gd name="T27" fmla="*/ 3 h 12"/>
                    <a:gd name="T28" fmla="*/ 2 w 10"/>
                    <a:gd name="T29" fmla="*/ 0 h 12"/>
                    <a:gd name="T30" fmla="*/ 2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2" y="4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1" y="6"/>
                        <a:pt x="0" y="7"/>
                        <a:pt x="1" y="9"/>
                      </a:cubicBezTo>
                      <a:cubicBezTo>
                        <a:pt x="2" y="11"/>
                        <a:pt x="5" y="12"/>
                        <a:pt x="7" y="11"/>
                      </a:cubicBezTo>
                      <a:cubicBezTo>
                        <a:pt x="9" y="10"/>
                        <a:pt x="10" y="7"/>
                        <a:pt x="9" y="6"/>
                      </a:cubicBezTo>
                      <a:cubicBezTo>
                        <a:pt x="8" y="4"/>
                        <a:pt x="7" y="4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5" name="Freeform 1044"/>
                <p:cNvSpPr>
                  <a:spLocks/>
                </p:cNvSpPr>
                <p:nvPr/>
              </p:nvSpPr>
              <p:spPr bwMode="auto">
                <a:xfrm>
                  <a:off x="1723" y="2072"/>
                  <a:ext cx="10" cy="12"/>
                </a:xfrm>
                <a:custGeom>
                  <a:avLst/>
                  <a:gdLst>
                    <a:gd name="T0" fmla="*/ 48 w 96"/>
                    <a:gd name="T1" fmla="*/ 80 h 112"/>
                    <a:gd name="T2" fmla="*/ 52 w 96"/>
                    <a:gd name="T3" fmla="*/ 83 h 112"/>
                    <a:gd name="T4" fmla="*/ 71 w 96"/>
                    <a:gd name="T5" fmla="*/ 112 h 112"/>
                    <a:gd name="T6" fmla="*/ 82 w 96"/>
                    <a:gd name="T7" fmla="*/ 109 h 112"/>
                    <a:gd name="T8" fmla="*/ 60 w 96"/>
                    <a:gd name="T9" fmla="*/ 80 h 112"/>
                    <a:gd name="T10" fmla="*/ 56 w 96"/>
                    <a:gd name="T11" fmla="*/ 80 h 112"/>
                    <a:gd name="T12" fmla="*/ 67 w 96"/>
                    <a:gd name="T13" fmla="*/ 73 h 112"/>
                    <a:gd name="T14" fmla="*/ 71 w 96"/>
                    <a:gd name="T15" fmla="*/ 73 h 112"/>
                    <a:gd name="T16" fmla="*/ 74 w 96"/>
                    <a:gd name="T17" fmla="*/ 83 h 112"/>
                    <a:gd name="T18" fmla="*/ 89 w 96"/>
                    <a:gd name="T19" fmla="*/ 106 h 112"/>
                    <a:gd name="T20" fmla="*/ 96 w 96"/>
                    <a:gd name="T21" fmla="*/ 103 h 112"/>
                    <a:gd name="T22" fmla="*/ 82 w 96"/>
                    <a:gd name="T23" fmla="*/ 80 h 112"/>
                    <a:gd name="T24" fmla="*/ 74 w 96"/>
                    <a:gd name="T25" fmla="*/ 70 h 112"/>
                    <a:gd name="T26" fmla="*/ 85 w 96"/>
                    <a:gd name="T27" fmla="*/ 24 h 112"/>
                    <a:gd name="T28" fmla="*/ 30 w 96"/>
                    <a:gd name="T29" fmla="*/ 10 h 112"/>
                    <a:gd name="T30" fmla="*/ 12 w 96"/>
                    <a:gd name="T31" fmla="*/ 56 h 112"/>
                    <a:gd name="T32" fmla="*/ 48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8" y="80"/>
                      </a:moveTo>
                      <a:cubicBezTo>
                        <a:pt x="48" y="80"/>
                        <a:pt x="48" y="83"/>
                        <a:pt x="52" y="83"/>
                      </a:cubicBezTo>
                      <a:cubicBezTo>
                        <a:pt x="56" y="96"/>
                        <a:pt x="67" y="106"/>
                        <a:pt x="71" y="112"/>
                      </a:cubicBezTo>
                      <a:cubicBezTo>
                        <a:pt x="82" y="109"/>
                        <a:pt x="82" y="109"/>
                        <a:pt x="82" y="109"/>
                      </a:cubicBezTo>
                      <a:cubicBezTo>
                        <a:pt x="71" y="99"/>
                        <a:pt x="63" y="93"/>
                        <a:pt x="60" y="80"/>
                      </a:cubicBezTo>
                      <a:cubicBezTo>
                        <a:pt x="60" y="80"/>
                        <a:pt x="56" y="80"/>
                        <a:pt x="56" y="80"/>
                      </a:cubicBezTo>
                      <a:cubicBezTo>
                        <a:pt x="60" y="76"/>
                        <a:pt x="63" y="76"/>
                        <a:pt x="67" y="73"/>
                      </a:cubicBezTo>
                      <a:cubicBezTo>
                        <a:pt x="67" y="73"/>
                        <a:pt x="67" y="73"/>
                        <a:pt x="71" y="73"/>
                      </a:cubicBezTo>
                      <a:cubicBezTo>
                        <a:pt x="71" y="76"/>
                        <a:pt x="71" y="80"/>
                        <a:pt x="74" y="83"/>
                      </a:cubicBezTo>
                      <a:cubicBezTo>
                        <a:pt x="78" y="89"/>
                        <a:pt x="85" y="99"/>
                        <a:pt x="89" y="106"/>
                      </a:cubicBezTo>
                      <a:cubicBezTo>
                        <a:pt x="96" y="103"/>
                        <a:pt x="96" y="103"/>
                        <a:pt x="96" y="103"/>
                      </a:cubicBezTo>
                      <a:cubicBezTo>
                        <a:pt x="93" y="96"/>
                        <a:pt x="85" y="86"/>
                        <a:pt x="82" y="80"/>
                      </a:cubicBezTo>
                      <a:cubicBezTo>
                        <a:pt x="82" y="76"/>
                        <a:pt x="78" y="73"/>
                        <a:pt x="74" y="70"/>
                      </a:cubicBezTo>
                      <a:cubicBezTo>
                        <a:pt x="89" y="56"/>
                        <a:pt x="93" y="40"/>
                        <a:pt x="85" y="24"/>
                      </a:cubicBezTo>
                      <a:cubicBezTo>
                        <a:pt x="74" y="7"/>
                        <a:pt x="52" y="0"/>
                        <a:pt x="30" y="10"/>
                      </a:cubicBezTo>
                      <a:cubicBezTo>
                        <a:pt x="8" y="17"/>
                        <a:pt x="0" y="40"/>
                        <a:pt x="12" y="56"/>
                      </a:cubicBezTo>
                      <a:cubicBezTo>
                        <a:pt x="19" y="70"/>
                        <a:pt x="34" y="80"/>
                        <a:pt x="48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6" name="Freeform 1045"/>
                <p:cNvSpPr>
                  <a:spLocks/>
                </p:cNvSpPr>
                <p:nvPr/>
              </p:nvSpPr>
              <p:spPr bwMode="auto">
                <a:xfrm>
                  <a:off x="1723" y="2072"/>
                  <a:ext cx="10" cy="12"/>
                </a:xfrm>
                <a:custGeom>
                  <a:avLst/>
                  <a:gdLst>
                    <a:gd name="T0" fmla="*/ 5 w 10"/>
                    <a:gd name="T1" fmla="*/ 8 h 12"/>
                    <a:gd name="T2" fmla="*/ 6 w 10"/>
                    <a:gd name="T3" fmla="*/ 9 h 12"/>
                    <a:gd name="T4" fmla="*/ 8 w 10"/>
                    <a:gd name="T5" fmla="*/ 12 h 12"/>
                    <a:gd name="T6" fmla="*/ 9 w 10"/>
                    <a:gd name="T7" fmla="*/ 11 h 12"/>
                    <a:gd name="T8" fmla="*/ 7 w 10"/>
                    <a:gd name="T9" fmla="*/ 8 h 12"/>
                    <a:gd name="T10" fmla="*/ 6 w 10"/>
                    <a:gd name="T11" fmla="*/ 8 h 12"/>
                    <a:gd name="T12" fmla="*/ 7 w 10"/>
                    <a:gd name="T13" fmla="*/ 7 h 12"/>
                    <a:gd name="T14" fmla="*/ 8 w 10"/>
                    <a:gd name="T15" fmla="*/ 7 h 12"/>
                    <a:gd name="T16" fmla="*/ 8 w 10"/>
                    <a:gd name="T17" fmla="*/ 9 h 12"/>
                    <a:gd name="T18" fmla="*/ 10 w 10"/>
                    <a:gd name="T19" fmla="*/ 11 h 12"/>
                    <a:gd name="T20" fmla="*/ 10 w 10"/>
                    <a:gd name="T21" fmla="*/ 11 h 12"/>
                    <a:gd name="T22" fmla="*/ 9 w 10"/>
                    <a:gd name="T23" fmla="*/ 8 h 12"/>
                    <a:gd name="T24" fmla="*/ 8 w 10"/>
                    <a:gd name="T25" fmla="*/ 7 h 12"/>
                    <a:gd name="T26" fmla="*/ 9 w 10"/>
                    <a:gd name="T27" fmla="*/ 2 h 12"/>
                    <a:gd name="T28" fmla="*/ 3 w 10"/>
                    <a:gd name="T29" fmla="*/ 1 h 12"/>
                    <a:gd name="T30" fmla="*/ 1 w 10"/>
                    <a:gd name="T31" fmla="*/ 6 h 12"/>
                    <a:gd name="T32" fmla="*/ 5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8"/>
                      </a:moveTo>
                      <a:cubicBezTo>
                        <a:pt x="5" y="8"/>
                        <a:pt x="5" y="9"/>
                        <a:pt x="6" y="9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0"/>
                        <a:pt x="7" y="10"/>
                        <a:pt x="7" y="8"/>
                      </a:cubicBezTo>
                      <a:cubicBezTo>
                        <a:pt x="7" y="8"/>
                        <a:pt x="6" y="8"/>
                        <a:pt x="6" y="8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7" y="7"/>
                        <a:pt x="7" y="7"/>
                        <a:pt x="8" y="7"/>
                      </a:cubicBezTo>
                      <a:cubicBezTo>
                        <a:pt x="8" y="8"/>
                        <a:pt x="8" y="8"/>
                        <a:pt x="8" y="9"/>
                      </a:cubicBezTo>
                      <a:cubicBezTo>
                        <a:pt x="8" y="9"/>
                        <a:pt x="9" y="10"/>
                        <a:pt x="1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0"/>
                        <a:pt x="9" y="9"/>
                        <a:pt x="9" y="8"/>
                      </a:cubicBezTo>
                      <a:cubicBezTo>
                        <a:pt x="9" y="8"/>
                        <a:pt x="8" y="7"/>
                        <a:pt x="8" y="7"/>
                      </a:cubicBezTo>
                      <a:cubicBezTo>
                        <a:pt x="10" y="6"/>
                        <a:pt x="10" y="4"/>
                        <a:pt x="9" y="2"/>
                      </a:cubicBezTo>
                      <a:cubicBezTo>
                        <a:pt x="8" y="1"/>
                        <a:pt x="6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7"/>
                        <a:pt x="4" y="8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7" name="Freeform 1046"/>
                <p:cNvSpPr>
                  <a:spLocks/>
                </p:cNvSpPr>
                <p:nvPr/>
              </p:nvSpPr>
              <p:spPr bwMode="auto">
                <a:xfrm>
                  <a:off x="1980" y="2518"/>
                  <a:ext cx="10" cy="11"/>
                </a:xfrm>
                <a:custGeom>
                  <a:avLst/>
                  <a:gdLst>
                    <a:gd name="T0" fmla="*/ 34 w 96"/>
                    <a:gd name="T1" fmla="*/ 29 h 112"/>
                    <a:gd name="T2" fmla="*/ 41 w 96"/>
                    <a:gd name="T3" fmla="*/ 36 h 112"/>
                    <a:gd name="T4" fmla="*/ 30 w 96"/>
                    <a:gd name="T5" fmla="*/ 39 h 112"/>
                    <a:gd name="T6" fmla="*/ 26 w 96"/>
                    <a:gd name="T7" fmla="*/ 39 h 112"/>
                    <a:gd name="T8" fmla="*/ 19 w 96"/>
                    <a:gd name="T9" fmla="*/ 26 h 112"/>
                    <a:gd name="T10" fmla="*/ 8 w 96"/>
                    <a:gd name="T11" fmla="*/ 7 h 112"/>
                    <a:gd name="T12" fmla="*/ 0 w 96"/>
                    <a:gd name="T13" fmla="*/ 10 h 112"/>
                    <a:gd name="T14" fmla="*/ 12 w 96"/>
                    <a:gd name="T15" fmla="*/ 29 h 112"/>
                    <a:gd name="T16" fmla="*/ 19 w 96"/>
                    <a:gd name="T17" fmla="*/ 45 h 112"/>
                    <a:gd name="T18" fmla="*/ 12 w 96"/>
                    <a:gd name="T19" fmla="*/ 84 h 112"/>
                    <a:gd name="T20" fmla="*/ 67 w 96"/>
                    <a:gd name="T21" fmla="*/ 103 h 112"/>
                    <a:gd name="T22" fmla="*/ 85 w 96"/>
                    <a:gd name="T23" fmla="*/ 55 h 112"/>
                    <a:gd name="T24" fmla="*/ 48 w 96"/>
                    <a:gd name="T25" fmla="*/ 32 h 112"/>
                    <a:gd name="T26" fmla="*/ 41 w 96"/>
                    <a:gd name="T27" fmla="*/ 26 h 112"/>
                    <a:gd name="T28" fmla="*/ 26 w 96"/>
                    <a:gd name="T29" fmla="*/ 0 h 112"/>
                    <a:gd name="T30" fmla="*/ 15 w 96"/>
                    <a:gd name="T31" fmla="*/ 4 h 112"/>
                    <a:gd name="T32" fmla="*/ 34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4" y="29"/>
                      </a:moveTo>
                      <a:cubicBezTo>
                        <a:pt x="37" y="29"/>
                        <a:pt x="37" y="32"/>
                        <a:pt x="41" y="36"/>
                      </a:cubicBezTo>
                      <a:cubicBezTo>
                        <a:pt x="37" y="36"/>
                        <a:pt x="34" y="36"/>
                        <a:pt x="30" y="3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3" y="36"/>
                        <a:pt x="23" y="32"/>
                        <a:pt x="19" y="26"/>
                      </a:cubicBezTo>
                      <a:cubicBezTo>
                        <a:pt x="15" y="20"/>
                        <a:pt x="12" y="13"/>
                        <a:pt x="8" y="7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4" y="16"/>
                        <a:pt x="8" y="23"/>
                        <a:pt x="12" y="29"/>
                      </a:cubicBezTo>
                      <a:cubicBezTo>
                        <a:pt x="15" y="32"/>
                        <a:pt x="15" y="39"/>
                        <a:pt x="19" y="45"/>
                      </a:cubicBezTo>
                      <a:cubicBezTo>
                        <a:pt x="8" y="55"/>
                        <a:pt x="4" y="71"/>
                        <a:pt x="12" y="84"/>
                      </a:cubicBezTo>
                      <a:cubicBezTo>
                        <a:pt x="23" y="103"/>
                        <a:pt x="45" y="112"/>
                        <a:pt x="67" y="103"/>
                      </a:cubicBezTo>
                      <a:cubicBezTo>
                        <a:pt x="85" y="93"/>
                        <a:pt x="96" y="71"/>
                        <a:pt x="85" y="55"/>
                      </a:cubicBezTo>
                      <a:cubicBezTo>
                        <a:pt x="78" y="42"/>
                        <a:pt x="63" y="36"/>
                        <a:pt x="48" y="32"/>
                      </a:cubicBezTo>
                      <a:cubicBezTo>
                        <a:pt x="45" y="32"/>
                        <a:pt x="45" y="29"/>
                        <a:pt x="41" y="26"/>
                      </a:cubicBezTo>
                      <a:cubicBezTo>
                        <a:pt x="37" y="16"/>
                        <a:pt x="30" y="7"/>
                        <a:pt x="26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3" y="10"/>
                        <a:pt x="30" y="20"/>
                        <a:pt x="34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8" name="Freeform 1047"/>
                <p:cNvSpPr>
                  <a:spLocks/>
                </p:cNvSpPr>
                <p:nvPr/>
              </p:nvSpPr>
              <p:spPr bwMode="auto">
                <a:xfrm>
                  <a:off x="1980" y="2517"/>
                  <a:ext cx="10" cy="12"/>
                </a:xfrm>
                <a:custGeom>
                  <a:avLst/>
                  <a:gdLst>
                    <a:gd name="T0" fmla="*/ 4 w 10"/>
                    <a:gd name="T1" fmla="*/ 4 h 12"/>
                    <a:gd name="T2" fmla="*/ 4 w 10"/>
                    <a:gd name="T3" fmla="*/ 4 h 12"/>
                    <a:gd name="T4" fmla="*/ 3 w 10"/>
                    <a:gd name="T5" fmla="*/ 5 h 12"/>
                    <a:gd name="T6" fmla="*/ 3 w 10"/>
                    <a:gd name="T7" fmla="*/ 5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2 h 12"/>
                    <a:gd name="T14" fmla="*/ 1 w 10"/>
                    <a:gd name="T15" fmla="*/ 4 h 12"/>
                    <a:gd name="T16" fmla="*/ 2 w 10"/>
                    <a:gd name="T17" fmla="*/ 5 h 12"/>
                    <a:gd name="T18" fmla="*/ 1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5 w 10"/>
                    <a:gd name="T25" fmla="*/ 4 h 12"/>
                    <a:gd name="T26" fmla="*/ 4 w 10"/>
                    <a:gd name="T27" fmla="*/ 3 h 12"/>
                    <a:gd name="T28" fmla="*/ 3 w 10"/>
                    <a:gd name="T29" fmla="*/ 0 h 12"/>
                    <a:gd name="T30" fmla="*/ 2 w 10"/>
                    <a:gd name="T31" fmla="*/ 1 h 12"/>
                    <a:gd name="T32" fmla="*/ 4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2" y="3"/>
                        <a:pt x="1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1" y="6"/>
                        <a:pt x="1" y="8"/>
                        <a:pt x="1" y="9"/>
                      </a:cubicBezTo>
                      <a:cubicBezTo>
                        <a:pt x="3" y="11"/>
                        <a:pt x="5" y="12"/>
                        <a:pt x="7" y="11"/>
                      </a:cubicBezTo>
                      <a:cubicBezTo>
                        <a:pt x="9" y="10"/>
                        <a:pt x="10" y="8"/>
                        <a:pt x="9" y="6"/>
                      </a:cubicBezTo>
                      <a:cubicBezTo>
                        <a:pt x="8" y="5"/>
                        <a:pt x="7" y="4"/>
                        <a:pt x="5" y="4"/>
                      </a:cubicBezTo>
                      <a:cubicBezTo>
                        <a:pt x="5" y="4"/>
                        <a:pt x="5" y="4"/>
                        <a:pt x="4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3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9" name="Freeform 1048"/>
                <p:cNvSpPr>
                  <a:spLocks/>
                </p:cNvSpPr>
                <p:nvPr/>
              </p:nvSpPr>
              <p:spPr bwMode="auto">
                <a:xfrm>
                  <a:off x="1973" y="2507"/>
                  <a:ext cx="11" cy="12"/>
                </a:xfrm>
                <a:custGeom>
                  <a:avLst/>
                  <a:gdLst>
                    <a:gd name="T0" fmla="*/ 45 w 96"/>
                    <a:gd name="T1" fmla="*/ 80 h 112"/>
                    <a:gd name="T2" fmla="*/ 48 w 96"/>
                    <a:gd name="T3" fmla="*/ 83 h 112"/>
                    <a:gd name="T4" fmla="*/ 71 w 96"/>
                    <a:gd name="T5" fmla="*/ 112 h 112"/>
                    <a:gd name="T6" fmla="*/ 78 w 96"/>
                    <a:gd name="T7" fmla="*/ 109 h 112"/>
                    <a:gd name="T8" fmla="*/ 56 w 96"/>
                    <a:gd name="T9" fmla="*/ 80 h 112"/>
                    <a:gd name="T10" fmla="*/ 56 w 96"/>
                    <a:gd name="T11" fmla="*/ 76 h 112"/>
                    <a:gd name="T12" fmla="*/ 63 w 96"/>
                    <a:gd name="T13" fmla="*/ 73 h 112"/>
                    <a:gd name="T14" fmla="*/ 67 w 96"/>
                    <a:gd name="T15" fmla="*/ 73 h 112"/>
                    <a:gd name="T16" fmla="*/ 71 w 96"/>
                    <a:gd name="T17" fmla="*/ 83 h 112"/>
                    <a:gd name="T18" fmla="*/ 85 w 96"/>
                    <a:gd name="T19" fmla="*/ 106 h 112"/>
                    <a:gd name="T20" fmla="*/ 96 w 96"/>
                    <a:gd name="T21" fmla="*/ 103 h 112"/>
                    <a:gd name="T22" fmla="*/ 78 w 96"/>
                    <a:gd name="T23" fmla="*/ 80 h 112"/>
                    <a:gd name="T24" fmla="*/ 74 w 96"/>
                    <a:gd name="T25" fmla="*/ 70 h 112"/>
                    <a:gd name="T26" fmla="*/ 82 w 96"/>
                    <a:gd name="T27" fmla="*/ 24 h 112"/>
                    <a:gd name="T28" fmla="*/ 26 w 96"/>
                    <a:gd name="T29" fmla="*/ 10 h 112"/>
                    <a:gd name="T30" fmla="*/ 8 w 96"/>
                    <a:gd name="T31" fmla="*/ 56 h 112"/>
                    <a:gd name="T32" fmla="*/ 45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5" y="80"/>
                      </a:moveTo>
                      <a:cubicBezTo>
                        <a:pt x="45" y="80"/>
                        <a:pt x="48" y="83"/>
                        <a:pt x="48" y="83"/>
                      </a:cubicBezTo>
                      <a:cubicBezTo>
                        <a:pt x="56" y="96"/>
                        <a:pt x="63" y="103"/>
                        <a:pt x="71" y="112"/>
                      </a:cubicBezTo>
                      <a:cubicBezTo>
                        <a:pt x="78" y="109"/>
                        <a:pt x="78" y="109"/>
                        <a:pt x="78" y="109"/>
                      </a:cubicBezTo>
                      <a:cubicBezTo>
                        <a:pt x="71" y="99"/>
                        <a:pt x="63" y="89"/>
                        <a:pt x="56" y="80"/>
                      </a:cubicBezTo>
                      <a:cubicBezTo>
                        <a:pt x="56" y="80"/>
                        <a:pt x="56" y="76"/>
                        <a:pt x="56" y="76"/>
                      </a:cubicBezTo>
                      <a:cubicBezTo>
                        <a:pt x="56" y="76"/>
                        <a:pt x="60" y="76"/>
                        <a:pt x="63" y="73"/>
                      </a:cubicBezTo>
                      <a:cubicBezTo>
                        <a:pt x="63" y="73"/>
                        <a:pt x="67" y="73"/>
                        <a:pt x="67" y="73"/>
                      </a:cubicBezTo>
                      <a:cubicBezTo>
                        <a:pt x="67" y="76"/>
                        <a:pt x="67" y="80"/>
                        <a:pt x="71" y="83"/>
                      </a:cubicBezTo>
                      <a:cubicBezTo>
                        <a:pt x="74" y="89"/>
                        <a:pt x="82" y="99"/>
                        <a:pt x="85" y="106"/>
                      </a:cubicBezTo>
                      <a:cubicBezTo>
                        <a:pt x="96" y="103"/>
                        <a:pt x="96" y="103"/>
                        <a:pt x="96" y="103"/>
                      </a:cubicBezTo>
                      <a:cubicBezTo>
                        <a:pt x="89" y="93"/>
                        <a:pt x="82" y="86"/>
                        <a:pt x="78" y="80"/>
                      </a:cubicBezTo>
                      <a:cubicBezTo>
                        <a:pt x="78" y="76"/>
                        <a:pt x="74" y="73"/>
                        <a:pt x="74" y="70"/>
                      </a:cubicBezTo>
                      <a:cubicBezTo>
                        <a:pt x="89" y="56"/>
                        <a:pt x="89" y="40"/>
                        <a:pt x="82" y="24"/>
                      </a:cubicBezTo>
                      <a:cubicBezTo>
                        <a:pt x="74" y="7"/>
                        <a:pt x="48" y="0"/>
                        <a:pt x="26" y="10"/>
                      </a:cubicBezTo>
                      <a:cubicBezTo>
                        <a:pt x="8" y="17"/>
                        <a:pt x="0" y="40"/>
                        <a:pt x="8" y="56"/>
                      </a:cubicBezTo>
                      <a:cubicBezTo>
                        <a:pt x="15" y="70"/>
                        <a:pt x="30" y="80"/>
                        <a:pt x="45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0" name="Freeform 1049"/>
                <p:cNvSpPr>
                  <a:spLocks/>
                </p:cNvSpPr>
                <p:nvPr/>
              </p:nvSpPr>
              <p:spPr bwMode="auto">
                <a:xfrm>
                  <a:off x="1973" y="2507"/>
                  <a:ext cx="11" cy="12"/>
                </a:xfrm>
                <a:custGeom>
                  <a:avLst/>
                  <a:gdLst>
                    <a:gd name="T0" fmla="*/ 5 w 11"/>
                    <a:gd name="T1" fmla="*/ 9 h 12"/>
                    <a:gd name="T2" fmla="*/ 5 w 11"/>
                    <a:gd name="T3" fmla="*/ 9 h 12"/>
                    <a:gd name="T4" fmla="*/ 8 w 11"/>
                    <a:gd name="T5" fmla="*/ 12 h 12"/>
                    <a:gd name="T6" fmla="*/ 9 w 11"/>
                    <a:gd name="T7" fmla="*/ 12 h 12"/>
                    <a:gd name="T8" fmla="*/ 6 w 11"/>
                    <a:gd name="T9" fmla="*/ 9 h 12"/>
                    <a:gd name="T10" fmla="*/ 6 w 11"/>
                    <a:gd name="T11" fmla="*/ 8 h 12"/>
                    <a:gd name="T12" fmla="*/ 7 w 11"/>
                    <a:gd name="T13" fmla="*/ 8 h 12"/>
                    <a:gd name="T14" fmla="*/ 7 w 11"/>
                    <a:gd name="T15" fmla="*/ 8 h 12"/>
                    <a:gd name="T16" fmla="*/ 8 w 11"/>
                    <a:gd name="T17" fmla="*/ 9 h 12"/>
                    <a:gd name="T18" fmla="*/ 9 w 11"/>
                    <a:gd name="T19" fmla="*/ 12 h 12"/>
                    <a:gd name="T20" fmla="*/ 11 w 11"/>
                    <a:gd name="T21" fmla="*/ 11 h 12"/>
                    <a:gd name="T22" fmla="*/ 9 w 11"/>
                    <a:gd name="T23" fmla="*/ 9 h 12"/>
                    <a:gd name="T24" fmla="*/ 8 w 11"/>
                    <a:gd name="T25" fmla="*/ 8 h 12"/>
                    <a:gd name="T26" fmla="*/ 9 w 11"/>
                    <a:gd name="T27" fmla="*/ 3 h 12"/>
                    <a:gd name="T28" fmla="*/ 3 w 11"/>
                    <a:gd name="T29" fmla="*/ 1 h 12"/>
                    <a:gd name="T30" fmla="*/ 1 w 11"/>
                    <a:gd name="T31" fmla="*/ 6 h 12"/>
                    <a:gd name="T32" fmla="*/ 5 w 11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5" y="9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8" y="11"/>
                        <a:pt x="7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9"/>
                        <a:pt x="8" y="9"/>
                      </a:cubicBezTo>
                      <a:cubicBezTo>
                        <a:pt x="8" y="10"/>
                        <a:pt x="9" y="11"/>
                        <a:pt x="9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0" y="10"/>
                        <a:pt x="9" y="9"/>
                        <a:pt x="9" y="9"/>
                      </a:cubicBezTo>
                      <a:cubicBezTo>
                        <a:pt x="9" y="8"/>
                        <a:pt x="8" y="8"/>
                        <a:pt x="8" y="8"/>
                      </a:cubicBezTo>
                      <a:cubicBezTo>
                        <a:pt x="10" y="6"/>
                        <a:pt x="10" y="5"/>
                        <a:pt x="9" y="3"/>
                      </a:cubicBezTo>
                      <a:cubicBezTo>
                        <a:pt x="8" y="1"/>
                        <a:pt x="5" y="0"/>
                        <a:pt x="3" y="1"/>
                      </a:cubicBezTo>
                      <a:cubicBezTo>
                        <a:pt x="1" y="2"/>
                        <a:pt x="0" y="5"/>
                        <a:pt x="1" y="6"/>
                      </a:cubicBezTo>
                      <a:cubicBezTo>
                        <a:pt x="2" y="8"/>
                        <a:pt x="4" y="9"/>
                        <a:pt x="5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1" name="Freeform 1050"/>
                <p:cNvSpPr>
                  <a:spLocks/>
                </p:cNvSpPr>
                <p:nvPr/>
              </p:nvSpPr>
              <p:spPr bwMode="auto">
                <a:xfrm>
                  <a:off x="1723" y="2087"/>
                  <a:ext cx="10" cy="12"/>
                </a:xfrm>
                <a:custGeom>
                  <a:avLst/>
                  <a:gdLst>
                    <a:gd name="T0" fmla="*/ 36 w 96"/>
                    <a:gd name="T1" fmla="*/ 29 h 112"/>
                    <a:gd name="T2" fmla="*/ 40 w 96"/>
                    <a:gd name="T3" fmla="*/ 36 h 112"/>
                    <a:gd name="T4" fmla="*/ 32 w 96"/>
                    <a:gd name="T5" fmla="*/ 39 h 112"/>
                    <a:gd name="T6" fmla="*/ 29 w 96"/>
                    <a:gd name="T7" fmla="*/ 42 h 112"/>
                    <a:gd name="T8" fmla="*/ 22 w 96"/>
                    <a:gd name="T9" fmla="*/ 26 h 112"/>
                    <a:gd name="T10" fmla="*/ 8 w 96"/>
                    <a:gd name="T11" fmla="*/ 7 h 112"/>
                    <a:gd name="T12" fmla="*/ 0 w 96"/>
                    <a:gd name="T13" fmla="*/ 10 h 112"/>
                    <a:gd name="T14" fmla="*/ 15 w 96"/>
                    <a:gd name="T15" fmla="*/ 29 h 112"/>
                    <a:gd name="T16" fmla="*/ 22 w 96"/>
                    <a:gd name="T17" fmla="*/ 45 h 112"/>
                    <a:gd name="T18" fmla="*/ 15 w 96"/>
                    <a:gd name="T19" fmla="*/ 87 h 112"/>
                    <a:gd name="T20" fmla="*/ 68 w 96"/>
                    <a:gd name="T21" fmla="*/ 103 h 112"/>
                    <a:gd name="T22" fmla="*/ 86 w 96"/>
                    <a:gd name="T23" fmla="*/ 52 h 112"/>
                    <a:gd name="T24" fmla="*/ 50 w 96"/>
                    <a:gd name="T25" fmla="*/ 32 h 112"/>
                    <a:gd name="T26" fmla="*/ 43 w 96"/>
                    <a:gd name="T27" fmla="*/ 26 h 112"/>
                    <a:gd name="T28" fmla="*/ 25 w 96"/>
                    <a:gd name="T29" fmla="*/ 0 h 112"/>
                    <a:gd name="T30" fmla="*/ 18 w 96"/>
                    <a:gd name="T31" fmla="*/ 4 h 112"/>
                    <a:gd name="T32" fmla="*/ 36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29"/>
                      </a:moveTo>
                      <a:cubicBezTo>
                        <a:pt x="40" y="32"/>
                        <a:pt x="40" y="32"/>
                        <a:pt x="40" y="36"/>
                      </a:cubicBezTo>
                      <a:cubicBezTo>
                        <a:pt x="40" y="36"/>
                        <a:pt x="36" y="39"/>
                        <a:pt x="32" y="39"/>
                      </a:cubicBezTo>
                      <a:cubicBezTo>
                        <a:pt x="29" y="39"/>
                        <a:pt x="29" y="39"/>
                        <a:pt x="29" y="42"/>
                      </a:cubicBezTo>
                      <a:cubicBezTo>
                        <a:pt x="25" y="36"/>
                        <a:pt x="25" y="32"/>
                        <a:pt x="22" y="26"/>
                      </a:cubicBezTo>
                      <a:cubicBezTo>
                        <a:pt x="18" y="20"/>
                        <a:pt x="15" y="13"/>
                        <a:pt x="8" y="7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8" y="20"/>
                        <a:pt x="11" y="23"/>
                        <a:pt x="15" y="29"/>
                      </a:cubicBezTo>
                      <a:cubicBezTo>
                        <a:pt x="18" y="36"/>
                        <a:pt x="18" y="39"/>
                        <a:pt x="22" y="45"/>
                      </a:cubicBezTo>
                      <a:cubicBezTo>
                        <a:pt x="11" y="55"/>
                        <a:pt x="8" y="74"/>
                        <a:pt x="15" y="87"/>
                      </a:cubicBezTo>
                      <a:cubicBezTo>
                        <a:pt x="25" y="103"/>
                        <a:pt x="50" y="112"/>
                        <a:pt x="68" y="103"/>
                      </a:cubicBezTo>
                      <a:cubicBezTo>
                        <a:pt x="89" y="93"/>
                        <a:pt x="96" y="71"/>
                        <a:pt x="86" y="52"/>
                      </a:cubicBezTo>
                      <a:cubicBezTo>
                        <a:pt x="79" y="39"/>
                        <a:pt x="64" y="32"/>
                        <a:pt x="50" y="32"/>
                      </a:cubicBezTo>
                      <a:cubicBezTo>
                        <a:pt x="47" y="32"/>
                        <a:pt x="47" y="29"/>
                        <a:pt x="43" y="26"/>
                      </a:cubicBezTo>
                      <a:cubicBezTo>
                        <a:pt x="40" y="16"/>
                        <a:pt x="32" y="7"/>
                        <a:pt x="25" y="0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25" y="13"/>
                        <a:pt x="32" y="20"/>
                        <a:pt x="36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2" name="Freeform 1051"/>
                <p:cNvSpPr>
                  <a:spLocks/>
                </p:cNvSpPr>
                <p:nvPr/>
              </p:nvSpPr>
              <p:spPr bwMode="auto">
                <a:xfrm>
                  <a:off x="1723" y="2087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4 h 12"/>
                    <a:gd name="T4" fmla="*/ 4 w 10"/>
                    <a:gd name="T5" fmla="*/ 4 h 12"/>
                    <a:gd name="T6" fmla="*/ 3 w 10"/>
                    <a:gd name="T7" fmla="*/ 4 h 12"/>
                    <a:gd name="T8" fmla="*/ 3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2 w 10"/>
                    <a:gd name="T15" fmla="*/ 3 h 12"/>
                    <a:gd name="T16" fmla="*/ 3 w 10"/>
                    <a:gd name="T17" fmla="*/ 5 h 12"/>
                    <a:gd name="T18" fmla="*/ 2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6 w 10"/>
                    <a:gd name="T25" fmla="*/ 3 h 12"/>
                    <a:gd name="T26" fmla="*/ 5 w 10"/>
                    <a:gd name="T27" fmla="*/ 3 h 12"/>
                    <a:gd name="T28" fmla="*/ 3 w 10"/>
                    <a:gd name="T29" fmla="*/ 0 h 12"/>
                    <a:gd name="T30" fmla="*/ 2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1" y="6"/>
                        <a:pt x="1" y="8"/>
                        <a:pt x="2" y="9"/>
                      </a:cubicBezTo>
                      <a:cubicBezTo>
                        <a:pt x="3" y="11"/>
                        <a:pt x="6" y="12"/>
                        <a:pt x="7" y="11"/>
                      </a:cubicBezTo>
                      <a:cubicBezTo>
                        <a:pt x="10" y="10"/>
                        <a:pt x="10" y="8"/>
                        <a:pt x="9" y="6"/>
                      </a:cubicBezTo>
                      <a:cubicBezTo>
                        <a:pt x="9" y="4"/>
                        <a:pt x="7" y="3"/>
                        <a:pt x="6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2"/>
                        <a:pt x="4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3" name="Freeform 1052"/>
                <p:cNvSpPr>
                  <a:spLocks/>
                </p:cNvSpPr>
                <p:nvPr/>
              </p:nvSpPr>
              <p:spPr bwMode="auto">
                <a:xfrm>
                  <a:off x="1715" y="2075"/>
                  <a:ext cx="10" cy="12"/>
                </a:xfrm>
                <a:custGeom>
                  <a:avLst/>
                  <a:gdLst>
                    <a:gd name="T0" fmla="*/ 47 w 96"/>
                    <a:gd name="T1" fmla="*/ 80 h 112"/>
                    <a:gd name="T2" fmla="*/ 50 w 96"/>
                    <a:gd name="T3" fmla="*/ 83 h 112"/>
                    <a:gd name="T4" fmla="*/ 72 w 96"/>
                    <a:gd name="T5" fmla="*/ 112 h 112"/>
                    <a:gd name="T6" fmla="*/ 79 w 96"/>
                    <a:gd name="T7" fmla="*/ 109 h 112"/>
                    <a:gd name="T8" fmla="*/ 57 w 96"/>
                    <a:gd name="T9" fmla="*/ 80 h 112"/>
                    <a:gd name="T10" fmla="*/ 57 w 96"/>
                    <a:gd name="T11" fmla="*/ 76 h 112"/>
                    <a:gd name="T12" fmla="*/ 64 w 96"/>
                    <a:gd name="T13" fmla="*/ 73 h 112"/>
                    <a:gd name="T14" fmla="*/ 68 w 96"/>
                    <a:gd name="T15" fmla="*/ 70 h 112"/>
                    <a:gd name="T16" fmla="*/ 72 w 96"/>
                    <a:gd name="T17" fmla="*/ 83 h 112"/>
                    <a:gd name="T18" fmla="*/ 89 w 96"/>
                    <a:gd name="T19" fmla="*/ 103 h 112"/>
                    <a:gd name="T20" fmla="*/ 96 w 96"/>
                    <a:gd name="T21" fmla="*/ 99 h 112"/>
                    <a:gd name="T22" fmla="*/ 82 w 96"/>
                    <a:gd name="T23" fmla="*/ 76 h 112"/>
                    <a:gd name="T24" fmla="*/ 75 w 96"/>
                    <a:gd name="T25" fmla="*/ 66 h 112"/>
                    <a:gd name="T26" fmla="*/ 82 w 96"/>
                    <a:gd name="T27" fmla="*/ 24 h 112"/>
                    <a:gd name="T28" fmla="*/ 29 w 96"/>
                    <a:gd name="T29" fmla="*/ 7 h 112"/>
                    <a:gd name="T30" fmla="*/ 11 w 96"/>
                    <a:gd name="T31" fmla="*/ 56 h 112"/>
                    <a:gd name="T32" fmla="*/ 47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80"/>
                      </a:moveTo>
                      <a:cubicBezTo>
                        <a:pt x="50" y="80"/>
                        <a:pt x="50" y="83"/>
                        <a:pt x="50" y="83"/>
                      </a:cubicBezTo>
                      <a:cubicBezTo>
                        <a:pt x="57" y="93"/>
                        <a:pt x="64" y="103"/>
                        <a:pt x="72" y="112"/>
                      </a:cubicBezTo>
                      <a:cubicBezTo>
                        <a:pt x="79" y="109"/>
                        <a:pt x="79" y="109"/>
                        <a:pt x="79" y="109"/>
                      </a:cubicBezTo>
                      <a:cubicBezTo>
                        <a:pt x="72" y="99"/>
                        <a:pt x="64" y="89"/>
                        <a:pt x="57" y="80"/>
                      </a:cubicBezTo>
                      <a:cubicBezTo>
                        <a:pt x="57" y="80"/>
                        <a:pt x="57" y="76"/>
                        <a:pt x="57" y="76"/>
                      </a:cubicBezTo>
                      <a:cubicBezTo>
                        <a:pt x="61" y="76"/>
                        <a:pt x="61" y="73"/>
                        <a:pt x="64" y="73"/>
                      </a:cubicBezTo>
                      <a:cubicBezTo>
                        <a:pt x="64" y="73"/>
                        <a:pt x="68" y="73"/>
                        <a:pt x="68" y="70"/>
                      </a:cubicBezTo>
                      <a:cubicBezTo>
                        <a:pt x="68" y="76"/>
                        <a:pt x="72" y="76"/>
                        <a:pt x="72" y="83"/>
                      </a:cubicBezTo>
                      <a:cubicBezTo>
                        <a:pt x="79" y="89"/>
                        <a:pt x="82" y="96"/>
                        <a:pt x="89" y="103"/>
                      </a:cubicBezTo>
                      <a:cubicBezTo>
                        <a:pt x="96" y="99"/>
                        <a:pt x="96" y="99"/>
                        <a:pt x="96" y="99"/>
                      </a:cubicBezTo>
                      <a:cubicBezTo>
                        <a:pt x="89" y="93"/>
                        <a:pt x="86" y="83"/>
                        <a:pt x="82" y="76"/>
                      </a:cubicBezTo>
                      <a:cubicBezTo>
                        <a:pt x="79" y="73"/>
                        <a:pt x="75" y="70"/>
                        <a:pt x="75" y="66"/>
                      </a:cubicBezTo>
                      <a:cubicBezTo>
                        <a:pt x="89" y="56"/>
                        <a:pt x="89" y="37"/>
                        <a:pt x="82" y="24"/>
                      </a:cubicBezTo>
                      <a:cubicBezTo>
                        <a:pt x="72" y="4"/>
                        <a:pt x="47" y="0"/>
                        <a:pt x="29" y="7"/>
                      </a:cubicBezTo>
                      <a:cubicBezTo>
                        <a:pt x="8" y="17"/>
                        <a:pt x="0" y="40"/>
                        <a:pt x="11" y="56"/>
                      </a:cubicBezTo>
                      <a:cubicBezTo>
                        <a:pt x="18" y="70"/>
                        <a:pt x="32" y="80"/>
                        <a:pt x="47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4" name="Freeform 1053"/>
                <p:cNvSpPr>
                  <a:spLocks/>
                </p:cNvSpPr>
                <p:nvPr/>
              </p:nvSpPr>
              <p:spPr bwMode="auto">
                <a:xfrm>
                  <a:off x="1715" y="2075"/>
                  <a:ext cx="10" cy="12"/>
                </a:xfrm>
                <a:custGeom>
                  <a:avLst/>
                  <a:gdLst>
                    <a:gd name="T0" fmla="*/ 5 w 10"/>
                    <a:gd name="T1" fmla="*/ 9 h 12"/>
                    <a:gd name="T2" fmla="*/ 5 w 10"/>
                    <a:gd name="T3" fmla="*/ 9 h 12"/>
                    <a:gd name="T4" fmla="*/ 7 w 10"/>
                    <a:gd name="T5" fmla="*/ 12 h 12"/>
                    <a:gd name="T6" fmla="*/ 8 w 10"/>
                    <a:gd name="T7" fmla="*/ 12 h 12"/>
                    <a:gd name="T8" fmla="*/ 6 w 10"/>
                    <a:gd name="T9" fmla="*/ 9 h 12"/>
                    <a:gd name="T10" fmla="*/ 6 w 10"/>
                    <a:gd name="T11" fmla="*/ 8 h 12"/>
                    <a:gd name="T12" fmla="*/ 7 w 10"/>
                    <a:gd name="T13" fmla="*/ 8 h 12"/>
                    <a:gd name="T14" fmla="*/ 7 w 10"/>
                    <a:gd name="T15" fmla="*/ 8 h 12"/>
                    <a:gd name="T16" fmla="*/ 7 w 10"/>
                    <a:gd name="T17" fmla="*/ 9 h 12"/>
                    <a:gd name="T18" fmla="*/ 9 w 10"/>
                    <a:gd name="T19" fmla="*/ 11 h 12"/>
                    <a:gd name="T20" fmla="*/ 10 w 10"/>
                    <a:gd name="T21" fmla="*/ 11 h 12"/>
                    <a:gd name="T22" fmla="*/ 8 w 10"/>
                    <a:gd name="T23" fmla="*/ 8 h 12"/>
                    <a:gd name="T24" fmla="*/ 8 w 10"/>
                    <a:gd name="T25" fmla="*/ 7 h 12"/>
                    <a:gd name="T26" fmla="*/ 8 w 10"/>
                    <a:gd name="T27" fmla="*/ 3 h 12"/>
                    <a:gd name="T28" fmla="*/ 3 w 10"/>
                    <a:gd name="T29" fmla="*/ 1 h 12"/>
                    <a:gd name="T30" fmla="*/ 1 w 10"/>
                    <a:gd name="T31" fmla="*/ 6 h 12"/>
                    <a:gd name="T32" fmla="*/ 5 w 10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9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1"/>
                        <a:pt x="7" y="10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8" y="10"/>
                        <a:pt x="8" y="10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9" y="9"/>
                        <a:pt x="8" y="8"/>
                      </a:cubicBezTo>
                      <a:cubicBezTo>
                        <a:pt x="8" y="8"/>
                        <a:pt x="8" y="8"/>
                        <a:pt x="8" y="7"/>
                      </a:cubicBezTo>
                      <a:cubicBezTo>
                        <a:pt x="9" y="6"/>
                        <a:pt x="9" y="4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8"/>
                        <a:pt x="3" y="9"/>
                        <a:pt x="5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5" name="Freeform 1054"/>
                <p:cNvSpPr>
                  <a:spLocks/>
                </p:cNvSpPr>
                <p:nvPr/>
              </p:nvSpPr>
              <p:spPr bwMode="auto">
                <a:xfrm>
                  <a:off x="1990" y="2514"/>
                  <a:ext cx="10" cy="12"/>
                </a:xfrm>
                <a:custGeom>
                  <a:avLst/>
                  <a:gdLst>
                    <a:gd name="T0" fmla="*/ 36 w 96"/>
                    <a:gd name="T1" fmla="*/ 29 h 112"/>
                    <a:gd name="T2" fmla="*/ 40 w 96"/>
                    <a:gd name="T3" fmla="*/ 36 h 112"/>
                    <a:gd name="T4" fmla="*/ 29 w 96"/>
                    <a:gd name="T5" fmla="*/ 39 h 112"/>
                    <a:gd name="T6" fmla="*/ 25 w 96"/>
                    <a:gd name="T7" fmla="*/ 42 h 112"/>
                    <a:gd name="T8" fmla="*/ 22 w 96"/>
                    <a:gd name="T9" fmla="*/ 29 h 112"/>
                    <a:gd name="T10" fmla="*/ 8 w 96"/>
                    <a:gd name="T11" fmla="*/ 10 h 112"/>
                    <a:gd name="T12" fmla="*/ 0 w 96"/>
                    <a:gd name="T13" fmla="*/ 13 h 112"/>
                    <a:gd name="T14" fmla="*/ 15 w 96"/>
                    <a:gd name="T15" fmla="*/ 32 h 112"/>
                    <a:gd name="T16" fmla="*/ 18 w 96"/>
                    <a:gd name="T17" fmla="*/ 45 h 112"/>
                    <a:gd name="T18" fmla="*/ 15 w 96"/>
                    <a:gd name="T19" fmla="*/ 87 h 112"/>
                    <a:gd name="T20" fmla="*/ 68 w 96"/>
                    <a:gd name="T21" fmla="*/ 103 h 112"/>
                    <a:gd name="T22" fmla="*/ 86 w 96"/>
                    <a:gd name="T23" fmla="*/ 55 h 112"/>
                    <a:gd name="T24" fmla="*/ 47 w 96"/>
                    <a:gd name="T25" fmla="*/ 36 h 112"/>
                    <a:gd name="T26" fmla="*/ 43 w 96"/>
                    <a:gd name="T27" fmla="*/ 26 h 112"/>
                    <a:gd name="T28" fmla="*/ 25 w 96"/>
                    <a:gd name="T29" fmla="*/ 0 h 112"/>
                    <a:gd name="T30" fmla="*/ 15 w 96"/>
                    <a:gd name="T31" fmla="*/ 4 h 112"/>
                    <a:gd name="T32" fmla="*/ 36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29"/>
                      </a:moveTo>
                      <a:cubicBezTo>
                        <a:pt x="36" y="32"/>
                        <a:pt x="40" y="36"/>
                        <a:pt x="40" y="36"/>
                      </a:cubicBezTo>
                      <a:cubicBezTo>
                        <a:pt x="36" y="36"/>
                        <a:pt x="32" y="39"/>
                        <a:pt x="29" y="39"/>
                      </a:cubicBezTo>
                      <a:cubicBezTo>
                        <a:pt x="29" y="39"/>
                        <a:pt x="29" y="42"/>
                        <a:pt x="25" y="42"/>
                      </a:cubicBezTo>
                      <a:cubicBezTo>
                        <a:pt x="25" y="36"/>
                        <a:pt x="22" y="32"/>
                        <a:pt x="22" y="29"/>
                      </a:cubicBezTo>
                      <a:cubicBezTo>
                        <a:pt x="18" y="23"/>
                        <a:pt x="11" y="16"/>
                        <a:pt x="8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20"/>
                        <a:pt x="11" y="26"/>
                        <a:pt x="15" y="32"/>
                      </a:cubicBezTo>
                      <a:cubicBezTo>
                        <a:pt x="18" y="36"/>
                        <a:pt x="18" y="42"/>
                        <a:pt x="18" y="45"/>
                      </a:cubicBezTo>
                      <a:cubicBezTo>
                        <a:pt x="8" y="58"/>
                        <a:pt x="8" y="74"/>
                        <a:pt x="15" y="87"/>
                      </a:cubicBezTo>
                      <a:cubicBezTo>
                        <a:pt x="25" y="106"/>
                        <a:pt x="50" y="112"/>
                        <a:pt x="68" y="103"/>
                      </a:cubicBezTo>
                      <a:cubicBezTo>
                        <a:pt x="86" y="93"/>
                        <a:pt x="96" y="71"/>
                        <a:pt x="86" y="55"/>
                      </a:cubicBezTo>
                      <a:cubicBezTo>
                        <a:pt x="79" y="42"/>
                        <a:pt x="61" y="36"/>
                        <a:pt x="47" y="36"/>
                      </a:cubicBezTo>
                      <a:cubicBezTo>
                        <a:pt x="47" y="32"/>
                        <a:pt x="43" y="29"/>
                        <a:pt x="43" y="26"/>
                      </a:cubicBezTo>
                      <a:cubicBezTo>
                        <a:pt x="36" y="16"/>
                        <a:pt x="29" y="10"/>
                        <a:pt x="25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5" y="13"/>
                        <a:pt x="29" y="20"/>
                        <a:pt x="36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6" name="Freeform 1055"/>
                <p:cNvSpPr>
                  <a:spLocks/>
                </p:cNvSpPr>
                <p:nvPr/>
              </p:nvSpPr>
              <p:spPr bwMode="auto">
                <a:xfrm>
                  <a:off x="1990" y="2514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5 w 10"/>
                    <a:gd name="T3" fmla="*/ 4 h 12"/>
                    <a:gd name="T4" fmla="*/ 3 w 10"/>
                    <a:gd name="T5" fmla="*/ 4 h 12"/>
                    <a:gd name="T6" fmla="*/ 3 w 10"/>
                    <a:gd name="T7" fmla="*/ 5 h 12"/>
                    <a:gd name="T8" fmla="*/ 3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2 w 10"/>
                    <a:gd name="T15" fmla="*/ 3 h 12"/>
                    <a:gd name="T16" fmla="*/ 2 w 10"/>
                    <a:gd name="T17" fmla="*/ 5 h 12"/>
                    <a:gd name="T18" fmla="*/ 2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5 w 10"/>
                    <a:gd name="T25" fmla="*/ 4 h 12"/>
                    <a:gd name="T26" fmla="*/ 5 w 10"/>
                    <a:gd name="T27" fmla="*/ 3 h 12"/>
                    <a:gd name="T28" fmla="*/ 3 w 10"/>
                    <a:gd name="T29" fmla="*/ 0 h 12"/>
                    <a:gd name="T30" fmla="*/ 2 w 10"/>
                    <a:gd name="T31" fmla="*/ 1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2" y="3"/>
                        <a:pt x="1" y="2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1" y="6"/>
                        <a:pt x="1" y="8"/>
                        <a:pt x="2" y="9"/>
                      </a:cubicBezTo>
                      <a:cubicBezTo>
                        <a:pt x="3" y="11"/>
                        <a:pt x="6" y="12"/>
                        <a:pt x="7" y="11"/>
                      </a:cubicBezTo>
                      <a:cubicBezTo>
                        <a:pt x="9" y="10"/>
                        <a:pt x="10" y="8"/>
                        <a:pt x="9" y="6"/>
                      </a:cubicBezTo>
                      <a:cubicBezTo>
                        <a:pt x="9" y="5"/>
                        <a:pt x="7" y="4"/>
                        <a:pt x="5" y="4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7" name="Freeform 1056"/>
                <p:cNvSpPr>
                  <a:spLocks/>
                </p:cNvSpPr>
                <p:nvPr/>
              </p:nvSpPr>
              <p:spPr bwMode="auto">
                <a:xfrm>
                  <a:off x="1982" y="2504"/>
                  <a:ext cx="10" cy="10"/>
                </a:xfrm>
                <a:custGeom>
                  <a:avLst/>
                  <a:gdLst>
                    <a:gd name="T0" fmla="*/ 47 w 96"/>
                    <a:gd name="T1" fmla="*/ 68 h 96"/>
                    <a:gd name="T2" fmla="*/ 50 w 96"/>
                    <a:gd name="T3" fmla="*/ 71 h 96"/>
                    <a:gd name="T4" fmla="*/ 72 w 96"/>
                    <a:gd name="T5" fmla="*/ 96 h 96"/>
                    <a:gd name="T6" fmla="*/ 79 w 96"/>
                    <a:gd name="T7" fmla="*/ 94 h 96"/>
                    <a:gd name="T8" fmla="*/ 57 w 96"/>
                    <a:gd name="T9" fmla="*/ 68 h 96"/>
                    <a:gd name="T10" fmla="*/ 54 w 96"/>
                    <a:gd name="T11" fmla="*/ 65 h 96"/>
                    <a:gd name="T12" fmla="*/ 64 w 96"/>
                    <a:gd name="T13" fmla="*/ 63 h 96"/>
                    <a:gd name="T14" fmla="*/ 68 w 96"/>
                    <a:gd name="T15" fmla="*/ 63 h 96"/>
                    <a:gd name="T16" fmla="*/ 72 w 96"/>
                    <a:gd name="T17" fmla="*/ 71 h 96"/>
                    <a:gd name="T18" fmla="*/ 86 w 96"/>
                    <a:gd name="T19" fmla="*/ 91 h 96"/>
                    <a:gd name="T20" fmla="*/ 96 w 96"/>
                    <a:gd name="T21" fmla="*/ 85 h 96"/>
                    <a:gd name="T22" fmla="*/ 79 w 96"/>
                    <a:gd name="T23" fmla="*/ 68 h 96"/>
                    <a:gd name="T24" fmla="*/ 72 w 96"/>
                    <a:gd name="T25" fmla="*/ 57 h 96"/>
                    <a:gd name="T26" fmla="*/ 82 w 96"/>
                    <a:gd name="T27" fmla="*/ 20 h 96"/>
                    <a:gd name="T28" fmla="*/ 25 w 96"/>
                    <a:gd name="T29" fmla="*/ 9 h 96"/>
                    <a:gd name="T30" fmla="*/ 11 w 96"/>
                    <a:gd name="T31" fmla="*/ 51 h 96"/>
                    <a:gd name="T32" fmla="*/ 47 w 96"/>
                    <a:gd name="T33" fmla="*/ 6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96">
                      <a:moveTo>
                        <a:pt x="47" y="68"/>
                      </a:moveTo>
                      <a:cubicBezTo>
                        <a:pt x="47" y="68"/>
                        <a:pt x="50" y="71"/>
                        <a:pt x="50" y="71"/>
                      </a:cubicBezTo>
                      <a:cubicBezTo>
                        <a:pt x="54" y="82"/>
                        <a:pt x="64" y="88"/>
                        <a:pt x="72" y="96"/>
                      </a:cubicBezTo>
                      <a:cubicBezTo>
                        <a:pt x="79" y="94"/>
                        <a:pt x="79" y="94"/>
                        <a:pt x="79" y="94"/>
                      </a:cubicBezTo>
                      <a:cubicBezTo>
                        <a:pt x="72" y="85"/>
                        <a:pt x="64" y="77"/>
                        <a:pt x="57" y="68"/>
                      </a:cubicBezTo>
                      <a:cubicBezTo>
                        <a:pt x="57" y="68"/>
                        <a:pt x="54" y="65"/>
                        <a:pt x="54" y="65"/>
                      </a:cubicBezTo>
                      <a:cubicBezTo>
                        <a:pt x="57" y="65"/>
                        <a:pt x="61" y="65"/>
                        <a:pt x="64" y="63"/>
                      </a:cubicBezTo>
                      <a:cubicBezTo>
                        <a:pt x="64" y="63"/>
                        <a:pt x="64" y="63"/>
                        <a:pt x="68" y="63"/>
                      </a:cubicBezTo>
                      <a:cubicBezTo>
                        <a:pt x="68" y="65"/>
                        <a:pt x="68" y="68"/>
                        <a:pt x="72" y="71"/>
                      </a:cubicBezTo>
                      <a:cubicBezTo>
                        <a:pt x="75" y="77"/>
                        <a:pt x="82" y="82"/>
                        <a:pt x="86" y="91"/>
                      </a:cubicBezTo>
                      <a:cubicBezTo>
                        <a:pt x="96" y="85"/>
                        <a:pt x="96" y="85"/>
                        <a:pt x="96" y="85"/>
                      </a:cubicBezTo>
                      <a:cubicBezTo>
                        <a:pt x="89" y="80"/>
                        <a:pt x="82" y="74"/>
                        <a:pt x="79" y="68"/>
                      </a:cubicBezTo>
                      <a:cubicBezTo>
                        <a:pt x="79" y="63"/>
                        <a:pt x="75" y="60"/>
                        <a:pt x="72" y="57"/>
                      </a:cubicBezTo>
                      <a:cubicBezTo>
                        <a:pt x="86" y="48"/>
                        <a:pt x="89" y="32"/>
                        <a:pt x="82" y="20"/>
                      </a:cubicBezTo>
                      <a:cubicBezTo>
                        <a:pt x="72" y="6"/>
                        <a:pt x="47" y="0"/>
                        <a:pt x="25" y="9"/>
                      </a:cubicBezTo>
                      <a:cubicBezTo>
                        <a:pt x="8" y="17"/>
                        <a:pt x="0" y="34"/>
                        <a:pt x="11" y="51"/>
                      </a:cubicBezTo>
                      <a:cubicBezTo>
                        <a:pt x="18" y="63"/>
                        <a:pt x="32" y="68"/>
                        <a:pt x="47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8" name="Freeform 1057"/>
                <p:cNvSpPr>
                  <a:spLocks/>
                </p:cNvSpPr>
                <p:nvPr/>
              </p:nvSpPr>
              <p:spPr bwMode="auto">
                <a:xfrm>
                  <a:off x="1982" y="2504"/>
                  <a:ext cx="10" cy="10"/>
                </a:xfrm>
                <a:custGeom>
                  <a:avLst/>
                  <a:gdLst>
                    <a:gd name="T0" fmla="*/ 5 w 10"/>
                    <a:gd name="T1" fmla="*/ 7 h 10"/>
                    <a:gd name="T2" fmla="*/ 5 w 10"/>
                    <a:gd name="T3" fmla="*/ 7 h 10"/>
                    <a:gd name="T4" fmla="*/ 7 w 10"/>
                    <a:gd name="T5" fmla="*/ 10 h 10"/>
                    <a:gd name="T6" fmla="*/ 8 w 10"/>
                    <a:gd name="T7" fmla="*/ 10 h 10"/>
                    <a:gd name="T8" fmla="*/ 6 w 10"/>
                    <a:gd name="T9" fmla="*/ 7 h 10"/>
                    <a:gd name="T10" fmla="*/ 6 w 10"/>
                    <a:gd name="T11" fmla="*/ 7 h 10"/>
                    <a:gd name="T12" fmla="*/ 7 w 10"/>
                    <a:gd name="T13" fmla="*/ 7 h 10"/>
                    <a:gd name="T14" fmla="*/ 7 w 10"/>
                    <a:gd name="T15" fmla="*/ 7 h 10"/>
                    <a:gd name="T16" fmla="*/ 7 w 10"/>
                    <a:gd name="T17" fmla="*/ 7 h 10"/>
                    <a:gd name="T18" fmla="*/ 9 w 10"/>
                    <a:gd name="T19" fmla="*/ 10 h 10"/>
                    <a:gd name="T20" fmla="*/ 10 w 10"/>
                    <a:gd name="T21" fmla="*/ 9 h 10"/>
                    <a:gd name="T22" fmla="*/ 8 w 10"/>
                    <a:gd name="T23" fmla="*/ 7 h 10"/>
                    <a:gd name="T24" fmla="*/ 7 w 10"/>
                    <a:gd name="T25" fmla="*/ 6 h 10"/>
                    <a:gd name="T26" fmla="*/ 9 w 10"/>
                    <a:gd name="T27" fmla="*/ 2 h 10"/>
                    <a:gd name="T28" fmla="*/ 2 w 10"/>
                    <a:gd name="T29" fmla="*/ 1 h 10"/>
                    <a:gd name="T30" fmla="*/ 1 w 10"/>
                    <a:gd name="T31" fmla="*/ 5 h 10"/>
                    <a:gd name="T32" fmla="*/ 5 w 10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0">
                      <a:moveTo>
                        <a:pt x="5" y="7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9"/>
                        <a:pt x="7" y="9"/>
                        <a:pt x="7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9"/>
                        <a:pt x="7" y="8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8" y="8"/>
                        <a:pt x="9" y="9"/>
                        <a:pt x="9" y="10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9" y="8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9" y="5"/>
                        <a:pt x="9" y="3"/>
                        <a:pt x="9" y="2"/>
                      </a:cubicBezTo>
                      <a:cubicBezTo>
                        <a:pt x="7" y="1"/>
                        <a:pt x="5" y="0"/>
                        <a:pt x="2" y="1"/>
                      </a:cubicBezTo>
                      <a:cubicBezTo>
                        <a:pt x="1" y="2"/>
                        <a:pt x="0" y="4"/>
                        <a:pt x="1" y="5"/>
                      </a:cubicBezTo>
                      <a:cubicBezTo>
                        <a:pt x="2" y="7"/>
                        <a:pt x="3" y="7"/>
                        <a:pt x="5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9" name="Freeform 1058"/>
                <p:cNvSpPr>
                  <a:spLocks/>
                </p:cNvSpPr>
                <p:nvPr/>
              </p:nvSpPr>
              <p:spPr bwMode="auto">
                <a:xfrm>
                  <a:off x="1715" y="2090"/>
                  <a:ext cx="10" cy="12"/>
                </a:xfrm>
                <a:custGeom>
                  <a:avLst/>
                  <a:gdLst>
                    <a:gd name="T0" fmla="*/ 36 w 96"/>
                    <a:gd name="T1" fmla="*/ 30 h 112"/>
                    <a:gd name="T2" fmla="*/ 40 w 96"/>
                    <a:gd name="T3" fmla="*/ 37 h 112"/>
                    <a:gd name="T4" fmla="*/ 32 w 96"/>
                    <a:gd name="T5" fmla="*/ 40 h 112"/>
                    <a:gd name="T6" fmla="*/ 25 w 96"/>
                    <a:gd name="T7" fmla="*/ 40 h 112"/>
                    <a:gd name="T8" fmla="*/ 22 w 96"/>
                    <a:gd name="T9" fmla="*/ 27 h 112"/>
                    <a:gd name="T10" fmla="*/ 8 w 96"/>
                    <a:gd name="T11" fmla="*/ 7 h 112"/>
                    <a:gd name="T12" fmla="*/ 0 w 96"/>
                    <a:gd name="T13" fmla="*/ 14 h 112"/>
                    <a:gd name="T14" fmla="*/ 15 w 96"/>
                    <a:gd name="T15" fmla="*/ 30 h 112"/>
                    <a:gd name="T16" fmla="*/ 18 w 96"/>
                    <a:gd name="T17" fmla="*/ 47 h 112"/>
                    <a:gd name="T18" fmla="*/ 15 w 96"/>
                    <a:gd name="T19" fmla="*/ 89 h 112"/>
                    <a:gd name="T20" fmla="*/ 72 w 96"/>
                    <a:gd name="T21" fmla="*/ 103 h 112"/>
                    <a:gd name="T22" fmla="*/ 86 w 96"/>
                    <a:gd name="T23" fmla="*/ 53 h 112"/>
                    <a:gd name="T24" fmla="*/ 47 w 96"/>
                    <a:gd name="T25" fmla="*/ 33 h 112"/>
                    <a:gd name="T26" fmla="*/ 43 w 96"/>
                    <a:gd name="T27" fmla="*/ 27 h 112"/>
                    <a:gd name="T28" fmla="*/ 22 w 96"/>
                    <a:gd name="T29" fmla="*/ 0 h 112"/>
                    <a:gd name="T30" fmla="*/ 15 w 96"/>
                    <a:gd name="T31" fmla="*/ 4 h 112"/>
                    <a:gd name="T32" fmla="*/ 36 w 96"/>
                    <a:gd name="T33" fmla="*/ 3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30"/>
                      </a:moveTo>
                      <a:cubicBezTo>
                        <a:pt x="36" y="30"/>
                        <a:pt x="40" y="33"/>
                        <a:pt x="40" y="37"/>
                      </a:cubicBezTo>
                      <a:cubicBezTo>
                        <a:pt x="36" y="37"/>
                        <a:pt x="32" y="37"/>
                        <a:pt x="32" y="40"/>
                      </a:cubicBezTo>
                      <a:cubicBezTo>
                        <a:pt x="29" y="40"/>
                        <a:pt x="29" y="40"/>
                        <a:pt x="25" y="40"/>
                      </a:cubicBezTo>
                      <a:cubicBezTo>
                        <a:pt x="25" y="37"/>
                        <a:pt x="22" y="33"/>
                        <a:pt x="22" y="27"/>
                      </a:cubicBezTo>
                      <a:cubicBezTo>
                        <a:pt x="18" y="20"/>
                        <a:pt x="11" y="14"/>
                        <a:pt x="8" y="7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20"/>
                        <a:pt x="11" y="27"/>
                        <a:pt x="15" y="30"/>
                      </a:cubicBezTo>
                      <a:cubicBezTo>
                        <a:pt x="18" y="37"/>
                        <a:pt x="18" y="40"/>
                        <a:pt x="18" y="47"/>
                      </a:cubicBezTo>
                      <a:cubicBezTo>
                        <a:pt x="11" y="56"/>
                        <a:pt x="8" y="76"/>
                        <a:pt x="15" y="89"/>
                      </a:cubicBezTo>
                      <a:cubicBezTo>
                        <a:pt x="29" y="106"/>
                        <a:pt x="50" y="112"/>
                        <a:pt x="72" y="103"/>
                      </a:cubicBezTo>
                      <a:cubicBezTo>
                        <a:pt x="89" y="93"/>
                        <a:pt x="96" y="70"/>
                        <a:pt x="86" y="53"/>
                      </a:cubicBezTo>
                      <a:cubicBezTo>
                        <a:pt x="79" y="40"/>
                        <a:pt x="61" y="33"/>
                        <a:pt x="47" y="33"/>
                      </a:cubicBezTo>
                      <a:cubicBezTo>
                        <a:pt x="47" y="30"/>
                        <a:pt x="43" y="27"/>
                        <a:pt x="43" y="27"/>
                      </a:cubicBezTo>
                      <a:cubicBezTo>
                        <a:pt x="36" y="17"/>
                        <a:pt x="29" y="7"/>
                        <a:pt x="22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5" y="10"/>
                        <a:pt x="29" y="20"/>
                        <a:pt x="36" y="3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" name="Freeform 1059"/>
                <p:cNvSpPr>
                  <a:spLocks/>
                </p:cNvSpPr>
                <p:nvPr/>
              </p:nvSpPr>
              <p:spPr bwMode="auto">
                <a:xfrm>
                  <a:off x="1715" y="2090"/>
                  <a:ext cx="10" cy="12"/>
                </a:xfrm>
                <a:custGeom>
                  <a:avLst/>
                  <a:gdLst>
                    <a:gd name="T0" fmla="*/ 4 w 10"/>
                    <a:gd name="T1" fmla="*/ 4 h 12"/>
                    <a:gd name="T2" fmla="*/ 4 w 10"/>
                    <a:gd name="T3" fmla="*/ 4 h 12"/>
                    <a:gd name="T4" fmla="*/ 3 w 10"/>
                    <a:gd name="T5" fmla="*/ 5 h 12"/>
                    <a:gd name="T6" fmla="*/ 2 w 10"/>
                    <a:gd name="T7" fmla="*/ 5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2 h 12"/>
                    <a:gd name="T14" fmla="*/ 1 w 10"/>
                    <a:gd name="T15" fmla="*/ 4 h 12"/>
                    <a:gd name="T16" fmla="*/ 2 w 10"/>
                    <a:gd name="T17" fmla="*/ 5 h 12"/>
                    <a:gd name="T18" fmla="*/ 1 w 10"/>
                    <a:gd name="T19" fmla="*/ 10 h 12"/>
                    <a:gd name="T20" fmla="*/ 7 w 10"/>
                    <a:gd name="T21" fmla="*/ 11 h 12"/>
                    <a:gd name="T22" fmla="*/ 9 w 10"/>
                    <a:gd name="T23" fmla="*/ 6 h 12"/>
                    <a:gd name="T24" fmla="*/ 5 w 10"/>
                    <a:gd name="T25" fmla="*/ 4 h 12"/>
                    <a:gd name="T26" fmla="*/ 4 w 10"/>
                    <a:gd name="T27" fmla="*/ 3 h 12"/>
                    <a:gd name="T28" fmla="*/ 2 w 10"/>
                    <a:gd name="T29" fmla="*/ 0 h 12"/>
                    <a:gd name="T30" fmla="*/ 1 w 10"/>
                    <a:gd name="T31" fmla="*/ 1 h 12"/>
                    <a:gd name="T32" fmla="*/ 4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2" y="5"/>
                      </a:cubicBezTo>
                      <a:cubicBezTo>
                        <a:pt x="2" y="4"/>
                        <a:pt x="2" y="4"/>
                        <a:pt x="2" y="3"/>
                      </a:cubicBezTo>
                      <a:cubicBezTo>
                        <a:pt x="2" y="3"/>
                        <a:pt x="1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1" y="6"/>
                        <a:pt x="1" y="8"/>
                        <a:pt x="1" y="10"/>
                      </a:cubicBezTo>
                      <a:cubicBezTo>
                        <a:pt x="3" y="12"/>
                        <a:pt x="5" y="12"/>
                        <a:pt x="7" y="11"/>
                      </a:cubicBezTo>
                      <a:cubicBezTo>
                        <a:pt x="9" y="10"/>
                        <a:pt x="10" y="8"/>
                        <a:pt x="9" y="6"/>
                      </a:cubicBezTo>
                      <a:cubicBezTo>
                        <a:pt x="8" y="5"/>
                        <a:pt x="6" y="4"/>
                        <a:pt x="5" y="4"/>
                      </a:cubicBezTo>
                      <a:cubicBezTo>
                        <a:pt x="5" y="4"/>
                        <a:pt x="4" y="3"/>
                        <a:pt x="4" y="3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3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" name="Freeform 1060"/>
                <p:cNvSpPr>
                  <a:spLocks/>
                </p:cNvSpPr>
                <p:nvPr/>
              </p:nvSpPr>
              <p:spPr bwMode="auto">
                <a:xfrm>
                  <a:off x="1705" y="2080"/>
                  <a:ext cx="11" cy="10"/>
                </a:xfrm>
                <a:custGeom>
                  <a:avLst/>
                  <a:gdLst>
                    <a:gd name="T0" fmla="*/ 54 w 112"/>
                    <a:gd name="T1" fmla="*/ 68 h 96"/>
                    <a:gd name="T2" fmla="*/ 59 w 112"/>
                    <a:gd name="T3" fmla="*/ 71 h 96"/>
                    <a:gd name="T4" fmla="*/ 88 w 112"/>
                    <a:gd name="T5" fmla="*/ 96 h 96"/>
                    <a:gd name="T6" fmla="*/ 96 w 112"/>
                    <a:gd name="T7" fmla="*/ 94 h 96"/>
                    <a:gd name="T8" fmla="*/ 67 w 112"/>
                    <a:gd name="T9" fmla="*/ 68 h 96"/>
                    <a:gd name="T10" fmla="*/ 67 w 112"/>
                    <a:gd name="T11" fmla="*/ 65 h 96"/>
                    <a:gd name="T12" fmla="*/ 75 w 112"/>
                    <a:gd name="T13" fmla="*/ 63 h 96"/>
                    <a:gd name="T14" fmla="*/ 79 w 112"/>
                    <a:gd name="T15" fmla="*/ 63 h 96"/>
                    <a:gd name="T16" fmla="*/ 83 w 112"/>
                    <a:gd name="T17" fmla="*/ 71 h 96"/>
                    <a:gd name="T18" fmla="*/ 104 w 112"/>
                    <a:gd name="T19" fmla="*/ 88 h 96"/>
                    <a:gd name="T20" fmla="*/ 112 w 112"/>
                    <a:gd name="T21" fmla="*/ 85 h 96"/>
                    <a:gd name="T22" fmla="*/ 96 w 112"/>
                    <a:gd name="T23" fmla="*/ 65 h 96"/>
                    <a:gd name="T24" fmla="*/ 88 w 112"/>
                    <a:gd name="T25" fmla="*/ 57 h 96"/>
                    <a:gd name="T26" fmla="*/ 92 w 112"/>
                    <a:gd name="T27" fmla="*/ 20 h 96"/>
                    <a:gd name="T28" fmla="*/ 30 w 112"/>
                    <a:gd name="T29" fmla="*/ 9 h 96"/>
                    <a:gd name="T30" fmla="*/ 13 w 112"/>
                    <a:gd name="T31" fmla="*/ 51 h 96"/>
                    <a:gd name="T32" fmla="*/ 54 w 112"/>
                    <a:gd name="T33" fmla="*/ 6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54" y="68"/>
                      </a:moveTo>
                      <a:cubicBezTo>
                        <a:pt x="59" y="68"/>
                        <a:pt x="59" y="71"/>
                        <a:pt x="59" y="71"/>
                      </a:cubicBezTo>
                      <a:cubicBezTo>
                        <a:pt x="67" y="82"/>
                        <a:pt x="75" y="88"/>
                        <a:pt x="88" y="96"/>
                      </a:cubicBezTo>
                      <a:cubicBezTo>
                        <a:pt x="96" y="94"/>
                        <a:pt x="96" y="94"/>
                        <a:pt x="96" y="94"/>
                      </a:cubicBezTo>
                      <a:cubicBezTo>
                        <a:pt x="83" y="85"/>
                        <a:pt x="75" y="77"/>
                        <a:pt x="67" y="68"/>
                      </a:cubicBezTo>
                      <a:cubicBezTo>
                        <a:pt x="67" y="68"/>
                        <a:pt x="67" y="65"/>
                        <a:pt x="67" y="65"/>
                      </a:cubicBezTo>
                      <a:cubicBezTo>
                        <a:pt x="71" y="65"/>
                        <a:pt x="71" y="65"/>
                        <a:pt x="75" y="63"/>
                      </a:cubicBezTo>
                      <a:cubicBezTo>
                        <a:pt x="75" y="63"/>
                        <a:pt x="79" y="63"/>
                        <a:pt x="79" y="63"/>
                      </a:cubicBezTo>
                      <a:cubicBezTo>
                        <a:pt x="79" y="65"/>
                        <a:pt x="83" y="68"/>
                        <a:pt x="83" y="71"/>
                      </a:cubicBezTo>
                      <a:cubicBezTo>
                        <a:pt x="92" y="77"/>
                        <a:pt x="96" y="82"/>
                        <a:pt x="104" y="88"/>
                      </a:cubicBezTo>
                      <a:cubicBezTo>
                        <a:pt x="112" y="85"/>
                        <a:pt x="112" y="85"/>
                        <a:pt x="112" y="85"/>
                      </a:cubicBezTo>
                      <a:cubicBezTo>
                        <a:pt x="104" y="80"/>
                        <a:pt x="100" y="74"/>
                        <a:pt x="96" y="65"/>
                      </a:cubicBezTo>
                      <a:cubicBezTo>
                        <a:pt x="92" y="63"/>
                        <a:pt x="88" y="60"/>
                        <a:pt x="88" y="57"/>
                      </a:cubicBezTo>
                      <a:cubicBezTo>
                        <a:pt x="100" y="48"/>
                        <a:pt x="104" y="32"/>
                        <a:pt x="92" y="20"/>
                      </a:cubicBezTo>
                      <a:cubicBezTo>
                        <a:pt x="79" y="6"/>
                        <a:pt x="50" y="0"/>
                        <a:pt x="30" y="9"/>
                      </a:cubicBezTo>
                      <a:cubicBezTo>
                        <a:pt x="9" y="17"/>
                        <a:pt x="0" y="37"/>
                        <a:pt x="13" y="51"/>
                      </a:cubicBezTo>
                      <a:cubicBezTo>
                        <a:pt x="21" y="63"/>
                        <a:pt x="38" y="68"/>
                        <a:pt x="54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" name="Freeform 1061"/>
                <p:cNvSpPr>
                  <a:spLocks/>
                </p:cNvSpPr>
                <p:nvPr/>
              </p:nvSpPr>
              <p:spPr bwMode="auto">
                <a:xfrm>
                  <a:off x="1705" y="2080"/>
                  <a:ext cx="11" cy="10"/>
                </a:xfrm>
                <a:custGeom>
                  <a:avLst/>
                  <a:gdLst>
                    <a:gd name="T0" fmla="*/ 5 w 11"/>
                    <a:gd name="T1" fmla="*/ 7 h 10"/>
                    <a:gd name="T2" fmla="*/ 6 w 11"/>
                    <a:gd name="T3" fmla="*/ 8 h 10"/>
                    <a:gd name="T4" fmla="*/ 9 w 11"/>
                    <a:gd name="T5" fmla="*/ 10 h 10"/>
                    <a:gd name="T6" fmla="*/ 10 w 11"/>
                    <a:gd name="T7" fmla="*/ 10 h 10"/>
                    <a:gd name="T8" fmla="*/ 7 w 11"/>
                    <a:gd name="T9" fmla="*/ 7 h 10"/>
                    <a:gd name="T10" fmla="*/ 7 w 11"/>
                    <a:gd name="T11" fmla="*/ 7 h 10"/>
                    <a:gd name="T12" fmla="*/ 8 w 11"/>
                    <a:gd name="T13" fmla="*/ 7 h 10"/>
                    <a:gd name="T14" fmla="*/ 8 w 11"/>
                    <a:gd name="T15" fmla="*/ 7 h 10"/>
                    <a:gd name="T16" fmla="*/ 8 w 11"/>
                    <a:gd name="T17" fmla="*/ 8 h 10"/>
                    <a:gd name="T18" fmla="*/ 11 w 11"/>
                    <a:gd name="T19" fmla="*/ 10 h 10"/>
                    <a:gd name="T20" fmla="*/ 11 w 11"/>
                    <a:gd name="T21" fmla="*/ 9 h 10"/>
                    <a:gd name="T22" fmla="*/ 10 w 11"/>
                    <a:gd name="T23" fmla="*/ 7 h 10"/>
                    <a:gd name="T24" fmla="*/ 9 w 11"/>
                    <a:gd name="T25" fmla="*/ 6 h 10"/>
                    <a:gd name="T26" fmla="*/ 9 w 11"/>
                    <a:gd name="T27" fmla="*/ 2 h 10"/>
                    <a:gd name="T28" fmla="*/ 3 w 11"/>
                    <a:gd name="T29" fmla="*/ 1 h 10"/>
                    <a:gd name="T30" fmla="*/ 1 w 11"/>
                    <a:gd name="T31" fmla="*/ 6 h 10"/>
                    <a:gd name="T32" fmla="*/ 5 w 11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0">
                      <a:moveTo>
                        <a:pt x="5" y="7"/>
                      </a:moveTo>
                      <a:cubicBezTo>
                        <a:pt x="6" y="7"/>
                        <a:pt x="6" y="8"/>
                        <a:pt x="6" y="8"/>
                      </a:cubicBezTo>
                      <a:cubicBezTo>
                        <a:pt x="7" y="9"/>
                        <a:pt x="8" y="10"/>
                        <a:pt x="9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8" y="9"/>
                        <a:pt x="8" y="8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7"/>
                        <a:pt x="8" y="8"/>
                      </a:cubicBezTo>
                      <a:cubicBezTo>
                        <a:pt x="9" y="8"/>
                        <a:pt x="10" y="9"/>
                        <a:pt x="11" y="10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9"/>
                        <a:pt x="10" y="8"/>
                        <a:pt x="10" y="7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10" y="5"/>
                        <a:pt x="11" y="4"/>
                        <a:pt x="9" y="2"/>
                      </a:cubicBezTo>
                      <a:cubicBezTo>
                        <a:pt x="8" y="1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7"/>
                        <a:pt x="4" y="7"/>
                        <a:pt x="5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" name="Freeform 1062"/>
                <p:cNvSpPr>
                  <a:spLocks/>
                </p:cNvSpPr>
                <p:nvPr/>
              </p:nvSpPr>
              <p:spPr bwMode="auto">
                <a:xfrm>
                  <a:off x="1999" y="2511"/>
                  <a:ext cx="10" cy="12"/>
                </a:xfrm>
                <a:custGeom>
                  <a:avLst/>
                  <a:gdLst>
                    <a:gd name="T0" fmla="*/ 36 w 96"/>
                    <a:gd name="T1" fmla="*/ 29 h 112"/>
                    <a:gd name="T2" fmla="*/ 40 w 96"/>
                    <a:gd name="T3" fmla="*/ 36 h 112"/>
                    <a:gd name="T4" fmla="*/ 32 w 96"/>
                    <a:gd name="T5" fmla="*/ 39 h 112"/>
                    <a:gd name="T6" fmla="*/ 25 w 96"/>
                    <a:gd name="T7" fmla="*/ 42 h 112"/>
                    <a:gd name="T8" fmla="*/ 22 w 96"/>
                    <a:gd name="T9" fmla="*/ 26 h 112"/>
                    <a:gd name="T10" fmla="*/ 8 w 96"/>
                    <a:gd name="T11" fmla="*/ 10 h 112"/>
                    <a:gd name="T12" fmla="*/ 0 w 96"/>
                    <a:gd name="T13" fmla="*/ 13 h 112"/>
                    <a:gd name="T14" fmla="*/ 15 w 96"/>
                    <a:gd name="T15" fmla="*/ 29 h 112"/>
                    <a:gd name="T16" fmla="*/ 18 w 96"/>
                    <a:gd name="T17" fmla="*/ 45 h 112"/>
                    <a:gd name="T18" fmla="*/ 15 w 96"/>
                    <a:gd name="T19" fmla="*/ 87 h 112"/>
                    <a:gd name="T20" fmla="*/ 72 w 96"/>
                    <a:gd name="T21" fmla="*/ 103 h 112"/>
                    <a:gd name="T22" fmla="*/ 86 w 96"/>
                    <a:gd name="T23" fmla="*/ 52 h 112"/>
                    <a:gd name="T24" fmla="*/ 47 w 96"/>
                    <a:gd name="T25" fmla="*/ 32 h 112"/>
                    <a:gd name="T26" fmla="*/ 43 w 96"/>
                    <a:gd name="T27" fmla="*/ 26 h 112"/>
                    <a:gd name="T28" fmla="*/ 22 w 96"/>
                    <a:gd name="T29" fmla="*/ 0 h 112"/>
                    <a:gd name="T30" fmla="*/ 15 w 96"/>
                    <a:gd name="T31" fmla="*/ 4 h 112"/>
                    <a:gd name="T32" fmla="*/ 36 w 96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6" y="29"/>
                      </a:moveTo>
                      <a:cubicBezTo>
                        <a:pt x="36" y="32"/>
                        <a:pt x="40" y="32"/>
                        <a:pt x="40" y="36"/>
                      </a:cubicBezTo>
                      <a:cubicBezTo>
                        <a:pt x="36" y="36"/>
                        <a:pt x="32" y="39"/>
                        <a:pt x="32" y="39"/>
                      </a:cubicBezTo>
                      <a:cubicBezTo>
                        <a:pt x="29" y="39"/>
                        <a:pt x="29" y="39"/>
                        <a:pt x="25" y="42"/>
                      </a:cubicBezTo>
                      <a:cubicBezTo>
                        <a:pt x="25" y="36"/>
                        <a:pt x="22" y="32"/>
                        <a:pt x="22" y="26"/>
                      </a:cubicBezTo>
                      <a:cubicBezTo>
                        <a:pt x="18" y="23"/>
                        <a:pt x="11" y="16"/>
                        <a:pt x="8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20"/>
                        <a:pt x="11" y="26"/>
                        <a:pt x="15" y="29"/>
                      </a:cubicBezTo>
                      <a:cubicBezTo>
                        <a:pt x="18" y="36"/>
                        <a:pt x="18" y="42"/>
                        <a:pt x="18" y="45"/>
                      </a:cubicBezTo>
                      <a:cubicBezTo>
                        <a:pt x="11" y="58"/>
                        <a:pt x="8" y="74"/>
                        <a:pt x="15" y="87"/>
                      </a:cubicBezTo>
                      <a:cubicBezTo>
                        <a:pt x="29" y="103"/>
                        <a:pt x="50" y="112"/>
                        <a:pt x="72" y="103"/>
                      </a:cubicBezTo>
                      <a:cubicBezTo>
                        <a:pt x="89" y="90"/>
                        <a:pt x="96" y="68"/>
                        <a:pt x="86" y="52"/>
                      </a:cubicBezTo>
                      <a:cubicBezTo>
                        <a:pt x="79" y="39"/>
                        <a:pt x="61" y="32"/>
                        <a:pt x="47" y="32"/>
                      </a:cubicBezTo>
                      <a:cubicBezTo>
                        <a:pt x="47" y="32"/>
                        <a:pt x="43" y="29"/>
                        <a:pt x="43" y="26"/>
                      </a:cubicBezTo>
                      <a:cubicBezTo>
                        <a:pt x="36" y="16"/>
                        <a:pt x="29" y="7"/>
                        <a:pt x="22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5" y="13"/>
                        <a:pt x="29" y="20"/>
                        <a:pt x="36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" name="Freeform 1063"/>
                <p:cNvSpPr>
                  <a:spLocks/>
                </p:cNvSpPr>
                <p:nvPr/>
              </p:nvSpPr>
              <p:spPr bwMode="auto">
                <a:xfrm>
                  <a:off x="1999" y="2511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4 h 12"/>
                    <a:gd name="T4" fmla="*/ 3 w 10"/>
                    <a:gd name="T5" fmla="*/ 4 h 12"/>
                    <a:gd name="T6" fmla="*/ 2 w 10"/>
                    <a:gd name="T7" fmla="*/ 4 h 12"/>
                    <a:gd name="T8" fmla="*/ 2 w 10"/>
                    <a:gd name="T9" fmla="*/ 2 h 12"/>
                    <a:gd name="T10" fmla="*/ 1 w 10"/>
                    <a:gd name="T11" fmla="*/ 1 h 12"/>
                    <a:gd name="T12" fmla="*/ 0 w 10"/>
                    <a:gd name="T13" fmla="*/ 1 h 12"/>
                    <a:gd name="T14" fmla="*/ 1 w 10"/>
                    <a:gd name="T15" fmla="*/ 3 h 12"/>
                    <a:gd name="T16" fmla="*/ 2 w 10"/>
                    <a:gd name="T17" fmla="*/ 4 h 12"/>
                    <a:gd name="T18" fmla="*/ 1 w 10"/>
                    <a:gd name="T19" fmla="*/ 9 h 12"/>
                    <a:gd name="T20" fmla="*/ 7 w 10"/>
                    <a:gd name="T21" fmla="*/ 11 h 12"/>
                    <a:gd name="T22" fmla="*/ 9 w 10"/>
                    <a:gd name="T23" fmla="*/ 5 h 12"/>
                    <a:gd name="T24" fmla="*/ 5 w 10"/>
                    <a:gd name="T25" fmla="*/ 3 h 12"/>
                    <a:gd name="T26" fmla="*/ 4 w 10"/>
                    <a:gd name="T27" fmla="*/ 2 h 12"/>
                    <a:gd name="T28" fmla="*/ 2 w 10"/>
                    <a:gd name="T29" fmla="*/ 0 h 12"/>
                    <a:gd name="T30" fmla="*/ 1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2" y="4"/>
                      </a:cubicBezTo>
                      <a:cubicBezTo>
                        <a:pt x="2" y="4"/>
                        <a:pt x="2" y="3"/>
                        <a:pt x="2" y="2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6"/>
                        <a:pt x="1" y="8"/>
                        <a:pt x="1" y="9"/>
                      </a:cubicBezTo>
                      <a:cubicBezTo>
                        <a:pt x="3" y="11"/>
                        <a:pt x="5" y="12"/>
                        <a:pt x="7" y="11"/>
                      </a:cubicBezTo>
                      <a:cubicBezTo>
                        <a:pt x="9" y="9"/>
                        <a:pt x="10" y="7"/>
                        <a:pt x="9" y="5"/>
                      </a:cubicBezTo>
                      <a:cubicBezTo>
                        <a:pt x="8" y="4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" name="Freeform 1064"/>
                <p:cNvSpPr>
                  <a:spLocks/>
                </p:cNvSpPr>
                <p:nvPr/>
              </p:nvSpPr>
              <p:spPr bwMode="auto">
                <a:xfrm>
                  <a:off x="1990" y="2499"/>
                  <a:ext cx="10" cy="12"/>
                </a:xfrm>
                <a:custGeom>
                  <a:avLst/>
                  <a:gdLst>
                    <a:gd name="T0" fmla="*/ 47 w 96"/>
                    <a:gd name="T1" fmla="*/ 80 h 112"/>
                    <a:gd name="T2" fmla="*/ 50 w 96"/>
                    <a:gd name="T3" fmla="*/ 86 h 112"/>
                    <a:gd name="T4" fmla="*/ 75 w 96"/>
                    <a:gd name="T5" fmla="*/ 112 h 112"/>
                    <a:gd name="T6" fmla="*/ 82 w 96"/>
                    <a:gd name="T7" fmla="*/ 109 h 112"/>
                    <a:gd name="T8" fmla="*/ 57 w 96"/>
                    <a:gd name="T9" fmla="*/ 80 h 112"/>
                    <a:gd name="T10" fmla="*/ 57 w 96"/>
                    <a:gd name="T11" fmla="*/ 80 h 112"/>
                    <a:gd name="T12" fmla="*/ 64 w 96"/>
                    <a:gd name="T13" fmla="*/ 73 h 112"/>
                    <a:gd name="T14" fmla="*/ 68 w 96"/>
                    <a:gd name="T15" fmla="*/ 73 h 112"/>
                    <a:gd name="T16" fmla="*/ 72 w 96"/>
                    <a:gd name="T17" fmla="*/ 83 h 112"/>
                    <a:gd name="T18" fmla="*/ 89 w 96"/>
                    <a:gd name="T19" fmla="*/ 106 h 112"/>
                    <a:gd name="T20" fmla="*/ 96 w 96"/>
                    <a:gd name="T21" fmla="*/ 99 h 112"/>
                    <a:gd name="T22" fmla="*/ 82 w 96"/>
                    <a:gd name="T23" fmla="*/ 80 h 112"/>
                    <a:gd name="T24" fmla="*/ 75 w 96"/>
                    <a:gd name="T25" fmla="*/ 66 h 112"/>
                    <a:gd name="T26" fmla="*/ 79 w 96"/>
                    <a:gd name="T27" fmla="*/ 24 h 112"/>
                    <a:gd name="T28" fmla="*/ 25 w 96"/>
                    <a:gd name="T29" fmla="*/ 10 h 112"/>
                    <a:gd name="T30" fmla="*/ 11 w 96"/>
                    <a:gd name="T31" fmla="*/ 60 h 112"/>
                    <a:gd name="T32" fmla="*/ 47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7" y="80"/>
                      </a:moveTo>
                      <a:cubicBezTo>
                        <a:pt x="50" y="83"/>
                        <a:pt x="50" y="83"/>
                        <a:pt x="50" y="86"/>
                      </a:cubicBezTo>
                      <a:cubicBezTo>
                        <a:pt x="57" y="96"/>
                        <a:pt x="64" y="106"/>
                        <a:pt x="75" y="112"/>
                      </a:cubicBezTo>
                      <a:cubicBezTo>
                        <a:pt x="82" y="109"/>
                        <a:pt x="82" y="109"/>
                        <a:pt x="82" y="109"/>
                      </a:cubicBezTo>
                      <a:cubicBezTo>
                        <a:pt x="72" y="99"/>
                        <a:pt x="64" y="93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1" y="76"/>
                        <a:pt x="61" y="76"/>
                        <a:pt x="64" y="73"/>
                      </a:cubicBezTo>
                      <a:cubicBezTo>
                        <a:pt x="64" y="73"/>
                        <a:pt x="68" y="73"/>
                        <a:pt x="68" y="73"/>
                      </a:cubicBezTo>
                      <a:cubicBezTo>
                        <a:pt x="68" y="76"/>
                        <a:pt x="72" y="80"/>
                        <a:pt x="72" y="83"/>
                      </a:cubicBezTo>
                      <a:cubicBezTo>
                        <a:pt x="79" y="89"/>
                        <a:pt x="82" y="96"/>
                        <a:pt x="89" y="106"/>
                      </a:cubicBezTo>
                      <a:cubicBezTo>
                        <a:pt x="96" y="99"/>
                        <a:pt x="96" y="99"/>
                        <a:pt x="96" y="99"/>
                      </a:cubicBezTo>
                      <a:cubicBezTo>
                        <a:pt x="89" y="93"/>
                        <a:pt x="86" y="86"/>
                        <a:pt x="82" y="80"/>
                      </a:cubicBezTo>
                      <a:cubicBezTo>
                        <a:pt x="79" y="76"/>
                        <a:pt x="75" y="70"/>
                        <a:pt x="75" y="66"/>
                      </a:cubicBezTo>
                      <a:cubicBezTo>
                        <a:pt x="86" y="56"/>
                        <a:pt x="89" y="37"/>
                        <a:pt x="79" y="24"/>
                      </a:cubicBezTo>
                      <a:cubicBezTo>
                        <a:pt x="68" y="7"/>
                        <a:pt x="43" y="0"/>
                        <a:pt x="25" y="10"/>
                      </a:cubicBezTo>
                      <a:cubicBezTo>
                        <a:pt x="8" y="20"/>
                        <a:pt x="0" y="43"/>
                        <a:pt x="11" y="60"/>
                      </a:cubicBezTo>
                      <a:cubicBezTo>
                        <a:pt x="18" y="73"/>
                        <a:pt x="32" y="80"/>
                        <a:pt x="47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6" name="Freeform 1065"/>
                <p:cNvSpPr>
                  <a:spLocks/>
                </p:cNvSpPr>
                <p:nvPr/>
              </p:nvSpPr>
              <p:spPr bwMode="auto">
                <a:xfrm>
                  <a:off x="1990" y="2499"/>
                  <a:ext cx="10" cy="12"/>
                </a:xfrm>
                <a:custGeom>
                  <a:avLst/>
                  <a:gdLst>
                    <a:gd name="T0" fmla="*/ 5 w 10"/>
                    <a:gd name="T1" fmla="*/ 8 h 12"/>
                    <a:gd name="T2" fmla="*/ 6 w 10"/>
                    <a:gd name="T3" fmla="*/ 9 h 12"/>
                    <a:gd name="T4" fmla="*/ 8 w 10"/>
                    <a:gd name="T5" fmla="*/ 12 h 12"/>
                    <a:gd name="T6" fmla="*/ 9 w 10"/>
                    <a:gd name="T7" fmla="*/ 11 h 12"/>
                    <a:gd name="T8" fmla="*/ 6 w 10"/>
                    <a:gd name="T9" fmla="*/ 8 h 12"/>
                    <a:gd name="T10" fmla="*/ 6 w 10"/>
                    <a:gd name="T11" fmla="*/ 8 h 12"/>
                    <a:gd name="T12" fmla="*/ 7 w 10"/>
                    <a:gd name="T13" fmla="*/ 8 h 12"/>
                    <a:gd name="T14" fmla="*/ 7 w 10"/>
                    <a:gd name="T15" fmla="*/ 8 h 12"/>
                    <a:gd name="T16" fmla="*/ 8 w 10"/>
                    <a:gd name="T17" fmla="*/ 9 h 12"/>
                    <a:gd name="T18" fmla="*/ 10 w 10"/>
                    <a:gd name="T19" fmla="*/ 11 h 12"/>
                    <a:gd name="T20" fmla="*/ 10 w 10"/>
                    <a:gd name="T21" fmla="*/ 10 h 12"/>
                    <a:gd name="T22" fmla="*/ 9 w 10"/>
                    <a:gd name="T23" fmla="*/ 8 h 12"/>
                    <a:gd name="T24" fmla="*/ 8 w 10"/>
                    <a:gd name="T25" fmla="*/ 7 h 12"/>
                    <a:gd name="T26" fmla="*/ 9 w 10"/>
                    <a:gd name="T27" fmla="*/ 2 h 12"/>
                    <a:gd name="T28" fmla="*/ 3 w 10"/>
                    <a:gd name="T29" fmla="*/ 1 h 12"/>
                    <a:gd name="T30" fmla="*/ 1 w 10"/>
                    <a:gd name="T31" fmla="*/ 6 h 12"/>
                    <a:gd name="T32" fmla="*/ 5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8"/>
                      </a:move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0"/>
                        <a:pt x="7" y="10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8" y="8"/>
                        <a:pt x="8" y="9"/>
                      </a:cubicBezTo>
                      <a:cubicBezTo>
                        <a:pt x="9" y="9"/>
                        <a:pt x="9" y="10"/>
                        <a:pt x="10" y="11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9" y="9"/>
                        <a:pt x="9" y="8"/>
                      </a:cubicBezTo>
                      <a:cubicBezTo>
                        <a:pt x="9" y="8"/>
                        <a:pt x="8" y="7"/>
                        <a:pt x="8" y="7"/>
                      </a:cubicBezTo>
                      <a:cubicBezTo>
                        <a:pt x="9" y="6"/>
                        <a:pt x="10" y="4"/>
                        <a:pt x="9" y="2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8"/>
                        <a:pt x="4" y="8"/>
                        <a:pt x="5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7" name="Freeform 1066"/>
                <p:cNvSpPr>
                  <a:spLocks/>
                </p:cNvSpPr>
                <p:nvPr/>
              </p:nvSpPr>
              <p:spPr bwMode="auto">
                <a:xfrm>
                  <a:off x="1705" y="2094"/>
                  <a:ext cx="11" cy="12"/>
                </a:xfrm>
                <a:custGeom>
                  <a:avLst/>
                  <a:gdLst>
                    <a:gd name="T0" fmla="*/ 44 w 112"/>
                    <a:gd name="T1" fmla="*/ 29 h 112"/>
                    <a:gd name="T2" fmla="*/ 48 w 112"/>
                    <a:gd name="T3" fmla="*/ 36 h 112"/>
                    <a:gd name="T4" fmla="*/ 40 w 112"/>
                    <a:gd name="T5" fmla="*/ 39 h 112"/>
                    <a:gd name="T6" fmla="*/ 32 w 112"/>
                    <a:gd name="T7" fmla="*/ 42 h 112"/>
                    <a:gd name="T8" fmla="*/ 24 w 112"/>
                    <a:gd name="T9" fmla="*/ 29 h 112"/>
                    <a:gd name="T10" fmla="*/ 8 w 112"/>
                    <a:gd name="T11" fmla="*/ 10 h 112"/>
                    <a:gd name="T12" fmla="*/ 0 w 112"/>
                    <a:gd name="T13" fmla="*/ 16 h 112"/>
                    <a:gd name="T14" fmla="*/ 20 w 112"/>
                    <a:gd name="T15" fmla="*/ 32 h 112"/>
                    <a:gd name="T16" fmla="*/ 28 w 112"/>
                    <a:gd name="T17" fmla="*/ 48 h 112"/>
                    <a:gd name="T18" fmla="*/ 24 w 112"/>
                    <a:gd name="T19" fmla="*/ 90 h 112"/>
                    <a:gd name="T20" fmla="*/ 88 w 112"/>
                    <a:gd name="T21" fmla="*/ 103 h 112"/>
                    <a:gd name="T22" fmla="*/ 100 w 112"/>
                    <a:gd name="T23" fmla="*/ 52 h 112"/>
                    <a:gd name="T24" fmla="*/ 56 w 112"/>
                    <a:gd name="T25" fmla="*/ 36 h 112"/>
                    <a:gd name="T26" fmla="*/ 52 w 112"/>
                    <a:gd name="T27" fmla="*/ 26 h 112"/>
                    <a:gd name="T28" fmla="*/ 28 w 112"/>
                    <a:gd name="T29" fmla="*/ 0 h 112"/>
                    <a:gd name="T30" fmla="*/ 20 w 112"/>
                    <a:gd name="T31" fmla="*/ 7 h 112"/>
                    <a:gd name="T32" fmla="*/ 44 w 112"/>
                    <a:gd name="T33" fmla="*/ 2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4" y="29"/>
                      </a:moveTo>
                      <a:cubicBezTo>
                        <a:pt x="44" y="32"/>
                        <a:pt x="48" y="36"/>
                        <a:pt x="48" y="36"/>
                      </a:cubicBezTo>
                      <a:cubicBezTo>
                        <a:pt x="44" y="36"/>
                        <a:pt x="40" y="39"/>
                        <a:pt x="40" y="39"/>
                      </a:cubicBezTo>
                      <a:cubicBezTo>
                        <a:pt x="36" y="42"/>
                        <a:pt x="36" y="42"/>
                        <a:pt x="32" y="42"/>
                      </a:cubicBezTo>
                      <a:cubicBezTo>
                        <a:pt x="32" y="36"/>
                        <a:pt x="28" y="32"/>
                        <a:pt x="24" y="29"/>
                      </a:cubicBezTo>
                      <a:cubicBezTo>
                        <a:pt x="20" y="23"/>
                        <a:pt x="16" y="16"/>
                        <a:pt x="8" y="10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8" y="23"/>
                        <a:pt x="16" y="26"/>
                        <a:pt x="20" y="32"/>
                      </a:cubicBezTo>
                      <a:cubicBezTo>
                        <a:pt x="24" y="36"/>
                        <a:pt x="24" y="42"/>
                        <a:pt x="28" y="48"/>
                      </a:cubicBezTo>
                      <a:cubicBezTo>
                        <a:pt x="16" y="58"/>
                        <a:pt x="12" y="74"/>
                        <a:pt x="24" y="90"/>
                      </a:cubicBezTo>
                      <a:cubicBezTo>
                        <a:pt x="36" y="106"/>
                        <a:pt x="64" y="112"/>
                        <a:pt x="88" y="103"/>
                      </a:cubicBezTo>
                      <a:cubicBezTo>
                        <a:pt x="108" y="90"/>
                        <a:pt x="112" y="68"/>
                        <a:pt x="100" y="52"/>
                      </a:cubicBezTo>
                      <a:cubicBezTo>
                        <a:pt x="92" y="39"/>
                        <a:pt x="72" y="32"/>
                        <a:pt x="56" y="36"/>
                      </a:cubicBezTo>
                      <a:cubicBezTo>
                        <a:pt x="56" y="32"/>
                        <a:pt x="52" y="29"/>
                        <a:pt x="52" y="26"/>
                      </a:cubicBezTo>
                      <a:cubicBezTo>
                        <a:pt x="44" y="16"/>
                        <a:pt x="36" y="10"/>
                        <a:pt x="28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8" y="13"/>
                        <a:pt x="36" y="20"/>
                        <a:pt x="44" y="2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8" name="Freeform 1067"/>
                <p:cNvSpPr>
                  <a:spLocks/>
                </p:cNvSpPr>
                <p:nvPr/>
              </p:nvSpPr>
              <p:spPr bwMode="auto">
                <a:xfrm>
                  <a:off x="1705" y="2094"/>
                  <a:ext cx="11" cy="12"/>
                </a:xfrm>
                <a:custGeom>
                  <a:avLst/>
                  <a:gdLst>
                    <a:gd name="T0" fmla="*/ 4 w 11"/>
                    <a:gd name="T1" fmla="*/ 3 h 12"/>
                    <a:gd name="T2" fmla="*/ 5 w 11"/>
                    <a:gd name="T3" fmla="*/ 4 h 12"/>
                    <a:gd name="T4" fmla="*/ 4 w 11"/>
                    <a:gd name="T5" fmla="*/ 4 h 12"/>
                    <a:gd name="T6" fmla="*/ 3 w 11"/>
                    <a:gd name="T7" fmla="*/ 4 h 12"/>
                    <a:gd name="T8" fmla="*/ 2 w 11"/>
                    <a:gd name="T9" fmla="*/ 3 h 12"/>
                    <a:gd name="T10" fmla="*/ 0 w 11"/>
                    <a:gd name="T11" fmla="*/ 1 h 12"/>
                    <a:gd name="T12" fmla="*/ 0 w 11"/>
                    <a:gd name="T13" fmla="*/ 1 h 12"/>
                    <a:gd name="T14" fmla="*/ 2 w 11"/>
                    <a:gd name="T15" fmla="*/ 3 h 12"/>
                    <a:gd name="T16" fmla="*/ 3 w 11"/>
                    <a:gd name="T17" fmla="*/ 5 h 12"/>
                    <a:gd name="T18" fmla="*/ 2 w 11"/>
                    <a:gd name="T19" fmla="*/ 9 h 12"/>
                    <a:gd name="T20" fmla="*/ 9 w 11"/>
                    <a:gd name="T21" fmla="*/ 11 h 12"/>
                    <a:gd name="T22" fmla="*/ 10 w 11"/>
                    <a:gd name="T23" fmla="*/ 5 h 12"/>
                    <a:gd name="T24" fmla="*/ 6 w 11"/>
                    <a:gd name="T25" fmla="*/ 4 h 12"/>
                    <a:gd name="T26" fmla="*/ 5 w 11"/>
                    <a:gd name="T27" fmla="*/ 3 h 12"/>
                    <a:gd name="T28" fmla="*/ 3 w 11"/>
                    <a:gd name="T29" fmla="*/ 0 h 12"/>
                    <a:gd name="T30" fmla="*/ 2 w 11"/>
                    <a:gd name="T31" fmla="*/ 1 h 12"/>
                    <a:gd name="T32" fmla="*/ 4 w 11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4" y="3"/>
                      </a:move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1" y="6"/>
                        <a:pt x="1" y="8"/>
                        <a:pt x="2" y="9"/>
                      </a:cubicBezTo>
                      <a:cubicBezTo>
                        <a:pt x="3" y="11"/>
                        <a:pt x="6" y="12"/>
                        <a:pt x="9" y="11"/>
                      </a:cubicBezTo>
                      <a:cubicBezTo>
                        <a:pt x="11" y="9"/>
                        <a:pt x="11" y="7"/>
                        <a:pt x="10" y="5"/>
                      </a:cubicBezTo>
                      <a:cubicBezTo>
                        <a:pt x="9" y="4"/>
                        <a:pt x="7" y="3"/>
                        <a:pt x="6" y="4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4" y="1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9" name="Freeform 1068"/>
                <p:cNvSpPr>
                  <a:spLocks/>
                </p:cNvSpPr>
                <p:nvPr/>
              </p:nvSpPr>
              <p:spPr bwMode="auto">
                <a:xfrm>
                  <a:off x="1696" y="2084"/>
                  <a:ext cx="12" cy="12"/>
                </a:xfrm>
                <a:custGeom>
                  <a:avLst/>
                  <a:gdLst>
                    <a:gd name="T0" fmla="*/ 56 w 112"/>
                    <a:gd name="T1" fmla="*/ 80 h 112"/>
                    <a:gd name="T2" fmla="*/ 60 w 112"/>
                    <a:gd name="T3" fmla="*/ 86 h 112"/>
                    <a:gd name="T4" fmla="*/ 84 w 112"/>
                    <a:gd name="T5" fmla="*/ 112 h 112"/>
                    <a:gd name="T6" fmla="*/ 92 w 112"/>
                    <a:gd name="T7" fmla="*/ 109 h 112"/>
                    <a:gd name="T8" fmla="*/ 68 w 112"/>
                    <a:gd name="T9" fmla="*/ 80 h 112"/>
                    <a:gd name="T10" fmla="*/ 64 w 112"/>
                    <a:gd name="T11" fmla="*/ 80 h 112"/>
                    <a:gd name="T12" fmla="*/ 72 w 112"/>
                    <a:gd name="T13" fmla="*/ 73 h 112"/>
                    <a:gd name="T14" fmla="*/ 76 w 112"/>
                    <a:gd name="T15" fmla="*/ 73 h 112"/>
                    <a:gd name="T16" fmla="*/ 84 w 112"/>
                    <a:gd name="T17" fmla="*/ 83 h 112"/>
                    <a:gd name="T18" fmla="*/ 104 w 112"/>
                    <a:gd name="T19" fmla="*/ 103 h 112"/>
                    <a:gd name="T20" fmla="*/ 112 w 112"/>
                    <a:gd name="T21" fmla="*/ 99 h 112"/>
                    <a:gd name="T22" fmla="*/ 92 w 112"/>
                    <a:gd name="T23" fmla="*/ 76 h 112"/>
                    <a:gd name="T24" fmla="*/ 84 w 112"/>
                    <a:gd name="T25" fmla="*/ 66 h 112"/>
                    <a:gd name="T26" fmla="*/ 88 w 112"/>
                    <a:gd name="T27" fmla="*/ 24 h 112"/>
                    <a:gd name="T28" fmla="*/ 28 w 112"/>
                    <a:gd name="T29" fmla="*/ 14 h 112"/>
                    <a:gd name="T30" fmla="*/ 12 w 112"/>
                    <a:gd name="T31" fmla="*/ 63 h 112"/>
                    <a:gd name="T32" fmla="*/ 56 w 112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6" y="80"/>
                      </a:moveTo>
                      <a:cubicBezTo>
                        <a:pt x="56" y="80"/>
                        <a:pt x="56" y="83"/>
                        <a:pt x="60" y="86"/>
                      </a:cubicBezTo>
                      <a:cubicBezTo>
                        <a:pt x="68" y="96"/>
                        <a:pt x="76" y="103"/>
                        <a:pt x="84" y="112"/>
                      </a:cubicBezTo>
                      <a:cubicBezTo>
                        <a:pt x="92" y="109"/>
                        <a:pt x="92" y="109"/>
                        <a:pt x="92" y="109"/>
                      </a:cubicBezTo>
                      <a:cubicBezTo>
                        <a:pt x="84" y="99"/>
                        <a:pt x="76" y="89"/>
                        <a:pt x="68" y="80"/>
                      </a:cubicBezTo>
                      <a:cubicBezTo>
                        <a:pt x="64" y="80"/>
                        <a:pt x="64" y="80"/>
                        <a:pt x="64" y="80"/>
                      </a:cubicBezTo>
                      <a:cubicBezTo>
                        <a:pt x="68" y="76"/>
                        <a:pt x="72" y="76"/>
                        <a:pt x="72" y="73"/>
                      </a:cubicBezTo>
                      <a:cubicBezTo>
                        <a:pt x="76" y="73"/>
                        <a:pt x="76" y="73"/>
                        <a:pt x="76" y="73"/>
                      </a:cubicBezTo>
                      <a:cubicBezTo>
                        <a:pt x="80" y="76"/>
                        <a:pt x="80" y="80"/>
                        <a:pt x="84" y="83"/>
                      </a:cubicBezTo>
                      <a:cubicBezTo>
                        <a:pt x="88" y="89"/>
                        <a:pt x="96" y="96"/>
                        <a:pt x="104" y="103"/>
                      </a:cubicBezTo>
                      <a:cubicBezTo>
                        <a:pt x="112" y="99"/>
                        <a:pt x="112" y="99"/>
                        <a:pt x="112" y="99"/>
                      </a:cubicBezTo>
                      <a:cubicBezTo>
                        <a:pt x="104" y="93"/>
                        <a:pt x="96" y="83"/>
                        <a:pt x="92" y="76"/>
                      </a:cubicBezTo>
                      <a:cubicBezTo>
                        <a:pt x="88" y="73"/>
                        <a:pt x="88" y="70"/>
                        <a:pt x="84" y="66"/>
                      </a:cubicBezTo>
                      <a:cubicBezTo>
                        <a:pt x="96" y="56"/>
                        <a:pt x="100" y="37"/>
                        <a:pt x="88" y="24"/>
                      </a:cubicBezTo>
                      <a:cubicBezTo>
                        <a:pt x="76" y="7"/>
                        <a:pt x="48" y="0"/>
                        <a:pt x="28" y="14"/>
                      </a:cubicBezTo>
                      <a:cubicBezTo>
                        <a:pt x="4" y="24"/>
                        <a:pt x="0" y="43"/>
                        <a:pt x="12" y="63"/>
                      </a:cubicBezTo>
                      <a:cubicBezTo>
                        <a:pt x="24" y="76"/>
                        <a:pt x="40" y="80"/>
                        <a:pt x="56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90" name="Freeform 1069"/>
                <p:cNvSpPr>
                  <a:spLocks/>
                </p:cNvSpPr>
                <p:nvPr/>
              </p:nvSpPr>
              <p:spPr bwMode="auto">
                <a:xfrm>
                  <a:off x="1696" y="2084"/>
                  <a:ext cx="12" cy="11"/>
                </a:xfrm>
                <a:custGeom>
                  <a:avLst/>
                  <a:gdLst>
                    <a:gd name="T0" fmla="*/ 6 w 12"/>
                    <a:gd name="T1" fmla="*/ 8 h 11"/>
                    <a:gd name="T2" fmla="*/ 7 w 12"/>
                    <a:gd name="T3" fmla="*/ 9 h 11"/>
                    <a:gd name="T4" fmla="*/ 9 w 12"/>
                    <a:gd name="T5" fmla="*/ 11 h 11"/>
                    <a:gd name="T6" fmla="*/ 10 w 12"/>
                    <a:gd name="T7" fmla="*/ 11 h 11"/>
                    <a:gd name="T8" fmla="*/ 7 w 12"/>
                    <a:gd name="T9" fmla="*/ 8 h 11"/>
                    <a:gd name="T10" fmla="*/ 7 w 12"/>
                    <a:gd name="T11" fmla="*/ 8 h 11"/>
                    <a:gd name="T12" fmla="*/ 8 w 12"/>
                    <a:gd name="T13" fmla="*/ 7 h 11"/>
                    <a:gd name="T14" fmla="*/ 8 w 12"/>
                    <a:gd name="T15" fmla="*/ 7 h 11"/>
                    <a:gd name="T16" fmla="*/ 9 w 12"/>
                    <a:gd name="T17" fmla="*/ 8 h 11"/>
                    <a:gd name="T18" fmla="*/ 11 w 12"/>
                    <a:gd name="T19" fmla="*/ 11 h 11"/>
                    <a:gd name="T20" fmla="*/ 12 w 12"/>
                    <a:gd name="T21" fmla="*/ 10 h 11"/>
                    <a:gd name="T22" fmla="*/ 10 w 12"/>
                    <a:gd name="T23" fmla="*/ 8 h 11"/>
                    <a:gd name="T24" fmla="*/ 9 w 12"/>
                    <a:gd name="T25" fmla="*/ 7 h 11"/>
                    <a:gd name="T26" fmla="*/ 9 w 12"/>
                    <a:gd name="T27" fmla="*/ 2 h 11"/>
                    <a:gd name="T28" fmla="*/ 3 w 12"/>
                    <a:gd name="T29" fmla="*/ 1 h 11"/>
                    <a:gd name="T30" fmla="*/ 1 w 12"/>
                    <a:gd name="T31" fmla="*/ 6 h 11"/>
                    <a:gd name="T32" fmla="*/ 6 w 12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6" y="8"/>
                      </a:moveTo>
                      <a:cubicBezTo>
                        <a:pt x="6" y="8"/>
                        <a:pt x="6" y="8"/>
                        <a:pt x="7" y="9"/>
                      </a:cubicBezTo>
                      <a:cubicBezTo>
                        <a:pt x="7" y="10"/>
                        <a:pt x="8" y="11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8" y="9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8" y="8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9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0" y="8"/>
                        <a:pt x="10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6"/>
                        <a:pt x="11" y="4"/>
                        <a:pt x="9" y="2"/>
                      </a:cubicBezTo>
                      <a:cubicBezTo>
                        <a:pt x="8" y="0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3" y="8"/>
                        <a:pt x="4" y="8"/>
                        <a:pt x="6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91" name="Freeform 1070"/>
                <p:cNvSpPr>
                  <a:spLocks/>
                </p:cNvSpPr>
                <p:nvPr/>
              </p:nvSpPr>
              <p:spPr bwMode="auto">
                <a:xfrm>
                  <a:off x="2007" y="2506"/>
                  <a:ext cx="10" cy="12"/>
                </a:xfrm>
                <a:custGeom>
                  <a:avLst/>
                  <a:gdLst>
                    <a:gd name="T0" fmla="*/ 35 w 96"/>
                    <a:gd name="T1" fmla="*/ 30 h 112"/>
                    <a:gd name="T2" fmla="*/ 42 w 96"/>
                    <a:gd name="T3" fmla="*/ 37 h 112"/>
                    <a:gd name="T4" fmla="*/ 31 w 96"/>
                    <a:gd name="T5" fmla="*/ 40 h 112"/>
                    <a:gd name="T6" fmla="*/ 28 w 96"/>
                    <a:gd name="T7" fmla="*/ 43 h 112"/>
                    <a:gd name="T8" fmla="*/ 21 w 96"/>
                    <a:gd name="T9" fmla="*/ 30 h 112"/>
                    <a:gd name="T10" fmla="*/ 7 w 96"/>
                    <a:gd name="T11" fmla="*/ 10 h 112"/>
                    <a:gd name="T12" fmla="*/ 0 w 96"/>
                    <a:gd name="T13" fmla="*/ 14 h 112"/>
                    <a:gd name="T14" fmla="*/ 14 w 96"/>
                    <a:gd name="T15" fmla="*/ 33 h 112"/>
                    <a:gd name="T16" fmla="*/ 21 w 96"/>
                    <a:gd name="T17" fmla="*/ 47 h 112"/>
                    <a:gd name="T18" fmla="*/ 21 w 96"/>
                    <a:gd name="T19" fmla="*/ 89 h 112"/>
                    <a:gd name="T20" fmla="*/ 72 w 96"/>
                    <a:gd name="T21" fmla="*/ 103 h 112"/>
                    <a:gd name="T22" fmla="*/ 86 w 96"/>
                    <a:gd name="T23" fmla="*/ 50 h 112"/>
                    <a:gd name="T24" fmla="*/ 48 w 96"/>
                    <a:gd name="T25" fmla="*/ 33 h 112"/>
                    <a:gd name="T26" fmla="*/ 42 w 96"/>
                    <a:gd name="T27" fmla="*/ 27 h 112"/>
                    <a:gd name="T28" fmla="*/ 24 w 96"/>
                    <a:gd name="T29" fmla="*/ 0 h 112"/>
                    <a:gd name="T30" fmla="*/ 14 w 96"/>
                    <a:gd name="T31" fmla="*/ 4 h 112"/>
                    <a:gd name="T32" fmla="*/ 35 w 96"/>
                    <a:gd name="T33" fmla="*/ 3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5" y="30"/>
                      </a:moveTo>
                      <a:cubicBezTo>
                        <a:pt x="38" y="33"/>
                        <a:pt x="38" y="33"/>
                        <a:pt x="42" y="37"/>
                      </a:cubicBezTo>
                      <a:cubicBezTo>
                        <a:pt x="38" y="37"/>
                        <a:pt x="35" y="40"/>
                        <a:pt x="31" y="40"/>
                      </a:cubicBezTo>
                      <a:cubicBezTo>
                        <a:pt x="31" y="40"/>
                        <a:pt x="31" y="40"/>
                        <a:pt x="28" y="43"/>
                      </a:cubicBezTo>
                      <a:cubicBezTo>
                        <a:pt x="28" y="37"/>
                        <a:pt x="24" y="33"/>
                        <a:pt x="21" y="30"/>
                      </a:cubicBezTo>
                      <a:cubicBezTo>
                        <a:pt x="18" y="24"/>
                        <a:pt x="14" y="17"/>
                        <a:pt x="7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7" y="20"/>
                        <a:pt x="11" y="27"/>
                        <a:pt x="14" y="33"/>
                      </a:cubicBezTo>
                      <a:cubicBezTo>
                        <a:pt x="18" y="37"/>
                        <a:pt x="21" y="43"/>
                        <a:pt x="21" y="47"/>
                      </a:cubicBezTo>
                      <a:cubicBezTo>
                        <a:pt x="14" y="60"/>
                        <a:pt x="11" y="76"/>
                        <a:pt x="21" y="89"/>
                      </a:cubicBezTo>
                      <a:cubicBezTo>
                        <a:pt x="31" y="106"/>
                        <a:pt x="55" y="112"/>
                        <a:pt x="72" y="103"/>
                      </a:cubicBezTo>
                      <a:cubicBezTo>
                        <a:pt x="90" y="93"/>
                        <a:pt x="96" y="66"/>
                        <a:pt x="86" y="50"/>
                      </a:cubicBezTo>
                      <a:cubicBezTo>
                        <a:pt x="76" y="40"/>
                        <a:pt x="62" y="33"/>
                        <a:pt x="48" y="33"/>
                      </a:cubicBezTo>
                      <a:cubicBezTo>
                        <a:pt x="45" y="30"/>
                        <a:pt x="45" y="27"/>
                        <a:pt x="42" y="27"/>
                      </a:cubicBezTo>
                      <a:cubicBezTo>
                        <a:pt x="35" y="17"/>
                        <a:pt x="28" y="7"/>
                        <a:pt x="24" y="0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24" y="14"/>
                        <a:pt x="31" y="20"/>
                        <a:pt x="35" y="3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1272"/>
              <p:cNvGrpSpPr>
                <a:grpSpLocks/>
              </p:cNvGrpSpPr>
              <p:nvPr/>
            </p:nvGrpSpPr>
            <p:grpSpPr bwMode="auto">
              <a:xfrm>
                <a:off x="1561" y="2089"/>
                <a:ext cx="592" cy="428"/>
                <a:chOff x="1561" y="2089"/>
                <a:chExt cx="592" cy="428"/>
              </a:xfrm>
            </p:grpSpPr>
            <p:sp>
              <p:nvSpPr>
                <p:cNvPr id="7192" name="Freeform 1072"/>
                <p:cNvSpPr>
                  <a:spLocks/>
                </p:cNvSpPr>
                <p:nvPr/>
              </p:nvSpPr>
              <p:spPr bwMode="auto">
                <a:xfrm>
                  <a:off x="2007" y="2506"/>
                  <a:ext cx="10" cy="11"/>
                </a:xfrm>
                <a:custGeom>
                  <a:avLst/>
                  <a:gdLst>
                    <a:gd name="T0" fmla="*/ 4 w 10"/>
                    <a:gd name="T1" fmla="*/ 3 h 11"/>
                    <a:gd name="T2" fmla="*/ 5 w 10"/>
                    <a:gd name="T3" fmla="*/ 4 h 11"/>
                    <a:gd name="T4" fmla="*/ 3 w 10"/>
                    <a:gd name="T5" fmla="*/ 4 h 11"/>
                    <a:gd name="T6" fmla="*/ 3 w 10"/>
                    <a:gd name="T7" fmla="*/ 4 h 11"/>
                    <a:gd name="T8" fmla="*/ 2 w 10"/>
                    <a:gd name="T9" fmla="*/ 3 h 11"/>
                    <a:gd name="T10" fmla="*/ 1 w 10"/>
                    <a:gd name="T11" fmla="*/ 1 h 11"/>
                    <a:gd name="T12" fmla="*/ 0 w 10"/>
                    <a:gd name="T13" fmla="*/ 1 h 11"/>
                    <a:gd name="T14" fmla="*/ 2 w 10"/>
                    <a:gd name="T15" fmla="*/ 3 h 11"/>
                    <a:gd name="T16" fmla="*/ 2 w 10"/>
                    <a:gd name="T17" fmla="*/ 5 h 11"/>
                    <a:gd name="T18" fmla="*/ 2 w 10"/>
                    <a:gd name="T19" fmla="*/ 9 h 11"/>
                    <a:gd name="T20" fmla="*/ 8 w 10"/>
                    <a:gd name="T21" fmla="*/ 11 h 11"/>
                    <a:gd name="T22" fmla="*/ 9 w 10"/>
                    <a:gd name="T23" fmla="*/ 5 h 11"/>
                    <a:gd name="T24" fmla="*/ 5 w 10"/>
                    <a:gd name="T25" fmla="*/ 3 h 11"/>
                    <a:gd name="T26" fmla="*/ 5 w 10"/>
                    <a:gd name="T27" fmla="*/ 2 h 11"/>
                    <a:gd name="T28" fmla="*/ 3 w 10"/>
                    <a:gd name="T29" fmla="*/ 0 h 11"/>
                    <a:gd name="T30" fmla="*/ 2 w 10"/>
                    <a:gd name="T31" fmla="*/ 0 h 11"/>
                    <a:gd name="T32" fmla="*/ 4 w 10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4" y="3"/>
                      </a:moveTo>
                      <a:cubicBezTo>
                        <a:pt x="4" y="3"/>
                        <a:pt x="4" y="3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6"/>
                        <a:pt x="1" y="8"/>
                        <a:pt x="2" y="9"/>
                      </a:cubicBezTo>
                      <a:cubicBezTo>
                        <a:pt x="3" y="11"/>
                        <a:pt x="6" y="11"/>
                        <a:pt x="8" y="11"/>
                      </a:cubicBezTo>
                      <a:cubicBezTo>
                        <a:pt x="10" y="9"/>
                        <a:pt x="10" y="7"/>
                        <a:pt x="9" y="5"/>
                      </a:cubicBezTo>
                      <a:cubicBezTo>
                        <a:pt x="8" y="4"/>
                        <a:pt x="7" y="3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3" name="Freeform 1073"/>
                <p:cNvSpPr>
                  <a:spLocks/>
                </p:cNvSpPr>
                <p:nvPr/>
              </p:nvSpPr>
              <p:spPr bwMode="auto">
                <a:xfrm>
                  <a:off x="1999" y="2495"/>
                  <a:ext cx="10" cy="12"/>
                </a:xfrm>
                <a:custGeom>
                  <a:avLst/>
                  <a:gdLst>
                    <a:gd name="T0" fmla="*/ 45 w 96"/>
                    <a:gd name="T1" fmla="*/ 80 h 112"/>
                    <a:gd name="T2" fmla="*/ 48 w 96"/>
                    <a:gd name="T3" fmla="*/ 83 h 112"/>
                    <a:gd name="T4" fmla="*/ 72 w 96"/>
                    <a:gd name="T5" fmla="*/ 112 h 112"/>
                    <a:gd name="T6" fmla="*/ 79 w 96"/>
                    <a:gd name="T7" fmla="*/ 106 h 112"/>
                    <a:gd name="T8" fmla="*/ 55 w 96"/>
                    <a:gd name="T9" fmla="*/ 80 h 112"/>
                    <a:gd name="T10" fmla="*/ 55 w 96"/>
                    <a:gd name="T11" fmla="*/ 76 h 112"/>
                    <a:gd name="T12" fmla="*/ 62 w 96"/>
                    <a:gd name="T13" fmla="*/ 73 h 112"/>
                    <a:gd name="T14" fmla="*/ 66 w 96"/>
                    <a:gd name="T15" fmla="*/ 70 h 112"/>
                    <a:gd name="T16" fmla="*/ 69 w 96"/>
                    <a:gd name="T17" fmla="*/ 80 h 112"/>
                    <a:gd name="T18" fmla="*/ 86 w 96"/>
                    <a:gd name="T19" fmla="*/ 103 h 112"/>
                    <a:gd name="T20" fmla="*/ 96 w 96"/>
                    <a:gd name="T21" fmla="*/ 96 h 112"/>
                    <a:gd name="T22" fmla="*/ 76 w 96"/>
                    <a:gd name="T23" fmla="*/ 76 h 112"/>
                    <a:gd name="T24" fmla="*/ 72 w 96"/>
                    <a:gd name="T25" fmla="*/ 66 h 112"/>
                    <a:gd name="T26" fmla="*/ 76 w 96"/>
                    <a:gd name="T27" fmla="*/ 20 h 112"/>
                    <a:gd name="T28" fmla="*/ 21 w 96"/>
                    <a:gd name="T29" fmla="*/ 10 h 112"/>
                    <a:gd name="T30" fmla="*/ 11 w 96"/>
                    <a:gd name="T31" fmla="*/ 60 h 112"/>
                    <a:gd name="T32" fmla="*/ 45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45" y="80"/>
                      </a:moveTo>
                      <a:cubicBezTo>
                        <a:pt x="48" y="80"/>
                        <a:pt x="48" y="83"/>
                        <a:pt x="48" y="83"/>
                      </a:cubicBezTo>
                      <a:cubicBezTo>
                        <a:pt x="55" y="93"/>
                        <a:pt x="66" y="103"/>
                        <a:pt x="72" y="112"/>
                      </a:cubicBezTo>
                      <a:cubicBezTo>
                        <a:pt x="79" y="106"/>
                        <a:pt x="79" y="106"/>
                        <a:pt x="79" y="106"/>
                      </a:cubicBezTo>
                      <a:cubicBezTo>
                        <a:pt x="69" y="99"/>
                        <a:pt x="62" y="89"/>
                        <a:pt x="55" y="80"/>
                      </a:cubicBezTo>
                      <a:cubicBezTo>
                        <a:pt x="55" y="80"/>
                        <a:pt x="55" y="76"/>
                        <a:pt x="55" y="76"/>
                      </a:cubicBezTo>
                      <a:cubicBezTo>
                        <a:pt x="59" y="76"/>
                        <a:pt x="59" y="73"/>
                        <a:pt x="62" y="73"/>
                      </a:cubicBezTo>
                      <a:cubicBezTo>
                        <a:pt x="62" y="73"/>
                        <a:pt x="66" y="70"/>
                        <a:pt x="66" y="70"/>
                      </a:cubicBezTo>
                      <a:cubicBezTo>
                        <a:pt x="66" y="76"/>
                        <a:pt x="69" y="76"/>
                        <a:pt x="69" y="80"/>
                      </a:cubicBezTo>
                      <a:cubicBezTo>
                        <a:pt x="76" y="86"/>
                        <a:pt x="83" y="93"/>
                        <a:pt x="86" y="103"/>
                      </a:cubicBezTo>
                      <a:cubicBezTo>
                        <a:pt x="96" y="96"/>
                        <a:pt x="96" y="96"/>
                        <a:pt x="96" y="96"/>
                      </a:cubicBezTo>
                      <a:cubicBezTo>
                        <a:pt x="90" y="89"/>
                        <a:pt x="83" y="83"/>
                        <a:pt x="76" y="76"/>
                      </a:cubicBezTo>
                      <a:cubicBezTo>
                        <a:pt x="76" y="73"/>
                        <a:pt x="72" y="70"/>
                        <a:pt x="72" y="66"/>
                      </a:cubicBezTo>
                      <a:cubicBezTo>
                        <a:pt x="83" y="53"/>
                        <a:pt x="83" y="37"/>
                        <a:pt x="76" y="20"/>
                      </a:cubicBezTo>
                      <a:cubicBezTo>
                        <a:pt x="66" y="4"/>
                        <a:pt x="42" y="0"/>
                        <a:pt x="21" y="10"/>
                      </a:cubicBezTo>
                      <a:cubicBezTo>
                        <a:pt x="4" y="20"/>
                        <a:pt x="0" y="43"/>
                        <a:pt x="11" y="60"/>
                      </a:cubicBezTo>
                      <a:cubicBezTo>
                        <a:pt x="18" y="73"/>
                        <a:pt x="31" y="80"/>
                        <a:pt x="45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4" name="Freeform 1074"/>
                <p:cNvSpPr>
                  <a:spLocks/>
                </p:cNvSpPr>
                <p:nvPr/>
              </p:nvSpPr>
              <p:spPr bwMode="auto">
                <a:xfrm>
                  <a:off x="1999" y="2495"/>
                  <a:ext cx="10" cy="12"/>
                </a:xfrm>
                <a:custGeom>
                  <a:avLst/>
                  <a:gdLst>
                    <a:gd name="T0" fmla="*/ 5 w 10"/>
                    <a:gd name="T1" fmla="*/ 9 h 12"/>
                    <a:gd name="T2" fmla="*/ 5 w 10"/>
                    <a:gd name="T3" fmla="*/ 9 h 12"/>
                    <a:gd name="T4" fmla="*/ 7 w 10"/>
                    <a:gd name="T5" fmla="*/ 12 h 12"/>
                    <a:gd name="T6" fmla="*/ 8 w 10"/>
                    <a:gd name="T7" fmla="*/ 12 h 12"/>
                    <a:gd name="T8" fmla="*/ 6 w 10"/>
                    <a:gd name="T9" fmla="*/ 9 h 12"/>
                    <a:gd name="T10" fmla="*/ 6 w 10"/>
                    <a:gd name="T11" fmla="*/ 9 h 12"/>
                    <a:gd name="T12" fmla="*/ 6 w 10"/>
                    <a:gd name="T13" fmla="*/ 8 h 12"/>
                    <a:gd name="T14" fmla="*/ 7 w 10"/>
                    <a:gd name="T15" fmla="*/ 8 h 12"/>
                    <a:gd name="T16" fmla="*/ 7 w 10"/>
                    <a:gd name="T17" fmla="*/ 9 h 12"/>
                    <a:gd name="T18" fmla="*/ 9 w 10"/>
                    <a:gd name="T19" fmla="*/ 11 h 12"/>
                    <a:gd name="T20" fmla="*/ 10 w 10"/>
                    <a:gd name="T21" fmla="*/ 11 h 12"/>
                    <a:gd name="T22" fmla="*/ 8 w 10"/>
                    <a:gd name="T23" fmla="*/ 9 h 12"/>
                    <a:gd name="T24" fmla="*/ 7 w 10"/>
                    <a:gd name="T25" fmla="*/ 7 h 12"/>
                    <a:gd name="T26" fmla="*/ 8 w 10"/>
                    <a:gd name="T27" fmla="*/ 3 h 12"/>
                    <a:gd name="T28" fmla="*/ 2 w 10"/>
                    <a:gd name="T29" fmla="*/ 2 h 12"/>
                    <a:gd name="T30" fmla="*/ 1 w 10"/>
                    <a:gd name="T31" fmla="*/ 7 h 12"/>
                    <a:gd name="T32" fmla="*/ 5 w 10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9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10"/>
                        <a:pt x="7" y="11"/>
                        <a:pt x="7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1"/>
                        <a:pt x="6" y="10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6" y="8"/>
                        <a:pt x="7" y="8"/>
                        <a:pt x="7" y="8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8" y="10"/>
                        <a:pt x="9" y="10"/>
                        <a:pt x="9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9" y="9"/>
                        <a:pt x="8" y="9"/>
                      </a:cubicBezTo>
                      <a:cubicBezTo>
                        <a:pt x="8" y="8"/>
                        <a:pt x="7" y="8"/>
                        <a:pt x="7" y="7"/>
                      </a:cubicBezTo>
                      <a:cubicBezTo>
                        <a:pt x="9" y="6"/>
                        <a:pt x="9" y="4"/>
                        <a:pt x="8" y="3"/>
                      </a:cubicBezTo>
                      <a:cubicBezTo>
                        <a:pt x="7" y="1"/>
                        <a:pt x="4" y="0"/>
                        <a:pt x="2" y="2"/>
                      </a:cubicBez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2" y="8"/>
                        <a:pt x="3" y="9"/>
                        <a:pt x="5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5" name="Freeform 1075"/>
                <p:cNvSpPr>
                  <a:spLocks/>
                </p:cNvSpPr>
                <p:nvPr/>
              </p:nvSpPr>
              <p:spPr bwMode="auto">
                <a:xfrm>
                  <a:off x="1698" y="2099"/>
                  <a:ext cx="10" cy="12"/>
                </a:xfrm>
                <a:custGeom>
                  <a:avLst/>
                  <a:gdLst>
                    <a:gd name="T0" fmla="*/ 35 w 96"/>
                    <a:gd name="T1" fmla="*/ 27 h 112"/>
                    <a:gd name="T2" fmla="*/ 42 w 96"/>
                    <a:gd name="T3" fmla="*/ 33 h 112"/>
                    <a:gd name="T4" fmla="*/ 31 w 96"/>
                    <a:gd name="T5" fmla="*/ 40 h 112"/>
                    <a:gd name="T6" fmla="*/ 28 w 96"/>
                    <a:gd name="T7" fmla="*/ 40 h 112"/>
                    <a:gd name="T8" fmla="*/ 21 w 96"/>
                    <a:gd name="T9" fmla="*/ 27 h 112"/>
                    <a:gd name="T10" fmla="*/ 7 w 96"/>
                    <a:gd name="T11" fmla="*/ 10 h 112"/>
                    <a:gd name="T12" fmla="*/ 0 w 96"/>
                    <a:gd name="T13" fmla="*/ 14 h 112"/>
                    <a:gd name="T14" fmla="*/ 14 w 96"/>
                    <a:gd name="T15" fmla="*/ 30 h 112"/>
                    <a:gd name="T16" fmla="*/ 21 w 96"/>
                    <a:gd name="T17" fmla="*/ 47 h 112"/>
                    <a:gd name="T18" fmla="*/ 21 w 96"/>
                    <a:gd name="T19" fmla="*/ 89 h 112"/>
                    <a:gd name="T20" fmla="*/ 76 w 96"/>
                    <a:gd name="T21" fmla="*/ 99 h 112"/>
                    <a:gd name="T22" fmla="*/ 86 w 96"/>
                    <a:gd name="T23" fmla="*/ 47 h 112"/>
                    <a:gd name="T24" fmla="*/ 48 w 96"/>
                    <a:gd name="T25" fmla="*/ 33 h 112"/>
                    <a:gd name="T26" fmla="*/ 42 w 96"/>
                    <a:gd name="T27" fmla="*/ 24 h 112"/>
                    <a:gd name="T28" fmla="*/ 21 w 96"/>
                    <a:gd name="T29" fmla="*/ 0 h 112"/>
                    <a:gd name="T30" fmla="*/ 14 w 96"/>
                    <a:gd name="T31" fmla="*/ 4 h 112"/>
                    <a:gd name="T32" fmla="*/ 35 w 96"/>
                    <a:gd name="T33" fmla="*/ 2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5" y="27"/>
                      </a:moveTo>
                      <a:cubicBezTo>
                        <a:pt x="38" y="30"/>
                        <a:pt x="38" y="33"/>
                        <a:pt x="42" y="33"/>
                      </a:cubicBezTo>
                      <a:cubicBezTo>
                        <a:pt x="38" y="37"/>
                        <a:pt x="35" y="37"/>
                        <a:pt x="31" y="40"/>
                      </a:cubicBezTo>
                      <a:cubicBezTo>
                        <a:pt x="31" y="40"/>
                        <a:pt x="28" y="40"/>
                        <a:pt x="28" y="40"/>
                      </a:cubicBezTo>
                      <a:cubicBezTo>
                        <a:pt x="24" y="37"/>
                        <a:pt x="24" y="33"/>
                        <a:pt x="21" y="27"/>
                      </a:cubicBezTo>
                      <a:cubicBezTo>
                        <a:pt x="18" y="24"/>
                        <a:pt x="11" y="17"/>
                        <a:pt x="7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20"/>
                        <a:pt x="11" y="27"/>
                        <a:pt x="14" y="30"/>
                      </a:cubicBezTo>
                      <a:cubicBezTo>
                        <a:pt x="18" y="37"/>
                        <a:pt x="21" y="43"/>
                        <a:pt x="21" y="47"/>
                      </a:cubicBezTo>
                      <a:cubicBezTo>
                        <a:pt x="14" y="60"/>
                        <a:pt x="11" y="76"/>
                        <a:pt x="21" y="89"/>
                      </a:cubicBezTo>
                      <a:cubicBezTo>
                        <a:pt x="35" y="106"/>
                        <a:pt x="59" y="112"/>
                        <a:pt x="76" y="99"/>
                      </a:cubicBezTo>
                      <a:cubicBezTo>
                        <a:pt x="93" y="89"/>
                        <a:pt x="96" y="66"/>
                        <a:pt x="86" y="47"/>
                      </a:cubicBezTo>
                      <a:cubicBezTo>
                        <a:pt x="76" y="37"/>
                        <a:pt x="62" y="30"/>
                        <a:pt x="48" y="33"/>
                      </a:cubicBezTo>
                      <a:cubicBezTo>
                        <a:pt x="45" y="30"/>
                        <a:pt x="42" y="27"/>
                        <a:pt x="42" y="24"/>
                      </a:cubicBezTo>
                      <a:cubicBezTo>
                        <a:pt x="35" y="17"/>
                        <a:pt x="28" y="7"/>
                        <a:pt x="21" y="0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24" y="14"/>
                        <a:pt x="28" y="20"/>
                        <a:pt x="35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6" name="Freeform 1076"/>
                <p:cNvSpPr>
                  <a:spLocks/>
                </p:cNvSpPr>
                <p:nvPr/>
              </p:nvSpPr>
              <p:spPr bwMode="auto">
                <a:xfrm>
                  <a:off x="1698" y="2099"/>
                  <a:ext cx="10" cy="12"/>
                </a:xfrm>
                <a:custGeom>
                  <a:avLst/>
                  <a:gdLst>
                    <a:gd name="T0" fmla="*/ 4 w 10"/>
                    <a:gd name="T1" fmla="*/ 3 h 12"/>
                    <a:gd name="T2" fmla="*/ 4 w 10"/>
                    <a:gd name="T3" fmla="*/ 3 h 12"/>
                    <a:gd name="T4" fmla="*/ 3 w 10"/>
                    <a:gd name="T5" fmla="*/ 4 h 12"/>
                    <a:gd name="T6" fmla="*/ 3 w 10"/>
                    <a:gd name="T7" fmla="*/ 4 h 12"/>
                    <a:gd name="T8" fmla="*/ 2 w 10"/>
                    <a:gd name="T9" fmla="*/ 3 h 12"/>
                    <a:gd name="T10" fmla="*/ 1 w 10"/>
                    <a:gd name="T11" fmla="*/ 1 h 12"/>
                    <a:gd name="T12" fmla="*/ 0 w 10"/>
                    <a:gd name="T13" fmla="*/ 1 h 12"/>
                    <a:gd name="T14" fmla="*/ 1 w 10"/>
                    <a:gd name="T15" fmla="*/ 3 h 12"/>
                    <a:gd name="T16" fmla="*/ 2 w 10"/>
                    <a:gd name="T17" fmla="*/ 5 h 12"/>
                    <a:gd name="T18" fmla="*/ 2 w 10"/>
                    <a:gd name="T19" fmla="*/ 9 h 12"/>
                    <a:gd name="T20" fmla="*/ 8 w 10"/>
                    <a:gd name="T21" fmla="*/ 10 h 12"/>
                    <a:gd name="T22" fmla="*/ 9 w 10"/>
                    <a:gd name="T23" fmla="*/ 5 h 12"/>
                    <a:gd name="T24" fmla="*/ 5 w 10"/>
                    <a:gd name="T25" fmla="*/ 3 h 12"/>
                    <a:gd name="T26" fmla="*/ 4 w 10"/>
                    <a:gd name="T27" fmla="*/ 2 h 12"/>
                    <a:gd name="T28" fmla="*/ 2 w 10"/>
                    <a:gd name="T29" fmla="*/ 0 h 12"/>
                    <a:gd name="T30" fmla="*/ 1 w 10"/>
                    <a:gd name="T31" fmla="*/ 0 h 12"/>
                    <a:gd name="T32" fmla="*/ 4 w 10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1" y="6"/>
                        <a:pt x="1" y="8"/>
                        <a:pt x="2" y="9"/>
                      </a:cubicBezTo>
                      <a:cubicBezTo>
                        <a:pt x="4" y="11"/>
                        <a:pt x="6" y="12"/>
                        <a:pt x="8" y="10"/>
                      </a:cubicBezTo>
                      <a:cubicBezTo>
                        <a:pt x="10" y="9"/>
                        <a:pt x="10" y="7"/>
                        <a:pt x="9" y="5"/>
                      </a:cubicBezTo>
                      <a:cubicBezTo>
                        <a:pt x="8" y="4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2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7" name="Freeform 1077"/>
                <p:cNvSpPr>
                  <a:spLocks/>
                </p:cNvSpPr>
                <p:nvPr/>
              </p:nvSpPr>
              <p:spPr bwMode="auto">
                <a:xfrm>
                  <a:off x="1688" y="2089"/>
                  <a:ext cx="12" cy="12"/>
                </a:xfrm>
                <a:custGeom>
                  <a:avLst/>
                  <a:gdLst>
                    <a:gd name="T0" fmla="*/ 58 w 112"/>
                    <a:gd name="T1" fmla="*/ 80 h 112"/>
                    <a:gd name="T2" fmla="*/ 62 w 112"/>
                    <a:gd name="T3" fmla="*/ 83 h 112"/>
                    <a:gd name="T4" fmla="*/ 89 w 112"/>
                    <a:gd name="T5" fmla="*/ 112 h 112"/>
                    <a:gd name="T6" fmla="*/ 93 w 112"/>
                    <a:gd name="T7" fmla="*/ 106 h 112"/>
                    <a:gd name="T8" fmla="*/ 70 w 112"/>
                    <a:gd name="T9" fmla="*/ 80 h 112"/>
                    <a:gd name="T10" fmla="*/ 66 w 112"/>
                    <a:gd name="T11" fmla="*/ 76 h 112"/>
                    <a:gd name="T12" fmla="*/ 74 w 112"/>
                    <a:gd name="T13" fmla="*/ 73 h 112"/>
                    <a:gd name="T14" fmla="*/ 78 w 112"/>
                    <a:gd name="T15" fmla="*/ 70 h 112"/>
                    <a:gd name="T16" fmla="*/ 85 w 112"/>
                    <a:gd name="T17" fmla="*/ 80 h 112"/>
                    <a:gd name="T18" fmla="*/ 105 w 112"/>
                    <a:gd name="T19" fmla="*/ 103 h 112"/>
                    <a:gd name="T20" fmla="*/ 112 w 112"/>
                    <a:gd name="T21" fmla="*/ 96 h 112"/>
                    <a:gd name="T22" fmla="*/ 93 w 112"/>
                    <a:gd name="T23" fmla="*/ 76 h 112"/>
                    <a:gd name="T24" fmla="*/ 85 w 112"/>
                    <a:gd name="T25" fmla="*/ 66 h 112"/>
                    <a:gd name="T26" fmla="*/ 85 w 112"/>
                    <a:gd name="T27" fmla="*/ 20 h 112"/>
                    <a:gd name="T28" fmla="*/ 28 w 112"/>
                    <a:gd name="T29" fmla="*/ 14 h 112"/>
                    <a:gd name="T30" fmla="*/ 16 w 112"/>
                    <a:gd name="T31" fmla="*/ 63 h 112"/>
                    <a:gd name="T32" fmla="*/ 58 w 112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8" y="80"/>
                      </a:moveTo>
                      <a:cubicBezTo>
                        <a:pt x="58" y="80"/>
                        <a:pt x="58" y="83"/>
                        <a:pt x="62" y="83"/>
                      </a:cubicBezTo>
                      <a:cubicBezTo>
                        <a:pt x="70" y="96"/>
                        <a:pt x="78" y="103"/>
                        <a:pt x="89" y="112"/>
                      </a:cubicBezTo>
                      <a:cubicBezTo>
                        <a:pt x="93" y="106"/>
                        <a:pt x="93" y="106"/>
                        <a:pt x="93" y="106"/>
                      </a:cubicBezTo>
                      <a:cubicBezTo>
                        <a:pt x="85" y="99"/>
                        <a:pt x="78" y="89"/>
                        <a:pt x="70" y="80"/>
                      </a:cubicBezTo>
                      <a:cubicBezTo>
                        <a:pt x="66" y="80"/>
                        <a:pt x="66" y="76"/>
                        <a:pt x="66" y="76"/>
                      </a:cubicBezTo>
                      <a:cubicBezTo>
                        <a:pt x="70" y="76"/>
                        <a:pt x="70" y="73"/>
                        <a:pt x="74" y="73"/>
                      </a:cubicBezTo>
                      <a:cubicBezTo>
                        <a:pt x="74" y="73"/>
                        <a:pt x="78" y="73"/>
                        <a:pt x="78" y="70"/>
                      </a:cubicBezTo>
                      <a:cubicBezTo>
                        <a:pt x="78" y="76"/>
                        <a:pt x="82" y="76"/>
                        <a:pt x="85" y="80"/>
                      </a:cubicBezTo>
                      <a:cubicBezTo>
                        <a:pt x="89" y="86"/>
                        <a:pt x="97" y="93"/>
                        <a:pt x="105" y="103"/>
                      </a:cubicBezTo>
                      <a:cubicBezTo>
                        <a:pt x="112" y="96"/>
                        <a:pt x="112" y="96"/>
                        <a:pt x="112" y="96"/>
                      </a:cubicBezTo>
                      <a:cubicBezTo>
                        <a:pt x="105" y="89"/>
                        <a:pt x="97" y="83"/>
                        <a:pt x="93" y="76"/>
                      </a:cubicBezTo>
                      <a:cubicBezTo>
                        <a:pt x="89" y="73"/>
                        <a:pt x="85" y="70"/>
                        <a:pt x="85" y="66"/>
                      </a:cubicBezTo>
                      <a:cubicBezTo>
                        <a:pt x="97" y="53"/>
                        <a:pt x="97" y="37"/>
                        <a:pt x="85" y="20"/>
                      </a:cubicBezTo>
                      <a:cubicBezTo>
                        <a:pt x="74" y="4"/>
                        <a:pt x="47" y="0"/>
                        <a:pt x="28" y="14"/>
                      </a:cubicBezTo>
                      <a:cubicBezTo>
                        <a:pt x="8" y="24"/>
                        <a:pt x="0" y="47"/>
                        <a:pt x="16" y="63"/>
                      </a:cubicBezTo>
                      <a:cubicBezTo>
                        <a:pt x="24" y="76"/>
                        <a:pt x="39" y="83"/>
                        <a:pt x="58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8" name="Freeform 1078"/>
                <p:cNvSpPr>
                  <a:spLocks/>
                </p:cNvSpPr>
                <p:nvPr/>
              </p:nvSpPr>
              <p:spPr bwMode="auto">
                <a:xfrm>
                  <a:off x="1688" y="2089"/>
                  <a:ext cx="12" cy="12"/>
                </a:xfrm>
                <a:custGeom>
                  <a:avLst/>
                  <a:gdLst>
                    <a:gd name="T0" fmla="*/ 6 w 12"/>
                    <a:gd name="T1" fmla="*/ 8 h 12"/>
                    <a:gd name="T2" fmla="*/ 6 w 12"/>
                    <a:gd name="T3" fmla="*/ 9 h 12"/>
                    <a:gd name="T4" fmla="*/ 9 w 12"/>
                    <a:gd name="T5" fmla="*/ 12 h 12"/>
                    <a:gd name="T6" fmla="*/ 10 w 12"/>
                    <a:gd name="T7" fmla="*/ 11 h 12"/>
                    <a:gd name="T8" fmla="*/ 7 w 12"/>
                    <a:gd name="T9" fmla="*/ 8 h 12"/>
                    <a:gd name="T10" fmla="*/ 7 w 12"/>
                    <a:gd name="T11" fmla="*/ 8 h 12"/>
                    <a:gd name="T12" fmla="*/ 8 w 12"/>
                    <a:gd name="T13" fmla="*/ 7 h 12"/>
                    <a:gd name="T14" fmla="*/ 8 w 12"/>
                    <a:gd name="T15" fmla="*/ 7 h 12"/>
                    <a:gd name="T16" fmla="*/ 9 w 12"/>
                    <a:gd name="T17" fmla="*/ 8 h 12"/>
                    <a:gd name="T18" fmla="*/ 11 w 12"/>
                    <a:gd name="T19" fmla="*/ 11 h 12"/>
                    <a:gd name="T20" fmla="*/ 12 w 12"/>
                    <a:gd name="T21" fmla="*/ 10 h 12"/>
                    <a:gd name="T22" fmla="*/ 10 w 12"/>
                    <a:gd name="T23" fmla="*/ 8 h 12"/>
                    <a:gd name="T24" fmla="*/ 9 w 12"/>
                    <a:gd name="T25" fmla="*/ 7 h 12"/>
                    <a:gd name="T26" fmla="*/ 9 w 12"/>
                    <a:gd name="T27" fmla="*/ 2 h 12"/>
                    <a:gd name="T28" fmla="*/ 3 w 12"/>
                    <a:gd name="T29" fmla="*/ 1 h 12"/>
                    <a:gd name="T30" fmla="*/ 1 w 12"/>
                    <a:gd name="T31" fmla="*/ 6 h 12"/>
                    <a:gd name="T32" fmla="*/ 6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8"/>
                      </a:move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7" y="10"/>
                        <a:pt x="8" y="11"/>
                        <a:pt x="9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8" y="9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9" y="9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0" y="9"/>
                        <a:pt x="10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5"/>
                        <a:pt x="10" y="4"/>
                        <a:pt x="9" y="2"/>
                      </a:cubicBezTo>
                      <a:cubicBezTo>
                        <a:pt x="8" y="0"/>
                        <a:pt x="5" y="0"/>
                        <a:pt x="3" y="1"/>
                      </a:cubicBezTo>
                      <a:cubicBezTo>
                        <a:pt x="1" y="2"/>
                        <a:pt x="0" y="5"/>
                        <a:pt x="1" y="6"/>
                      </a:cubicBezTo>
                      <a:cubicBezTo>
                        <a:pt x="2" y="8"/>
                        <a:pt x="4" y="9"/>
                        <a:pt x="6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9" name="Freeform 1079"/>
                <p:cNvSpPr>
                  <a:spLocks/>
                </p:cNvSpPr>
                <p:nvPr/>
              </p:nvSpPr>
              <p:spPr bwMode="auto">
                <a:xfrm>
                  <a:off x="2016" y="2501"/>
                  <a:ext cx="10" cy="11"/>
                </a:xfrm>
                <a:custGeom>
                  <a:avLst/>
                  <a:gdLst>
                    <a:gd name="T0" fmla="*/ 38 w 96"/>
                    <a:gd name="T1" fmla="*/ 30 h 112"/>
                    <a:gd name="T2" fmla="*/ 42 w 96"/>
                    <a:gd name="T3" fmla="*/ 37 h 112"/>
                    <a:gd name="T4" fmla="*/ 31 w 96"/>
                    <a:gd name="T5" fmla="*/ 40 h 112"/>
                    <a:gd name="T6" fmla="*/ 28 w 96"/>
                    <a:gd name="T7" fmla="*/ 43 h 112"/>
                    <a:gd name="T8" fmla="*/ 21 w 96"/>
                    <a:gd name="T9" fmla="*/ 30 h 112"/>
                    <a:gd name="T10" fmla="*/ 7 w 96"/>
                    <a:gd name="T11" fmla="*/ 10 h 112"/>
                    <a:gd name="T12" fmla="*/ 0 w 96"/>
                    <a:gd name="T13" fmla="*/ 17 h 112"/>
                    <a:gd name="T14" fmla="*/ 14 w 96"/>
                    <a:gd name="T15" fmla="*/ 33 h 112"/>
                    <a:gd name="T16" fmla="*/ 24 w 96"/>
                    <a:gd name="T17" fmla="*/ 50 h 112"/>
                    <a:gd name="T18" fmla="*/ 21 w 96"/>
                    <a:gd name="T19" fmla="*/ 93 h 112"/>
                    <a:gd name="T20" fmla="*/ 76 w 96"/>
                    <a:gd name="T21" fmla="*/ 103 h 112"/>
                    <a:gd name="T22" fmla="*/ 86 w 96"/>
                    <a:gd name="T23" fmla="*/ 50 h 112"/>
                    <a:gd name="T24" fmla="*/ 48 w 96"/>
                    <a:gd name="T25" fmla="*/ 33 h 112"/>
                    <a:gd name="T26" fmla="*/ 42 w 96"/>
                    <a:gd name="T27" fmla="*/ 27 h 112"/>
                    <a:gd name="T28" fmla="*/ 21 w 96"/>
                    <a:gd name="T29" fmla="*/ 0 h 112"/>
                    <a:gd name="T30" fmla="*/ 14 w 96"/>
                    <a:gd name="T31" fmla="*/ 7 h 112"/>
                    <a:gd name="T32" fmla="*/ 38 w 96"/>
                    <a:gd name="T33" fmla="*/ 3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8" y="30"/>
                      </a:moveTo>
                      <a:cubicBezTo>
                        <a:pt x="38" y="33"/>
                        <a:pt x="38" y="33"/>
                        <a:pt x="42" y="37"/>
                      </a:cubicBezTo>
                      <a:cubicBezTo>
                        <a:pt x="38" y="37"/>
                        <a:pt x="35" y="40"/>
                        <a:pt x="31" y="40"/>
                      </a:cubicBezTo>
                      <a:cubicBezTo>
                        <a:pt x="31" y="40"/>
                        <a:pt x="31" y="43"/>
                        <a:pt x="28" y="43"/>
                      </a:cubicBezTo>
                      <a:cubicBezTo>
                        <a:pt x="28" y="37"/>
                        <a:pt x="24" y="33"/>
                        <a:pt x="21" y="30"/>
                      </a:cubicBezTo>
                      <a:cubicBezTo>
                        <a:pt x="18" y="24"/>
                        <a:pt x="14" y="17"/>
                        <a:pt x="7" y="1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7" y="24"/>
                        <a:pt x="11" y="27"/>
                        <a:pt x="14" y="33"/>
                      </a:cubicBezTo>
                      <a:cubicBezTo>
                        <a:pt x="18" y="37"/>
                        <a:pt x="21" y="43"/>
                        <a:pt x="24" y="50"/>
                      </a:cubicBezTo>
                      <a:cubicBezTo>
                        <a:pt x="14" y="60"/>
                        <a:pt x="14" y="76"/>
                        <a:pt x="21" y="93"/>
                      </a:cubicBezTo>
                      <a:cubicBezTo>
                        <a:pt x="35" y="109"/>
                        <a:pt x="59" y="112"/>
                        <a:pt x="76" y="103"/>
                      </a:cubicBezTo>
                      <a:cubicBezTo>
                        <a:pt x="93" y="93"/>
                        <a:pt x="96" y="66"/>
                        <a:pt x="86" y="50"/>
                      </a:cubicBezTo>
                      <a:cubicBezTo>
                        <a:pt x="79" y="37"/>
                        <a:pt x="62" y="33"/>
                        <a:pt x="48" y="33"/>
                      </a:cubicBezTo>
                      <a:cubicBezTo>
                        <a:pt x="45" y="33"/>
                        <a:pt x="45" y="30"/>
                        <a:pt x="42" y="27"/>
                      </a:cubicBezTo>
                      <a:cubicBezTo>
                        <a:pt x="35" y="17"/>
                        <a:pt x="28" y="10"/>
                        <a:pt x="21" y="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24" y="14"/>
                        <a:pt x="31" y="20"/>
                        <a:pt x="38" y="3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0" name="Freeform 1080"/>
                <p:cNvSpPr>
                  <a:spLocks/>
                </p:cNvSpPr>
                <p:nvPr/>
              </p:nvSpPr>
              <p:spPr bwMode="auto">
                <a:xfrm>
                  <a:off x="2016" y="2501"/>
                  <a:ext cx="10" cy="11"/>
                </a:xfrm>
                <a:custGeom>
                  <a:avLst/>
                  <a:gdLst>
                    <a:gd name="T0" fmla="*/ 4 w 10"/>
                    <a:gd name="T1" fmla="*/ 3 h 11"/>
                    <a:gd name="T2" fmla="*/ 4 w 10"/>
                    <a:gd name="T3" fmla="*/ 3 h 11"/>
                    <a:gd name="T4" fmla="*/ 3 w 10"/>
                    <a:gd name="T5" fmla="*/ 4 h 11"/>
                    <a:gd name="T6" fmla="*/ 3 w 10"/>
                    <a:gd name="T7" fmla="*/ 4 h 11"/>
                    <a:gd name="T8" fmla="*/ 2 w 10"/>
                    <a:gd name="T9" fmla="*/ 3 h 11"/>
                    <a:gd name="T10" fmla="*/ 0 w 10"/>
                    <a:gd name="T11" fmla="*/ 1 h 11"/>
                    <a:gd name="T12" fmla="*/ 0 w 10"/>
                    <a:gd name="T13" fmla="*/ 1 h 11"/>
                    <a:gd name="T14" fmla="*/ 1 w 10"/>
                    <a:gd name="T15" fmla="*/ 3 h 11"/>
                    <a:gd name="T16" fmla="*/ 2 w 10"/>
                    <a:gd name="T17" fmla="*/ 5 h 11"/>
                    <a:gd name="T18" fmla="*/ 2 w 10"/>
                    <a:gd name="T19" fmla="*/ 9 h 11"/>
                    <a:gd name="T20" fmla="*/ 8 w 10"/>
                    <a:gd name="T21" fmla="*/ 10 h 11"/>
                    <a:gd name="T22" fmla="*/ 9 w 10"/>
                    <a:gd name="T23" fmla="*/ 5 h 11"/>
                    <a:gd name="T24" fmla="*/ 5 w 10"/>
                    <a:gd name="T25" fmla="*/ 3 h 11"/>
                    <a:gd name="T26" fmla="*/ 4 w 10"/>
                    <a:gd name="T27" fmla="*/ 2 h 11"/>
                    <a:gd name="T28" fmla="*/ 2 w 10"/>
                    <a:gd name="T29" fmla="*/ 0 h 11"/>
                    <a:gd name="T30" fmla="*/ 1 w 10"/>
                    <a:gd name="T31" fmla="*/ 0 h 11"/>
                    <a:gd name="T32" fmla="*/ 4 w 10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4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2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1" y="6"/>
                        <a:pt x="1" y="8"/>
                        <a:pt x="2" y="9"/>
                      </a:cubicBezTo>
                      <a:cubicBezTo>
                        <a:pt x="3" y="11"/>
                        <a:pt x="6" y="11"/>
                        <a:pt x="8" y="10"/>
                      </a:cubicBezTo>
                      <a:cubicBezTo>
                        <a:pt x="9" y="9"/>
                        <a:pt x="10" y="7"/>
                        <a:pt x="9" y="5"/>
                      </a:cubicBezTo>
                      <a:cubicBezTo>
                        <a:pt x="8" y="3"/>
                        <a:pt x="6" y="3"/>
                        <a:pt x="5" y="3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3" y="1"/>
                        <a:pt x="3" y="1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1" name="Freeform 1081"/>
                <p:cNvSpPr>
                  <a:spLocks/>
                </p:cNvSpPr>
                <p:nvPr/>
              </p:nvSpPr>
              <p:spPr bwMode="auto">
                <a:xfrm>
                  <a:off x="2006" y="2490"/>
                  <a:ext cx="11" cy="12"/>
                </a:xfrm>
                <a:custGeom>
                  <a:avLst/>
                  <a:gdLst>
                    <a:gd name="T0" fmla="*/ 56 w 112"/>
                    <a:gd name="T1" fmla="*/ 82 h 112"/>
                    <a:gd name="T2" fmla="*/ 60 w 112"/>
                    <a:gd name="T3" fmla="*/ 85 h 112"/>
                    <a:gd name="T4" fmla="*/ 88 w 112"/>
                    <a:gd name="T5" fmla="*/ 112 h 112"/>
                    <a:gd name="T6" fmla="*/ 96 w 112"/>
                    <a:gd name="T7" fmla="*/ 109 h 112"/>
                    <a:gd name="T8" fmla="*/ 68 w 112"/>
                    <a:gd name="T9" fmla="*/ 82 h 112"/>
                    <a:gd name="T10" fmla="*/ 64 w 112"/>
                    <a:gd name="T11" fmla="*/ 79 h 112"/>
                    <a:gd name="T12" fmla="*/ 72 w 112"/>
                    <a:gd name="T13" fmla="*/ 75 h 112"/>
                    <a:gd name="T14" fmla="*/ 76 w 112"/>
                    <a:gd name="T15" fmla="*/ 72 h 112"/>
                    <a:gd name="T16" fmla="*/ 84 w 112"/>
                    <a:gd name="T17" fmla="*/ 82 h 112"/>
                    <a:gd name="T18" fmla="*/ 104 w 112"/>
                    <a:gd name="T19" fmla="*/ 102 h 112"/>
                    <a:gd name="T20" fmla="*/ 112 w 112"/>
                    <a:gd name="T21" fmla="*/ 99 h 112"/>
                    <a:gd name="T22" fmla="*/ 92 w 112"/>
                    <a:gd name="T23" fmla="*/ 75 h 112"/>
                    <a:gd name="T24" fmla="*/ 84 w 112"/>
                    <a:gd name="T25" fmla="*/ 65 h 112"/>
                    <a:gd name="T26" fmla="*/ 88 w 112"/>
                    <a:gd name="T27" fmla="*/ 21 h 112"/>
                    <a:gd name="T28" fmla="*/ 24 w 112"/>
                    <a:gd name="T29" fmla="*/ 11 h 112"/>
                    <a:gd name="T30" fmla="*/ 12 w 112"/>
                    <a:gd name="T31" fmla="*/ 65 h 112"/>
                    <a:gd name="T32" fmla="*/ 56 w 112"/>
                    <a:gd name="T33" fmla="*/ 8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6" y="82"/>
                      </a:moveTo>
                      <a:cubicBezTo>
                        <a:pt x="56" y="82"/>
                        <a:pt x="60" y="85"/>
                        <a:pt x="60" y="85"/>
                      </a:cubicBezTo>
                      <a:cubicBezTo>
                        <a:pt x="68" y="95"/>
                        <a:pt x="80" y="106"/>
                        <a:pt x="88" y="112"/>
                      </a:cubicBezTo>
                      <a:cubicBezTo>
                        <a:pt x="96" y="109"/>
                        <a:pt x="96" y="109"/>
                        <a:pt x="96" y="109"/>
                      </a:cubicBezTo>
                      <a:cubicBezTo>
                        <a:pt x="84" y="99"/>
                        <a:pt x="76" y="92"/>
                        <a:pt x="68" y="82"/>
                      </a:cubicBezTo>
                      <a:cubicBezTo>
                        <a:pt x="68" y="79"/>
                        <a:pt x="64" y="79"/>
                        <a:pt x="64" y="79"/>
                      </a:cubicBezTo>
                      <a:cubicBezTo>
                        <a:pt x="68" y="75"/>
                        <a:pt x="72" y="75"/>
                        <a:pt x="72" y="75"/>
                      </a:cubicBezTo>
                      <a:cubicBezTo>
                        <a:pt x="76" y="72"/>
                        <a:pt x="76" y="72"/>
                        <a:pt x="76" y="72"/>
                      </a:cubicBezTo>
                      <a:cubicBezTo>
                        <a:pt x="80" y="75"/>
                        <a:pt x="80" y="79"/>
                        <a:pt x="84" y="82"/>
                      </a:cubicBezTo>
                      <a:cubicBezTo>
                        <a:pt x="88" y="89"/>
                        <a:pt x="96" y="95"/>
                        <a:pt x="104" y="102"/>
                      </a:cubicBezTo>
                      <a:cubicBezTo>
                        <a:pt x="112" y="99"/>
                        <a:pt x="112" y="99"/>
                        <a:pt x="112" y="99"/>
                      </a:cubicBezTo>
                      <a:cubicBezTo>
                        <a:pt x="104" y="92"/>
                        <a:pt x="96" y="82"/>
                        <a:pt x="92" y="75"/>
                      </a:cubicBezTo>
                      <a:cubicBezTo>
                        <a:pt x="88" y="72"/>
                        <a:pt x="88" y="68"/>
                        <a:pt x="84" y="65"/>
                      </a:cubicBezTo>
                      <a:cubicBezTo>
                        <a:pt x="96" y="55"/>
                        <a:pt x="96" y="34"/>
                        <a:pt x="88" y="21"/>
                      </a:cubicBezTo>
                      <a:cubicBezTo>
                        <a:pt x="72" y="4"/>
                        <a:pt x="44" y="0"/>
                        <a:pt x="24" y="11"/>
                      </a:cubicBezTo>
                      <a:cubicBezTo>
                        <a:pt x="4" y="24"/>
                        <a:pt x="0" y="45"/>
                        <a:pt x="12" y="65"/>
                      </a:cubicBezTo>
                      <a:cubicBezTo>
                        <a:pt x="24" y="75"/>
                        <a:pt x="40" y="82"/>
                        <a:pt x="56" y="8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2" name="Freeform 1082"/>
                <p:cNvSpPr>
                  <a:spLocks/>
                </p:cNvSpPr>
                <p:nvPr/>
              </p:nvSpPr>
              <p:spPr bwMode="auto">
                <a:xfrm>
                  <a:off x="2006" y="2490"/>
                  <a:ext cx="11" cy="12"/>
                </a:xfrm>
                <a:custGeom>
                  <a:avLst/>
                  <a:gdLst>
                    <a:gd name="T0" fmla="*/ 5 w 11"/>
                    <a:gd name="T1" fmla="*/ 9 h 12"/>
                    <a:gd name="T2" fmla="*/ 6 w 11"/>
                    <a:gd name="T3" fmla="*/ 9 h 12"/>
                    <a:gd name="T4" fmla="*/ 9 w 11"/>
                    <a:gd name="T5" fmla="*/ 12 h 12"/>
                    <a:gd name="T6" fmla="*/ 10 w 11"/>
                    <a:gd name="T7" fmla="*/ 12 h 12"/>
                    <a:gd name="T8" fmla="*/ 7 w 11"/>
                    <a:gd name="T9" fmla="*/ 9 h 12"/>
                    <a:gd name="T10" fmla="*/ 6 w 11"/>
                    <a:gd name="T11" fmla="*/ 9 h 12"/>
                    <a:gd name="T12" fmla="*/ 7 w 11"/>
                    <a:gd name="T13" fmla="*/ 8 h 12"/>
                    <a:gd name="T14" fmla="*/ 8 w 11"/>
                    <a:gd name="T15" fmla="*/ 8 h 12"/>
                    <a:gd name="T16" fmla="*/ 8 w 11"/>
                    <a:gd name="T17" fmla="*/ 9 h 12"/>
                    <a:gd name="T18" fmla="*/ 11 w 11"/>
                    <a:gd name="T19" fmla="*/ 11 h 12"/>
                    <a:gd name="T20" fmla="*/ 11 w 11"/>
                    <a:gd name="T21" fmla="*/ 11 h 12"/>
                    <a:gd name="T22" fmla="*/ 9 w 11"/>
                    <a:gd name="T23" fmla="*/ 8 h 12"/>
                    <a:gd name="T24" fmla="*/ 8 w 11"/>
                    <a:gd name="T25" fmla="*/ 7 h 12"/>
                    <a:gd name="T26" fmla="*/ 9 w 11"/>
                    <a:gd name="T27" fmla="*/ 3 h 12"/>
                    <a:gd name="T28" fmla="*/ 2 w 11"/>
                    <a:gd name="T29" fmla="*/ 2 h 12"/>
                    <a:gd name="T30" fmla="*/ 1 w 11"/>
                    <a:gd name="T31" fmla="*/ 7 h 12"/>
                    <a:gd name="T32" fmla="*/ 5 w 11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5" y="9"/>
                      </a:moveTo>
                      <a:cubicBezTo>
                        <a:pt x="5" y="9"/>
                        <a:pt x="6" y="9"/>
                        <a:pt x="6" y="9"/>
                      </a:cubicBezTo>
                      <a:cubicBezTo>
                        <a:pt x="7" y="10"/>
                        <a:pt x="8" y="12"/>
                        <a:pt x="9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8" y="11"/>
                        <a:pt x="8" y="10"/>
                        <a:pt x="7" y="9"/>
                      </a:cubicBezTo>
                      <a:cubicBezTo>
                        <a:pt x="7" y="9"/>
                        <a:pt x="6" y="9"/>
                        <a:pt x="6" y="9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9"/>
                        <a:pt x="8" y="9"/>
                      </a:cubicBezTo>
                      <a:cubicBezTo>
                        <a:pt x="9" y="10"/>
                        <a:pt x="10" y="10"/>
                        <a:pt x="11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10"/>
                        <a:pt x="10" y="9"/>
                        <a:pt x="9" y="8"/>
                      </a:cubicBezTo>
                      <a:cubicBezTo>
                        <a:pt x="9" y="8"/>
                        <a:pt x="9" y="8"/>
                        <a:pt x="8" y="7"/>
                      </a:cubicBezTo>
                      <a:cubicBezTo>
                        <a:pt x="10" y="6"/>
                        <a:pt x="10" y="4"/>
                        <a:pt x="9" y="3"/>
                      </a:cubicBezTo>
                      <a:cubicBezTo>
                        <a:pt x="7" y="1"/>
                        <a:pt x="4" y="0"/>
                        <a:pt x="2" y="2"/>
                      </a:cubicBez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2" y="8"/>
                        <a:pt x="4" y="9"/>
                        <a:pt x="5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3" name="Freeform 1083"/>
                <p:cNvSpPr>
                  <a:spLocks/>
                </p:cNvSpPr>
                <p:nvPr/>
              </p:nvSpPr>
              <p:spPr bwMode="auto">
                <a:xfrm>
                  <a:off x="1689" y="2104"/>
                  <a:ext cx="12" cy="12"/>
                </a:xfrm>
                <a:custGeom>
                  <a:avLst/>
                  <a:gdLst>
                    <a:gd name="T0" fmla="*/ 43 w 112"/>
                    <a:gd name="T1" fmla="*/ 27 h 112"/>
                    <a:gd name="T2" fmla="*/ 51 w 112"/>
                    <a:gd name="T3" fmla="*/ 33 h 112"/>
                    <a:gd name="T4" fmla="*/ 39 w 112"/>
                    <a:gd name="T5" fmla="*/ 40 h 112"/>
                    <a:gd name="T6" fmla="*/ 35 w 112"/>
                    <a:gd name="T7" fmla="*/ 40 h 112"/>
                    <a:gd name="T8" fmla="*/ 28 w 112"/>
                    <a:gd name="T9" fmla="*/ 27 h 112"/>
                    <a:gd name="T10" fmla="*/ 8 w 112"/>
                    <a:gd name="T11" fmla="*/ 10 h 112"/>
                    <a:gd name="T12" fmla="*/ 0 w 112"/>
                    <a:gd name="T13" fmla="*/ 17 h 112"/>
                    <a:gd name="T14" fmla="*/ 20 w 112"/>
                    <a:gd name="T15" fmla="*/ 33 h 112"/>
                    <a:gd name="T16" fmla="*/ 28 w 112"/>
                    <a:gd name="T17" fmla="*/ 47 h 112"/>
                    <a:gd name="T18" fmla="*/ 31 w 112"/>
                    <a:gd name="T19" fmla="*/ 89 h 112"/>
                    <a:gd name="T20" fmla="*/ 89 w 112"/>
                    <a:gd name="T21" fmla="*/ 99 h 112"/>
                    <a:gd name="T22" fmla="*/ 101 w 112"/>
                    <a:gd name="T23" fmla="*/ 47 h 112"/>
                    <a:gd name="T24" fmla="*/ 55 w 112"/>
                    <a:gd name="T25" fmla="*/ 33 h 112"/>
                    <a:gd name="T26" fmla="*/ 51 w 112"/>
                    <a:gd name="T27" fmla="*/ 24 h 112"/>
                    <a:gd name="T28" fmla="*/ 28 w 112"/>
                    <a:gd name="T29" fmla="*/ 0 h 112"/>
                    <a:gd name="T30" fmla="*/ 20 w 112"/>
                    <a:gd name="T31" fmla="*/ 4 h 112"/>
                    <a:gd name="T32" fmla="*/ 43 w 112"/>
                    <a:gd name="T33" fmla="*/ 2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3" y="27"/>
                      </a:moveTo>
                      <a:cubicBezTo>
                        <a:pt x="47" y="30"/>
                        <a:pt x="47" y="33"/>
                        <a:pt x="51" y="33"/>
                      </a:cubicBezTo>
                      <a:cubicBezTo>
                        <a:pt x="47" y="33"/>
                        <a:pt x="43" y="37"/>
                        <a:pt x="39" y="40"/>
                      </a:cubicBezTo>
                      <a:cubicBezTo>
                        <a:pt x="39" y="40"/>
                        <a:pt x="35" y="40"/>
                        <a:pt x="35" y="40"/>
                      </a:cubicBezTo>
                      <a:cubicBezTo>
                        <a:pt x="31" y="37"/>
                        <a:pt x="31" y="33"/>
                        <a:pt x="28" y="27"/>
                      </a:cubicBezTo>
                      <a:cubicBezTo>
                        <a:pt x="24" y="24"/>
                        <a:pt x="16" y="17"/>
                        <a:pt x="8" y="1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20"/>
                        <a:pt x="16" y="27"/>
                        <a:pt x="20" y="33"/>
                      </a:cubicBezTo>
                      <a:cubicBezTo>
                        <a:pt x="24" y="37"/>
                        <a:pt x="28" y="43"/>
                        <a:pt x="28" y="47"/>
                      </a:cubicBezTo>
                      <a:cubicBezTo>
                        <a:pt x="20" y="60"/>
                        <a:pt x="20" y="76"/>
                        <a:pt x="31" y="89"/>
                      </a:cubicBezTo>
                      <a:cubicBezTo>
                        <a:pt x="43" y="106"/>
                        <a:pt x="70" y="112"/>
                        <a:pt x="89" y="99"/>
                      </a:cubicBezTo>
                      <a:cubicBezTo>
                        <a:pt x="109" y="86"/>
                        <a:pt x="112" y="63"/>
                        <a:pt x="101" y="47"/>
                      </a:cubicBezTo>
                      <a:cubicBezTo>
                        <a:pt x="89" y="33"/>
                        <a:pt x="74" y="30"/>
                        <a:pt x="55" y="33"/>
                      </a:cubicBezTo>
                      <a:cubicBezTo>
                        <a:pt x="55" y="30"/>
                        <a:pt x="51" y="27"/>
                        <a:pt x="51" y="24"/>
                      </a:cubicBezTo>
                      <a:cubicBezTo>
                        <a:pt x="43" y="17"/>
                        <a:pt x="35" y="7"/>
                        <a:pt x="28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14"/>
                        <a:pt x="35" y="20"/>
                        <a:pt x="43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4" name="Freeform 1084"/>
                <p:cNvSpPr>
                  <a:spLocks/>
                </p:cNvSpPr>
                <p:nvPr/>
              </p:nvSpPr>
              <p:spPr bwMode="auto">
                <a:xfrm>
                  <a:off x="1689" y="2104"/>
                  <a:ext cx="12" cy="12"/>
                </a:xfrm>
                <a:custGeom>
                  <a:avLst/>
                  <a:gdLst>
                    <a:gd name="T0" fmla="*/ 5 w 12"/>
                    <a:gd name="T1" fmla="*/ 3 h 12"/>
                    <a:gd name="T2" fmla="*/ 6 w 12"/>
                    <a:gd name="T3" fmla="*/ 3 h 12"/>
                    <a:gd name="T4" fmla="*/ 5 w 12"/>
                    <a:gd name="T5" fmla="*/ 4 h 12"/>
                    <a:gd name="T6" fmla="*/ 4 w 12"/>
                    <a:gd name="T7" fmla="*/ 4 h 12"/>
                    <a:gd name="T8" fmla="*/ 3 w 12"/>
                    <a:gd name="T9" fmla="*/ 3 h 12"/>
                    <a:gd name="T10" fmla="*/ 1 w 12"/>
                    <a:gd name="T11" fmla="*/ 1 h 12"/>
                    <a:gd name="T12" fmla="*/ 0 w 12"/>
                    <a:gd name="T13" fmla="*/ 2 h 12"/>
                    <a:gd name="T14" fmla="*/ 3 w 12"/>
                    <a:gd name="T15" fmla="*/ 3 h 12"/>
                    <a:gd name="T16" fmla="*/ 3 w 12"/>
                    <a:gd name="T17" fmla="*/ 5 h 12"/>
                    <a:gd name="T18" fmla="*/ 4 w 12"/>
                    <a:gd name="T19" fmla="*/ 9 h 12"/>
                    <a:gd name="T20" fmla="*/ 10 w 12"/>
                    <a:gd name="T21" fmla="*/ 10 h 12"/>
                    <a:gd name="T22" fmla="*/ 11 w 12"/>
                    <a:gd name="T23" fmla="*/ 5 h 12"/>
                    <a:gd name="T24" fmla="*/ 6 w 12"/>
                    <a:gd name="T25" fmla="*/ 3 h 12"/>
                    <a:gd name="T26" fmla="*/ 6 w 12"/>
                    <a:gd name="T27" fmla="*/ 3 h 12"/>
                    <a:gd name="T28" fmla="*/ 3 w 12"/>
                    <a:gd name="T29" fmla="*/ 0 h 12"/>
                    <a:gd name="T30" fmla="*/ 3 w 12"/>
                    <a:gd name="T31" fmla="*/ 0 h 12"/>
                    <a:gd name="T32" fmla="*/ 5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5" y="3"/>
                      </a:moveTo>
                      <a:cubicBezTo>
                        <a:pt x="5" y="3"/>
                        <a:pt x="5" y="3"/>
                        <a:pt x="6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3" y="3"/>
                      </a:cubicBezTo>
                      <a:cubicBezTo>
                        <a:pt x="3" y="3"/>
                        <a:pt x="2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3" y="3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6"/>
                        <a:pt x="3" y="8"/>
                        <a:pt x="4" y="9"/>
                      </a:cubicBezTo>
                      <a:cubicBezTo>
                        <a:pt x="5" y="11"/>
                        <a:pt x="8" y="12"/>
                        <a:pt x="10" y="10"/>
                      </a:cubicBezTo>
                      <a:cubicBezTo>
                        <a:pt x="12" y="9"/>
                        <a:pt x="12" y="7"/>
                        <a:pt x="11" y="5"/>
                      </a:cubicBezTo>
                      <a:cubicBezTo>
                        <a:pt x="10" y="3"/>
                        <a:pt x="8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5" name="Freeform 1085"/>
                <p:cNvSpPr>
                  <a:spLocks/>
                </p:cNvSpPr>
                <p:nvPr/>
              </p:nvSpPr>
              <p:spPr bwMode="auto">
                <a:xfrm>
                  <a:off x="1679" y="2094"/>
                  <a:ext cx="12" cy="12"/>
                </a:xfrm>
                <a:custGeom>
                  <a:avLst/>
                  <a:gdLst>
                    <a:gd name="T0" fmla="*/ 58 w 112"/>
                    <a:gd name="T1" fmla="*/ 82 h 112"/>
                    <a:gd name="T2" fmla="*/ 62 w 112"/>
                    <a:gd name="T3" fmla="*/ 85 h 112"/>
                    <a:gd name="T4" fmla="*/ 89 w 112"/>
                    <a:gd name="T5" fmla="*/ 112 h 112"/>
                    <a:gd name="T6" fmla="*/ 97 w 112"/>
                    <a:gd name="T7" fmla="*/ 109 h 112"/>
                    <a:gd name="T8" fmla="*/ 70 w 112"/>
                    <a:gd name="T9" fmla="*/ 82 h 112"/>
                    <a:gd name="T10" fmla="*/ 66 w 112"/>
                    <a:gd name="T11" fmla="*/ 79 h 112"/>
                    <a:gd name="T12" fmla="*/ 74 w 112"/>
                    <a:gd name="T13" fmla="*/ 72 h 112"/>
                    <a:gd name="T14" fmla="*/ 78 w 112"/>
                    <a:gd name="T15" fmla="*/ 72 h 112"/>
                    <a:gd name="T16" fmla="*/ 85 w 112"/>
                    <a:gd name="T17" fmla="*/ 82 h 112"/>
                    <a:gd name="T18" fmla="*/ 105 w 112"/>
                    <a:gd name="T19" fmla="*/ 102 h 112"/>
                    <a:gd name="T20" fmla="*/ 112 w 112"/>
                    <a:gd name="T21" fmla="*/ 95 h 112"/>
                    <a:gd name="T22" fmla="*/ 93 w 112"/>
                    <a:gd name="T23" fmla="*/ 75 h 112"/>
                    <a:gd name="T24" fmla="*/ 85 w 112"/>
                    <a:gd name="T25" fmla="*/ 65 h 112"/>
                    <a:gd name="T26" fmla="*/ 85 w 112"/>
                    <a:gd name="T27" fmla="*/ 21 h 112"/>
                    <a:gd name="T28" fmla="*/ 28 w 112"/>
                    <a:gd name="T29" fmla="*/ 14 h 112"/>
                    <a:gd name="T30" fmla="*/ 16 w 112"/>
                    <a:gd name="T31" fmla="*/ 65 h 112"/>
                    <a:gd name="T32" fmla="*/ 58 w 112"/>
                    <a:gd name="T33" fmla="*/ 8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8" y="82"/>
                      </a:moveTo>
                      <a:cubicBezTo>
                        <a:pt x="58" y="82"/>
                        <a:pt x="62" y="85"/>
                        <a:pt x="62" y="85"/>
                      </a:cubicBezTo>
                      <a:cubicBezTo>
                        <a:pt x="70" y="95"/>
                        <a:pt x="82" y="106"/>
                        <a:pt x="89" y="112"/>
                      </a:cubicBezTo>
                      <a:cubicBezTo>
                        <a:pt x="97" y="109"/>
                        <a:pt x="97" y="109"/>
                        <a:pt x="97" y="109"/>
                      </a:cubicBezTo>
                      <a:cubicBezTo>
                        <a:pt x="85" y="99"/>
                        <a:pt x="78" y="92"/>
                        <a:pt x="70" y="82"/>
                      </a:cubicBezTo>
                      <a:cubicBezTo>
                        <a:pt x="70" y="79"/>
                        <a:pt x="66" y="79"/>
                        <a:pt x="66" y="79"/>
                      </a:cubicBezTo>
                      <a:cubicBezTo>
                        <a:pt x="70" y="75"/>
                        <a:pt x="74" y="75"/>
                        <a:pt x="74" y="72"/>
                      </a:cubicBezTo>
                      <a:cubicBezTo>
                        <a:pt x="78" y="72"/>
                        <a:pt x="78" y="72"/>
                        <a:pt x="78" y="72"/>
                      </a:cubicBezTo>
                      <a:cubicBezTo>
                        <a:pt x="82" y="75"/>
                        <a:pt x="82" y="79"/>
                        <a:pt x="85" y="82"/>
                      </a:cubicBezTo>
                      <a:cubicBezTo>
                        <a:pt x="89" y="89"/>
                        <a:pt x="97" y="95"/>
                        <a:pt x="105" y="102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05" y="89"/>
                        <a:pt x="97" y="82"/>
                        <a:pt x="93" y="75"/>
                      </a:cubicBezTo>
                      <a:cubicBezTo>
                        <a:pt x="89" y="72"/>
                        <a:pt x="89" y="68"/>
                        <a:pt x="85" y="65"/>
                      </a:cubicBezTo>
                      <a:cubicBezTo>
                        <a:pt x="97" y="51"/>
                        <a:pt x="97" y="34"/>
                        <a:pt x="85" y="21"/>
                      </a:cubicBezTo>
                      <a:cubicBezTo>
                        <a:pt x="74" y="4"/>
                        <a:pt x="43" y="0"/>
                        <a:pt x="28" y="14"/>
                      </a:cubicBezTo>
                      <a:cubicBezTo>
                        <a:pt x="4" y="24"/>
                        <a:pt x="0" y="48"/>
                        <a:pt x="16" y="65"/>
                      </a:cubicBezTo>
                      <a:cubicBezTo>
                        <a:pt x="28" y="79"/>
                        <a:pt x="43" y="82"/>
                        <a:pt x="58" y="8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6" name="Freeform 1086"/>
                <p:cNvSpPr>
                  <a:spLocks/>
                </p:cNvSpPr>
                <p:nvPr/>
              </p:nvSpPr>
              <p:spPr bwMode="auto">
                <a:xfrm>
                  <a:off x="1679" y="2094"/>
                  <a:ext cx="12" cy="12"/>
                </a:xfrm>
                <a:custGeom>
                  <a:avLst/>
                  <a:gdLst>
                    <a:gd name="T0" fmla="*/ 6 w 12"/>
                    <a:gd name="T1" fmla="*/ 8 h 12"/>
                    <a:gd name="T2" fmla="*/ 7 w 12"/>
                    <a:gd name="T3" fmla="*/ 9 h 12"/>
                    <a:gd name="T4" fmla="*/ 10 w 12"/>
                    <a:gd name="T5" fmla="*/ 12 h 12"/>
                    <a:gd name="T6" fmla="*/ 11 w 12"/>
                    <a:gd name="T7" fmla="*/ 11 h 12"/>
                    <a:gd name="T8" fmla="*/ 8 w 12"/>
                    <a:gd name="T9" fmla="*/ 8 h 12"/>
                    <a:gd name="T10" fmla="*/ 7 w 12"/>
                    <a:gd name="T11" fmla="*/ 8 h 12"/>
                    <a:gd name="T12" fmla="*/ 8 w 12"/>
                    <a:gd name="T13" fmla="*/ 7 h 12"/>
                    <a:gd name="T14" fmla="*/ 9 w 12"/>
                    <a:gd name="T15" fmla="*/ 7 h 12"/>
                    <a:gd name="T16" fmla="*/ 9 w 12"/>
                    <a:gd name="T17" fmla="*/ 8 h 12"/>
                    <a:gd name="T18" fmla="*/ 11 w 12"/>
                    <a:gd name="T19" fmla="*/ 11 h 12"/>
                    <a:gd name="T20" fmla="*/ 12 w 12"/>
                    <a:gd name="T21" fmla="*/ 10 h 12"/>
                    <a:gd name="T22" fmla="*/ 10 w 12"/>
                    <a:gd name="T23" fmla="*/ 8 h 12"/>
                    <a:gd name="T24" fmla="*/ 9 w 12"/>
                    <a:gd name="T25" fmla="*/ 7 h 12"/>
                    <a:gd name="T26" fmla="*/ 9 w 12"/>
                    <a:gd name="T27" fmla="*/ 2 h 12"/>
                    <a:gd name="T28" fmla="*/ 3 w 12"/>
                    <a:gd name="T29" fmla="*/ 1 h 12"/>
                    <a:gd name="T30" fmla="*/ 2 w 12"/>
                    <a:gd name="T31" fmla="*/ 7 h 12"/>
                    <a:gd name="T32" fmla="*/ 6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8"/>
                      </a:moveTo>
                      <a:cubicBezTo>
                        <a:pt x="6" y="8"/>
                        <a:pt x="7" y="9"/>
                        <a:pt x="7" y="9"/>
                      </a:cubicBezTo>
                      <a:cubicBezTo>
                        <a:pt x="8" y="10"/>
                        <a:pt x="9" y="11"/>
                        <a:pt x="10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9" y="10"/>
                        <a:pt x="9" y="10"/>
                        <a:pt x="8" y="8"/>
                      </a:cubicBezTo>
                      <a:cubicBezTo>
                        <a:pt x="8" y="8"/>
                        <a:pt x="7" y="8"/>
                        <a:pt x="7" y="8"/>
                      </a:cubicBezTo>
                      <a:cubicBezTo>
                        <a:pt x="8" y="8"/>
                        <a:pt x="8" y="8"/>
                        <a:pt x="8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9"/>
                        <a:pt x="11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1" y="8"/>
                        <a:pt x="10" y="8"/>
                      </a:cubicBezTo>
                      <a:cubicBezTo>
                        <a:pt x="10" y="7"/>
                        <a:pt x="10" y="7"/>
                        <a:pt x="9" y="7"/>
                      </a:cubicBezTo>
                      <a:cubicBezTo>
                        <a:pt x="11" y="5"/>
                        <a:pt x="11" y="3"/>
                        <a:pt x="9" y="2"/>
                      </a:cubicBezTo>
                      <a:cubicBezTo>
                        <a:pt x="8" y="0"/>
                        <a:pt x="5" y="0"/>
                        <a:pt x="3" y="1"/>
                      </a:cubicBezTo>
                      <a:cubicBezTo>
                        <a:pt x="1" y="2"/>
                        <a:pt x="0" y="5"/>
                        <a:pt x="2" y="7"/>
                      </a:cubicBezTo>
                      <a:cubicBezTo>
                        <a:pt x="3" y="8"/>
                        <a:pt x="5" y="8"/>
                        <a:pt x="6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7" name="Freeform 1087"/>
                <p:cNvSpPr>
                  <a:spLocks/>
                </p:cNvSpPr>
                <p:nvPr/>
              </p:nvSpPr>
              <p:spPr bwMode="auto">
                <a:xfrm>
                  <a:off x="2022" y="2495"/>
                  <a:ext cx="12" cy="12"/>
                </a:xfrm>
                <a:custGeom>
                  <a:avLst/>
                  <a:gdLst>
                    <a:gd name="T0" fmla="*/ 43 w 112"/>
                    <a:gd name="T1" fmla="*/ 27 h 112"/>
                    <a:gd name="T2" fmla="*/ 51 w 112"/>
                    <a:gd name="T3" fmla="*/ 33 h 112"/>
                    <a:gd name="T4" fmla="*/ 39 w 112"/>
                    <a:gd name="T5" fmla="*/ 40 h 112"/>
                    <a:gd name="T6" fmla="*/ 35 w 112"/>
                    <a:gd name="T7" fmla="*/ 40 h 112"/>
                    <a:gd name="T8" fmla="*/ 28 w 112"/>
                    <a:gd name="T9" fmla="*/ 30 h 112"/>
                    <a:gd name="T10" fmla="*/ 8 w 112"/>
                    <a:gd name="T11" fmla="*/ 10 h 112"/>
                    <a:gd name="T12" fmla="*/ 0 w 112"/>
                    <a:gd name="T13" fmla="*/ 17 h 112"/>
                    <a:gd name="T14" fmla="*/ 20 w 112"/>
                    <a:gd name="T15" fmla="*/ 33 h 112"/>
                    <a:gd name="T16" fmla="*/ 28 w 112"/>
                    <a:gd name="T17" fmla="*/ 47 h 112"/>
                    <a:gd name="T18" fmla="*/ 31 w 112"/>
                    <a:gd name="T19" fmla="*/ 89 h 112"/>
                    <a:gd name="T20" fmla="*/ 89 w 112"/>
                    <a:gd name="T21" fmla="*/ 99 h 112"/>
                    <a:gd name="T22" fmla="*/ 101 w 112"/>
                    <a:gd name="T23" fmla="*/ 47 h 112"/>
                    <a:gd name="T24" fmla="*/ 55 w 112"/>
                    <a:gd name="T25" fmla="*/ 33 h 112"/>
                    <a:gd name="T26" fmla="*/ 51 w 112"/>
                    <a:gd name="T27" fmla="*/ 24 h 112"/>
                    <a:gd name="T28" fmla="*/ 28 w 112"/>
                    <a:gd name="T29" fmla="*/ 0 h 112"/>
                    <a:gd name="T30" fmla="*/ 20 w 112"/>
                    <a:gd name="T31" fmla="*/ 4 h 112"/>
                    <a:gd name="T32" fmla="*/ 43 w 112"/>
                    <a:gd name="T33" fmla="*/ 2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3" y="27"/>
                      </a:moveTo>
                      <a:cubicBezTo>
                        <a:pt x="47" y="30"/>
                        <a:pt x="47" y="33"/>
                        <a:pt x="51" y="33"/>
                      </a:cubicBezTo>
                      <a:cubicBezTo>
                        <a:pt x="47" y="37"/>
                        <a:pt x="43" y="37"/>
                        <a:pt x="39" y="40"/>
                      </a:cubicBezTo>
                      <a:cubicBezTo>
                        <a:pt x="39" y="40"/>
                        <a:pt x="35" y="40"/>
                        <a:pt x="35" y="40"/>
                      </a:cubicBezTo>
                      <a:cubicBezTo>
                        <a:pt x="31" y="37"/>
                        <a:pt x="31" y="33"/>
                        <a:pt x="28" y="30"/>
                      </a:cubicBezTo>
                      <a:cubicBezTo>
                        <a:pt x="24" y="24"/>
                        <a:pt x="16" y="17"/>
                        <a:pt x="8" y="1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20"/>
                        <a:pt x="16" y="27"/>
                        <a:pt x="20" y="33"/>
                      </a:cubicBezTo>
                      <a:cubicBezTo>
                        <a:pt x="24" y="37"/>
                        <a:pt x="28" y="43"/>
                        <a:pt x="28" y="47"/>
                      </a:cubicBezTo>
                      <a:cubicBezTo>
                        <a:pt x="20" y="60"/>
                        <a:pt x="20" y="76"/>
                        <a:pt x="31" y="89"/>
                      </a:cubicBezTo>
                      <a:cubicBezTo>
                        <a:pt x="43" y="106"/>
                        <a:pt x="70" y="112"/>
                        <a:pt x="89" y="99"/>
                      </a:cubicBezTo>
                      <a:cubicBezTo>
                        <a:pt x="109" y="86"/>
                        <a:pt x="112" y="63"/>
                        <a:pt x="101" y="47"/>
                      </a:cubicBezTo>
                      <a:cubicBezTo>
                        <a:pt x="89" y="33"/>
                        <a:pt x="74" y="30"/>
                        <a:pt x="55" y="33"/>
                      </a:cubicBezTo>
                      <a:cubicBezTo>
                        <a:pt x="55" y="30"/>
                        <a:pt x="51" y="27"/>
                        <a:pt x="51" y="24"/>
                      </a:cubicBezTo>
                      <a:cubicBezTo>
                        <a:pt x="43" y="17"/>
                        <a:pt x="35" y="7"/>
                        <a:pt x="28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14"/>
                        <a:pt x="35" y="20"/>
                        <a:pt x="43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8" name="Freeform 1088"/>
                <p:cNvSpPr>
                  <a:spLocks/>
                </p:cNvSpPr>
                <p:nvPr/>
              </p:nvSpPr>
              <p:spPr bwMode="auto">
                <a:xfrm>
                  <a:off x="2022" y="2495"/>
                  <a:ext cx="12" cy="12"/>
                </a:xfrm>
                <a:custGeom>
                  <a:avLst/>
                  <a:gdLst>
                    <a:gd name="T0" fmla="*/ 5 w 12"/>
                    <a:gd name="T1" fmla="*/ 3 h 12"/>
                    <a:gd name="T2" fmla="*/ 6 w 12"/>
                    <a:gd name="T3" fmla="*/ 4 h 12"/>
                    <a:gd name="T4" fmla="*/ 5 w 12"/>
                    <a:gd name="T5" fmla="*/ 5 h 12"/>
                    <a:gd name="T6" fmla="*/ 4 w 12"/>
                    <a:gd name="T7" fmla="*/ 5 h 12"/>
                    <a:gd name="T8" fmla="*/ 3 w 12"/>
                    <a:gd name="T9" fmla="*/ 4 h 12"/>
                    <a:gd name="T10" fmla="*/ 1 w 12"/>
                    <a:gd name="T11" fmla="*/ 2 h 12"/>
                    <a:gd name="T12" fmla="*/ 0 w 12"/>
                    <a:gd name="T13" fmla="*/ 2 h 12"/>
                    <a:gd name="T14" fmla="*/ 3 w 12"/>
                    <a:gd name="T15" fmla="*/ 4 h 12"/>
                    <a:gd name="T16" fmla="*/ 3 w 12"/>
                    <a:gd name="T17" fmla="*/ 5 h 12"/>
                    <a:gd name="T18" fmla="*/ 4 w 12"/>
                    <a:gd name="T19" fmla="*/ 10 h 12"/>
                    <a:gd name="T20" fmla="*/ 10 w 12"/>
                    <a:gd name="T21" fmla="*/ 11 h 12"/>
                    <a:gd name="T22" fmla="*/ 11 w 12"/>
                    <a:gd name="T23" fmla="*/ 5 h 12"/>
                    <a:gd name="T24" fmla="*/ 6 w 12"/>
                    <a:gd name="T25" fmla="*/ 4 h 12"/>
                    <a:gd name="T26" fmla="*/ 6 w 12"/>
                    <a:gd name="T27" fmla="*/ 3 h 12"/>
                    <a:gd name="T28" fmla="*/ 3 w 12"/>
                    <a:gd name="T29" fmla="*/ 0 h 12"/>
                    <a:gd name="T30" fmla="*/ 3 w 12"/>
                    <a:gd name="T31" fmla="*/ 1 h 12"/>
                    <a:gd name="T32" fmla="*/ 5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5" y="3"/>
                      </a:moveTo>
                      <a:cubicBezTo>
                        <a:pt x="5" y="4"/>
                        <a:pt x="5" y="4"/>
                        <a:pt x="6" y="4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5"/>
                        <a:pt x="4" y="5"/>
                        <a:pt x="4" y="5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3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7"/>
                        <a:pt x="3" y="9"/>
                        <a:pt x="4" y="10"/>
                      </a:cubicBezTo>
                      <a:cubicBezTo>
                        <a:pt x="5" y="12"/>
                        <a:pt x="8" y="12"/>
                        <a:pt x="10" y="11"/>
                      </a:cubicBezTo>
                      <a:cubicBezTo>
                        <a:pt x="12" y="10"/>
                        <a:pt x="12" y="7"/>
                        <a:pt x="11" y="5"/>
                      </a:cubicBezTo>
                      <a:cubicBezTo>
                        <a:pt x="10" y="4"/>
                        <a:pt x="8" y="4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2"/>
                        <a:pt x="4" y="3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9" name="Freeform 1089"/>
                <p:cNvSpPr>
                  <a:spLocks/>
                </p:cNvSpPr>
                <p:nvPr/>
              </p:nvSpPr>
              <p:spPr bwMode="auto">
                <a:xfrm>
                  <a:off x="2014" y="2485"/>
                  <a:ext cx="12" cy="12"/>
                </a:xfrm>
                <a:custGeom>
                  <a:avLst/>
                  <a:gdLst>
                    <a:gd name="T0" fmla="*/ 58 w 112"/>
                    <a:gd name="T1" fmla="*/ 82 h 112"/>
                    <a:gd name="T2" fmla="*/ 62 w 112"/>
                    <a:gd name="T3" fmla="*/ 85 h 112"/>
                    <a:gd name="T4" fmla="*/ 89 w 112"/>
                    <a:gd name="T5" fmla="*/ 112 h 112"/>
                    <a:gd name="T6" fmla="*/ 97 w 112"/>
                    <a:gd name="T7" fmla="*/ 109 h 112"/>
                    <a:gd name="T8" fmla="*/ 70 w 112"/>
                    <a:gd name="T9" fmla="*/ 82 h 112"/>
                    <a:gd name="T10" fmla="*/ 66 w 112"/>
                    <a:gd name="T11" fmla="*/ 79 h 112"/>
                    <a:gd name="T12" fmla="*/ 74 w 112"/>
                    <a:gd name="T13" fmla="*/ 75 h 112"/>
                    <a:gd name="T14" fmla="*/ 78 w 112"/>
                    <a:gd name="T15" fmla="*/ 72 h 112"/>
                    <a:gd name="T16" fmla="*/ 85 w 112"/>
                    <a:gd name="T17" fmla="*/ 82 h 112"/>
                    <a:gd name="T18" fmla="*/ 105 w 112"/>
                    <a:gd name="T19" fmla="*/ 102 h 112"/>
                    <a:gd name="T20" fmla="*/ 112 w 112"/>
                    <a:gd name="T21" fmla="*/ 95 h 112"/>
                    <a:gd name="T22" fmla="*/ 93 w 112"/>
                    <a:gd name="T23" fmla="*/ 75 h 112"/>
                    <a:gd name="T24" fmla="*/ 85 w 112"/>
                    <a:gd name="T25" fmla="*/ 65 h 112"/>
                    <a:gd name="T26" fmla="*/ 85 w 112"/>
                    <a:gd name="T27" fmla="*/ 21 h 112"/>
                    <a:gd name="T28" fmla="*/ 28 w 112"/>
                    <a:gd name="T29" fmla="*/ 14 h 112"/>
                    <a:gd name="T30" fmla="*/ 16 w 112"/>
                    <a:gd name="T31" fmla="*/ 65 h 112"/>
                    <a:gd name="T32" fmla="*/ 58 w 112"/>
                    <a:gd name="T33" fmla="*/ 8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8" y="82"/>
                      </a:moveTo>
                      <a:cubicBezTo>
                        <a:pt x="58" y="82"/>
                        <a:pt x="62" y="85"/>
                        <a:pt x="62" y="85"/>
                      </a:cubicBezTo>
                      <a:cubicBezTo>
                        <a:pt x="70" y="95"/>
                        <a:pt x="82" y="106"/>
                        <a:pt x="89" y="112"/>
                      </a:cubicBezTo>
                      <a:cubicBezTo>
                        <a:pt x="97" y="109"/>
                        <a:pt x="97" y="109"/>
                        <a:pt x="97" y="109"/>
                      </a:cubicBezTo>
                      <a:cubicBezTo>
                        <a:pt x="85" y="99"/>
                        <a:pt x="78" y="92"/>
                        <a:pt x="70" y="82"/>
                      </a:cubicBezTo>
                      <a:cubicBezTo>
                        <a:pt x="70" y="79"/>
                        <a:pt x="66" y="79"/>
                        <a:pt x="66" y="79"/>
                      </a:cubicBezTo>
                      <a:cubicBezTo>
                        <a:pt x="70" y="79"/>
                        <a:pt x="74" y="75"/>
                        <a:pt x="74" y="75"/>
                      </a:cubicBezTo>
                      <a:cubicBezTo>
                        <a:pt x="78" y="72"/>
                        <a:pt x="78" y="72"/>
                        <a:pt x="78" y="72"/>
                      </a:cubicBezTo>
                      <a:cubicBezTo>
                        <a:pt x="82" y="75"/>
                        <a:pt x="82" y="79"/>
                        <a:pt x="85" y="82"/>
                      </a:cubicBezTo>
                      <a:cubicBezTo>
                        <a:pt x="89" y="89"/>
                        <a:pt x="97" y="95"/>
                        <a:pt x="105" y="102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05" y="89"/>
                        <a:pt x="97" y="82"/>
                        <a:pt x="93" y="75"/>
                      </a:cubicBezTo>
                      <a:cubicBezTo>
                        <a:pt x="89" y="72"/>
                        <a:pt x="89" y="68"/>
                        <a:pt x="85" y="65"/>
                      </a:cubicBezTo>
                      <a:cubicBezTo>
                        <a:pt x="97" y="51"/>
                        <a:pt x="97" y="34"/>
                        <a:pt x="85" y="21"/>
                      </a:cubicBezTo>
                      <a:cubicBezTo>
                        <a:pt x="74" y="4"/>
                        <a:pt x="43" y="0"/>
                        <a:pt x="28" y="14"/>
                      </a:cubicBezTo>
                      <a:cubicBezTo>
                        <a:pt x="4" y="24"/>
                        <a:pt x="0" y="48"/>
                        <a:pt x="16" y="65"/>
                      </a:cubicBezTo>
                      <a:cubicBezTo>
                        <a:pt x="28" y="79"/>
                        <a:pt x="43" y="82"/>
                        <a:pt x="58" y="8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0" name="Freeform 1090"/>
                <p:cNvSpPr>
                  <a:spLocks/>
                </p:cNvSpPr>
                <p:nvPr/>
              </p:nvSpPr>
              <p:spPr bwMode="auto">
                <a:xfrm>
                  <a:off x="2014" y="2485"/>
                  <a:ext cx="12" cy="12"/>
                </a:xfrm>
                <a:custGeom>
                  <a:avLst/>
                  <a:gdLst>
                    <a:gd name="T0" fmla="*/ 6 w 12"/>
                    <a:gd name="T1" fmla="*/ 9 h 12"/>
                    <a:gd name="T2" fmla="*/ 7 w 12"/>
                    <a:gd name="T3" fmla="*/ 9 h 12"/>
                    <a:gd name="T4" fmla="*/ 9 w 12"/>
                    <a:gd name="T5" fmla="*/ 12 h 12"/>
                    <a:gd name="T6" fmla="*/ 10 w 12"/>
                    <a:gd name="T7" fmla="*/ 12 h 12"/>
                    <a:gd name="T8" fmla="*/ 7 w 12"/>
                    <a:gd name="T9" fmla="*/ 9 h 12"/>
                    <a:gd name="T10" fmla="*/ 7 w 12"/>
                    <a:gd name="T11" fmla="*/ 9 h 12"/>
                    <a:gd name="T12" fmla="*/ 8 w 12"/>
                    <a:gd name="T13" fmla="*/ 8 h 12"/>
                    <a:gd name="T14" fmla="*/ 8 w 12"/>
                    <a:gd name="T15" fmla="*/ 8 h 12"/>
                    <a:gd name="T16" fmla="*/ 9 w 12"/>
                    <a:gd name="T17" fmla="*/ 9 h 12"/>
                    <a:gd name="T18" fmla="*/ 11 w 12"/>
                    <a:gd name="T19" fmla="*/ 11 h 12"/>
                    <a:gd name="T20" fmla="*/ 12 w 12"/>
                    <a:gd name="T21" fmla="*/ 10 h 12"/>
                    <a:gd name="T22" fmla="*/ 10 w 12"/>
                    <a:gd name="T23" fmla="*/ 8 h 12"/>
                    <a:gd name="T24" fmla="*/ 9 w 12"/>
                    <a:gd name="T25" fmla="*/ 7 h 12"/>
                    <a:gd name="T26" fmla="*/ 9 w 12"/>
                    <a:gd name="T27" fmla="*/ 3 h 12"/>
                    <a:gd name="T28" fmla="*/ 3 w 12"/>
                    <a:gd name="T29" fmla="*/ 2 h 12"/>
                    <a:gd name="T30" fmla="*/ 2 w 12"/>
                    <a:gd name="T31" fmla="*/ 7 h 12"/>
                    <a:gd name="T32" fmla="*/ 6 w 12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9"/>
                      </a:moveTo>
                      <a:cubicBezTo>
                        <a:pt x="6" y="9"/>
                        <a:pt x="7" y="9"/>
                        <a:pt x="7" y="9"/>
                      </a:cubicBezTo>
                      <a:cubicBezTo>
                        <a:pt x="7" y="10"/>
                        <a:pt x="9" y="12"/>
                        <a:pt x="9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9" y="11"/>
                        <a:pt x="8" y="10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9" y="10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10"/>
                        <a:pt x="10" y="9"/>
                        <a:pt x="10" y="8"/>
                      </a:cubicBezTo>
                      <a:cubicBezTo>
                        <a:pt x="9" y="8"/>
                        <a:pt x="9" y="7"/>
                        <a:pt x="9" y="7"/>
                      </a:cubicBezTo>
                      <a:cubicBezTo>
                        <a:pt x="10" y="6"/>
                        <a:pt x="10" y="4"/>
                        <a:pt x="9" y="3"/>
                      </a:cubicBezTo>
                      <a:cubicBezTo>
                        <a:pt x="8" y="1"/>
                        <a:pt x="5" y="0"/>
                        <a:pt x="3" y="2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3" y="9"/>
                        <a:pt x="5" y="9"/>
                        <a:pt x="6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1" name="Freeform 1091"/>
                <p:cNvSpPr>
                  <a:spLocks/>
                </p:cNvSpPr>
                <p:nvPr/>
              </p:nvSpPr>
              <p:spPr bwMode="auto">
                <a:xfrm>
                  <a:off x="1681" y="2109"/>
                  <a:ext cx="12" cy="12"/>
                </a:xfrm>
                <a:custGeom>
                  <a:avLst/>
                  <a:gdLst>
                    <a:gd name="T0" fmla="*/ 43 w 112"/>
                    <a:gd name="T1" fmla="*/ 28 h 112"/>
                    <a:gd name="T2" fmla="*/ 47 w 112"/>
                    <a:gd name="T3" fmla="*/ 34 h 112"/>
                    <a:gd name="T4" fmla="*/ 39 w 112"/>
                    <a:gd name="T5" fmla="*/ 38 h 112"/>
                    <a:gd name="T6" fmla="*/ 35 w 112"/>
                    <a:gd name="T7" fmla="*/ 41 h 112"/>
                    <a:gd name="T8" fmla="*/ 24 w 112"/>
                    <a:gd name="T9" fmla="*/ 28 h 112"/>
                    <a:gd name="T10" fmla="*/ 4 w 112"/>
                    <a:gd name="T11" fmla="*/ 11 h 112"/>
                    <a:gd name="T12" fmla="*/ 0 w 112"/>
                    <a:gd name="T13" fmla="*/ 17 h 112"/>
                    <a:gd name="T14" fmla="*/ 20 w 112"/>
                    <a:gd name="T15" fmla="*/ 34 h 112"/>
                    <a:gd name="T16" fmla="*/ 28 w 112"/>
                    <a:gd name="T17" fmla="*/ 48 h 112"/>
                    <a:gd name="T18" fmla="*/ 31 w 112"/>
                    <a:gd name="T19" fmla="*/ 92 h 112"/>
                    <a:gd name="T20" fmla="*/ 89 w 112"/>
                    <a:gd name="T21" fmla="*/ 99 h 112"/>
                    <a:gd name="T22" fmla="*/ 97 w 112"/>
                    <a:gd name="T23" fmla="*/ 45 h 112"/>
                    <a:gd name="T24" fmla="*/ 55 w 112"/>
                    <a:gd name="T25" fmla="*/ 31 h 112"/>
                    <a:gd name="T26" fmla="*/ 47 w 112"/>
                    <a:gd name="T27" fmla="*/ 24 h 112"/>
                    <a:gd name="T28" fmla="*/ 24 w 112"/>
                    <a:gd name="T29" fmla="*/ 0 h 112"/>
                    <a:gd name="T30" fmla="*/ 16 w 112"/>
                    <a:gd name="T31" fmla="*/ 4 h 112"/>
                    <a:gd name="T32" fmla="*/ 43 w 112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3" y="28"/>
                      </a:moveTo>
                      <a:cubicBezTo>
                        <a:pt x="43" y="31"/>
                        <a:pt x="47" y="31"/>
                        <a:pt x="47" y="34"/>
                      </a:cubicBezTo>
                      <a:cubicBezTo>
                        <a:pt x="43" y="34"/>
                        <a:pt x="39" y="38"/>
                        <a:pt x="39" y="38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1" y="38"/>
                        <a:pt x="28" y="34"/>
                        <a:pt x="24" y="28"/>
                      </a:cubicBezTo>
                      <a:cubicBezTo>
                        <a:pt x="20" y="24"/>
                        <a:pt x="12" y="17"/>
                        <a:pt x="4" y="1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4" y="21"/>
                        <a:pt x="12" y="28"/>
                        <a:pt x="20" y="34"/>
                      </a:cubicBezTo>
                      <a:cubicBezTo>
                        <a:pt x="24" y="38"/>
                        <a:pt x="24" y="45"/>
                        <a:pt x="28" y="48"/>
                      </a:cubicBezTo>
                      <a:cubicBezTo>
                        <a:pt x="20" y="62"/>
                        <a:pt x="20" y="79"/>
                        <a:pt x="31" y="92"/>
                      </a:cubicBezTo>
                      <a:cubicBezTo>
                        <a:pt x="43" y="109"/>
                        <a:pt x="74" y="112"/>
                        <a:pt x="89" y="99"/>
                      </a:cubicBezTo>
                      <a:cubicBezTo>
                        <a:pt x="109" y="85"/>
                        <a:pt x="112" y="62"/>
                        <a:pt x="97" y="45"/>
                      </a:cubicBezTo>
                      <a:cubicBezTo>
                        <a:pt x="89" y="34"/>
                        <a:pt x="70" y="28"/>
                        <a:pt x="55" y="31"/>
                      </a:cubicBezTo>
                      <a:cubicBezTo>
                        <a:pt x="51" y="28"/>
                        <a:pt x="51" y="28"/>
                        <a:pt x="47" y="24"/>
                      </a:cubicBezTo>
                      <a:cubicBezTo>
                        <a:pt x="39" y="14"/>
                        <a:pt x="31" y="7"/>
                        <a:pt x="24" y="0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24" y="11"/>
                        <a:pt x="35" y="21"/>
                        <a:pt x="43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2" name="Freeform 1092"/>
                <p:cNvSpPr>
                  <a:spLocks/>
                </p:cNvSpPr>
                <p:nvPr/>
              </p:nvSpPr>
              <p:spPr bwMode="auto">
                <a:xfrm>
                  <a:off x="1681" y="2109"/>
                  <a:ext cx="12" cy="12"/>
                </a:xfrm>
                <a:custGeom>
                  <a:avLst/>
                  <a:gdLst>
                    <a:gd name="T0" fmla="*/ 5 w 12"/>
                    <a:gd name="T1" fmla="*/ 3 h 12"/>
                    <a:gd name="T2" fmla="*/ 5 w 12"/>
                    <a:gd name="T3" fmla="*/ 4 h 12"/>
                    <a:gd name="T4" fmla="*/ 4 w 12"/>
                    <a:gd name="T5" fmla="*/ 4 h 12"/>
                    <a:gd name="T6" fmla="*/ 4 w 12"/>
                    <a:gd name="T7" fmla="*/ 4 h 12"/>
                    <a:gd name="T8" fmla="*/ 2 w 12"/>
                    <a:gd name="T9" fmla="*/ 3 h 12"/>
                    <a:gd name="T10" fmla="*/ 0 w 12"/>
                    <a:gd name="T11" fmla="*/ 1 h 12"/>
                    <a:gd name="T12" fmla="*/ 0 w 12"/>
                    <a:gd name="T13" fmla="*/ 2 h 12"/>
                    <a:gd name="T14" fmla="*/ 2 w 12"/>
                    <a:gd name="T15" fmla="*/ 4 h 12"/>
                    <a:gd name="T16" fmla="*/ 3 w 12"/>
                    <a:gd name="T17" fmla="*/ 5 h 12"/>
                    <a:gd name="T18" fmla="*/ 3 w 12"/>
                    <a:gd name="T19" fmla="*/ 10 h 12"/>
                    <a:gd name="T20" fmla="*/ 9 w 12"/>
                    <a:gd name="T21" fmla="*/ 11 h 12"/>
                    <a:gd name="T22" fmla="*/ 10 w 12"/>
                    <a:gd name="T23" fmla="*/ 5 h 12"/>
                    <a:gd name="T24" fmla="*/ 6 w 12"/>
                    <a:gd name="T25" fmla="*/ 3 h 12"/>
                    <a:gd name="T26" fmla="*/ 5 w 12"/>
                    <a:gd name="T27" fmla="*/ 3 h 12"/>
                    <a:gd name="T28" fmla="*/ 2 w 12"/>
                    <a:gd name="T29" fmla="*/ 0 h 12"/>
                    <a:gd name="T30" fmla="*/ 2 w 12"/>
                    <a:gd name="T31" fmla="*/ 0 h 12"/>
                    <a:gd name="T32" fmla="*/ 5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5" y="3"/>
                      </a:move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2" y="3"/>
                        <a:pt x="1" y="2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4"/>
                      </a:cubicBezTo>
                      <a:cubicBezTo>
                        <a:pt x="2" y="4"/>
                        <a:pt x="2" y="5"/>
                        <a:pt x="3" y="5"/>
                      </a:cubicBezTo>
                      <a:cubicBezTo>
                        <a:pt x="2" y="7"/>
                        <a:pt x="2" y="8"/>
                        <a:pt x="3" y="10"/>
                      </a:cubicBezTo>
                      <a:cubicBezTo>
                        <a:pt x="5" y="12"/>
                        <a:pt x="8" y="12"/>
                        <a:pt x="9" y="11"/>
                      </a:cubicBezTo>
                      <a:cubicBezTo>
                        <a:pt x="11" y="9"/>
                        <a:pt x="12" y="7"/>
                        <a:pt x="10" y="5"/>
                      </a:cubicBezTo>
                      <a:cubicBezTo>
                        <a:pt x="9" y="4"/>
                        <a:pt x="7" y="3"/>
                        <a:pt x="6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3" name="Freeform 1093"/>
                <p:cNvSpPr>
                  <a:spLocks/>
                </p:cNvSpPr>
                <p:nvPr/>
              </p:nvSpPr>
              <p:spPr bwMode="auto">
                <a:xfrm>
                  <a:off x="1671" y="2099"/>
                  <a:ext cx="12" cy="12"/>
                </a:xfrm>
                <a:custGeom>
                  <a:avLst/>
                  <a:gdLst>
                    <a:gd name="T0" fmla="*/ 56 w 112"/>
                    <a:gd name="T1" fmla="*/ 81 h 112"/>
                    <a:gd name="T2" fmla="*/ 60 w 112"/>
                    <a:gd name="T3" fmla="*/ 84 h 112"/>
                    <a:gd name="T4" fmla="*/ 86 w 112"/>
                    <a:gd name="T5" fmla="*/ 112 h 112"/>
                    <a:gd name="T6" fmla="*/ 94 w 112"/>
                    <a:gd name="T7" fmla="*/ 109 h 112"/>
                    <a:gd name="T8" fmla="*/ 68 w 112"/>
                    <a:gd name="T9" fmla="*/ 81 h 112"/>
                    <a:gd name="T10" fmla="*/ 64 w 112"/>
                    <a:gd name="T11" fmla="*/ 77 h 112"/>
                    <a:gd name="T12" fmla="*/ 71 w 112"/>
                    <a:gd name="T13" fmla="*/ 74 h 112"/>
                    <a:gd name="T14" fmla="*/ 75 w 112"/>
                    <a:gd name="T15" fmla="*/ 70 h 112"/>
                    <a:gd name="T16" fmla="*/ 83 w 112"/>
                    <a:gd name="T17" fmla="*/ 81 h 112"/>
                    <a:gd name="T18" fmla="*/ 105 w 112"/>
                    <a:gd name="T19" fmla="*/ 102 h 112"/>
                    <a:gd name="T20" fmla="*/ 112 w 112"/>
                    <a:gd name="T21" fmla="*/ 95 h 112"/>
                    <a:gd name="T22" fmla="*/ 90 w 112"/>
                    <a:gd name="T23" fmla="*/ 74 h 112"/>
                    <a:gd name="T24" fmla="*/ 83 w 112"/>
                    <a:gd name="T25" fmla="*/ 63 h 112"/>
                    <a:gd name="T26" fmla="*/ 79 w 112"/>
                    <a:gd name="T27" fmla="*/ 18 h 112"/>
                    <a:gd name="T28" fmla="*/ 23 w 112"/>
                    <a:gd name="T29" fmla="*/ 11 h 112"/>
                    <a:gd name="T30" fmla="*/ 15 w 112"/>
                    <a:gd name="T31" fmla="*/ 67 h 112"/>
                    <a:gd name="T32" fmla="*/ 56 w 112"/>
                    <a:gd name="T33" fmla="*/ 8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6" y="81"/>
                      </a:moveTo>
                      <a:cubicBezTo>
                        <a:pt x="56" y="81"/>
                        <a:pt x="60" y="84"/>
                        <a:pt x="60" y="84"/>
                      </a:cubicBezTo>
                      <a:cubicBezTo>
                        <a:pt x="68" y="95"/>
                        <a:pt x="79" y="105"/>
                        <a:pt x="86" y="112"/>
                      </a:cubicBezTo>
                      <a:cubicBezTo>
                        <a:pt x="94" y="109"/>
                        <a:pt x="94" y="109"/>
                        <a:pt x="94" y="109"/>
                      </a:cubicBezTo>
                      <a:cubicBezTo>
                        <a:pt x="83" y="98"/>
                        <a:pt x="75" y="91"/>
                        <a:pt x="68" y="81"/>
                      </a:cubicBezTo>
                      <a:cubicBezTo>
                        <a:pt x="68" y="81"/>
                        <a:pt x="64" y="77"/>
                        <a:pt x="64" y="77"/>
                      </a:cubicBezTo>
                      <a:cubicBezTo>
                        <a:pt x="68" y="77"/>
                        <a:pt x="71" y="74"/>
                        <a:pt x="71" y="74"/>
                      </a:cubicBezTo>
                      <a:cubicBezTo>
                        <a:pt x="75" y="74"/>
                        <a:pt x="75" y="70"/>
                        <a:pt x="75" y="70"/>
                      </a:cubicBezTo>
                      <a:cubicBezTo>
                        <a:pt x="79" y="74"/>
                        <a:pt x="79" y="77"/>
                        <a:pt x="83" y="81"/>
                      </a:cubicBezTo>
                      <a:cubicBezTo>
                        <a:pt x="86" y="88"/>
                        <a:pt x="94" y="95"/>
                        <a:pt x="105" y="102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01" y="88"/>
                        <a:pt x="94" y="81"/>
                        <a:pt x="90" y="74"/>
                      </a:cubicBezTo>
                      <a:cubicBezTo>
                        <a:pt x="86" y="70"/>
                        <a:pt x="83" y="67"/>
                        <a:pt x="83" y="63"/>
                      </a:cubicBezTo>
                      <a:cubicBezTo>
                        <a:pt x="94" y="49"/>
                        <a:pt x="90" y="32"/>
                        <a:pt x="79" y="18"/>
                      </a:cubicBezTo>
                      <a:cubicBezTo>
                        <a:pt x="68" y="0"/>
                        <a:pt x="42" y="0"/>
                        <a:pt x="23" y="11"/>
                      </a:cubicBezTo>
                      <a:cubicBezTo>
                        <a:pt x="4" y="25"/>
                        <a:pt x="0" y="49"/>
                        <a:pt x="15" y="67"/>
                      </a:cubicBezTo>
                      <a:cubicBezTo>
                        <a:pt x="27" y="77"/>
                        <a:pt x="42" y="84"/>
                        <a:pt x="56" y="8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4" name="Freeform 1094"/>
                <p:cNvSpPr>
                  <a:spLocks/>
                </p:cNvSpPr>
                <p:nvPr/>
              </p:nvSpPr>
              <p:spPr bwMode="auto">
                <a:xfrm>
                  <a:off x="1671" y="2099"/>
                  <a:ext cx="12" cy="12"/>
                </a:xfrm>
                <a:custGeom>
                  <a:avLst/>
                  <a:gdLst>
                    <a:gd name="T0" fmla="*/ 6 w 12"/>
                    <a:gd name="T1" fmla="*/ 8 h 12"/>
                    <a:gd name="T2" fmla="*/ 6 w 12"/>
                    <a:gd name="T3" fmla="*/ 9 h 12"/>
                    <a:gd name="T4" fmla="*/ 9 w 12"/>
                    <a:gd name="T5" fmla="*/ 12 h 12"/>
                    <a:gd name="T6" fmla="*/ 10 w 12"/>
                    <a:gd name="T7" fmla="*/ 11 h 12"/>
                    <a:gd name="T8" fmla="*/ 7 w 12"/>
                    <a:gd name="T9" fmla="*/ 8 h 12"/>
                    <a:gd name="T10" fmla="*/ 7 w 12"/>
                    <a:gd name="T11" fmla="*/ 8 h 12"/>
                    <a:gd name="T12" fmla="*/ 7 w 12"/>
                    <a:gd name="T13" fmla="*/ 8 h 12"/>
                    <a:gd name="T14" fmla="*/ 8 w 12"/>
                    <a:gd name="T15" fmla="*/ 7 h 12"/>
                    <a:gd name="T16" fmla="*/ 9 w 12"/>
                    <a:gd name="T17" fmla="*/ 8 h 12"/>
                    <a:gd name="T18" fmla="*/ 11 w 12"/>
                    <a:gd name="T19" fmla="*/ 11 h 12"/>
                    <a:gd name="T20" fmla="*/ 12 w 12"/>
                    <a:gd name="T21" fmla="*/ 10 h 12"/>
                    <a:gd name="T22" fmla="*/ 9 w 12"/>
                    <a:gd name="T23" fmla="*/ 8 h 12"/>
                    <a:gd name="T24" fmla="*/ 9 w 12"/>
                    <a:gd name="T25" fmla="*/ 7 h 12"/>
                    <a:gd name="T26" fmla="*/ 8 w 12"/>
                    <a:gd name="T27" fmla="*/ 2 h 12"/>
                    <a:gd name="T28" fmla="*/ 2 w 12"/>
                    <a:gd name="T29" fmla="*/ 1 h 12"/>
                    <a:gd name="T30" fmla="*/ 1 w 12"/>
                    <a:gd name="T31" fmla="*/ 7 h 12"/>
                    <a:gd name="T32" fmla="*/ 6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8"/>
                      </a:move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7" y="10"/>
                        <a:pt x="8" y="11"/>
                        <a:pt x="9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8" y="10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8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9" y="9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0" y="9"/>
                        <a:pt x="10" y="8"/>
                        <a:pt x="9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5"/>
                        <a:pt x="9" y="3"/>
                        <a:pt x="8" y="2"/>
                      </a:cubicBezTo>
                      <a:cubicBezTo>
                        <a:pt x="7" y="0"/>
                        <a:pt x="4" y="0"/>
                        <a:pt x="2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3" y="8"/>
                        <a:pt x="4" y="9"/>
                        <a:pt x="6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5" name="Freeform 1095"/>
                <p:cNvSpPr>
                  <a:spLocks/>
                </p:cNvSpPr>
                <p:nvPr/>
              </p:nvSpPr>
              <p:spPr bwMode="auto">
                <a:xfrm>
                  <a:off x="2031" y="2490"/>
                  <a:ext cx="12" cy="12"/>
                </a:xfrm>
                <a:custGeom>
                  <a:avLst/>
                  <a:gdLst>
                    <a:gd name="T0" fmla="*/ 42 w 112"/>
                    <a:gd name="T1" fmla="*/ 28 h 112"/>
                    <a:gd name="T2" fmla="*/ 49 w 112"/>
                    <a:gd name="T3" fmla="*/ 34 h 112"/>
                    <a:gd name="T4" fmla="*/ 38 w 112"/>
                    <a:gd name="T5" fmla="*/ 41 h 112"/>
                    <a:gd name="T6" fmla="*/ 34 w 112"/>
                    <a:gd name="T7" fmla="*/ 41 h 112"/>
                    <a:gd name="T8" fmla="*/ 27 w 112"/>
                    <a:gd name="T9" fmla="*/ 28 h 112"/>
                    <a:gd name="T10" fmla="*/ 8 w 112"/>
                    <a:gd name="T11" fmla="*/ 11 h 112"/>
                    <a:gd name="T12" fmla="*/ 0 w 112"/>
                    <a:gd name="T13" fmla="*/ 17 h 112"/>
                    <a:gd name="T14" fmla="*/ 19 w 112"/>
                    <a:gd name="T15" fmla="*/ 34 h 112"/>
                    <a:gd name="T16" fmla="*/ 30 w 112"/>
                    <a:gd name="T17" fmla="*/ 48 h 112"/>
                    <a:gd name="T18" fmla="*/ 30 w 112"/>
                    <a:gd name="T19" fmla="*/ 92 h 112"/>
                    <a:gd name="T20" fmla="*/ 90 w 112"/>
                    <a:gd name="T21" fmla="*/ 99 h 112"/>
                    <a:gd name="T22" fmla="*/ 98 w 112"/>
                    <a:gd name="T23" fmla="*/ 45 h 112"/>
                    <a:gd name="T24" fmla="*/ 56 w 112"/>
                    <a:gd name="T25" fmla="*/ 31 h 112"/>
                    <a:gd name="T26" fmla="*/ 49 w 112"/>
                    <a:gd name="T27" fmla="*/ 24 h 112"/>
                    <a:gd name="T28" fmla="*/ 23 w 112"/>
                    <a:gd name="T29" fmla="*/ 0 h 112"/>
                    <a:gd name="T30" fmla="*/ 15 w 112"/>
                    <a:gd name="T31" fmla="*/ 4 h 112"/>
                    <a:gd name="T32" fmla="*/ 42 w 112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2" y="28"/>
                      </a:moveTo>
                      <a:cubicBezTo>
                        <a:pt x="45" y="31"/>
                        <a:pt x="45" y="34"/>
                        <a:pt x="49" y="34"/>
                      </a:cubicBezTo>
                      <a:cubicBezTo>
                        <a:pt x="45" y="34"/>
                        <a:pt x="42" y="38"/>
                        <a:pt x="38" y="41"/>
                      </a:cubicBezTo>
                      <a:cubicBezTo>
                        <a:pt x="38" y="41"/>
                        <a:pt x="38" y="41"/>
                        <a:pt x="34" y="41"/>
                      </a:cubicBezTo>
                      <a:cubicBezTo>
                        <a:pt x="34" y="38"/>
                        <a:pt x="30" y="34"/>
                        <a:pt x="27" y="28"/>
                      </a:cubicBezTo>
                      <a:cubicBezTo>
                        <a:pt x="23" y="24"/>
                        <a:pt x="15" y="17"/>
                        <a:pt x="8" y="1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24"/>
                        <a:pt x="15" y="28"/>
                        <a:pt x="19" y="34"/>
                      </a:cubicBezTo>
                      <a:cubicBezTo>
                        <a:pt x="23" y="38"/>
                        <a:pt x="27" y="45"/>
                        <a:pt x="30" y="48"/>
                      </a:cubicBezTo>
                      <a:cubicBezTo>
                        <a:pt x="19" y="62"/>
                        <a:pt x="19" y="79"/>
                        <a:pt x="30" y="92"/>
                      </a:cubicBezTo>
                      <a:cubicBezTo>
                        <a:pt x="45" y="109"/>
                        <a:pt x="71" y="112"/>
                        <a:pt x="90" y="99"/>
                      </a:cubicBezTo>
                      <a:cubicBezTo>
                        <a:pt x="109" y="89"/>
                        <a:pt x="112" y="62"/>
                        <a:pt x="98" y="45"/>
                      </a:cubicBezTo>
                      <a:cubicBezTo>
                        <a:pt x="86" y="34"/>
                        <a:pt x="71" y="31"/>
                        <a:pt x="56" y="31"/>
                      </a:cubicBezTo>
                      <a:cubicBezTo>
                        <a:pt x="53" y="31"/>
                        <a:pt x="49" y="28"/>
                        <a:pt x="49" y="24"/>
                      </a:cubicBezTo>
                      <a:cubicBezTo>
                        <a:pt x="42" y="14"/>
                        <a:pt x="30" y="7"/>
                        <a:pt x="23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7" y="14"/>
                        <a:pt x="34" y="21"/>
                        <a:pt x="42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6" name="Freeform 1096"/>
                <p:cNvSpPr>
                  <a:spLocks/>
                </p:cNvSpPr>
                <p:nvPr/>
              </p:nvSpPr>
              <p:spPr bwMode="auto">
                <a:xfrm>
                  <a:off x="2031" y="2490"/>
                  <a:ext cx="12" cy="12"/>
                </a:xfrm>
                <a:custGeom>
                  <a:avLst/>
                  <a:gdLst>
                    <a:gd name="T0" fmla="*/ 4 w 12"/>
                    <a:gd name="T1" fmla="*/ 3 h 12"/>
                    <a:gd name="T2" fmla="*/ 5 w 12"/>
                    <a:gd name="T3" fmla="*/ 4 h 12"/>
                    <a:gd name="T4" fmla="*/ 4 w 12"/>
                    <a:gd name="T5" fmla="*/ 5 h 12"/>
                    <a:gd name="T6" fmla="*/ 3 w 12"/>
                    <a:gd name="T7" fmla="*/ 5 h 12"/>
                    <a:gd name="T8" fmla="*/ 3 w 12"/>
                    <a:gd name="T9" fmla="*/ 3 h 12"/>
                    <a:gd name="T10" fmla="*/ 1 w 12"/>
                    <a:gd name="T11" fmla="*/ 2 h 12"/>
                    <a:gd name="T12" fmla="*/ 0 w 12"/>
                    <a:gd name="T13" fmla="*/ 2 h 12"/>
                    <a:gd name="T14" fmla="*/ 2 w 12"/>
                    <a:gd name="T15" fmla="*/ 4 h 12"/>
                    <a:gd name="T16" fmla="*/ 3 w 12"/>
                    <a:gd name="T17" fmla="*/ 5 h 12"/>
                    <a:gd name="T18" fmla="*/ 3 w 12"/>
                    <a:gd name="T19" fmla="*/ 10 h 12"/>
                    <a:gd name="T20" fmla="*/ 9 w 12"/>
                    <a:gd name="T21" fmla="*/ 11 h 12"/>
                    <a:gd name="T22" fmla="*/ 10 w 12"/>
                    <a:gd name="T23" fmla="*/ 5 h 12"/>
                    <a:gd name="T24" fmla="*/ 6 w 12"/>
                    <a:gd name="T25" fmla="*/ 4 h 12"/>
                    <a:gd name="T26" fmla="*/ 5 w 12"/>
                    <a:gd name="T27" fmla="*/ 3 h 12"/>
                    <a:gd name="T28" fmla="*/ 2 w 12"/>
                    <a:gd name="T29" fmla="*/ 0 h 12"/>
                    <a:gd name="T30" fmla="*/ 1 w 12"/>
                    <a:gd name="T31" fmla="*/ 1 h 12"/>
                    <a:gd name="T32" fmla="*/ 4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4" y="3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5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3" y="4"/>
                        <a:pt x="3" y="4"/>
                        <a:pt x="3" y="3"/>
                      </a:cubicBezTo>
                      <a:cubicBezTo>
                        <a:pt x="2" y="3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1" y="3"/>
                        <a:pt x="2" y="4"/>
                      </a:cubicBezTo>
                      <a:cubicBezTo>
                        <a:pt x="2" y="4"/>
                        <a:pt x="3" y="5"/>
                        <a:pt x="3" y="5"/>
                      </a:cubicBez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12"/>
                        <a:pt x="7" y="12"/>
                        <a:pt x="9" y="11"/>
                      </a:cubicBezTo>
                      <a:cubicBezTo>
                        <a:pt x="11" y="10"/>
                        <a:pt x="12" y="7"/>
                        <a:pt x="10" y="5"/>
                      </a:cubicBezTo>
                      <a:cubicBezTo>
                        <a:pt x="9" y="4"/>
                        <a:pt x="7" y="4"/>
                        <a:pt x="6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2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7" name="Freeform 1097"/>
                <p:cNvSpPr>
                  <a:spLocks/>
                </p:cNvSpPr>
                <p:nvPr/>
              </p:nvSpPr>
              <p:spPr bwMode="auto">
                <a:xfrm>
                  <a:off x="2021" y="2482"/>
                  <a:ext cx="12" cy="10"/>
                </a:xfrm>
                <a:custGeom>
                  <a:avLst/>
                  <a:gdLst>
                    <a:gd name="T0" fmla="*/ 58 w 112"/>
                    <a:gd name="T1" fmla="*/ 69 h 96"/>
                    <a:gd name="T2" fmla="*/ 62 w 112"/>
                    <a:gd name="T3" fmla="*/ 75 h 96"/>
                    <a:gd name="T4" fmla="*/ 89 w 112"/>
                    <a:gd name="T5" fmla="*/ 96 h 96"/>
                    <a:gd name="T6" fmla="*/ 97 w 112"/>
                    <a:gd name="T7" fmla="*/ 93 h 96"/>
                    <a:gd name="T8" fmla="*/ 66 w 112"/>
                    <a:gd name="T9" fmla="*/ 69 h 96"/>
                    <a:gd name="T10" fmla="*/ 66 w 112"/>
                    <a:gd name="T11" fmla="*/ 66 h 96"/>
                    <a:gd name="T12" fmla="*/ 74 w 112"/>
                    <a:gd name="T13" fmla="*/ 63 h 96"/>
                    <a:gd name="T14" fmla="*/ 78 w 112"/>
                    <a:gd name="T15" fmla="*/ 60 h 96"/>
                    <a:gd name="T16" fmla="*/ 85 w 112"/>
                    <a:gd name="T17" fmla="*/ 69 h 96"/>
                    <a:gd name="T18" fmla="*/ 105 w 112"/>
                    <a:gd name="T19" fmla="*/ 87 h 96"/>
                    <a:gd name="T20" fmla="*/ 112 w 112"/>
                    <a:gd name="T21" fmla="*/ 81 h 96"/>
                    <a:gd name="T22" fmla="*/ 93 w 112"/>
                    <a:gd name="T23" fmla="*/ 66 h 96"/>
                    <a:gd name="T24" fmla="*/ 82 w 112"/>
                    <a:gd name="T25" fmla="*/ 57 h 96"/>
                    <a:gd name="T26" fmla="*/ 82 w 112"/>
                    <a:gd name="T27" fmla="*/ 15 h 96"/>
                    <a:gd name="T28" fmla="*/ 20 w 112"/>
                    <a:gd name="T29" fmla="*/ 12 h 96"/>
                    <a:gd name="T30" fmla="*/ 12 w 112"/>
                    <a:gd name="T31" fmla="*/ 57 h 96"/>
                    <a:gd name="T32" fmla="*/ 58 w 112"/>
                    <a:gd name="T33" fmla="*/ 6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58" y="69"/>
                      </a:moveTo>
                      <a:cubicBezTo>
                        <a:pt x="58" y="72"/>
                        <a:pt x="58" y="72"/>
                        <a:pt x="62" y="75"/>
                      </a:cubicBezTo>
                      <a:cubicBezTo>
                        <a:pt x="70" y="81"/>
                        <a:pt x="82" y="90"/>
                        <a:pt x="89" y="96"/>
                      </a:cubicBezTo>
                      <a:cubicBezTo>
                        <a:pt x="97" y="93"/>
                        <a:pt x="97" y="93"/>
                        <a:pt x="97" y="93"/>
                      </a:cubicBezTo>
                      <a:cubicBezTo>
                        <a:pt x="85" y="84"/>
                        <a:pt x="78" y="78"/>
                        <a:pt x="66" y="69"/>
                      </a:cubicBezTo>
                      <a:cubicBezTo>
                        <a:pt x="66" y="69"/>
                        <a:pt x="66" y="66"/>
                        <a:pt x="66" y="66"/>
                      </a:cubicBezTo>
                      <a:cubicBezTo>
                        <a:pt x="70" y="66"/>
                        <a:pt x="70" y="63"/>
                        <a:pt x="74" y="63"/>
                      </a:cubicBezTo>
                      <a:cubicBezTo>
                        <a:pt x="74" y="63"/>
                        <a:pt x="78" y="60"/>
                        <a:pt x="78" y="60"/>
                      </a:cubicBezTo>
                      <a:cubicBezTo>
                        <a:pt x="78" y="63"/>
                        <a:pt x="82" y="66"/>
                        <a:pt x="85" y="69"/>
                      </a:cubicBezTo>
                      <a:cubicBezTo>
                        <a:pt x="89" y="75"/>
                        <a:pt x="97" y="81"/>
                        <a:pt x="105" y="87"/>
                      </a:cubicBezTo>
                      <a:cubicBezTo>
                        <a:pt x="112" y="81"/>
                        <a:pt x="112" y="81"/>
                        <a:pt x="112" y="81"/>
                      </a:cubicBezTo>
                      <a:cubicBezTo>
                        <a:pt x="105" y="75"/>
                        <a:pt x="97" y="69"/>
                        <a:pt x="93" y="66"/>
                      </a:cubicBezTo>
                      <a:cubicBezTo>
                        <a:pt x="89" y="60"/>
                        <a:pt x="85" y="60"/>
                        <a:pt x="82" y="57"/>
                      </a:cubicBezTo>
                      <a:cubicBezTo>
                        <a:pt x="93" y="45"/>
                        <a:pt x="93" y="27"/>
                        <a:pt x="82" y="15"/>
                      </a:cubicBezTo>
                      <a:cubicBezTo>
                        <a:pt x="66" y="0"/>
                        <a:pt x="39" y="0"/>
                        <a:pt x="20" y="12"/>
                      </a:cubicBezTo>
                      <a:cubicBezTo>
                        <a:pt x="4" y="21"/>
                        <a:pt x="0" y="42"/>
                        <a:pt x="12" y="57"/>
                      </a:cubicBezTo>
                      <a:cubicBezTo>
                        <a:pt x="24" y="69"/>
                        <a:pt x="39" y="72"/>
                        <a:pt x="58" y="6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8" name="Freeform 1098"/>
                <p:cNvSpPr>
                  <a:spLocks/>
                </p:cNvSpPr>
                <p:nvPr/>
              </p:nvSpPr>
              <p:spPr bwMode="auto">
                <a:xfrm>
                  <a:off x="2021" y="2482"/>
                  <a:ext cx="12" cy="10"/>
                </a:xfrm>
                <a:custGeom>
                  <a:avLst/>
                  <a:gdLst>
                    <a:gd name="T0" fmla="*/ 6 w 12"/>
                    <a:gd name="T1" fmla="*/ 7 h 10"/>
                    <a:gd name="T2" fmla="*/ 6 w 12"/>
                    <a:gd name="T3" fmla="*/ 8 h 10"/>
                    <a:gd name="T4" fmla="*/ 9 w 12"/>
                    <a:gd name="T5" fmla="*/ 10 h 10"/>
                    <a:gd name="T6" fmla="*/ 10 w 12"/>
                    <a:gd name="T7" fmla="*/ 10 h 10"/>
                    <a:gd name="T8" fmla="*/ 7 w 12"/>
                    <a:gd name="T9" fmla="*/ 7 h 10"/>
                    <a:gd name="T10" fmla="*/ 7 w 12"/>
                    <a:gd name="T11" fmla="*/ 7 h 10"/>
                    <a:gd name="T12" fmla="*/ 8 w 12"/>
                    <a:gd name="T13" fmla="*/ 7 h 10"/>
                    <a:gd name="T14" fmla="*/ 8 w 12"/>
                    <a:gd name="T15" fmla="*/ 6 h 10"/>
                    <a:gd name="T16" fmla="*/ 9 w 12"/>
                    <a:gd name="T17" fmla="*/ 7 h 10"/>
                    <a:gd name="T18" fmla="*/ 11 w 12"/>
                    <a:gd name="T19" fmla="*/ 9 h 10"/>
                    <a:gd name="T20" fmla="*/ 12 w 12"/>
                    <a:gd name="T21" fmla="*/ 8 h 10"/>
                    <a:gd name="T22" fmla="*/ 10 w 12"/>
                    <a:gd name="T23" fmla="*/ 7 h 10"/>
                    <a:gd name="T24" fmla="*/ 8 w 12"/>
                    <a:gd name="T25" fmla="*/ 6 h 10"/>
                    <a:gd name="T26" fmla="*/ 8 w 12"/>
                    <a:gd name="T27" fmla="*/ 1 h 10"/>
                    <a:gd name="T28" fmla="*/ 2 w 12"/>
                    <a:gd name="T29" fmla="*/ 1 h 10"/>
                    <a:gd name="T30" fmla="*/ 1 w 12"/>
                    <a:gd name="T31" fmla="*/ 6 h 10"/>
                    <a:gd name="T32" fmla="*/ 6 w 12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6" y="7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8"/>
                        <a:pt x="8" y="9"/>
                        <a:pt x="9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9"/>
                        <a:pt x="8" y="8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8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9" y="8"/>
                        <a:pt x="10" y="8"/>
                        <a:pt x="11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0" y="7"/>
                        <a:pt x="10" y="7"/>
                      </a:cubicBezTo>
                      <a:cubicBezTo>
                        <a:pt x="9" y="6"/>
                        <a:pt x="9" y="6"/>
                        <a:pt x="8" y="6"/>
                      </a:cubicBezTo>
                      <a:cubicBezTo>
                        <a:pt x="10" y="5"/>
                        <a:pt x="10" y="3"/>
                        <a:pt x="8" y="1"/>
                      </a:cubicBezTo>
                      <a:cubicBezTo>
                        <a:pt x="7" y="0"/>
                        <a:pt x="4" y="0"/>
                        <a:pt x="2" y="1"/>
                      </a:cubicBezTo>
                      <a:cubicBezTo>
                        <a:pt x="0" y="2"/>
                        <a:pt x="0" y="4"/>
                        <a:pt x="1" y="6"/>
                      </a:cubicBezTo>
                      <a:cubicBezTo>
                        <a:pt x="2" y="7"/>
                        <a:pt x="4" y="8"/>
                        <a:pt x="6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9" name="Freeform 1099"/>
                <p:cNvSpPr>
                  <a:spLocks/>
                </p:cNvSpPr>
                <p:nvPr/>
              </p:nvSpPr>
              <p:spPr bwMode="auto">
                <a:xfrm>
                  <a:off x="1673" y="2114"/>
                  <a:ext cx="13" cy="12"/>
                </a:xfrm>
                <a:custGeom>
                  <a:avLst/>
                  <a:gdLst>
                    <a:gd name="T0" fmla="*/ 47 w 128"/>
                    <a:gd name="T1" fmla="*/ 28 h 112"/>
                    <a:gd name="T2" fmla="*/ 56 w 128"/>
                    <a:gd name="T3" fmla="*/ 34 h 112"/>
                    <a:gd name="T4" fmla="*/ 47 w 128"/>
                    <a:gd name="T5" fmla="*/ 41 h 112"/>
                    <a:gd name="T6" fmla="*/ 43 w 128"/>
                    <a:gd name="T7" fmla="*/ 45 h 112"/>
                    <a:gd name="T8" fmla="*/ 30 w 128"/>
                    <a:gd name="T9" fmla="*/ 31 h 112"/>
                    <a:gd name="T10" fmla="*/ 9 w 128"/>
                    <a:gd name="T11" fmla="*/ 14 h 112"/>
                    <a:gd name="T12" fmla="*/ 0 w 128"/>
                    <a:gd name="T13" fmla="*/ 17 h 112"/>
                    <a:gd name="T14" fmla="*/ 26 w 128"/>
                    <a:gd name="T15" fmla="*/ 34 h 112"/>
                    <a:gd name="T16" fmla="*/ 35 w 128"/>
                    <a:gd name="T17" fmla="*/ 48 h 112"/>
                    <a:gd name="T18" fmla="*/ 39 w 128"/>
                    <a:gd name="T19" fmla="*/ 92 h 112"/>
                    <a:gd name="T20" fmla="*/ 107 w 128"/>
                    <a:gd name="T21" fmla="*/ 99 h 112"/>
                    <a:gd name="T22" fmla="*/ 111 w 128"/>
                    <a:gd name="T23" fmla="*/ 45 h 112"/>
                    <a:gd name="T24" fmla="*/ 64 w 128"/>
                    <a:gd name="T25" fmla="*/ 31 h 112"/>
                    <a:gd name="T26" fmla="*/ 56 w 128"/>
                    <a:gd name="T27" fmla="*/ 24 h 112"/>
                    <a:gd name="T28" fmla="*/ 26 w 128"/>
                    <a:gd name="T29" fmla="*/ 0 h 112"/>
                    <a:gd name="T30" fmla="*/ 18 w 128"/>
                    <a:gd name="T31" fmla="*/ 7 h 112"/>
                    <a:gd name="T32" fmla="*/ 47 w 128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112">
                      <a:moveTo>
                        <a:pt x="47" y="28"/>
                      </a:moveTo>
                      <a:cubicBezTo>
                        <a:pt x="52" y="31"/>
                        <a:pt x="56" y="34"/>
                        <a:pt x="56" y="34"/>
                      </a:cubicBezTo>
                      <a:cubicBezTo>
                        <a:pt x="52" y="34"/>
                        <a:pt x="47" y="38"/>
                        <a:pt x="47" y="41"/>
                      </a:cubicBezTo>
                      <a:cubicBezTo>
                        <a:pt x="43" y="41"/>
                        <a:pt x="43" y="41"/>
                        <a:pt x="43" y="45"/>
                      </a:cubicBezTo>
                      <a:cubicBezTo>
                        <a:pt x="39" y="38"/>
                        <a:pt x="35" y="34"/>
                        <a:pt x="30" y="31"/>
                      </a:cubicBezTo>
                      <a:cubicBezTo>
                        <a:pt x="26" y="24"/>
                        <a:pt x="18" y="17"/>
                        <a:pt x="9" y="14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9" y="24"/>
                        <a:pt x="18" y="31"/>
                        <a:pt x="26" y="34"/>
                      </a:cubicBezTo>
                      <a:cubicBezTo>
                        <a:pt x="30" y="38"/>
                        <a:pt x="30" y="45"/>
                        <a:pt x="35" y="48"/>
                      </a:cubicBezTo>
                      <a:cubicBezTo>
                        <a:pt x="26" y="62"/>
                        <a:pt x="26" y="82"/>
                        <a:pt x="39" y="92"/>
                      </a:cubicBezTo>
                      <a:cubicBezTo>
                        <a:pt x="56" y="109"/>
                        <a:pt x="86" y="112"/>
                        <a:pt x="107" y="99"/>
                      </a:cubicBezTo>
                      <a:cubicBezTo>
                        <a:pt x="128" y="85"/>
                        <a:pt x="128" y="62"/>
                        <a:pt x="111" y="45"/>
                      </a:cubicBezTo>
                      <a:cubicBezTo>
                        <a:pt x="103" y="34"/>
                        <a:pt x="82" y="31"/>
                        <a:pt x="64" y="31"/>
                      </a:cubicBezTo>
                      <a:cubicBezTo>
                        <a:pt x="60" y="31"/>
                        <a:pt x="60" y="28"/>
                        <a:pt x="56" y="24"/>
                      </a:cubicBezTo>
                      <a:cubicBezTo>
                        <a:pt x="47" y="17"/>
                        <a:pt x="35" y="7"/>
                        <a:pt x="26" y="0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30" y="14"/>
                        <a:pt x="39" y="21"/>
                        <a:pt x="47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0" name="Freeform 1100"/>
                <p:cNvSpPr>
                  <a:spLocks/>
                </p:cNvSpPr>
                <p:nvPr/>
              </p:nvSpPr>
              <p:spPr bwMode="auto">
                <a:xfrm>
                  <a:off x="1673" y="2114"/>
                  <a:ext cx="13" cy="12"/>
                </a:xfrm>
                <a:custGeom>
                  <a:avLst/>
                  <a:gdLst>
                    <a:gd name="T0" fmla="*/ 4 w 13"/>
                    <a:gd name="T1" fmla="*/ 3 h 12"/>
                    <a:gd name="T2" fmla="*/ 5 w 13"/>
                    <a:gd name="T3" fmla="*/ 4 h 12"/>
                    <a:gd name="T4" fmla="*/ 4 w 13"/>
                    <a:gd name="T5" fmla="*/ 4 h 12"/>
                    <a:gd name="T6" fmla="*/ 4 w 13"/>
                    <a:gd name="T7" fmla="*/ 5 h 12"/>
                    <a:gd name="T8" fmla="*/ 3 w 13"/>
                    <a:gd name="T9" fmla="*/ 3 h 12"/>
                    <a:gd name="T10" fmla="*/ 0 w 13"/>
                    <a:gd name="T11" fmla="*/ 2 h 12"/>
                    <a:gd name="T12" fmla="*/ 0 w 13"/>
                    <a:gd name="T13" fmla="*/ 2 h 12"/>
                    <a:gd name="T14" fmla="*/ 2 w 13"/>
                    <a:gd name="T15" fmla="*/ 4 h 12"/>
                    <a:gd name="T16" fmla="*/ 3 w 13"/>
                    <a:gd name="T17" fmla="*/ 5 h 12"/>
                    <a:gd name="T18" fmla="*/ 4 w 13"/>
                    <a:gd name="T19" fmla="*/ 10 h 12"/>
                    <a:gd name="T20" fmla="*/ 11 w 13"/>
                    <a:gd name="T21" fmla="*/ 11 h 12"/>
                    <a:gd name="T22" fmla="*/ 11 w 13"/>
                    <a:gd name="T23" fmla="*/ 5 h 12"/>
                    <a:gd name="T24" fmla="*/ 6 w 13"/>
                    <a:gd name="T25" fmla="*/ 3 h 12"/>
                    <a:gd name="T26" fmla="*/ 5 w 13"/>
                    <a:gd name="T27" fmla="*/ 3 h 12"/>
                    <a:gd name="T28" fmla="*/ 2 w 13"/>
                    <a:gd name="T29" fmla="*/ 0 h 12"/>
                    <a:gd name="T30" fmla="*/ 1 w 13"/>
                    <a:gd name="T31" fmla="*/ 1 h 12"/>
                    <a:gd name="T32" fmla="*/ 4 w 13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2">
                      <a:moveTo>
                        <a:pt x="4" y="3"/>
                      </a:move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4"/>
                        <a:pt x="3" y="4"/>
                        <a:pt x="3" y="3"/>
                      </a:cubicBezTo>
                      <a:cubicBezTo>
                        <a:pt x="2" y="3"/>
                        <a:pt x="1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2" y="7"/>
                        <a:pt x="2" y="9"/>
                        <a:pt x="4" y="10"/>
                      </a:cubicBezTo>
                      <a:cubicBezTo>
                        <a:pt x="5" y="12"/>
                        <a:pt x="9" y="12"/>
                        <a:pt x="11" y="11"/>
                      </a:cubicBezTo>
                      <a:cubicBezTo>
                        <a:pt x="13" y="9"/>
                        <a:pt x="13" y="7"/>
                        <a:pt x="11" y="5"/>
                      </a:cubicBezTo>
                      <a:cubicBezTo>
                        <a:pt x="10" y="4"/>
                        <a:pt x="8" y="3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2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1" name="Freeform 1101"/>
                <p:cNvSpPr>
                  <a:spLocks/>
                </p:cNvSpPr>
                <p:nvPr/>
              </p:nvSpPr>
              <p:spPr bwMode="auto">
                <a:xfrm>
                  <a:off x="1664" y="2104"/>
                  <a:ext cx="12" cy="12"/>
                </a:xfrm>
                <a:custGeom>
                  <a:avLst/>
                  <a:gdLst>
                    <a:gd name="T0" fmla="*/ 56 w 112"/>
                    <a:gd name="T1" fmla="*/ 81 h 112"/>
                    <a:gd name="T2" fmla="*/ 60 w 112"/>
                    <a:gd name="T3" fmla="*/ 84 h 112"/>
                    <a:gd name="T4" fmla="*/ 90 w 112"/>
                    <a:gd name="T5" fmla="*/ 112 h 112"/>
                    <a:gd name="T6" fmla="*/ 98 w 112"/>
                    <a:gd name="T7" fmla="*/ 105 h 112"/>
                    <a:gd name="T8" fmla="*/ 68 w 112"/>
                    <a:gd name="T9" fmla="*/ 81 h 112"/>
                    <a:gd name="T10" fmla="*/ 68 w 112"/>
                    <a:gd name="T11" fmla="*/ 77 h 112"/>
                    <a:gd name="T12" fmla="*/ 75 w 112"/>
                    <a:gd name="T13" fmla="*/ 74 h 112"/>
                    <a:gd name="T14" fmla="*/ 79 w 112"/>
                    <a:gd name="T15" fmla="*/ 70 h 112"/>
                    <a:gd name="T16" fmla="*/ 83 w 112"/>
                    <a:gd name="T17" fmla="*/ 81 h 112"/>
                    <a:gd name="T18" fmla="*/ 105 w 112"/>
                    <a:gd name="T19" fmla="*/ 98 h 112"/>
                    <a:gd name="T20" fmla="*/ 112 w 112"/>
                    <a:gd name="T21" fmla="*/ 95 h 112"/>
                    <a:gd name="T22" fmla="*/ 90 w 112"/>
                    <a:gd name="T23" fmla="*/ 74 h 112"/>
                    <a:gd name="T24" fmla="*/ 83 w 112"/>
                    <a:gd name="T25" fmla="*/ 63 h 112"/>
                    <a:gd name="T26" fmla="*/ 79 w 112"/>
                    <a:gd name="T27" fmla="*/ 18 h 112"/>
                    <a:gd name="T28" fmla="*/ 19 w 112"/>
                    <a:gd name="T29" fmla="*/ 14 h 112"/>
                    <a:gd name="T30" fmla="*/ 15 w 112"/>
                    <a:gd name="T31" fmla="*/ 67 h 112"/>
                    <a:gd name="T32" fmla="*/ 56 w 112"/>
                    <a:gd name="T33" fmla="*/ 8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6" y="81"/>
                      </a:moveTo>
                      <a:cubicBezTo>
                        <a:pt x="60" y="84"/>
                        <a:pt x="60" y="84"/>
                        <a:pt x="60" y="84"/>
                      </a:cubicBezTo>
                      <a:cubicBezTo>
                        <a:pt x="71" y="95"/>
                        <a:pt x="83" y="105"/>
                        <a:pt x="90" y="112"/>
                      </a:cubicBezTo>
                      <a:cubicBezTo>
                        <a:pt x="98" y="105"/>
                        <a:pt x="98" y="105"/>
                        <a:pt x="98" y="105"/>
                      </a:cubicBezTo>
                      <a:cubicBezTo>
                        <a:pt x="86" y="98"/>
                        <a:pt x="79" y="91"/>
                        <a:pt x="68" y="81"/>
                      </a:cubicBezTo>
                      <a:cubicBezTo>
                        <a:pt x="68" y="81"/>
                        <a:pt x="68" y="77"/>
                        <a:pt x="68" y="77"/>
                      </a:cubicBezTo>
                      <a:cubicBezTo>
                        <a:pt x="68" y="77"/>
                        <a:pt x="71" y="74"/>
                        <a:pt x="75" y="74"/>
                      </a:cubicBezTo>
                      <a:cubicBezTo>
                        <a:pt x="75" y="70"/>
                        <a:pt x="75" y="70"/>
                        <a:pt x="79" y="70"/>
                      </a:cubicBezTo>
                      <a:cubicBezTo>
                        <a:pt x="79" y="74"/>
                        <a:pt x="79" y="77"/>
                        <a:pt x="83" y="81"/>
                      </a:cubicBezTo>
                      <a:cubicBezTo>
                        <a:pt x="90" y="88"/>
                        <a:pt x="98" y="91"/>
                        <a:pt x="105" y="98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05" y="88"/>
                        <a:pt x="98" y="81"/>
                        <a:pt x="90" y="74"/>
                      </a:cubicBezTo>
                      <a:cubicBezTo>
                        <a:pt x="86" y="70"/>
                        <a:pt x="86" y="67"/>
                        <a:pt x="83" y="63"/>
                      </a:cubicBezTo>
                      <a:cubicBezTo>
                        <a:pt x="94" y="49"/>
                        <a:pt x="90" y="32"/>
                        <a:pt x="79" y="18"/>
                      </a:cubicBezTo>
                      <a:cubicBezTo>
                        <a:pt x="64" y="0"/>
                        <a:pt x="38" y="0"/>
                        <a:pt x="19" y="14"/>
                      </a:cubicBezTo>
                      <a:cubicBezTo>
                        <a:pt x="4" y="28"/>
                        <a:pt x="0" y="53"/>
                        <a:pt x="15" y="67"/>
                      </a:cubicBezTo>
                      <a:cubicBezTo>
                        <a:pt x="27" y="81"/>
                        <a:pt x="42" y="84"/>
                        <a:pt x="56" y="8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2" name="Freeform 1102"/>
                <p:cNvSpPr>
                  <a:spLocks/>
                </p:cNvSpPr>
                <p:nvPr/>
              </p:nvSpPr>
              <p:spPr bwMode="auto">
                <a:xfrm>
                  <a:off x="1664" y="2104"/>
                  <a:ext cx="12" cy="12"/>
                </a:xfrm>
                <a:custGeom>
                  <a:avLst/>
                  <a:gdLst>
                    <a:gd name="T0" fmla="*/ 6 w 12"/>
                    <a:gd name="T1" fmla="*/ 9 h 12"/>
                    <a:gd name="T2" fmla="*/ 6 w 12"/>
                    <a:gd name="T3" fmla="*/ 9 h 12"/>
                    <a:gd name="T4" fmla="*/ 10 w 12"/>
                    <a:gd name="T5" fmla="*/ 12 h 12"/>
                    <a:gd name="T6" fmla="*/ 10 w 12"/>
                    <a:gd name="T7" fmla="*/ 11 h 12"/>
                    <a:gd name="T8" fmla="*/ 7 w 12"/>
                    <a:gd name="T9" fmla="*/ 9 h 12"/>
                    <a:gd name="T10" fmla="*/ 7 w 12"/>
                    <a:gd name="T11" fmla="*/ 8 h 12"/>
                    <a:gd name="T12" fmla="*/ 8 w 12"/>
                    <a:gd name="T13" fmla="*/ 8 h 12"/>
                    <a:gd name="T14" fmla="*/ 8 w 12"/>
                    <a:gd name="T15" fmla="*/ 7 h 12"/>
                    <a:gd name="T16" fmla="*/ 9 w 12"/>
                    <a:gd name="T17" fmla="*/ 9 h 12"/>
                    <a:gd name="T18" fmla="*/ 11 w 12"/>
                    <a:gd name="T19" fmla="*/ 10 h 12"/>
                    <a:gd name="T20" fmla="*/ 12 w 12"/>
                    <a:gd name="T21" fmla="*/ 10 h 12"/>
                    <a:gd name="T22" fmla="*/ 10 w 12"/>
                    <a:gd name="T23" fmla="*/ 8 h 12"/>
                    <a:gd name="T24" fmla="*/ 9 w 12"/>
                    <a:gd name="T25" fmla="*/ 7 h 12"/>
                    <a:gd name="T26" fmla="*/ 8 w 12"/>
                    <a:gd name="T27" fmla="*/ 2 h 12"/>
                    <a:gd name="T28" fmla="*/ 2 w 12"/>
                    <a:gd name="T29" fmla="*/ 1 h 12"/>
                    <a:gd name="T30" fmla="*/ 2 w 12"/>
                    <a:gd name="T31" fmla="*/ 7 h 12"/>
                    <a:gd name="T32" fmla="*/ 6 w 12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9"/>
                      </a:move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8" y="10"/>
                        <a:pt x="9" y="11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8" y="10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7" y="8"/>
                        <a:pt x="8" y="8"/>
                        <a:pt x="8" y="8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9" y="9"/>
                      </a:cubicBezTo>
                      <a:cubicBezTo>
                        <a:pt x="10" y="9"/>
                        <a:pt x="10" y="10"/>
                        <a:pt x="11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0" y="9"/>
                        <a:pt x="10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5"/>
                        <a:pt x="10" y="3"/>
                        <a:pt x="8" y="2"/>
                      </a:cubicBezTo>
                      <a:cubicBezTo>
                        <a:pt x="7" y="0"/>
                        <a:pt x="4" y="0"/>
                        <a:pt x="2" y="1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3" y="9"/>
                        <a:pt x="4" y="9"/>
                        <a:pt x="6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3" name="Freeform 1103"/>
                <p:cNvSpPr>
                  <a:spLocks/>
                </p:cNvSpPr>
                <p:nvPr/>
              </p:nvSpPr>
              <p:spPr bwMode="auto">
                <a:xfrm>
                  <a:off x="2039" y="2485"/>
                  <a:ext cx="12" cy="12"/>
                </a:xfrm>
                <a:custGeom>
                  <a:avLst/>
                  <a:gdLst>
                    <a:gd name="T0" fmla="*/ 42 w 112"/>
                    <a:gd name="T1" fmla="*/ 28 h 112"/>
                    <a:gd name="T2" fmla="*/ 45 w 112"/>
                    <a:gd name="T3" fmla="*/ 34 h 112"/>
                    <a:gd name="T4" fmla="*/ 38 w 112"/>
                    <a:gd name="T5" fmla="*/ 41 h 112"/>
                    <a:gd name="T6" fmla="*/ 34 w 112"/>
                    <a:gd name="T7" fmla="*/ 41 h 112"/>
                    <a:gd name="T8" fmla="*/ 23 w 112"/>
                    <a:gd name="T9" fmla="*/ 31 h 112"/>
                    <a:gd name="T10" fmla="*/ 8 w 112"/>
                    <a:gd name="T11" fmla="*/ 14 h 112"/>
                    <a:gd name="T12" fmla="*/ 0 w 112"/>
                    <a:gd name="T13" fmla="*/ 17 h 112"/>
                    <a:gd name="T14" fmla="*/ 19 w 112"/>
                    <a:gd name="T15" fmla="*/ 34 h 112"/>
                    <a:gd name="T16" fmla="*/ 27 w 112"/>
                    <a:gd name="T17" fmla="*/ 48 h 112"/>
                    <a:gd name="T18" fmla="*/ 34 w 112"/>
                    <a:gd name="T19" fmla="*/ 92 h 112"/>
                    <a:gd name="T20" fmla="*/ 90 w 112"/>
                    <a:gd name="T21" fmla="*/ 99 h 112"/>
                    <a:gd name="T22" fmla="*/ 98 w 112"/>
                    <a:gd name="T23" fmla="*/ 45 h 112"/>
                    <a:gd name="T24" fmla="*/ 53 w 112"/>
                    <a:gd name="T25" fmla="*/ 31 h 112"/>
                    <a:gd name="T26" fmla="*/ 45 w 112"/>
                    <a:gd name="T27" fmla="*/ 24 h 112"/>
                    <a:gd name="T28" fmla="*/ 23 w 112"/>
                    <a:gd name="T29" fmla="*/ 0 h 112"/>
                    <a:gd name="T30" fmla="*/ 15 w 112"/>
                    <a:gd name="T31" fmla="*/ 7 h 112"/>
                    <a:gd name="T32" fmla="*/ 42 w 112"/>
                    <a:gd name="T33" fmla="*/ 2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2" y="28"/>
                      </a:moveTo>
                      <a:cubicBezTo>
                        <a:pt x="42" y="31"/>
                        <a:pt x="45" y="34"/>
                        <a:pt x="45" y="34"/>
                      </a:cubicBezTo>
                      <a:cubicBezTo>
                        <a:pt x="45" y="34"/>
                        <a:pt x="42" y="38"/>
                        <a:pt x="38" y="41"/>
                      </a:cubicBezTo>
                      <a:cubicBezTo>
                        <a:pt x="38" y="41"/>
                        <a:pt x="34" y="41"/>
                        <a:pt x="34" y="41"/>
                      </a:cubicBezTo>
                      <a:cubicBezTo>
                        <a:pt x="30" y="38"/>
                        <a:pt x="27" y="34"/>
                        <a:pt x="23" y="31"/>
                      </a:cubicBezTo>
                      <a:cubicBezTo>
                        <a:pt x="19" y="24"/>
                        <a:pt x="15" y="17"/>
                        <a:pt x="8" y="14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24"/>
                        <a:pt x="15" y="28"/>
                        <a:pt x="19" y="34"/>
                      </a:cubicBezTo>
                      <a:cubicBezTo>
                        <a:pt x="23" y="38"/>
                        <a:pt x="27" y="45"/>
                        <a:pt x="27" y="48"/>
                      </a:cubicBezTo>
                      <a:cubicBezTo>
                        <a:pt x="19" y="62"/>
                        <a:pt x="19" y="79"/>
                        <a:pt x="34" y="92"/>
                      </a:cubicBezTo>
                      <a:cubicBezTo>
                        <a:pt x="49" y="109"/>
                        <a:pt x="75" y="112"/>
                        <a:pt x="90" y="99"/>
                      </a:cubicBezTo>
                      <a:cubicBezTo>
                        <a:pt x="109" y="85"/>
                        <a:pt x="112" y="58"/>
                        <a:pt x="98" y="45"/>
                      </a:cubicBezTo>
                      <a:cubicBezTo>
                        <a:pt x="86" y="31"/>
                        <a:pt x="68" y="28"/>
                        <a:pt x="53" y="31"/>
                      </a:cubicBezTo>
                      <a:cubicBezTo>
                        <a:pt x="53" y="31"/>
                        <a:pt x="49" y="28"/>
                        <a:pt x="45" y="24"/>
                      </a:cubicBezTo>
                      <a:cubicBezTo>
                        <a:pt x="38" y="17"/>
                        <a:pt x="30" y="7"/>
                        <a:pt x="23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7" y="14"/>
                        <a:pt x="34" y="21"/>
                        <a:pt x="42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4" name="Freeform 1104"/>
                <p:cNvSpPr>
                  <a:spLocks/>
                </p:cNvSpPr>
                <p:nvPr/>
              </p:nvSpPr>
              <p:spPr bwMode="auto">
                <a:xfrm>
                  <a:off x="2039" y="2485"/>
                  <a:ext cx="12" cy="12"/>
                </a:xfrm>
                <a:custGeom>
                  <a:avLst/>
                  <a:gdLst>
                    <a:gd name="T0" fmla="*/ 5 w 12"/>
                    <a:gd name="T1" fmla="*/ 3 h 12"/>
                    <a:gd name="T2" fmla="*/ 5 w 12"/>
                    <a:gd name="T3" fmla="*/ 4 h 12"/>
                    <a:gd name="T4" fmla="*/ 4 w 12"/>
                    <a:gd name="T5" fmla="*/ 5 h 12"/>
                    <a:gd name="T6" fmla="*/ 4 w 12"/>
                    <a:gd name="T7" fmla="*/ 5 h 12"/>
                    <a:gd name="T8" fmla="*/ 3 w 12"/>
                    <a:gd name="T9" fmla="*/ 4 h 12"/>
                    <a:gd name="T10" fmla="*/ 1 w 12"/>
                    <a:gd name="T11" fmla="*/ 2 h 12"/>
                    <a:gd name="T12" fmla="*/ 0 w 12"/>
                    <a:gd name="T13" fmla="*/ 2 h 12"/>
                    <a:gd name="T14" fmla="*/ 2 w 12"/>
                    <a:gd name="T15" fmla="*/ 4 h 12"/>
                    <a:gd name="T16" fmla="*/ 3 w 12"/>
                    <a:gd name="T17" fmla="*/ 5 h 12"/>
                    <a:gd name="T18" fmla="*/ 4 w 12"/>
                    <a:gd name="T19" fmla="*/ 10 h 12"/>
                    <a:gd name="T20" fmla="*/ 10 w 12"/>
                    <a:gd name="T21" fmla="*/ 11 h 12"/>
                    <a:gd name="T22" fmla="*/ 11 w 12"/>
                    <a:gd name="T23" fmla="*/ 5 h 12"/>
                    <a:gd name="T24" fmla="*/ 6 w 12"/>
                    <a:gd name="T25" fmla="*/ 4 h 12"/>
                    <a:gd name="T26" fmla="*/ 5 w 12"/>
                    <a:gd name="T27" fmla="*/ 3 h 12"/>
                    <a:gd name="T28" fmla="*/ 3 w 12"/>
                    <a:gd name="T29" fmla="*/ 0 h 12"/>
                    <a:gd name="T30" fmla="*/ 2 w 12"/>
                    <a:gd name="T31" fmla="*/ 1 h 12"/>
                    <a:gd name="T32" fmla="*/ 5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5" y="3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2" y="7"/>
                        <a:pt x="2" y="9"/>
                        <a:pt x="4" y="10"/>
                      </a:cubicBezTo>
                      <a:cubicBezTo>
                        <a:pt x="5" y="12"/>
                        <a:pt x="8" y="12"/>
                        <a:pt x="10" y="11"/>
                      </a:cubicBezTo>
                      <a:cubicBezTo>
                        <a:pt x="12" y="9"/>
                        <a:pt x="12" y="6"/>
                        <a:pt x="11" y="5"/>
                      </a:cubicBezTo>
                      <a:cubicBezTo>
                        <a:pt x="9" y="4"/>
                        <a:pt x="8" y="3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2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4" y="3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5" name="Freeform 1105"/>
                <p:cNvSpPr>
                  <a:spLocks/>
                </p:cNvSpPr>
                <p:nvPr/>
              </p:nvSpPr>
              <p:spPr bwMode="auto">
                <a:xfrm>
                  <a:off x="2029" y="2475"/>
                  <a:ext cx="12" cy="12"/>
                </a:xfrm>
                <a:custGeom>
                  <a:avLst/>
                  <a:gdLst>
                    <a:gd name="T0" fmla="*/ 60 w 112"/>
                    <a:gd name="T1" fmla="*/ 81 h 112"/>
                    <a:gd name="T2" fmla="*/ 64 w 112"/>
                    <a:gd name="T3" fmla="*/ 84 h 112"/>
                    <a:gd name="T4" fmla="*/ 90 w 112"/>
                    <a:gd name="T5" fmla="*/ 112 h 112"/>
                    <a:gd name="T6" fmla="*/ 98 w 112"/>
                    <a:gd name="T7" fmla="*/ 105 h 112"/>
                    <a:gd name="T8" fmla="*/ 71 w 112"/>
                    <a:gd name="T9" fmla="*/ 81 h 112"/>
                    <a:gd name="T10" fmla="*/ 68 w 112"/>
                    <a:gd name="T11" fmla="*/ 77 h 112"/>
                    <a:gd name="T12" fmla="*/ 75 w 112"/>
                    <a:gd name="T13" fmla="*/ 74 h 112"/>
                    <a:gd name="T14" fmla="*/ 79 w 112"/>
                    <a:gd name="T15" fmla="*/ 70 h 112"/>
                    <a:gd name="T16" fmla="*/ 86 w 112"/>
                    <a:gd name="T17" fmla="*/ 81 h 112"/>
                    <a:gd name="T18" fmla="*/ 109 w 112"/>
                    <a:gd name="T19" fmla="*/ 98 h 112"/>
                    <a:gd name="T20" fmla="*/ 112 w 112"/>
                    <a:gd name="T21" fmla="*/ 95 h 112"/>
                    <a:gd name="T22" fmla="*/ 94 w 112"/>
                    <a:gd name="T23" fmla="*/ 74 h 112"/>
                    <a:gd name="T24" fmla="*/ 83 w 112"/>
                    <a:gd name="T25" fmla="*/ 63 h 112"/>
                    <a:gd name="T26" fmla="*/ 83 w 112"/>
                    <a:gd name="T27" fmla="*/ 18 h 112"/>
                    <a:gd name="T28" fmla="*/ 23 w 112"/>
                    <a:gd name="T29" fmla="*/ 14 h 112"/>
                    <a:gd name="T30" fmla="*/ 15 w 112"/>
                    <a:gd name="T31" fmla="*/ 67 h 112"/>
                    <a:gd name="T32" fmla="*/ 60 w 112"/>
                    <a:gd name="T33" fmla="*/ 8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60" y="81"/>
                      </a:moveTo>
                      <a:cubicBezTo>
                        <a:pt x="60" y="81"/>
                        <a:pt x="60" y="84"/>
                        <a:pt x="64" y="84"/>
                      </a:cubicBezTo>
                      <a:cubicBezTo>
                        <a:pt x="71" y="95"/>
                        <a:pt x="83" y="102"/>
                        <a:pt x="90" y="112"/>
                      </a:cubicBezTo>
                      <a:cubicBezTo>
                        <a:pt x="98" y="105"/>
                        <a:pt x="98" y="105"/>
                        <a:pt x="98" y="105"/>
                      </a:cubicBezTo>
                      <a:cubicBezTo>
                        <a:pt x="86" y="98"/>
                        <a:pt x="79" y="91"/>
                        <a:pt x="71" y="81"/>
                      </a:cubicBezTo>
                      <a:cubicBezTo>
                        <a:pt x="68" y="77"/>
                        <a:pt x="68" y="77"/>
                        <a:pt x="68" y="77"/>
                      </a:cubicBezTo>
                      <a:cubicBezTo>
                        <a:pt x="71" y="77"/>
                        <a:pt x="71" y="74"/>
                        <a:pt x="75" y="74"/>
                      </a:cubicBezTo>
                      <a:cubicBezTo>
                        <a:pt x="75" y="70"/>
                        <a:pt x="75" y="70"/>
                        <a:pt x="79" y="70"/>
                      </a:cubicBezTo>
                      <a:cubicBezTo>
                        <a:pt x="79" y="74"/>
                        <a:pt x="83" y="77"/>
                        <a:pt x="86" y="81"/>
                      </a:cubicBezTo>
                      <a:cubicBezTo>
                        <a:pt x="90" y="84"/>
                        <a:pt x="98" y="91"/>
                        <a:pt x="109" y="98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05" y="88"/>
                        <a:pt x="98" y="81"/>
                        <a:pt x="94" y="74"/>
                      </a:cubicBezTo>
                      <a:cubicBezTo>
                        <a:pt x="90" y="70"/>
                        <a:pt x="86" y="67"/>
                        <a:pt x="83" y="63"/>
                      </a:cubicBezTo>
                      <a:cubicBezTo>
                        <a:pt x="94" y="49"/>
                        <a:pt x="94" y="28"/>
                        <a:pt x="83" y="18"/>
                      </a:cubicBezTo>
                      <a:cubicBezTo>
                        <a:pt x="68" y="0"/>
                        <a:pt x="38" y="0"/>
                        <a:pt x="23" y="14"/>
                      </a:cubicBezTo>
                      <a:cubicBezTo>
                        <a:pt x="4" y="28"/>
                        <a:pt x="0" y="49"/>
                        <a:pt x="15" y="67"/>
                      </a:cubicBezTo>
                      <a:cubicBezTo>
                        <a:pt x="27" y="81"/>
                        <a:pt x="45" y="84"/>
                        <a:pt x="60" y="8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6" name="Freeform 1106"/>
                <p:cNvSpPr>
                  <a:spLocks/>
                </p:cNvSpPr>
                <p:nvPr/>
              </p:nvSpPr>
              <p:spPr bwMode="auto">
                <a:xfrm>
                  <a:off x="2029" y="2475"/>
                  <a:ext cx="12" cy="12"/>
                </a:xfrm>
                <a:custGeom>
                  <a:avLst/>
                  <a:gdLst>
                    <a:gd name="T0" fmla="*/ 7 w 12"/>
                    <a:gd name="T1" fmla="*/ 9 h 12"/>
                    <a:gd name="T2" fmla="*/ 7 w 12"/>
                    <a:gd name="T3" fmla="*/ 9 h 12"/>
                    <a:gd name="T4" fmla="*/ 10 w 12"/>
                    <a:gd name="T5" fmla="*/ 12 h 12"/>
                    <a:gd name="T6" fmla="*/ 11 w 12"/>
                    <a:gd name="T7" fmla="*/ 11 h 12"/>
                    <a:gd name="T8" fmla="*/ 8 w 12"/>
                    <a:gd name="T9" fmla="*/ 9 h 12"/>
                    <a:gd name="T10" fmla="*/ 7 w 12"/>
                    <a:gd name="T11" fmla="*/ 8 h 12"/>
                    <a:gd name="T12" fmla="*/ 8 w 12"/>
                    <a:gd name="T13" fmla="*/ 8 h 12"/>
                    <a:gd name="T14" fmla="*/ 9 w 12"/>
                    <a:gd name="T15" fmla="*/ 8 h 12"/>
                    <a:gd name="T16" fmla="*/ 9 w 12"/>
                    <a:gd name="T17" fmla="*/ 9 h 12"/>
                    <a:gd name="T18" fmla="*/ 12 w 12"/>
                    <a:gd name="T19" fmla="*/ 11 h 12"/>
                    <a:gd name="T20" fmla="*/ 12 w 12"/>
                    <a:gd name="T21" fmla="*/ 10 h 12"/>
                    <a:gd name="T22" fmla="*/ 10 w 12"/>
                    <a:gd name="T23" fmla="*/ 8 h 12"/>
                    <a:gd name="T24" fmla="*/ 9 w 12"/>
                    <a:gd name="T25" fmla="*/ 7 h 12"/>
                    <a:gd name="T26" fmla="*/ 9 w 12"/>
                    <a:gd name="T27" fmla="*/ 2 h 12"/>
                    <a:gd name="T28" fmla="*/ 3 w 12"/>
                    <a:gd name="T29" fmla="*/ 2 h 12"/>
                    <a:gd name="T30" fmla="*/ 2 w 12"/>
                    <a:gd name="T31" fmla="*/ 7 h 12"/>
                    <a:gd name="T32" fmla="*/ 7 w 12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7" y="9"/>
                      </a:move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8" y="10"/>
                        <a:pt x="9" y="11"/>
                        <a:pt x="10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9" y="11"/>
                        <a:pt x="9" y="10"/>
                        <a:pt x="8" y="9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9" y="8"/>
                        <a:pt x="9" y="8"/>
                        <a:pt x="9" y="9"/>
                      </a:cubicBezTo>
                      <a:cubicBezTo>
                        <a:pt x="10" y="9"/>
                        <a:pt x="11" y="10"/>
                        <a:pt x="12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1" y="9"/>
                        <a:pt x="10" y="8"/>
                      </a:cubicBezTo>
                      <a:cubicBezTo>
                        <a:pt x="10" y="8"/>
                        <a:pt x="9" y="7"/>
                        <a:pt x="9" y="7"/>
                      </a:cubicBezTo>
                      <a:cubicBezTo>
                        <a:pt x="10" y="5"/>
                        <a:pt x="10" y="3"/>
                        <a:pt x="9" y="2"/>
                      </a:cubicBezTo>
                      <a:cubicBezTo>
                        <a:pt x="7" y="0"/>
                        <a:pt x="4" y="0"/>
                        <a:pt x="3" y="2"/>
                      </a:cubicBezTo>
                      <a:cubicBezTo>
                        <a:pt x="1" y="3"/>
                        <a:pt x="0" y="5"/>
                        <a:pt x="2" y="7"/>
                      </a:cubicBezTo>
                      <a:cubicBezTo>
                        <a:pt x="3" y="9"/>
                        <a:pt x="5" y="9"/>
                        <a:pt x="7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7" name="Freeform 1107"/>
                <p:cNvSpPr>
                  <a:spLocks/>
                </p:cNvSpPr>
                <p:nvPr/>
              </p:nvSpPr>
              <p:spPr bwMode="auto">
                <a:xfrm>
                  <a:off x="1666" y="2119"/>
                  <a:ext cx="12" cy="12"/>
                </a:xfrm>
                <a:custGeom>
                  <a:avLst/>
                  <a:gdLst>
                    <a:gd name="T0" fmla="*/ 42 w 112"/>
                    <a:gd name="T1" fmla="*/ 25 h 112"/>
                    <a:gd name="T2" fmla="*/ 45 w 112"/>
                    <a:gd name="T3" fmla="*/ 32 h 112"/>
                    <a:gd name="T4" fmla="*/ 38 w 112"/>
                    <a:gd name="T5" fmla="*/ 39 h 112"/>
                    <a:gd name="T6" fmla="*/ 34 w 112"/>
                    <a:gd name="T7" fmla="*/ 42 h 112"/>
                    <a:gd name="T8" fmla="*/ 27 w 112"/>
                    <a:gd name="T9" fmla="*/ 28 h 112"/>
                    <a:gd name="T10" fmla="*/ 8 w 112"/>
                    <a:gd name="T11" fmla="*/ 11 h 112"/>
                    <a:gd name="T12" fmla="*/ 0 w 112"/>
                    <a:gd name="T13" fmla="*/ 18 h 112"/>
                    <a:gd name="T14" fmla="*/ 19 w 112"/>
                    <a:gd name="T15" fmla="*/ 32 h 112"/>
                    <a:gd name="T16" fmla="*/ 30 w 112"/>
                    <a:gd name="T17" fmla="*/ 49 h 112"/>
                    <a:gd name="T18" fmla="*/ 34 w 112"/>
                    <a:gd name="T19" fmla="*/ 91 h 112"/>
                    <a:gd name="T20" fmla="*/ 94 w 112"/>
                    <a:gd name="T21" fmla="*/ 98 h 112"/>
                    <a:gd name="T22" fmla="*/ 98 w 112"/>
                    <a:gd name="T23" fmla="*/ 39 h 112"/>
                    <a:gd name="T24" fmla="*/ 53 w 112"/>
                    <a:gd name="T25" fmla="*/ 28 h 112"/>
                    <a:gd name="T26" fmla="*/ 45 w 112"/>
                    <a:gd name="T27" fmla="*/ 21 h 112"/>
                    <a:gd name="T28" fmla="*/ 23 w 112"/>
                    <a:gd name="T29" fmla="*/ 0 h 112"/>
                    <a:gd name="T30" fmla="*/ 15 w 112"/>
                    <a:gd name="T31" fmla="*/ 4 h 112"/>
                    <a:gd name="T32" fmla="*/ 42 w 112"/>
                    <a:gd name="T33" fmla="*/ 2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2" y="25"/>
                      </a:moveTo>
                      <a:cubicBezTo>
                        <a:pt x="42" y="28"/>
                        <a:pt x="45" y="32"/>
                        <a:pt x="45" y="32"/>
                      </a:cubicBezTo>
                      <a:cubicBezTo>
                        <a:pt x="45" y="32"/>
                        <a:pt x="42" y="35"/>
                        <a:pt x="38" y="39"/>
                      </a:cubicBezTo>
                      <a:cubicBezTo>
                        <a:pt x="38" y="39"/>
                        <a:pt x="38" y="39"/>
                        <a:pt x="34" y="42"/>
                      </a:cubicBezTo>
                      <a:cubicBezTo>
                        <a:pt x="30" y="35"/>
                        <a:pt x="30" y="32"/>
                        <a:pt x="27" y="28"/>
                      </a:cubicBezTo>
                      <a:cubicBezTo>
                        <a:pt x="19" y="21"/>
                        <a:pt x="15" y="18"/>
                        <a:pt x="8" y="11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8" y="21"/>
                        <a:pt x="15" y="28"/>
                        <a:pt x="19" y="32"/>
                      </a:cubicBezTo>
                      <a:cubicBezTo>
                        <a:pt x="23" y="39"/>
                        <a:pt x="27" y="42"/>
                        <a:pt x="30" y="49"/>
                      </a:cubicBezTo>
                      <a:cubicBezTo>
                        <a:pt x="23" y="63"/>
                        <a:pt x="23" y="81"/>
                        <a:pt x="34" y="91"/>
                      </a:cubicBezTo>
                      <a:cubicBezTo>
                        <a:pt x="49" y="109"/>
                        <a:pt x="79" y="112"/>
                        <a:pt x="94" y="98"/>
                      </a:cubicBezTo>
                      <a:cubicBezTo>
                        <a:pt x="112" y="81"/>
                        <a:pt x="112" y="56"/>
                        <a:pt x="98" y="39"/>
                      </a:cubicBezTo>
                      <a:cubicBezTo>
                        <a:pt x="86" y="28"/>
                        <a:pt x="68" y="25"/>
                        <a:pt x="53" y="28"/>
                      </a:cubicBezTo>
                      <a:cubicBezTo>
                        <a:pt x="53" y="28"/>
                        <a:pt x="49" y="25"/>
                        <a:pt x="45" y="21"/>
                      </a:cubicBezTo>
                      <a:cubicBezTo>
                        <a:pt x="38" y="14"/>
                        <a:pt x="30" y="4"/>
                        <a:pt x="23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7" y="11"/>
                        <a:pt x="34" y="18"/>
                        <a:pt x="42" y="2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8" name="Freeform 1108"/>
                <p:cNvSpPr>
                  <a:spLocks/>
                </p:cNvSpPr>
                <p:nvPr/>
              </p:nvSpPr>
              <p:spPr bwMode="auto">
                <a:xfrm>
                  <a:off x="1666" y="2119"/>
                  <a:ext cx="12" cy="12"/>
                </a:xfrm>
                <a:custGeom>
                  <a:avLst/>
                  <a:gdLst>
                    <a:gd name="T0" fmla="*/ 4 w 12"/>
                    <a:gd name="T1" fmla="*/ 3 h 12"/>
                    <a:gd name="T2" fmla="*/ 5 w 12"/>
                    <a:gd name="T3" fmla="*/ 4 h 12"/>
                    <a:gd name="T4" fmla="*/ 4 w 12"/>
                    <a:gd name="T5" fmla="*/ 4 h 12"/>
                    <a:gd name="T6" fmla="*/ 3 w 12"/>
                    <a:gd name="T7" fmla="*/ 5 h 12"/>
                    <a:gd name="T8" fmla="*/ 3 w 12"/>
                    <a:gd name="T9" fmla="*/ 3 h 12"/>
                    <a:gd name="T10" fmla="*/ 1 w 12"/>
                    <a:gd name="T11" fmla="*/ 1 h 12"/>
                    <a:gd name="T12" fmla="*/ 0 w 12"/>
                    <a:gd name="T13" fmla="*/ 2 h 12"/>
                    <a:gd name="T14" fmla="*/ 2 w 12"/>
                    <a:gd name="T15" fmla="*/ 4 h 12"/>
                    <a:gd name="T16" fmla="*/ 3 w 12"/>
                    <a:gd name="T17" fmla="*/ 5 h 12"/>
                    <a:gd name="T18" fmla="*/ 3 w 12"/>
                    <a:gd name="T19" fmla="*/ 10 h 12"/>
                    <a:gd name="T20" fmla="*/ 10 w 12"/>
                    <a:gd name="T21" fmla="*/ 11 h 12"/>
                    <a:gd name="T22" fmla="*/ 10 w 12"/>
                    <a:gd name="T23" fmla="*/ 4 h 12"/>
                    <a:gd name="T24" fmla="*/ 5 w 12"/>
                    <a:gd name="T25" fmla="*/ 3 h 12"/>
                    <a:gd name="T26" fmla="*/ 5 w 12"/>
                    <a:gd name="T27" fmla="*/ 2 h 12"/>
                    <a:gd name="T28" fmla="*/ 2 w 12"/>
                    <a:gd name="T29" fmla="*/ 0 h 12"/>
                    <a:gd name="T30" fmla="*/ 1 w 12"/>
                    <a:gd name="T31" fmla="*/ 1 h 12"/>
                    <a:gd name="T32" fmla="*/ 4 w 12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4" y="3"/>
                      </a:move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5"/>
                      </a:cubicBezTo>
                      <a:cubicBezTo>
                        <a:pt x="3" y="4"/>
                        <a:pt x="3" y="4"/>
                        <a:pt x="3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3"/>
                        <a:pt x="2" y="4"/>
                      </a:cubicBezTo>
                      <a:cubicBezTo>
                        <a:pt x="2" y="4"/>
                        <a:pt x="3" y="5"/>
                        <a:pt x="3" y="5"/>
                      </a:cubicBez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12"/>
                        <a:pt x="8" y="12"/>
                        <a:pt x="10" y="11"/>
                      </a:cubicBezTo>
                      <a:cubicBezTo>
                        <a:pt x="12" y="9"/>
                        <a:pt x="12" y="6"/>
                        <a:pt x="10" y="4"/>
                      </a:cubicBezTo>
                      <a:cubicBezTo>
                        <a:pt x="9" y="3"/>
                        <a:pt x="7" y="3"/>
                        <a:pt x="5" y="3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9" name="Freeform 1109"/>
                <p:cNvSpPr>
                  <a:spLocks/>
                </p:cNvSpPr>
                <p:nvPr/>
              </p:nvSpPr>
              <p:spPr bwMode="auto">
                <a:xfrm>
                  <a:off x="1656" y="2111"/>
                  <a:ext cx="11" cy="10"/>
                </a:xfrm>
                <a:custGeom>
                  <a:avLst/>
                  <a:gdLst>
                    <a:gd name="T0" fmla="*/ 56 w 112"/>
                    <a:gd name="T1" fmla="*/ 72 h 96"/>
                    <a:gd name="T2" fmla="*/ 60 w 112"/>
                    <a:gd name="T3" fmla="*/ 75 h 96"/>
                    <a:gd name="T4" fmla="*/ 90 w 112"/>
                    <a:gd name="T5" fmla="*/ 96 h 96"/>
                    <a:gd name="T6" fmla="*/ 98 w 112"/>
                    <a:gd name="T7" fmla="*/ 93 h 96"/>
                    <a:gd name="T8" fmla="*/ 68 w 112"/>
                    <a:gd name="T9" fmla="*/ 72 h 96"/>
                    <a:gd name="T10" fmla="*/ 68 w 112"/>
                    <a:gd name="T11" fmla="*/ 69 h 96"/>
                    <a:gd name="T12" fmla="*/ 71 w 112"/>
                    <a:gd name="T13" fmla="*/ 62 h 96"/>
                    <a:gd name="T14" fmla="*/ 75 w 112"/>
                    <a:gd name="T15" fmla="*/ 59 h 96"/>
                    <a:gd name="T16" fmla="*/ 83 w 112"/>
                    <a:gd name="T17" fmla="*/ 69 h 96"/>
                    <a:gd name="T18" fmla="*/ 105 w 112"/>
                    <a:gd name="T19" fmla="*/ 87 h 96"/>
                    <a:gd name="T20" fmla="*/ 112 w 112"/>
                    <a:gd name="T21" fmla="*/ 81 h 96"/>
                    <a:gd name="T22" fmla="*/ 90 w 112"/>
                    <a:gd name="T23" fmla="*/ 66 h 96"/>
                    <a:gd name="T24" fmla="*/ 83 w 112"/>
                    <a:gd name="T25" fmla="*/ 56 h 96"/>
                    <a:gd name="T26" fmla="*/ 79 w 112"/>
                    <a:gd name="T27" fmla="*/ 13 h 96"/>
                    <a:gd name="T28" fmla="*/ 19 w 112"/>
                    <a:gd name="T29" fmla="*/ 13 h 96"/>
                    <a:gd name="T30" fmla="*/ 15 w 112"/>
                    <a:gd name="T31" fmla="*/ 59 h 96"/>
                    <a:gd name="T32" fmla="*/ 56 w 112"/>
                    <a:gd name="T33" fmla="*/ 7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56" y="72"/>
                      </a:moveTo>
                      <a:cubicBezTo>
                        <a:pt x="60" y="72"/>
                        <a:pt x="60" y="75"/>
                        <a:pt x="60" y="75"/>
                      </a:cubicBezTo>
                      <a:cubicBezTo>
                        <a:pt x="71" y="84"/>
                        <a:pt x="83" y="90"/>
                        <a:pt x="90" y="96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86" y="84"/>
                        <a:pt x="79" y="78"/>
                        <a:pt x="68" y="72"/>
                      </a:cubicBezTo>
                      <a:cubicBezTo>
                        <a:pt x="68" y="69"/>
                        <a:pt x="68" y="69"/>
                        <a:pt x="68" y="69"/>
                      </a:cubicBezTo>
                      <a:cubicBezTo>
                        <a:pt x="68" y="66"/>
                        <a:pt x="71" y="66"/>
                        <a:pt x="71" y="62"/>
                      </a:cubicBezTo>
                      <a:cubicBezTo>
                        <a:pt x="75" y="62"/>
                        <a:pt x="75" y="62"/>
                        <a:pt x="75" y="59"/>
                      </a:cubicBezTo>
                      <a:cubicBezTo>
                        <a:pt x="79" y="66"/>
                        <a:pt x="79" y="66"/>
                        <a:pt x="83" y="69"/>
                      </a:cubicBezTo>
                      <a:cubicBezTo>
                        <a:pt x="90" y="75"/>
                        <a:pt x="98" y="81"/>
                        <a:pt x="105" y="87"/>
                      </a:cubicBezTo>
                      <a:cubicBezTo>
                        <a:pt x="112" y="81"/>
                        <a:pt x="112" y="81"/>
                        <a:pt x="112" y="81"/>
                      </a:cubicBezTo>
                      <a:cubicBezTo>
                        <a:pt x="105" y="75"/>
                        <a:pt x="98" y="69"/>
                        <a:pt x="90" y="66"/>
                      </a:cubicBezTo>
                      <a:cubicBezTo>
                        <a:pt x="86" y="62"/>
                        <a:pt x="83" y="59"/>
                        <a:pt x="83" y="56"/>
                      </a:cubicBezTo>
                      <a:cubicBezTo>
                        <a:pt x="90" y="44"/>
                        <a:pt x="90" y="25"/>
                        <a:pt x="79" y="13"/>
                      </a:cubicBezTo>
                      <a:cubicBezTo>
                        <a:pt x="60" y="0"/>
                        <a:pt x="34" y="0"/>
                        <a:pt x="19" y="13"/>
                      </a:cubicBezTo>
                      <a:cubicBezTo>
                        <a:pt x="0" y="25"/>
                        <a:pt x="0" y="47"/>
                        <a:pt x="15" y="59"/>
                      </a:cubicBezTo>
                      <a:cubicBezTo>
                        <a:pt x="27" y="72"/>
                        <a:pt x="42" y="75"/>
                        <a:pt x="56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0" name="Freeform 1110"/>
                <p:cNvSpPr>
                  <a:spLocks/>
                </p:cNvSpPr>
                <p:nvPr/>
              </p:nvSpPr>
              <p:spPr bwMode="auto">
                <a:xfrm>
                  <a:off x="1656" y="2111"/>
                  <a:ext cx="11" cy="10"/>
                </a:xfrm>
                <a:custGeom>
                  <a:avLst/>
                  <a:gdLst>
                    <a:gd name="T0" fmla="*/ 6 w 11"/>
                    <a:gd name="T1" fmla="*/ 7 h 10"/>
                    <a:gd name="T2" fmla="*/ 6 w 11"/>
                    <a:gd name="T3" fmla="*/ 8 h 10"/>
                    <a:gd name="T4" fmla="*/ 9 w 11"/>
                    <a:gd name="T5" fmla="*/ 10 h 10"/>
                    <a:gd name="T6" fmla="*/ 10 w 11"/>
                    <a:gd name="T7" fmla="*/ 10 h 10"/>
                    <a:gd name="T8" fmla="*/ 7 w 11"/>
                    <a:gd name="T9" fmla="*/ 7 h 10"/>
                    <a:gd name="T10" fmla="*/ 7 w 11"/>
                    <a:gd name="T11" fmla="*/ 7 h 10"/>
                    <a:gd name="T12" fmla="*/ 7 w 11"/>
                    <a:gd name="T13" fmla="*/ 6 h 10"/>
                    <a:gd name="T14" fmla="*/ 8 w 11"/>
                    <a:gd name="T15" fmla="*/ 6 h 10"/>
                    <a:gd name="T16" fmla="*/ 8 w 11"/>
                    <a:gd name="T17" fmla="*/ 7 h 10"/>
                    <a:gd name="T18" fmla="*/ 11 w 11"/>
                    <a:gd name="T19" fmla="*/ 9 h 10"/>
                    <a:gd name="T20" fmla="*/ 11 w 11"/>
                    <a:gd name="T21" fmla="*/ 8 h 10"/>
                    <a:gd name="T22" fmla="*/ 9 w 11"/>
                    <a:gd name="T23" fmla="*/ 7 h 10"/>
                    <a:gd name="T24" fmla="*/ 8 w 11"/>
                    <a:gd name="T25" fmla="*/ 6 h 10"/>
                    <a:gd name="T26" fmla="*/ 8 w 11"/>
                    <a:gd name="T27" fmla="*/ 1 h 10"/>
                    <a:gd name="T28" fmla="*/ 2 w 11"/>
                    <a:gd name="T29" fmla="*/ 1 h 10"/>
                    <a:gd name="T30" fmla="*/ 1 w 11"/>
                    <a:gd name="T31" fmla="*/ 6 h 10"/>
                    <a:gd name="T32" fmla="*/ 6 w 11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0">
                      <a:moveTo>
                        <a:pt x="6" y="7"/>
                      </a:moveTo>
                      <a:cubicBezTo>
                        <a:pt x="6" y="7"/>
                        <a:pt x="6" y="8"/>
                        <a:pt x="6" y="8"/>
                      </a:cubicBezTo>
                      <a:cubicBezTo>
                        <a:pt x="7" y="9"/>
                        <a:pt x="8" y="9"/>
                        <a:pt x="9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9"/>
                        <a:pt x="8" y="8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7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8"/>
                        <a:pt x="10" y="8"/>
                        <a:pt x="11" y="9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1" y="8"/>
                        <a:pt x="10" y="7"/>
                        <a:pt x="9" y="7"/>
                      </a:cubicBezTo>
                      <a:cubicBezTo>
                        <a:pt x="9" y="6"/>
                        <a:pt x="8" y="6"/>
                        <a:pt x="8" y="6"/>
                      </a:cubicBezTo>
                      <a:cubicBezTo>
                        <a:pt x="9" y="4"/>
                        <a:pt x="9" y="2"/>
                        <a:pt x="8" y="1"/>
                      </a:cubicBezTo>
                      <a:cubicBezTo>
                        <a:pt x="6" y="0"/>
                        <a:pt x="3" y="0"/>
                        <a:pt x="2" y="1"/>
                      </a:cubicBezTo>
                      <a:cubicBezTo>
                        <a:pt x="0" y="2"/>
                        <a:pt x="0" y="5"/>
                        <a:pt x="1" y="6"/>
                      </a:cubicBezTo>
                      <a:cubicBezTo>
                        <a:pt x="2" y="7"/>
                        <a:pt x="4" y="8"/>
                        <a:pt x="6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1" name="Freeform 1111"/>
                <p:cNvSpPr>
                  <a:spLocks/>
                </p:cNvSpPr>
                <p:nvPr/>
              </p:nvSpPr>
              <p:spPr bwMode="auto">
                <a:xfrm>
                  <a:off x="2046" y="2480"/>
                  <a:ext cx="12" cy="10"/>
                </a:xfrm>
                <a:custGeom>
                  <a:avLst/>
                  <a:gdLst>
                    <a:gd name="T0" fmla="*/ 42 w 112"/>
                    <a:gd name="T1" fmla="*/ 24 h 96"/>
                    <a:gd name="T2" fmla="*/ 45 w 112"/>
                    <a:gd name="T3" fmla="*/ 27 h 96"/>
                    <a:gd name="T4" fmla="*/ 38 w 112"/>
                    <a:gd name="T5" fmla="*/ 33 h 96"/>
                    <a:gd name="T6" fmla="*/ 34 w 112"/>
                    <a:gd name="T7" fmla="*/ 36 h 96"/>
                    <a:gd name="T8" fmla="*/ 23 w 112"/>
                    <a:gd name="T9" fmla="*/ 24 h 96"/>
                    <a:gd name="T10" fmla="*/ 4 w 112"/>
                    <a:gd name="T11" fmla="*/ 9 h 96"/>
                    <a:gd name="T12" fmla="*/ 0 w 112"/>
                    <a:gd name="T13" fmla="*/ 15 h 96"/>
                    <a:gd name="T14" fmla="*/ 19 w 112"/>
                    <a:gd name="T15" fmla="*/ 30 h 96"/>
                    <a:gd name="T16" fmla="*/ 30 w 112"/>
                    <a:gd name="T17" fmla="*/ 42 h 96"/>
                    <a:gd name="T18" fmla="*/ 34 w 112"/>
                    <a:gd name="T19" fmla="*/ 81 h 96"/>
                    <a:gd name="T20" fmla="*/ 94 w 112"/>
                    <a:gd name="T21" fmla="*/ 84 h 96"/>
                    <a:gd name="T22" fmla="*/ 98 w 112"/>
                    <a:gd name="T23" fmla="*/ 36 h 96"/>
                    <a:gd name="T24" fmla="*/ 53 w 112"/>
                    <a:gd name="T25" fmla="*/ 24 h 96"/>
                    <a:gd name="T26" fmla="*/ 45 w 112"/>
                    <a:gd name="T27" fmla="*/ 18 h 96"/>
                    <a:gd name="T28" fmla="*/ 19 w 112"/>
                    <a:gd name="T29" fmla="*/ 0 h 96"/>
                    <a:gd name="T30" fmla="*/ 12 w 112"/>
                    <a:gd name="T31" fmla="*/ 3 h 96"/>
                    <a:gd name="T32" fmla="*/ 42 w 112"/>
                    <a:gd name="T33" fmla="*/ 2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42" y="24"/>
                      </a:moveTo>
                      <a:cubicBezTo>
                        <a:pt x="42" y="24"/>
                        <a:pt x="45" y="27"/>
                        <a:pt x="45" y="27"/>
                      </a:cubicBezTo>
                      <a:cubicBezTo>
                        <a:pt x="45" y="30"/>
                        <a:pt x="42" y="33"/>
                        <a:pt x="38" y="33"/>
                      </a:cubicBezTo>
                      <a:cubicBezTo>
                        <a:pt x="38" y="33"/>
                        <a:pt x="34" y="36"/>
                        <a:pt x="34" y="36"/>
                      </a:cubicBezTo>
                      <a:cubicBezTo>
                        <a:pt x="30" y="30"/>
                        <a:pt x="27" y="27"/>
                        <a:pt x="23" y="24"/>
                      </a:cubicBezTo>
                      <a:cubicBezTo>
                        <a:pt x="19" y="21"/>
                        <a:pt x="12" y="15"/>
                        <a:pt x="4" y="9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1"/>
                        <a:pt x="12" y="24"/>
                        <a:pt x="19" y="30"/>
                      </a:cubicBezTo>
                      <a:cubicBezTo>
                        <a:pt x="23" y="33"/>
                        <a:pt x="27" y="36"/>
                        <a:pt x="30" y="42"/>
                      </a:cubicBezTo>
                      <a:cubicBezTo>
                        <a:pt x="23" y="54"/>
                        <a:pt x="23" y="69"/>
                        <a:pt x="34" y="81"/>
                      </a:cubicBezTo>
                      <a:cubicBezTo>
                        <a:pt x="49" y="93"/>
                        <a:pt x="79" y="96"/>
                        <a:pt x="94" y="84"/>
                      </a:cubicBezTo>
                      <a:cubicBezTo>
                        <a:pt x="112" y="72"/>
                        <a:pt x="112" y="48"/>
                        <a:pt x="98" y="36"/>
                      </a:cubicBezTo>
                      <a:cubicBezTo>
                        <a:pt x="86" y="24"/>
                        <a:pt x="68" y="21"/>
                        <a:pt x="53" y="24"/>
                      </a:cubicBezTo>
                      <a:cubicBezTo>
                        <a:pt x="53" y="24"/>
                        <a:pt x="49" y="21"/>
                        <a:pt x="45" y="18"/>
                      </a:cubicBezTo>
                      <a:cubicBezTo>
                        <a:pt x="38" y="12"/>
                        <a:pt x="30" y="6"/>
                        <a:pt x="19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3" y="9"/>
                        <a:pt x="34" y="15"/>
                        <a:pt x="42" y="2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2" name="Freeform 1112"/>
                <p:cNvSpPr>
                  <a:spLocks/>
                </p:cNvSpPr>
                <p:nvPr/>
              </p:nvSpPr>
              <p:spPr bwMode="auto">
                <a:xfrm>
                  <a:off x="2046" y="2480"/>
                  <a:ext cx="12" cy="10"/>
                </a:xfrm>
                <a:custGeom>
                  <a:avLst/>
                  <a:gdLst>
                    <a:gd name="T0" fmla="*/ 5 w 12"/>
                    <a:gd name="T1" fmla="*/ 3 h 10"/>
                    <a:gd name="T2" fmla="*/ 5 w 12"/>
                    <a:gd name="T3" fmla="*/ 3 h 10"/>
                    <a:gd name="T4" fmla="*/ 4 w 12"/>
                    <a:gd name="T5" fmla="*/ 4 h 10"/>
                    <a:gd name="T6" fmla="*/ 4 w 12"/>
                    <a:gd name="T7" fmla="*/ 4 h 10"/>
                    <a:gd name="T8" fmla="*/ 3 w 12"/>
                    <a:gd name="T9" fmla="*/ 3 h 10"/>
                    <a:gd name="T10" fmla="*/ 1 w 12"/>
                    <a:gd name="T11" fmla="*/ 1 h 10"/>
                    <a:gd name="T12" fmla="*/ 0 w 12"/>
                    <a:gd name="T13" fmla="*/ 2 h 10"/>
                    <a:gd name="T14" fmla="*/ 2 w 12"/>
                    <a:gd name="T15" fmla="*/ 3 h 10"/>
                    <a:gd name="T16" fmla="*/ 3 w 12"/>
                    <a:gd name="T17" fmla="*/ 5 h 10"/>
                    <a:gd name="T18" fmla="*/ 4 w 12"/>
                    <a:gd name="T19" fmla="*/ 9 h 10"/>
                    <a:gd name="T20" fmla="*/ 10 w 12"/>
                    <a:gd name="T21" fmla="*/ 9 h 10"/>
                    <a:gd name="T22" fmla="*/ 10 w 12"/>
                    <a:gd name="T23" fmla="*/ 4 h 10"/>
                    <a:gd name="T24" fmla="*/ 6 w 12"/>
                    <a:gd name="T25" fmla="*/ 3 h 10"/>
                    <a:gd name="T26" fmla="*/ 5 w 12"/>
                    <a:gd name="T27" fmla="*/ 2 h 10"/>
                    <a:gd name="T28" fmla="*/ 2 w 12"/>
                    <a:gd name="T29" fmla="*/ 0 h 10"/>
                    <a:gd name="T30" fmla="*/ 1 w 12"/>
                    <a:gd name="T31" fmla="*/ 1 h 10"/>
                    <a:gd name="T32" fmla="*/ 5 w 12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5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6"/>
                        <a:pt x="3" y="8"/>
                        <a:pt x="4" y="9"/>
                      </a:cubicBezTo>
                      <a:cubicBezTo>
                        <a:pt x="5" y="10"/>
                        <a:pt x="8" y="10"/>
                        <a:pt x="10" y="9"/>
                      </a:cubicBezTo>
                      <a:cubicBezTo>
                        <a:pt x="12" y="8"/>
                        <a:pt x="12" y="5"/>
                        <a:pt x="10" y="4"/>
                      </a:cubicBezTo>
                      <a:cubicBezTo>
                        <a:pt x="9" y="3"/>
                        <a:pt x="7" y="2"/>
                        <a:pt x="6" y="3"/>
                      </a:cubicBezTo>
                      <a:cubicBezTo>
                        <a:pt x="6" y="3"/>
                        <a:pt x="5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3" name="Freeform 1113"/>
                <p:cNvSpPr>
                  <a:spLocks/>
                </p:cNvSpPr>
                <p:nvPr/>
              </p:nvSpPr>
              <p:spPr bwMode="auto">
                <a:xfrm>
                  <a:off x="2036" y="2470"/>
                  <a:ext cx="12" cy="12"/>
                </a:xfrm>
                <a:custGeom>
                  <a:avLst/>
                  <a:gdLst>
                    <a:gd name="T0" fmla="*/ 56 w 112"/>
                    <a:gd name="T1" fmla="*/ 81 h 112"/>
                    <a:gd name="T2" fmla="*/ 60 w 112"/>
                    <a:gd name="T3" fmla="*/ 84 h 112"/>
                    <a:gd name="T4" fmla="*/ 90 w 112"/>
                    <a:gd name="T5" fmla="*/ 112 h 112"/>
                    <a:gd name="T6" fmla="*/ 98 w 112"/>
                    <a:gd name="T7" fmla="*/ 105 h 112"/>
                    <a:gd name="T8" fmla="*/ 68 w 112"/>
                    <a:gd name="T9" fmla="*/ 81 h 112"/>
                    <a:gd name="T10" fmla="*/ 64 w 112"/>
                    <a:gd name="T11" fmla="*/ 77 h 112"/>
                    <a:gd name="T12" fmla="*/ 71 w 112"/>
                    <a:gd name="T13" fmla="*/ 70 h 112"/>
                    <a:gd name="T14" fmla="*/ 75 w 112"/>
                    <a:gd name="T15" fmla="*/ 70 h 112"/>
                    <a:gd name="T16" fmla="*/ 83 w 112"/>
                    <a:gd name="T17" fmla="*/ 81 h 112"/>
                    <a:gd name="T18" fmla="*/ 105 w 112"/>
                    <a:gd name="T19" fmla="*/ 98 h 112"/>
                    <a:gd name="T20" fmla="*/ 112 w 112"/>
                    <a:gd name="T21" fmla="*/ 91 h 112"/>
                    <a:gd name="T22" fmla="*/ 90 w 112"/>
                    <a:gd name="T23" fmla="*/ 74 h 112"/>
                    <a:gd name="T24" fmla="*/ 79 w 112"/>
                    <a:gd name="T25" fmla="*/ 63 h 112"/>
                    <a:gd name="T26" fmla="*/ 75 w 112"/>
                    <a:gd name="T27" fmla="*/ 18 h 112"/>
                    <a:gd name="T28" fmla="*/ 19 w 112"/>
                    <a:gd name="T29" fmla="*/ 14 h 112"/>
                    <a:gd name="T30" fmla="*/ 15 w 112"/>
                    <a:gd name="T31" fmla="*/ 70 h 112"/>
                    <a:gd name="T32" fmla="*/ 56 w 112"/>
                    <a:gd name="T33" fmla="*/ 8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56" y="81"/>
                      </a:moveTo>
                      <a:cubicBezTo>
                        <a:pt x="56" y="84"/>
                        <a:pt x="60" y="84"/>
                        <a:pt x="60" y="84"/>
                      </a:cubicBezTo>
                      <a:cubicBezTo>
                        <a:pt x="71" y="95"/>
                        <a:pt x="83" y="102"/>
                        <a:pt x="90" y="112"/>
                      </a:cubicBezTo>
                      <a:cubicBezTo>
                        <a:pt x="98" y="105"/>
                        <a:pt x="98" y="105"/>
                        <a:pt x="98" y="105"/>
                      </a:cubicBezTo>
                      <a:cubicBezTo>
                        <a:pt x="86" y="98"/>
                        <a:pt x="79" y="91"/>
                        <a:pt x="68" y="81"/>
                      </a:cubicBezTo>
                      <a:cubicBezTo>
                        <a:pt x="68" y="81"/>
                        <a:pt x="64" y="77"/>
                        <a:pt x="64" y="77"/>
                      </a:cubicBezTo>
                      <a:cubicBezTo>
                        <a:pt x="68" y="77"/>
                        <a:pt x="71" y="74"/>
                        <a:pt x="71" y="70"/>
                      </a:cubicBezTo>
                      <a:cubicBezTo>
                        <a:pt x="75" y="70"/>
                        <a:pt x="75" y="70"/>
                        <a:pt x="75" y="70"/>
                      </a:cubicBezTo>
                      <a:cubicBezTo>
                        <a:pt x="79" y="74"/>
                        <a:pt x="79" y="77"/>
                        <a:pt x="83" y="81"/>
                      </a:cubicBezTo>
                      <a:cubicBezTo>
                        <a:pt x="90" y="84"/>
                        <a:pt x="98" y="91"/>
                        <a:pt x="105" y="98"/>
                      </a:cubicBezTo>
                      <a:cubicBezTo>
                        <a:pt x="112" y="91"/>
                        <a:pt x="112" y="91"/>
                        <a:pt x="112" y="91"/>
                      </a:cubicBezTo>
                      <a:cubicBezTo>
                        <a:pt x="105" y="84"/>
                        <a:pt x="98" y="81"/>
                        <a:pt x="90" y="74"/>
                      </a:cubicBezTo>
                      <a:cubicBezTo>
                        <a:pt x="86" y="70"/>
                        <a:pt x="83" y="67"/>
                        <a:pt x="79" y="63"/>
                      </a:cubicBezTo>
                      <a:cubicBezTo>
                        <a:pt x="90" y="49"/>
                        <a:pt x="90" y="28"/>
                        <a:pt x="75" y="18"/>
                      </a:cubicBezTo>
                      <a:cubicBezTo>
                        <a:pt x="60" y="0"/>
                        <a:pt x="34" y="0"/>
                        <a:pt x="19" y="14"/>
                      </a:cubicBezTo>
                      <a:cubicBezTo>
                        <a:pt x="0" y="28"/>
                        <a:pt x="0" y="53"/>
                        <a:pt x="15" y="70"/>
                      </a:cubicBezTo>
                      <a:cubicBezTo>
                        <a:pt x="27" y="81"/>
                        <a:pt x="42" y="84"/>
                        <a:pt x="56" y="8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4" name="Freeform 1114"/>
                <p:cNvSpPr>
                  <a:spLocks/>
                </p:cNvSpPr>
                <p:nvPr/>
              </p:nvSpPr>
              <p:spPr bwMode="auto">
                <a:xfrm>
                  <a:off x="2036" y="2470"/>
                  <a:ext cx="12" cy="12"/>
                </a:xfrm>
                <a:custGeom>
                  <a:avLst/>
                  <a:gdLst>
                    <a:gd name="T0" fmla="*/ 6 w 12"/>
                    <a:gd name="T1" fmla="*/ 9 h 12"/>
                    <a:gd name="T2" fmla="*/ 6 w 12"/>
                    <a:gd name="T3" fmla="*/ 9 h 12"/>
                    <a:gd name="T4" fmla="*/ 9 w 12"/>
                    <a:gd name="T5" fmla="*/ 12 h 12"/>
                    <a:gd name="T6" fmla="*/ 10 w 12"/>
                    <a:gd name="T7" fmla="*/ 11 h 12"/>
                    <a:gd name="T8" fmla="*/ 7 w 12"/>
                    <a:gd name="T9" fmla="*/ 9 h 12"/>
                    <a:gd name="T10" fmla="*/ 7 w 12"/>
                    <a:gd name="T11" fmla="*/ 8 h 12"/>
                    <a:gd name="T12" fmla="*/ 7 w 12"/>
                    <a:gd name="T13" fmla="*/ 7 h 12"/>
                    <a:gd name="T14" fmla="*/ 8 w 12"/>
                    <a:gd name="T15" fmla="*/ 7 h 12"/>
                    <a:gd name="T16" fmla="*/ 9 w 12"/>
                    <a:gd name="T17" fmla="*/ 9 h 12"/>
                    <a:gd name="T18" fmla="*/ 11 w 12"/>
                    <a:gd name="T19" fmla="*/ 10 h 12"/>
                    <a:gd name="T20" fmla="*/ 12 w 12"/>
                    <a:gd name="T21" fmla="*/ 10 h 12"/>
                    <a:gd name="T22" fmla="*/ 9 w 12"/>
                    <a:gd name="T23" fmla="*/ 8 h 12"/>
                    <a:gd name="T24" fmla="*/ 8 w 12"/>
                    <a:gd name="T25" fmla="*/ 7 h 12"/>
                    <a:gd name="T26" fmla="*/ 8 w 12"/>
                    <a:gd name="T27" fmla="*/ 2 h 12"/>
                    <a:gd name="T28" fmla="*/ 2 w 12"/>
                    <a:gd name="T29" fmla="*/ 2 h 12"/>
                    <a:gd name="T30" fmla="*/ 2 w 12"/>
                    <a:gd name="T31" fmla="*/ 7 h 12"/>
                    <a:gd name="T32" fmla="*/ 6 w 12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6" y="9"/>
                      </a:move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7" y="10"/>
                        <a:pt x="9" y="11"/>
                        <a:pt x="9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0"/>
                        <a:pt x="8" y="10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9" y="9"/>
                      </a:cubicBezTo>
                      <a:cubicBezTo>
                        <a:pt x="9" y="9"/>
                        <a:pt x="10" y="10"/>
                        <a:pt x="11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0" y="9"/>
                        <a:pt x="9" y="8"/>
                      </a:cubicBezTo>
                      <a:cubicBezTo>
                        <a:pt x="9" y="7"/>
                        <a:pt x="9" y="7"/>
                        <a:pt x="8" y="7"/>
                      </a:cubicBezTo>
                      <a:cubicBezTo>
                        <a:pt x="9" y="5"/>
                        <a:pt x="9" y="3"/>
                        <a:pt x="8" y="2"/>
                      </a:cubicBezTo>
                      <a:cubicBezTo>
                        <a:pt x="6" y="0"/>
                        <a:pt x="4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3" y="9"/>
                        <a:pt x="4" y="9"/>
                        <a:pt x="6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5" name="Freeform 1115"/>
                <p:cNvSpPr>
                  <a:spLocks/>
                </p:cNvSpPr>
                <p:nvPr/>
              </p:nvSpPr>
              <p:spPr bwMode="auto">
                <a:xfrm>
                  <a:off x="1659" y="2126"/>
                  <a:ext cx="12" cy="10"/>
                </a:xfrm>
                <a:custGeom>
                  <a:avLst/>
                  <a:gdLst>
                    <a:gd name="T0" fmla="*/ 42 w 112"/>
                    <a:gd name="T1" fmla="*/ 24 h 96"/>
                    <a:gd name="T2" fmla="*/ 49 w 112"/>
                    <a:gd name="T3" fmla="*/ 30 h 96"/>
                    <a:gd name="T4" fmla="*/ 38 w 112"/>
                    <a:gd name="T5" fmla="*/ 33 h 96"/>
                    <a:gd name="T6" fmla="*/ 34 w 112"/>
                    <a:gd name="T7" fmla="*/ 36 h 96"/>
                    <a:gd name="T8" fmla="*/ 27 w 112"/>
                    <a:gd name="T9" fmla="*/ 27 h 96"/>
                    <a:gd name="T10" fmla="*/ 4 w 112"/>
                    <a:gd name="T11" fmla="*/ 12 h 96"/>
                    <a:gd name="T12" fmla="*/ 0 w 112"/>
                    <a:gd name="T13" fmla="*/ 18 h 96"/>
                    <a:gd name="T14" fmla="*/ 19 w 112"/>
                    <a:gd name="T15" fmla="*/ 30 h 96"/>
                    <a:gd name="T16" fmla="*/ 30 w 112"/>
                    <a:gd name="T17" fmla="*/ 42 h 96"/>
                    <a:gd name="T18" fmla="*/ 38 w 112"/>
                    <a:gd name="T19" fmla="*/ 81 h 96"/>
                    <a:gd name="T20" fmla="*/ 98 w 112"/>
                    <a:gd name="T21" fmla="*/ 84 h 96"/>
                    <a:gd name="T22" fmla="*/ 98 w 112"/>
                    <a:gd name="T23" fmla="*/ 33 h 96"/>
                    <a:gd name="T24" fmla="*/ 53 w 112"/>
                    <a:gd name="T25" fmla="*/ 27 h 96"/>
                    <a:gd name="T26" fmla="*/ 45 w 112"/>
                    <a:gd name="T27" fmla="*/ 21 h 96"/>
                    <a:gd name="T28" fmla="*/ 19 w 112"/>
                    <a:gd name="T29" fmla="*/ 0 h 96"/>
                    <a:gd name="T30" fmla="*/ 12 w 112"/>
                    <a:gd name="T31" fmla="*/ 6 h 96"/>
                    <a:gd name="T32" fmla="*/ 42 w 112"/>
                    <a:gd name="T33" fmla="*/ 2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42" y="24"/>
                      </a:moveTo>
                      <a:cubicBezTo>
                        <a:pt x="42" y="27"/>
                        <a:pt x="45" y="27"/>
                        <a:pt x="49" y="30"/>
                      </a:cubicBezTo>
                      <a:cubicBezTo>
                        <a:pt x="45" y="30"/>
                        <a:pt x="42" y="33"/>
                        <a:pt x="38" y="33"/>
                      </a:cubicBezTo>
                      <a:cubicBezTo>
                        <a:pt x="38" y="36"/>
                        <a:pt x="38" y="36"/>
                        <a:pt x="34" y="36"/>
                      </a:cubicBezTo>
                      <a:cubicBezTo>
                        <a:pt x="34" y="33"/>
                        <a:pt x="30" y="30"/>
                        <a:pt x="27" y="27"/>
                      </a:cubicBezTo>
                      <a:cubicBezTo>
                        <a:pt x="19" y="21"/>
                        <a:pt x="12" y="18"/>
                        <a:pt x="4" y="12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8" y="21"/>
                        <a:pt x="15" y="27"/>
                        <a:pt x="19" y="30"/>
                      </a:cubicBezTo>
                      <a:cubicBezTo>
                        <a:pt x="23" y="33"/>
                        <a:pt x="27" y="39"/>
                        <a:pt x="30" y="42"/>
                      </a:cubicBezTo>
                      <a:cubicBezTo>
                        <a:pt x="23" y="54"/>
                        <a:pt x="27" y="72"/>
                        <a:pt x="38" y="81"/>
                      </a:cubicBezTo>
                      <a:cubicBezTo>
                        <a:pt x="53" y="93"/>
                        <a:pt x="83" y="96"/>
                        <a:pt x="98" y="84"/>
                      </a:cubicBezTo>
                      <a:cubicBezTo>
                        <a:pt x="112" y="69"/>
                        <a:pt x="112" y="48"/>
                        <a:pt x="98" y="33"/>
                      </a:cubicBezTo>
                      <a:cubicBezTo>
                        <a:pt x="86" y="24"/>
                        <a:pt x="68" y="24"/>
                        <a:pt x="53" y="27"/>
                      </a:cubicBezTo>
                      <a:cubicBezTo>
                        <a:pt x="53" y="24"/>
                        <a:pt x="49" y="21"/>
                        <a:pt x="45" y="21"/>
                      </a:cubicBezTo>
                      <a:cubicBezTo>
                        <a:pt x="38" y="12"/>
                        <a:pt x="30" y="6"/>
                        <a:pt x="19" y="0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23" y="12"/>
                        <a:pt x="34" y="18"/>
                        <a:pt x="42" y="2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6" name="Freeform 1116"/>
                <p:cNvSpPr>
                  <a:spLocks/>
                </p:cNvSpPr>
                <p:nvPr/>
              </p:nvSpPr>
              <p:spPr bwMode="auto">
                <a:xfrm>
                  <a:off x="1659" y="2126"/>
                  <a:ext cx="12" cy="10"/>
                </a:xfrm>
                <a:custGeom>
                  <a:avLst/>
                  <a:gdLst>
                    <a:gd name="T0" fmla="*/ 4 w 12"/>
                    <a:gd name="T1" fmla="*/ 3 h 10"/>
                    <a:gd name="T2" fmla="*/ 5 w 12"/>
                    <a:gd name="T3" fmla="*/ 3 h 10"/>
                    <a:gd name="T4" fmla="*/ 4 w 12"/>
                    <a:gd name="T5" fmla="*/ 3 h 10"/>
                    <a:gd name="T6" fmla="*/ 4 w 12"/>
                    <a:gd name="T7" fmla="*/ 4 h 10"/>
                    <a:gd name="T8" fmla="*/ 3 w 12"/>
                    <a:gd name="T9" fmla="*/ 3 h 10"/>
                    <a:gd name="T10" fmla="*/ 0 w 12"/>
                    <a:gd name="T11" fmla="*/ 1 h 10"/>
                    <a:gd name="T12" fmla="*/ 0 w 12"/>
                    <a:gd name="T13" fmla="*/ 2 h 10"/>
                    <a:gd name="T14" fmla="*/ 2 w 12"/>
                    <a:gd name="T15" fmla="*/ 3 h 10"/>
                    <a:gd name="T16" fmla="*/ 3 w 12"/>
                    <a:gd name="T17" fmla="*/ 4 h 10"/>
                    <a:gd name="T18" fmla="*/ 4 w 12"/>
                    <a:gd name="T19" fmla="*/ 9 h 10"/>
                    <a:gd name="T20" fmla="*/ 10 w 12"/>
                    <a:gd name="T21" fmla="*/ 9 h 10"/>
                    <a:gd name="T22" fmla="*/ 10 w 12"/>
                    <a:gd name="T23" fmla="*/ 3 h 10"/>
                    <a:gd name="T24" fmla="*/ 6 w 12"/>
                    <a:gd name="T25" fmla="*/ 3 h 10"/>
                    <a:gd name="T26" fmla="*/ 5 w 12"/>
                    <a:gd name="T27" fmla="*/ 2 h 10"/>
                    <a:gd name="T28" fmla="*/ 2 w 12"/>
                    <a:gd name="T29" fmla="*/ 0 h 10"/>
                    <a:gd name="T30" fmla="*/ 1 w 12"/>
                    <a:gd name="T31" fmla="*/ 1 h 10"/>
                    <a:gd name="T32" fmla="*/ 4 w 12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2"/>
                        <a:pt x="1" y="2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2" y="3"/>
                        <a:pt x="3" y="4"/>
                        <a:pt x="3" y="4"/>
                      </a:cubicBezTo>
                      <a:cubicBezTo>
                        <a:pt x="2" y="6"/>
                        <a:pt x="3" y="8"/>
                        <a:pt x="4" y="9"/>
                      </a:cubicBezTo>
                      <a:cubicBezTo>
                        <a:pt x="6" y="10"/>
                        <a:pt x="9" y="10"/>
                        <a:pt x="10" y="9"/>
                      </a:cubicBezTo>
                      <a:cubicBezTo>
                        <a:pt x="12" y="7"/>
                        <a:pt x="12" y="5"/>
                        <a:pt x="10" y="3"/>
                      </a:cubicBezTo>
                      <a:cubicBezTo>
                        <a:pt x="9" y="3"/>
                        <a:pt x="7" y="3"/>
                        <a:pt x="6" y="3"/>
                      </a:cubicBezTo>
                      <a:cubicBezTo>
                        <a:pt x="6" y="3"/>
                        <a:pt x="5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7" name="Freeform 1117"/>
                <p:cNvSpPr>
                  <a:spLocks/>
                </p:cNvSpPr>
                <p:nvPr/>
              </p:nvSpPr>
              <p:spPr bwMode="auto">
                <a:xfrm>
                  <a:off x="1649" y="2116"/>
                  <a:ext cx="12" cy="10"/>
                </a:xfrm>
                <a:custGeom>
                  <a:avLst/>
                  <a:gdLst>
                    <a:gd name="T0" fmla="*/ 58 w 112"/>
                    <a:gd name="T1" fmla="*/ 72 h 96"/>
                    <a:gd name="T2" fmla="*/ 62 w 112"/>
                    <a:gd name="T3" fmla="*/ 78 h 96"/>
                    <a:gd name="T4" fmla="*/ 91 w 112"/>
                    <a:gd name="T5" fmla="*/ 96 h 96"/>
                    <a:gd name="T6" fmla="*/ 98 w 112"/>
                    <a:gd name="T7" fmla="*/ 93 h 96"/>
                    <a:gd name="T8" fmla="*/ 69 w 112"/>
                    <a:gd name="T9" fmla="*/ 72 h 96"/>
                    <a:gd name="T10" fmla="*/ 66 w 112"/>
                    <a:gd name="T11" fmla="*/ 69 h 96"/>
                    <a:gd name="T12" fmla="*/ 73 w 112"/>
                    <a:gd name="T13" fmla="*/ 66 h 96"/>
                    <a:gd name="T14" fmla="*/ 76 w 112"/>
                    <a:gd name="T15" fmla="*/ 62 h 96"/>
                    <a:gd name="T16" fmla="*/ 84 w 112"/>
                    <a:gd name="T17" fmla="*/ 69 h 96"/>
                    <a:gd name="T18" fmla="*/ 105 w 112"/>
                    <a:gd name="T19" fmla="*/ 87 h 96"/>
                    <a:gd name="T20" fmla="*/ 112 w 112"/>
                    <a:gd name="T21" fmla="*/ 81 h 96"/>
                    <a:gd name="T22" fmla="*/ 91 w 112"/>
                    <a:gd name="T23" fmla="*/ 66 h 96"/>
                    <a:gd name="T24" fmla="*/ 80 w 112"/>
                    <a:gd name="T25" fmla="*/ 56 h 96"/>
                    <a:gd name="T26" fmla="*/ 73 w 112"/>
                    <a:gd name="T27" fmla="*/ 16 h 96"/>
                    <a:gd name="T28" fmla="*/ 19 w 112"/>
                    <a:gd name="T29" fmla="*/ 16 h 96"/>
                    <a:gd name="T30" fmla="*/ 15 w 112"/>
                    <a:gd name="T31" fmla="*/ 62 h 96"/>
                    <a:gd name="T32" fmla="*/ 58 w 112"/>
                    <a:gd name="T33" fmla="*/ 7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58" y="72"/>
                      </a:moveTo>
                      <a:cubicBezTo>
                        <a:pt x="58" y="75"/>
                        <a:pt x="62" y="75"/>
                        <a:pt x="62" y="78"/>
                      </a:cubicBezTo>
                      <a:cubicBezTo>
                        <a:pt x="73" y="84"/>
                        <a:pt x="84" y="90"/>
                        <a:pt x="91" y="96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87" y="87"/>
                        <a:pt x="76" y="81"/>
                        <a:pt x="69" y="72"/>
                      </a:cubicBezTo>
                      <a:cubicBezTo>
                        <a:pt x="69" y="72"/>
                        <a:pt x="66" y="69"/>
                        <a:pt x="66" y="69"/>
                      </a:cubicBezTo>
                      <a:cubicBezTo>
                        <a:pt x="69" y="69"/>
                        <a:pt x="69" y="66"/>
                        <a:pt x="73" y="66"/>
                      </a:cubicBezTo>
                      <a:cubicBezTo>
                        <a:pt x="73" y="62"/>
                        <a:pt x="76" y="62"/>
                        <a:pt x="76" y="62"/>
                      </a:cubicBezTo>
                      <a:cubicBezTo>
                        <a:pt x="76" y="66"/>
                        <a:pt x="80" y="66"/>
                        <a:pt x="84" y="69"/>
                      </a:cubicBezTo>
                      <a:cubicBezTo>
                        <a:pt x="91" y="75"/>
                        <a:pt x="98" y="81"/>
                        <a:pt x="105" y="87"/>
                      </a:cubicBezTo>
                      <a:cubicBezTo>
                        <a:pt x="112" y="81"/>
                        <a:pt x="112" y="81"/>
                        <a:pt x="112" y="81"/>
                      </a:cubicBezTo>
                      <a:cubicBezTo>
                        <a:pt x="105" y="75"/>
                        <a:pt x="94" y="69"/>
                        <a:pt x="91" y="66"/>
                      </a:cubicBezTo>
                      <a:cubicBezTo>
                        <a:pt x="87" y="62"/>
                        <a:pt x="84" y="59"/>
                        <a:pt x="80" y="56"/>
                      </a:cubicBezTo>
                      <a:cubicBezTo>
                        <a:pt x="91" y="44"/>
                        <a:pt x="87" y="25"/>
                        <a:pt x="73" y="16"/>
                      </a:cubicBezTo>
                      <a:cubicBezTo>
                        <a:pt x="58" y="0"/>
                        <a:pt x="33" y="0"/>
                        <a:pt x="19" y="16"/>
                      </a:cubicBezTo>
                      <a:cubicBezTo>
                        <a:pt x="0" y="28"/>
                        <a:pt x="0" y="50"/>
                        <a:pt x="15" y="62"/>
                      </a:cubicBezTo>
                      <a:cubicBezTo>
                        <a:pt x="29" y="75"/>
                        <a:pt x="44" y="78"/>
                        <a:pt x="58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8" name="Freeform 1118"/>
                <p:cNvSpPr>
                  <a:spLocks/>
                </p:cNvSpPr>
                <p:nvPr/>
              </p:nvSpPr>
              <p:spPr bwMode="auto">
                <a:xfrm>
                  <a:off x="1649" y="2116"/>
                  <a:ext cx="12" cy="10"/>
                </a:xfrm>
                <a:custGeom>
                  <a:avLst/>
                  <a:gdLst>
                    <a:gd name="T0" fmla="*/ 6 w 12"/>
                    <a:gd name="T1" fmla="*/ 7 h 10"/>
                    <a:gd name="T2" fmla="*/ 6 w 12"/>
                    <a:gd name="T3" fmla="*/ 8 h 10"/>
                    <a:gd name="T4" fmla="*/ 9 w 12"/>
                    <a:gd name="T5" fmla="*/ 10 h 10"/>
                    <a:gd name="T6" fmla="*/ 10 w 12"/>
                    <a:gd name="T7" fmla="*/ 10 h 10"/>
                    <a:gd name="T8" fmla="*/ 7 w 12"/>
                    <a:gd name="T9" fmla="*/ 7 h 10"/>
                    <a:gd name="T10" fmla="*/ 7 w 12"/>
                    <a:gd name="T11" fmla="*/ 7 h 10"/>
                    <a:gd name="T12" fmla="*/ 8 w 12"/>
                    <a:gd name="T13" fmla="*/ 7 h 10"/>
                    <a:gd name="T14" fmla="*/ 8 w 12"/>
                    <a:gd name="T15" fmla="*/ 6 h 10"/>
                    <a:gd name="T16" fmla="*/ 9 w 12"/>
                    <a:gd name="T17" fmla="*/ 7 h 10"/>
                    <a:gd name="T18" fmla="*/ 11 w 12"/>
                    <a:gd name="T19" fmla="*/ 9 h 10"/>
                    <a:gd name="T20" fmla="*/ 12 w 12"/>
                    <a:gd name="T21" fmla="*/ 8 h 10"/>
                    <a:gd name="T22" fmla="*/ 9 w 12"/>
                    <a:gd name="T23" fmla="*/ 7 h 10"/>
                    <a:gd name="T24" fmla="*/ 8 w 12"/>
                    <a:gd name="T25" fmla="*/ 6 h 10"/>
                    <a:gd name="T26" fmla="*/ 8 w 12"/>
                    <a:gd name="T27" fmla="*/ 2 h 10"/>
                    <a:gd name="T28" fmla="*/ 2 w 12"/>
                    <a:gd name="T29" fmla="*/ 2 h 10"/>
                    <a:gd name="T30" fmla="*/ 1 w 12"/>
                    <a:gd name="T31" fmla="*/ 6 h 10"/>
                    <a:gd name="T32" fmla="*/ 6 w 12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6" y="7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8" y="9"/>
                        <a:pt x="9" y="9"/>
                        <a:pt x="9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9"/>
                        <a:pt x="8" y="8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8" y="7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9" y="8"/>
                        <a:pt x="10" y="8"/>
                        <a:pt x="11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0" y="7"/>
                        <a:pt x="9" y="7"/>
                      </a:cubicBezTo>
                      <a:cubicBezTo>
                        <a:pt x="9" y="6"/>
                        <a:pt x="9" y="6"/>
                        <a:pt x="8" y="6"/>
                      </a:cubicBezTo>
                      <a:cubicBezTo>
                        <a:pt x="9" y="4"/>
                        <a:pt x="9" y="2"/>
                        <a:pt x="8" y="2"/>
                      </a:cubicBez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3" y="8"/>
                        <a:pt x="4" y="8"/>
                        <a:pt x="6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9" name="Freeform 1119"/>
                <p:cNvSpPr>
                  <a:spLocks/>
                </p:cNvSpPr>
                <p:nvPr/>
              </p:nvSpPr>
              <p:spPr bwMode="auto">
                <a:xfrm>
                  <a:off x="2055" y="2473"/>
                  <a:ext cx="11" cy="12"/>
                </a:xfrm>
                <a:custGeom>
                  <a:avLst/>
                  <a:gdLst>
                    <a:gd name="T0" fmla="*/ 40 w 112"/>
                    <a:gd name="T1" fmla="*/ 26 h 112"/>
                    <a:gd name="T2" fmla="*/ 47 w 112"/>
                    <a:gd name="T3" fmla="*/ 33 h 112"/>
                    <a:gd name="T4" fmla="*/ 40 w 112"/>
                    <a:gd name="T5" fmla="*/ 40 h 112"/>
                    <a:gd name="T6" fmla="*/ 37 w 112"/>
                    <a:gd name="T7" fmla="*/ 44 h 112"/>
                    <a:gd name="T8" fmla="*/ 26 w 112"/>
                    <a:gd name="T9" fmla="*/ 29 h 112"/>
                    <a:gd name="T10" fmla="*/ 8 w 112"/>
                    <a:gd name="T11" fmla="*/ 11 h 112"/>
                    <a:gd name="T12" fmla="*/ 0 w 112"/>
                    <a:gd name="T13" fmla="*/ 19 h 112"/>
                    <a:gd name="T14" fmla="*/ 19 w 112"/>
                    <a:gd name="T15" fmla="*/ 37 h 112"/>
                    <a:gd name="T16" fmla="*/ 29 w 112"/>
                    <a:gd name="T17" fmla="*/ 51 h 112"/>
                    <a:gd name="T18" fmla="*/ 37 w 112"/>
                    <a:gd name="T19" fmla="*/ 94 h 112"/>
                    <a:gd name="T20" fmla="*/ 94 w 112"/>
                    <a:gd name="T21" fmla="*/ 98 h 112"/>
                    <a:gd name="T22" fmla="*/ 94 w 112"/>
                    <a:gd name="T23" fmla="*/ 40 h 112"/>
                    <a:gd name="T24" fmla="*/ 55 w 112"/>
                    <a:gd name="T25" fmla="*/ 29 h 112"/>
                    <a:gd name="T26" fmla="*/ 47 w 112"/>
                    <a:gd name="T27" fmla="*/ 22 h 112"/>
                    <a:gd name="T28" fmla="*/ 19 w 112"/>
                    <a:gd name="T29" fmla="*/ 0 h 112"/>
                    <a:gd name="T30" fmla="*/ 15 w 112"/>
                    <a:gd name="T31" fmla="*/ 4 h 112"/>
                    <a:gd name="T32" fmla="*/ 40 w 112"/>
                    <a:gd name="T33" fmla="*/ 2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40" y="26"/>
                      </a:moveTo>
                      <a:cubicBezTo>
                        <a:pt x="44" y="29"/>
                        <a:pt x="44" y="33"/>
                        <a:pt x="47" y="33"/>
                      </a:cubicBezTo>
                      <a:cubicBezTo>
                        <a:pt x="44" y="33"/>
                        <a:pt x="40" y="37"/>
                        <a:pt x="40" y="40"/>
                      </a:cubicBezTo>
                      <a:cubicBezTo>
                        <a:pt x="37" y="40"/>
                        <a:pt x="37" y="40"/>
                        <a:pt x="37" y="44"/>
                      </a:cubicBezTo>
                      <a:cubicBezTo>
                        <a:pt x="33" y="37"/>
                        <a:pt x="29" y="33"/>
                        <a:pt x="26" y="29"/>
                      </a:cubicBezTo>
                      <a:cubicBezTo>
                        <a:pt x="19" y="26"/>
                        <a:pt x="15" y="19"/>
                        <a:pt x="8" y="1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8" y="26"/>
                        <a:pt x="15" y="29"/>
                        <a:pt x="19" y="37"/>
                      </a:cubicBezTo>
                      <a:cubicBezTo>
                        <a:pt x="22" y="40"/>
                        <a:pt x="26" y="44"/>
                        <a:pt x="29" y="51"/>
                      </a:cubicBezTo>
                      <a:cubicBezTo>
                        <a:pt x="22" y="66"/>
                        <a:pt x="26" y="84"/>
                        <a:pt x="37" y="94"/>
                      </a:cubicBezTo>
                      <a:cubicBezTo>
                        <a:pt x="55" y="112"/>
                        <a:pt x="80" y="112"/>
                        <a:pt x="94" y="98"/>
                      </a:cubicBezTo>
                      <a:cubicBezTo>
                        <a:pt x="112" y="84"/>
                        <a:pt x="112" y="55"/>
                        <a:pt x="94" y="40"/>
                      </a:cubicBezTo>
                      <a:cubicBezTo>
                        <a:pt x="84" y="29"/>
                        <a:pt x="69" y="26"/>
                        <a:pt x="55" y="29"/>
                      </a:cubicBezTo>
                      <a:cubicBezTo>
                        <a:pt x="51" y="26"/>
                        <a:pt x="47" y="26"/>
                        <a:pt x="47" y="22"/>
                      </a:cubicBezTo>
                      <a:cubicBezTo>
                        <a:pt x="37" y="15"/>
                        <a:pt x="29" y="8"/>
                        <a:pt x="19" y="0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6" y="11"/>
                        <a:pt x="33" y="19"/>
                        <a:pt x="40" y="2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0" name="Freeform 1120"/>
                <p:cNvSpPr>
                  <a:spLocks/>
                </p:cNvSpPr>
                <p:nvPr/>
              </p:nvSpPr>
              <p:spPr bwMode="auto">
                <a:xfrm>
                  <a:off x="2055" y="2473"/>
                  <a:ext cx="11" cy="12"/>
                </a:xfrm>
                <a:custGeom>
                  <a:avLst/>
                  <a:gdLst>
                    <a:gd name="T0" fmla="*/ 4 w 11"/>
                    <a:gd name="T1" fmla="*/ 3 h 12"/>
                    <a:gd name="T2" fmla="*/ 4 w 11"/>
                    <a:gd name="T3" fmla="*/ 4 h 12"/>
                    <a:gd name="T4" fmla="*/ 4 w 11"/>
                    <a:gd name="T5" fmla="*/ 5 h 12"/>
                    <a:gd name="T6" fmla="*/ 3 w 11"/>
                    <a:gd name="T7" fmla="*/ 5 h 12"/>
                    <a:gd name="T8" fmla="*/ 2 w 11"/>
                    <a:gd name="T9" fmla="*/ 4 h 12"/>
                    <a:gd name="T10" fmla="*/ 0 w 11"/>
                    <a:gd name="T11" fmla="*/ 2 h 12"/>
                    <a:gd name="T12" fmla="*/ 0 w 11"/>
                    <a:gd name="T13" fmla="*/ 2 h 12"/>
                    <a:gd name="T14" fmla="*/ 2 w 11"/>
                    <a:gd name="T15" fmla="*/ 4 h 12"/>
                    <a:gd name="T16" fmla="*/ 3 w 11"/>
                    <a:gd name="T17" fmla="*/ 6 h 12"/>
                    <a:gd name="T18" fmla="*/ 3 w 11"/>
                    <a:gd name="T19" fmla="*/ 10 h 12"/>
                    <a:gd name="T20" fmla="*/ 9 w 11"/>
                    <a:gd name="T21" fmla="*/ 11 h 12"/>
                    <a:gd name="T22" fmla="*/ 9 w 11"/>
                    <a:gd name="T23" fmla="*/ 5 h 12"/>
                    <a:gd name="T24" fmla="*/ 5 w 11"/>
                    <a:gd name="T25" fmla="*/ 4 h 12"/>
                    <a:gd name="T26" fmla="*/ 4 w 11"/>
                    <a:gd name="T27" fmla="*/ 3 h 12"/>
                    <a:gd name="T28" fmla="*/ 2 w 11"/>
                    <a:gd name="T29" fmla="*/ 0 h 12"/>
                    <a:gd name="T30" fmla="*/ 1 w 11"/>
                    <a:gd name="T31" fmla="*/ 1 h 12"/>
                    <a:gd name="T32" fmla="*/ 4 w 11"/>
                    <a:gd name="T33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4" y="3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2" y="4"/>
                      </a:cubicBezTo>
                      <a:cubicBezTo>
                        <a:pt x="2" y="3"/>
                        <a:pt x="1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2" y="5"/>
                        <a:pt x="2" y="5"/>
                        <a:pt x="3" y="6"/>
                      </a:cubicBez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12"/>
                        <a:pt x="8" y="12"/>
                        <a:pt x="9" y="11"/>
                      </a:cubicBezTo>
                      <a:cubicBezTo>
                        <a:pt x="11" y="9"/>
                        <a:pt x="11" y="6"/>
                        <a:pt x="9" y="5"/>
                      </a:cubicBezTo>
                      <a:cubicBezTo>
                        <a:pt x="8" y="4"/>
                        <a:pt x="7" y="3"/>
                        <a:pt x="5" y="4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3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1" name="Freeform 1121"/>
                <p:cNvSpPr>
                  <a:spLocks/>
                </p:cNvSpPr>
                <p:nvPr/>
              </p:nvSpPr>
              <p:spPr bwMode="auto">
                <a:xfrm>
                  <a:off x="2043" y="2465"/>
                  <a:ext cx="13" cy="10"/>
                </a:xfrm>
                <a:custGeom>
                  <a:avLst/>
                  <a:gdLst>
                    <a:gd name="T0" fmla="*/ 67 w 128"/>
                    <a:gd name="T1" fmla="*/ 72 h 96"/>
                    <a:gd name="T2" fmla="*/ 71 w 128"/>
                    <a:gd name="T3" fmla="*/ 75 h 96"/>
                    <a:gd name="T4" fmla="*/ 108 w 128"/>
                    <a:gd name="T5" fmla="*/ 96 h 96"/>
                    <a:gd name="T6" fmla="*/ 112 w 128"/>
                    <a:gd name="T7" fmla="*/ 90 h 96"/>
                    <a:gd name="T8" fmla="*/ 79 w 128"/>
                    <a:gd name="T9" fmla="*/ 69 h 96"/>
                    <a:gd name="T10" fmla="*/ 75 w 128"/>
                    <a:gd name="T11" fmla="*/ 69 h 96"/>
                    <a:gd name="T12" fmla="*/ 83 w 128"/>
                    <a:gd name="T13" fmla="*/ 62 h 96"/>
                    <a:gd name="T14" fmla="*/ 87 w 128"/>
                    <a:gd name="T15" fmla="*/ 59 h 96"/>
                    <a:gd name="T16" fmla="*/ 95 w 128"/>
                    <a:gd name="T17" fmla="*/ 69 h 96"/>
                    <a:gd name="T18" fmla="*/ 120 w 128"/>
                    <a:gd name="T19" fmla="*/ 84 h 96"/>
                    <a:gd name="T20" fmla="*/ 128 w 128"/>
                    <a:gd name="T21" fmla="*/ 78 h 96"/>
                    <a:gd name="T22" fmla="*/ 104 w 128"/>
                    <a:gd name="T23" fmla="*/ 62 h 96"/>
                    <a:gd name="T24" fmla="*/ 91 w 128"/>
                    <a:gd name="T25" fmla="*/ 53 h 96"/>
                    <a:gd name="T26" fmla="*/ 87 w 128"/>
                    <a:gd name="T27" fmla="*/ 13 h 96"/>
                    <a:gd name="T28" fmla="*/ 21 w 128"/>
                    <a:gd name="T29" fmla="*/ 13 h 96"/>
                    <a:gd name="T30" fmla="*/ 21 w 128"/>
                    <a:gd name="T31" fmla="*/ 62 h 96"/>
                    <a:gd name="T32" fmla="*/ 67 w 128"/>
                    <a:gd name="T33" fmla="*/ 7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67" y="72"/>
                      </a:moveTo>
                      <a:cubicBezTo>
                        <a:pt x="67" y="72"/>
                        <a:pt x="71" y="75"/>
                        <a:pt x="71" y="75"/>
                      </a:cubicBezTo>
                      <a:cubicBezTo>
                        <a:pt x="83" y="84"/>
                        <a:pt x="95" y="90"/>
                        <a:pt x="108" y="96"/>
                      </a:cubicBezTo>
                      <a:cubicBezTo>
                        <a:pt x="112" y="90"/>
                        <a:pt x="112" y="90"/>
                        <a:pt x="112" y="90"/>
                      </a:cubicBezTo>
                      <a:cubicBezTo>
                        <a:pt x="100" y="84"/>
                        <a:pt x="91" y="78"/>
                        <a:pt x="79" y="69"/>
                      </a:cubicBezTo>
                      <a:cubicBezTo>
                        <a:pt x="79" y="69"/>
                        <a:pt x="75" y="69"/>
                        <a:pt x="75" y="69"/>
                      </a:cubicBezTo>
                      <a:cubicBezTo>
                        <a:pt x="79" y="66"/>
                        <a:pt x="83" y="62"/>
                        <a:pt x="83" y="62"/>
                      </a:cubicBezTo>
                      <a:cubicBezTo>
                        <a:pt x="83" y="62"/>
                        <a:pt x="87" y="59"/>
                        <a:pt x="87" y="59"/>
                      </a:cubicBezTo>
                      <a:cubicBezTo>
                        <a:pt x="91" y="62"/>
                        <a:pt x="91" y="66"/>
                        <a:pt x="95" y="69"/>
                      </a:cubicBezTo>
                      <a:cubicBezTo>
                        <a:pt x="104" y="75"/>
                        <a:pt x="112" y="78"/>
                        <a:pt x="120" y="84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0" y="75"/>
                        <a:pt x="112" y="69"/>
                        <a:pt x="104" y="62"/>
                      </a:cubicBezTo>
                      <a:cubicBezTo>
                        <a:pt x="100" y="59"/>
                        <a:pt x="95" y="56"/>
                        <a:pt x="91" y="53"/>
                      </a:cubicBezTo>
                      <a:cubicBezTo>
                        <a:pt x="104" y="41"/>
                        <a:pt x="100" y="25"/>
                        <a:pt x="87" y="13"/>
                      </a:cubicBezTo>
                      <a:cubicBezTo>
                        <a:pt x="67" y="0"/>
                        <a:pt x="38" y="0"/>
                        <a:pt x="21" y="13"/>
                      </a:cubicBezTo>
                      <a:cubicBezTo>
                        <a:pt x="0" y="25"/>
                        <a:pt x="0" y="47"/>
                        <a:pt x="21" y="62"/>
                      </a:cubicBezTo>
                      <a:cubicBezTo>
                        <a:pt x="34" y="72"/>
                        <a:pt x="50" y="75"/>
                        <a:pt x="67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2" name="Freeform 1122"/>
                <p:cNvSpPr>
                  <a:spLocks/>
                </p:cNvSpPr>
                <p:nvPr/>
              </p:nvSpPr>
              <p:spPr bwMode="auto">
                <a:xfrm>
                  <a:off x="2043" y="2465"/>
                  <a:ext cx="13" cy="10"/>
                </a:xfrm>
                <a:custGeom>
                  <a:avLst/>
                  <a:gdLst>
                    <a:gd name="T0" fmla="*/ 7 w 13"/>
                    <a:gd name="T1" fmla="*/ 8 h 10"/>
                    <a:gd name="T2" fmla="*/ 7 w 13"/>
                    <a:gd name="T3" fmla="*/ 8 h 10"/>
                    <a:gd name="T4" fmla="*/ 11 w 13"/>
                    <a:gd name="T5" fmla="*/ 10 h 10"/>
                    <a:gd name="T6" fmla="*/ 12 w 13"/>
                    <a:gd name="T7" fmla="*/ 9 h 10"/>
                    <a:gd name="T8" fmla="*/ 8 w 13"/>
                    <a:gd name="T9" fmla="*/ 7 h 10"/>
                    <a:gd name="T10" fmla="*/ 8 w 13"/>
                    <a:gd name="T11" fmla="*/ 7 h 10"/>
                    <a:gd name="T12" fmla="*/ 8 w 13"/>
                    <a:gd name="T13" fmla="*/ 7 h 10"/>
                    <a:gd name="T14" fmla="*/ 9 w 13"/>
                    <a:gd name="T15" fmla="*/ 6 h 10"/>
                    <a:gd name="T16" fmla="*/ 10 w 13"/>
                    <a:gd name="T17" fmla="*/ 7 h 10"/>
                    <a:gd name="T18" fmla="*/ 12 w 13"/>
                    <a:gd name="T19" fmla="*/ 9 h 10"/>
                    <a:gd name="T20" fmla="*/ 13 w 13"/>
                    <a:gd name="T21" fmla="*/ 8 h 10"/>
                    <a:gd name="T22" fmla="*/ 11 w 13"/>
                    <a:gd name="T23" fmla="*/ 7 h 10"/>
                    <a:gd name="T24" fmla="*/ 9 w 13"/>
                    <a:gd name="T25" fmla="*/ 6 h 10"/>
                    <a:gd name="T26" fmla="*/ 9 w 13"/>
                    <a:gd name="T27" fmla="*/ 1 h 10"/>
                    <a:gd name="T28" fmla="*/ 2 w 13"/>
                    <a:gd name="T29" fmla="*/ 1 h 10"/>
                    <a:gd name="T30" fmla="*/ 2 w 13"/>
                    <a:gd name="T31" fmla="*/ 7 h 10"/>
                    <a:gd name="T32" fmla="*/ 7 w 13"/>
                    <a:gd name="T3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7" y="8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8" y="9"/>
                        <a:pt x="10" y="9"/>
                        <a:pt x="11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9" y="8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9" y="6"/>
                        <a:pt x="9" y="6"/>
                      </a:cubicBezTo>
                      <a:cubicBezTo>
                        <a:pt x="9" y="7"/>
                        <a:pt x="9" y="7"/>
                        <a:pt x="10" y="7"/>
                      </a:cubicBezTo>
                      <a:cubicBezTo>
                        <a:pt x="11" y="8"/>
                        <a:pt x="12" y="8"/>
                        <a:pt x="12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8"/>
                        <a:pt x="12" y="7"/>
                        <a:pt x="11" y="7"/>
                      </a:cubicBezTo>
                      <a:cubicBezTo>
                        <a:pt x="10" y="6"/>
                        <a:pt x="10" y="6"/>
                        <a:pt x="9" y="6"/>
                      </a:cubicBezTo>
                      <a:cubicBezTo>
                        <a:pt x="11" y="4"/>
                        <a:pt x="10" y="3"/>
                        <a:pt x="9" y="1"/>
                      </a:cubicBezTo>
                      <a:cubicBezTo>
                        <a:pt x="7" y="0"/>
                        <a:pt x="4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3" y="8"/>
                        <a:pt x="5" y="8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3" name="Freeform 1123"/>
                <p:cNvSpPr>
                  <a:spLocks/>
                </p:cNvSpPr>
                <p:nvPr/>
              </p:nvSpPr>
              <p:spPr bwMode="auto">
                <a:xfrm>
                  <a:off x="1652" y="2131"/>
                  <a:ext cx="12" cy="10"/>
                </a:xfrm>
                <a:custGeom>
                  <a:avLst/>
                  <a:gdLst>
                    <a:gd name="T0" fmla="*/ 42 w 112"/>
                    <a:gd name="T1" fmla="*/ 22 h 96"/>
                    <a:gd name="T2" fmla="*/ 46 w 112"/>
                    <a:gd name="T3" fmla="*/ 28 h 96"/>
                    <a:gd name="T4" fmla="*/ 39 w 112"/>
                    <a:gd name="T5" fmla="*/ 35 h 96"/>
                    <a:gd name="T6" fmla="*/ 35 w 112"/>
                    <a:gd name="T7" fmla="*/ 38 h 96"/>
                    <a:gd name="T8" fmla="*/ 25 w 112"/>
                    <a:gd name="T9" fmla="*/ 25 h 96"/>
                    <a:gd name="T10" fmla="*/ 7 w 112"/>
                    <a:gd name="T11" fmla="*/ 13 h 96"/>
                    <a:gd name="T12" fmla="*/ 0 w 112"/>
                    <a:gd name="T13" fmla="*/ 16 h 96"/>
                    <a:gd name="T14" fmla="*/ 21 w 112"/>
                    <a:gd name="T15" fmla="*/ 31 h 96"/>
                    <a:gd name="T16" fmla="*/ 32 w 112"/>
                    <a:gd name="T17" fmla="*/ 44 h 96"/>
                    <a:gd name="T18" fmla="*/ 39 w 112"/>
                    <a:gd name="T19" fmla="*/ 81 h 96"/>
                    <a:gd name="T20" fmla="*/ 95 w 112"/>
                    <a:gd name="T21" fmla="*/ 81 h 96"/>
                    <a:gd name="T22" fmla="*/ 95 w 112"/>
                    <a:gd name="T23" fmla="*/ 31 h 96"/>
                    <a:gd name="T24" fmla="*/ 53 w 112"/>
                    <a:gd name="T25" fmla="*/ 25 h 96"/>
                    <a:gd name="T26" fmla="*/ 46 w 112"/>
                    <a:gd name="T27" fmla="*/ 19 h 96"/>
                    <a:gd name="T28" fmla="*/ 21 w 112"/>
                    <a:gd name="T29" fmla="*/ 0 h 96"/>
                    <a:gd name="T30" fmla="*/ 14 w 112"/>
                    <a:gd name="T31" fmla="*/ 7 h 96"/>
                    <a:gd name="T32" fmla="*/ 42 w 112"/>
                    <a:gd name="T33" fmla="*/ 2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42" y="22"/>
                      </a:moveTo>
                      <a:cubicBezTo>
                        <a:pt x="42" y="25"/>
                        <a:pt x="46" y="28"/>
                        <a:pt x="46" y="28"/>
                      </a:cubicBezTo>
                      <a:cubicBezTo>
                        <a:pt x="42" y="28"/>
                        <a:pt x="42" y="31"/>
                        <a:pt x="39" y="35"/>
                      </a:cubicBezTo>
                      <a:cubicBezTo>
                        <a:pt x="39" y="35"/>
                        <a:pt x="35" y="35"/>
                        <a:pt x="35" y="38"/>
                      </a:cubicBezTo>
                      <a:cubicBezTo>
                        <a:pt x="32" y="31"/>
                        <a:pt x="28" y="28"/>
                        <a:pt x="25" y="25"/>
                      </a:cubicBezTo>
                      <a:cubicBezTo>
                        <a:pt x="21" y="22"/>
                        <a:pt x="14" y="16"/>
                        <a:pt x="7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7" y="22"/>
                        <a:pt x="14" y="25"/>
                        <a:pt x="21" y="31"/>
                      </a:cubicBezTo>
                      <a:cubicBezTo>
                        <a:pt x="25" y="35"/>
                        <a:pt x="28" y="38"/>
                        <a:pt x="32" y="44"/>
                      </a:cubicBezTo>
                      <a:cubicBezTo>
                        <a:pt x="25" y="56"/>
                        <a:pt x="28" y="72"/>
                        <a:pt x="39" y="81"/>
                      </a:cubicBezTo>
                      <a:cubicBezTo>
                        <a:pt x="56" y="96"/>
                        <a:pt x="81" y="96"/>
                        <a:pt x="95" y="81"/>
                      </a:cubicBezTo>
                      <a:cubicBezTo>
                        <a:pt x="112" y="69"/>
                        <a:pt x="109" y="44"/>
                        <a:pt x="95" y="31"/>
                      </a:cubicBezTo>
                      <a:cubicBezTo>
                        <a:pt x="84" y="22"/>
                        <a:pt x="67" y="22"/>
                        <a:pt x="53" y="25"/>
                      </a:cubicBezTo>
                      <a:cubicBezTo>
                        <a:pt x="49" y="22"/>
                        <a:pt x="49" y="19"/>
                        <a:pt x="46" y="19"/>
                      </a:cubicBezTo>
                      <a:cubicBezTo>
                        <a:pt x="39" y="13"/>
                        <a:pt x="28" y="7"/>
                        <a:pt x="21" y="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25" y="10"/>
                        <a:pt x="32" y="16"/>
                        <a:pt x="42" y="2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4" name="Freeform 1124"/>
                <p:cNvSpPr>
                  <a:spLocks/>
                </p:cNvSpPr>
                <p:nvPr/>
              </p:nvSpPr>
              <p:spPr bwMode="auto">
                <a:xfrm>
                  <a:off x="1652" y="2131"/>
                  <a:ext cx="12" cy="10"/>
                </a:xfrm>
                <a:custGeom>
                  <a:avLst/>
                  <a:gdLst>
                    <a:gd name="T0" fmla="*/ 5 w 12"/>
                    <a:gd name="T1" fmla="*/ 2 h 10"/>
                    <a:gd name="T2" fmla="*/ 5 w 12"/>
                    <a:gd name="T3" fmla="*/ 3 h 10"/>
                    <a:gd name="T4" fmla="*/ 4 w 12"/>
                    <a:gd name="T5" fmla="*/ 4 h 10"/>
                    <a:gd name="T6" fmla="*/ 4 w 12"/>
                    <a:gd name="T7" fmla="*/ 4 h 10"/>
                    <a:gd name="T8" fmla="*/ 3 w 12"/>
                    <a:gd name="T9" fmla="*/ 3 h 10"/>
                    <a:gd name="T10" fmla="*/ 1 w 12"/>
                    <a:gd name="T11" fmla="*/ 1 h 10"/>
                    <a:gd name="T12" fmla="*/ 0 w 12"/>
                    <a:gd name="T13" fmla="*/ 2 h 10"/>
                    <a:gd name="T14" fmla="*/ 2 w 12"/>
                    <a:gd name="T15" fmla="*/ 3 h 10"/>
                    <a:gd name="T16" fmla="*/ 4 w 12"/>
                    <a:gd name="T17" fmla="*/ 5 h 10"/>
                    <a:gd name="T18" fmla="*/ 4 w 12"/>
                    <a:gd name="T19" fmla="*/ 9 h 10"/>
                    <a:gd name="T20" fmla="*/ 10 w 12"/>
                    <a:gd name="T21" fmla="*/ 9 h 10"/>
                    <a:gd name="T22" fmla="*/ 10 w 12"/>
                    <a:gd name="T23" fmla="*/ 3 h 10"/>
                    <a:gd name="T24" fmla="*/ 6 w 12"/>
                    <a:gd name="T25" fmla="*/ 3 h 10"/>
                    <a:gd name="T26" fmla="*/ 5 w 12"/>
                    <a:gd name="T27" fmla="*/ 2 h 10"/>
                    <a:gd name="T28" fmla="*/ 2 w 12"/>
                    <a:gd name="T29" fmla="*/ 0 h 10"/>
                    <a:gd name="T30" fmla="*/ 2 w 12"/>
                    <a:gd name="T31" fmla="*/ 1 h 10"/>
                    <a:gd name="T32" fmla="*/ 5 w 12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5" y="2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2"/>
                        <a:pt x="2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3" y="6"/>
                        <a:pt x="3" y="8"/>
                        <a:pt x="4" y="9"/>
                      </a:cubicBezTo>
                      <a:cubicBezTo>
                        <a:pt x="6" y="10"/>
                        <a:pt x="9" y="10"/>
                        <a:pt x="10" y="9"/>
                      </a:cubicBezTo>
                      <a:cubicBezTo>
                        <a:pt x="12" y="7"/>
                        <a:pt x="12" y="5"/>
                        <a:pt x="10" y="3"/>
                      </a:cubicBezTo>
                      <a:cubicBezTo>
                        <a:pt x="9" y="2"/>
                        <a:pt x="7" y="2"/>
                        <a:pt x="6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5" name="Freeform 1125"/>
                <p:cNvSpPr>
                  <a:spLocks/>
                </p:cNvSpPr>
                <p:nvPr/>
              </p:nvSpPr>
              <p:spPr bwMode="auto">
                <a:xfrm>
                  <a:off x="1640" y="2123"/>
                  <a:ext cx="14" cy="10"/>
                </a:xfrm>
                <a:custGeom>
                  <a:avLst/>
                  <a:gdLst>
                    <a:gd name="T0" fmla="*/ 67 w 128"/>
                    <a:gd name="T1" fmla="*/ 72 h 96"/>
                    <a:gd name="T2" fmla="*/ 71 w 128"/>
                    <a:gd name="T3" fmla="*/ 78 h 96"/>
                    <a:gd name="T4" fmla="*/ 108 w 128"/>
                    <a:gd name="T5" fmla="*/ 96 h 96"/>
                    <a:gd name="T6" fmla="*/ 112 w 128"/>
                    <a:gd name="T7" fmla="*/ 90 h 96"/>
                    <a:gd name="T8" fmla="*/ 79 w 128"/>
                    <a:gd name="T9" fmla="*/ 72 h 96"/>
                    <a:gd name="T10" fmla="*/ 75 w 128"/>
                    <a:gd name="T11" fmla="*/ 69 h 96"/>
                    <a:gd name="T12" fmla="*/ 83 w 128"/>
                    <a:gd name="T13" fmla="*/ 62 h 96"/>
                    <a:gd name="T14" fmla="*/ 87 w 128"/>
                    <a:gd name="T15" fmla="*/ 62 h 96"/>
                    <a:gd name="T16" fmla="*/ 95 w 128"/>
                    <a:gd name="T17" fmla="*/ 69 h 96"/>
                    <a:gd name="T18" fmla="*/ 120 w 128"/>
                    <a:gd name="T19" fmla="*/ 84 h 96"/>
                    <a:gd name="T20" fmla="*/ 128 w 128"/>
                    <a:gd name="T21" fmla="*/ 78 h 96"/>
                    <a:gd name="T22" fmla="*/ 104 w 128"/>
                    <a:gd name="T23" fmla="*/ 62 h 96"/>
                    <a:gd name="T24" fmla="*/ 91 w 128"/>
                    <a:gd name="T25" fmla="*/ 56 h 96"/>
                    <a:gd name="T26" fmla="*/ 83 w 128"/>
                    <a:gd name="T27" fmla="*/ 16 h 96"/>
                    <a:gd name="T28" fmla="*/ 17 w 128"/>
                    <a:gd name="T29" fmla="*/ 16 h 96"/>
                    <a:gd name="T30" fmla="*/ 17 w 128"/>
                    <a:gd name="T31" fmla="*/ 66 h 96"/>
                    <a:gd name="T32" fmla="*/ 67 w 128"/>
                    <a:gd name="T33" fmla="*/ 7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67" y="72"/>
                      </a:moveTo>
                      <a:cubicBezTo>
                        <a:pt x="67" y="75"/>
                        <a:pt x="71" y="75"/>
                        <a:pt x="71" y="78"/>
                      </a:cubicBezTo>
                      <a:cubicBezTo>
                        <a:pt x="83" y="84"/>
                        <a:pt x="95" y="90"/>
                        <a:pt x="108" y="96"/>
                      </a:cubicBezTo>
                      <a:cubicBezTo>
                        <a:pt x="112" y="90"/>
                        <a:pt x="112" y="90"/>
                        <a:pt x="112" y="90"/>
                      </a:cubicBezTo>
                      <a:cubicBezTo>
                        <a:pt x="100" y="84"/>
                        <a:pt x="91" y="78"/>
                        <a:pt x="79" y="72"/>
                      </a:cubicBezTo>
                      <a:cubicBezTo>
                        <a:pt x="79" y="72"/>
                        <a:pt x="75" y="69"/>
                        <a:pt x="75" y="69"/>
                      </a:cubicBezTo>
                      <a:cubicBezTo>
                        <a:pt x="79" y="69"/>
                        <a:pt x="83" y="66"/>
                        <a:pt x="83" y="62"/>
                      </a:cubicBezTo>
                      <a:cubicBezTo>
                        <a:pt x="83" y="62"/>
                        <a:pt x="87" y="62"/>
                        <a:pt x="87" y="62"/>
                      </a:cubicBezTo>
                      <a:cubicBezTo>
                        <a:pt x="91" y="66"/>
                        <a:pt x="91" y="66"/>
                        <a:pt x="95" y="69"/>
                      </a:cubicBezTo>
                      <a:cubicBezTo>
                        <a:pt x="104" y="75"/>
                        <a:pt x="112" y="81"/>
                        <a:pt x="120" y="84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0" y="75"/>
                        <a:pt x="112" y="69"/>
                        <a:pt x="104" y="62"/>
                      </a:cubicBezTo>
                      <a:cubicBezTo>
                        <a:pt x="100" y="59"/>
                        <a:pt x="95" y="59"/>
                        <a:pt x="91" y="56"/>
                      </a:cubicBezTo>
                      <a:cubicBezTo>
                        <a:pt x="104" y="41"/>
                        <a:pt x="100" y="25"/>
                        <a:pt x="83" y="16"/>
                      </a:cubicBezTo>
                      <a:cubicBezTo>
                        <a:pt x="67" y="0"/>
                        <a:pt x="38" y="4"/>
                        <a:pt x="17" y="16"/>
                      </a:cubicBezTo>
                      <a:cubicBezTo>
                        <a:pt x="0" y="31"/>
                        <a:pt x="0" y="50"/>
                        <a:pt x="17" y="66"/>
                      </a:cubicBezTo>
                      <a:cubicBezTo>
                        <a:pt x="34" y="75"/>
                        <a:pt x="50" y="78"/>
                        <a:pt x="67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6" name="Freeform 1126"/>
                <p:cNvSpPr>
                  <a:spLocks/>
                </p:cNvSpPr>
                <p:nvPr/>
              </p:nvSpPr>
              <p:spPr bwMode="auto">
                <a:xfrm>
                  <a:off x="1640" y="2123"/>
                  <a:ext cx="14" cy="10"/>
                </a:xfrm>
                <a:custGeom>
                  <a:avLst/>
                  <a:gdLst>
                    <a:gd name="T0" fmla="*/ 7 w 14"/>
                    <a:gd name="T1" fmla="*/ 7 h 10"/>
                    <a:gd name="T2" fmla="*/ 8 w 14"/>
                    <a:gd name="T3" fmla="*/ 8 h 10"/>
                    <a:gd name="T4" fmla="*/ 12 w 14"/>
                    <a:gd name="T5" fmla="*/ 10 h 10"/>
                    <a:gd name="T6" fmla="*/ 12 w 14"/>
                    <a:gd name="T7" fmla="*/ 9 h 10"/>
                    <a:gd name="T8" fmla="*/ 9 w 14"/>
                    <a:gd name="T9" fmla="*/ 7 h 10"/>
                    <a:gd name="T10" fmla="*/ 8 w 14"/>
                    <a:gd name="T11" fmla="*/ 7 h 10"/>
                    <a:gd name="T12" fmla="*/ 9 w 14"/>
                    <a:gd name="T13" fmla="*/ 6 h 10"/>
                    <a:gd name="T14" fmla="*/ 10 w 14"/>
                    <a:gd name="T15" fmla="*/ 6 h 10"/>
                    <a:gd name="T16" fmla="*/ 10 w 14"/>
                    <a:gd name="T17" fmla="*/ 7 h 10"/>
                    <a:gd name="T18" fmla="*/ 13 w 14"/>
                    <a:gd name="T19" fmla="*/ 9 h 10"/>
                    <a:gd name="T20" fmla="*/ 14 w 14"/>
                    <a:gd name="T21" fmla="*/ 8 h 10"/>
                    <a:gd name="T22" fmla="*/ 11 w 14"/>
                    <a:gd name="T23" fmla="*/ 6 h 10"/>
                    <a:gd name="T24" fmla="*/ 10 w 14"/>
                    <a:gd name="T25" fmla="*/ 6 h 10"/>
                    <a:gd name="T26" fmla="*/ 9 w 14"/>
                    <a:gd name="T27" fmla="*/ 1 h 10"/>
                    <a:gd name="T28" fmla="*/ 2 w 14"/>
                    <a:gd name="T29" fmla="*/ 1 h 10"/>
                    <a:gd name="T30" fmla="*/ 2 w 14"/>
                    <a:gd name="T31" fmla="*/ 7 h 10"/>
                    <a:gd name="T32" fmla="*/ 7 w 14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7" y="7"/>
                      </a:moveTo>
                      <a:cubicBezTo>
                        <a:pt x="7" y="8"/>
                        <a:pt x="8" y="8"/>
                        <a:pt x="8" y="8"/>
                      </a:cubicBezTo>
                      <a:cubicBezTo>
                        <a:pt x="9" y="9"/>
                        <a:pt x="10" y="9"/>
                        <a:pt x="12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9"/>
                        <a:pt x="10" y="8"/>
                        <a:pt x="9" y="7"/>
                      </a:cubicBezTo>
                      <a:cubicBezTo>
                        <a:pt x="9" y="7"/>
                        <a:pt x="8" y="7"/>
                        <a:pt x="8" y="7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9" y="6"/>
                        <a:pt x="10" y="6"/>
                        <a:pt x="10" y="6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8"/>
                        <a:pt x="12" y="8"/>
                        <a:pt x="13" y="9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8"/>
                        <a:pt x="12" y="7"/>
                        <a:pt x="11" y="6"/>
                      </a:cubicBezTo>
                      <a:cubicBezTo>
                        <a:pt x="11" y="6"/>
                        <a:pt x="10" y="6"/>
                        <a:pt x="10" y="6"/>
                      </a:cubicBezTo>
                      <a:cubicBezTo>
                        <a:pt x="11" y="4"/>
                        <a:pt x="11" y="2"/>
                        <a:pt x="9" y="1"/>
                      </a:cubicBezTo>
                      <a:cubicBezTo>
                        <a:pt x="7" y="0"/>
                        <a:pt x="4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4" y="8"/>
                        <a:pt x="6" y="8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7" name="Freeform 1127"/>
                <p:cNvSpPr>
                  <a:spLocks/>
                </p:cNvSpPr>
                <p:nvPr/>
              </p:nvSpPr>
              <p:spPr bwMode="auto">
                <a:xfrm>
                  <a:off x="2061" y="2468"/>
                  <a:ext cx="12" cy="11"/>
                </a:xfrm>
                <a:custGeom>
                  <a:avLst/>
                  <a:gdLst>
                    <a:gd name="T0" fmla="*/ 40 w 112"/>
                    <a:gd name="T1" fmla="*/ 25 h 96"/>
                    <a:gd name="T2" fmla="*/ 47 w 112"/>
                    <a:gd name="T3" fmla="*/ 28 h 96"/>
                    <a:gd name="T4" fmla="*/ 37 w 112"/>
                    <a:gd name="T5" fmla="*/ 35 h 96"/>
                    <a:gd name="T6" fmla="*/ 33 w 112"/>
                    <a:gd name="T7" fmla="*/ 38 h 96"/>
                    <a:gd name="T8" fmla="*/ 26 w 112"/>
                    <a:gd name="T9" fmla="*/ 25 h 96"/>
                    <a:gd name="T10" fmla="*/ 4 w 112"/>
                    <a:gd name="T11" fmla="*/ 13 h 96"/>
                    <a:gd name="T12" fmla="*/ 0 w 112"/>
                    <a:gd name="T13" fmla="*/ 19 h 96"/>
                    <a:gd name="T14" fmla="*/ 19 w 112"/>
                    <a:gd name="T15" fmla="*/ 31 h 96"/>
                    <a:gd name="T16" fmla="*/ 29 w 112"/>
                    <a:gd name="T17" fmla="*/ 44 h 96"/>
                    <a:gd name="T18" fmla="*/ 40 w 112"/>
                    <a:gd name="T19" fmla="*/ 84 h 96"/>
                    <a:gd name="T20" fmla="*/ 98 w 112"/>
                    <a:gd name="T21" fmla="*/ 84 h 96"/>
                    <a:gd name="T22" fmla="*/ 94 w 112"/>
                    <a:gd name="T23" fmla="*/ 31 h 96"/>
                    <a:gd name="T24" fmla="*/ 51 w 112"/>
                    <a:gd name="T25" fmla="*/ 25 h 96"/>
                    <a:gd name="T26" fmla="*/ 44 w 112"/>
                    <a:gd name="T27" fmla="*/ 19 h 96"/>
                    <a:gd name="T28" fmla="*/ 19 w 112"/>
                    <a:gd name="T29" fmla="*/ 0 h 96"/>
                    <a:gd name="T30" fmla="*/ 11 w 112"/>
                    <a:gd name="T31" fmla="*/ 7 h 96"/>
                    <a:gd name="T32" fmla="*/ 40 w 112"/>
                    <a:gd name="T33" fmla="*/ 2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40" y="25"/>
                      </a:moveTo>
                      <a:cubicBezTo>
                        <a:pt x="40" y="25"/>
                        <a:pt x="44" y="28"/>
                        <a:pt x="47" y="28"/>
                      </a:cubicBezTo>
                      <a:cubicBezTo>
                        <a:pt x="44" y="28"/>
                        <a:pt x="40" y="31"/>
                        <a:pt x="37" y="35"/>
                      </a:cubicBezTo>
                      <a:cubicBezTo>
                        <a:pt x="37" y="35"/>
                        <a:pt x="37" y="38"/>
                        <a:pt x="33" y="38"/>
                      </a:cubicBezTo>
                      <a:cubicBezTo>
                        <a:pt x="33" y="31"/>
                        <a:pt x="29" y="31"/>
                        <a:pt x="26" y="25"/>
                      </a:cubicBezTo>
                      <a:cubicBezTo>
                        <a:pt x="19" y="22"/>
                        <a:pt x="11" y="16"/>
                        <a:pt x="4" y="13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8" y="22"/>
                        <a:pt x="15" y="25"/>
                        <a:pt x="19" y="31"/>
                      </a:cubicBezTo>
                      <a:cubicBezTo>
                        <a:pt x="22" y="35"/>
                        <a:pt x="26" y="41"/>
                        <a:pt x="29" y="44"/>
                      </a:cubicBezTo>
                      <a:cubicBezTo>
                        <a:pt x="22" y="56"/>
                        <a:pt x="26" y="72"/>
                        <a:pt x="40" y="84"/>
                      </a:cubicBezTo>
                      <a:cubicBezTo>
                        <a:pt x="55" y="96"/>
                        <a:pt x="80" y="96"/>
                        <a:pt x="98" y="84"/>
                      </a:cubicBezTo>
                      <a:cubicBezTo>
                        <a:pt x="112" y="69"/>
                        <a:pt x="112" y="47"/>
                        <a:pt x="94" y="31"/>
                      </a:cubicBezTo>
                      <a:cubicBezTo>
                        <a:pt x="84" y="22"/>
                        <a:pt x="66" y="22"/>
                        <a:pt x="51" y="25"/>
                      </a:cubicBezTo>
                      <a:cubicBezTo>
                        <a:pt x="51" y="22"/>
                        <a:pt x="47" y="22"/>
                        <a:pt x="44" y="19"/>
                      </a:cubicBezTo>
                      <a:cubicBezTo>
                        <a:pt x="37" y="13"/>
                        <a:pt x="26" y="7"/>
                        <a:pt x="19" y="0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2" y="13"/>
                        <a:pt x="33" y="16"/>
                        <a:pt x="40" y="2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8" name="Freeform 1128"/>
                <p:cNvSpPr>
                  <a:spLocks/>
                </p:cNvSpPr>
                <p:nvPr/>
              </p:nvSpPr>
              <p:spPr bwMode="auto">
                <a:xfrm>
                  <a:off x="2061" y="2468"/>
                  <a:ext cx="12" cy="11"/>
                </a:xfrm>
                <a:custGeom>
                  <a:avLst/>
                  <a:gdLst>
                    <a:gd name="T0" fmla="*/ 5 w 12"/>
                    <a:gd name="T1" fmla="*/ 3 h 11"/>
                    <a:gd name="T2" fmla="*/ 5 w 12"/>
                    <a:gd name="T3" fmla="*/ 3 h 11"/>
                    <a:gd name="T4" fmla="*/ 4 w 12"/>
                    <a:gd name="T5" fmla="*/ 4 h 11"/>
                    <a:gd name="T6" fmla="*/ 4 w 12"/>
                    <a:gd name="T7" fmla="*/ 4 h 11"/>
                    <a:gd name="T8" fmla="*/ 3 w 12"/>
                    <a:gd name="T9" fmla="*/ 3 h 11"/>
                    <a:gd name="T10" fmla="*/ 1 w 12"/>
                    <a:gd name="T11" fmla="*/ 2 h 11"/>
                    <a:gd name="T12" fmla="*/ 0 w 12"/>
                    <a:gd name="T13" fmla="*/ 2 h 11"/>
                    <a:gd name="T14" fmla="*/ 2 w 12"/>
                    <a:gd name="T15" fmla="*/ 4 h 11"/>
                    <a:gd name="T16" fmla="*/ 3 w 12"/>
                    <a:gd name="T17" fmla="*/ 5 h 11"/>
                    <a:gd name="T18" fmla="*/ 5 w 12"/>
                    <a:gd name="T19" fmla="*/ 9 h 11"/>
                    <a:gd name="T20" fmla="*/ 11 w 12"/>
                    <a:gd name="T21" fmla="*/ 9 h 11"/>
                    <a:gd name="T22" fmla="*/ 10 w 12"/>
                    <a:gd name="T23" fmla="*/ 4 h 11"/>
                    <a:gd name="T24" fmla="*/ 6 w 12"/>
                    <a:gd name="T25" fmla="*/ 3 h 11"/>
                    <a:gd name="T26" fmla="*/ 5 w 12"/>
                    <a:gd name="T27" fmla="*/ 2 h 11"/>
                    <a:gd name="T28" fmla="*/ 2 w 12"/>
                    <a:gd name="T29" fmla="*/ 0 h 11"/>
                    <a:gd name="T30" fmla="*/ 1 w 12"/>
                    <a:gd name="T31" fmla="*/ 1 h 11"/>
                    <a:gd name="T32" fmla="*/ 5 w 12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5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3"/>
                      </a:cubicBezTo>
                      <a:cubicBezTo>
                        <a:pt x="2" y="3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6"/>
                        <a:pt x="3" y="8"/>
                        <a:pt x="5" y="9"/>
                      </a:cubicBezTo>
                      <a:cubicBezTo>
                        <a:pt x="6" y="11"/>
                        <a:pt x="9" y="11"/>
                        <a:pt x="11" y="9"/>
                      </a:cubicBezTo>
                      <a:cubicBezTo>
                        <a:pt x="12" y="8"/>
                        <a:pt x="12" y="5"/>
                        <a:pt x="10" y="4"/>
                      </a:cubicBezTo>
                      <a:cubicBezTo>
                        <a:pt x="9" y="3"/>
                        <a:pt x="7" y="3"/>
                        <a:pt x="6" y="3"/>
                      </a:cubicBez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2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9" name="Freeform 1129"/>
                <p:cNvSpPr>
                  <a:spLocks/>
                </p:cNvSpPr>
                <p:nvPr/>
              </p:nvSpPr>
              <p:spPr bwMode="auto">
                <a:xfrm>
                  <a:off x="2049" y="2458"/>
                  <a:ext cx="14" cy="12"/>
                </a:xfrm>
                <a:custGeom>
                  <a:avLst/>
                  <a:gdLst>
                    <a:gd name="T0" fmla="*/ 68 w 128"/>
                    <a:gd name="T1" fmla="*/ 87 h 112"/>
                    <a:gd name="T2" fmla="*/ 72 w 128"/>
                    <a:gd name="T3" fmla="*/ 91 h 112"/>
                    <a:gd name="T4" fmla="*/ 104 w 128"/>
                    <a:gd name="T5" fmla="*/ 112 h 112"/>
                    <a:gd name="T6" fmla="*/ 112 w 128"/>
                    <a:gd name="T7" fmla="*/ 109 h 112"/>
                    <a:gd name="T8" fmla="*/ 76 w 128"/>
                    <a:gd name="T9" fmla="*/ 84 h 112"/>
                    <a:gd name="T10" fmla="*/ 76 w 128"/>
                    <a:gd name="T11" fmla="*/ 80 h 112"/>
                    <a:gd name="T12" fmla="*/ 80 w 128"/>
                    <a:gd name="T13" fmla="*/ 76 h 112"/>
                    <a:gd name="T14" fmla="*/ 84 w 128"/>
                    <a:gd name="T15" fmla="*/ 73 h 112"/>
                    <a:gd name="T16" fmla="*/ 92 w 128"/>
                    <a:gd name="T17" fmla="*/ 80 h 112"/>
                    <a:gd name="T18" fmla="*/ 120 w 128"/>
                    <a:gd name="T19" fmla="*/ 98 h 112"/>
                    <a:gd name="T20" fmla="*/ 128 w 128"/>
                    <a:gd name="T21" fmla="*/ 94 h 112"/>
                    <a:gd name="T22" fmla="*/ 100 w 128"/>
                    <a:gd name="T23" fmla="*/ 76 h 112"/>
                    <a:gd name="T24" fmla="*/ 88 w 128"/>
                    <a:gd name="T25" fmla="*/ 66 h 112"/>
                    <a:gd name="T26" fmla="*/ 80 w 128"/>
                    <a:gd name="T27" fmla="*/ 19 h 112"/>
                    <a:gd name="T28" fmla="*/ 20 w 128"/>
                    <a:gd name="T29" fmla="*/ 19 h 112"/>
                    <a:gd name="T30" fmla="*/ 20 w 128"/>
                    <a:gd name="T31" fmla="*/ 76 h 112"/>
                    <a:gd name="T32" fmla="*/ 68 w 128"/>
                    <a:gd name="T33" fmla="*/ 8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112">
                      <a:moveTo>
                        <a:pt x="68" y="87"/>
                      </a:moveTo>
                      <a:cubicBezTo>
                        <a:pt x="68" y="87"/>
                        <a:pt x="68" y="87"/>
                        <a:pt x="72" y="91"/>
                      </a:cubicBezTo>
                      <a:cubicBezTo>
                        <a:pt x="80" y="98"/>
                        <a:pt x="92" y="105"/>
                        <a:pt x="104" y="112"/>
                      </a:cubicBezTo>
                      <a:cubicBezTo>
                        <a:pt x="112" y="109"/>
                        <a:pt x="112" y="109"/>
                        <a:pt x="112" y="109"/>
                      </a:cubicBezTo>
                      <a:cubicBezTo>
                        <a:pt x="100" y="98"/>
                        <a:pt x="88" y="94"/>
                        <a:pt x="76" y="84"/>
                      </a:cubicBezTo>
                      <a:cubicBezTo>
                        <a:pt x="76" y="84"/>
                        <a:pt x="76" y="80"/>
                        <a:pt x="76" y="80"/>
                      </a:cubicBezTo>
                      <a:cubicBezTo>
                        <a:pt x="76" y="80"/>
                        <a:pt x="80" y="76"/>
                        <a:pt x="80" y="76"/>
                      </a:cubicBezTo>
                      <a:cubicBezTo>
                        <a:pt x="84" y="73"/>
                        <a:pt x="84" y="73"/>
                        <a:pt x="84" y="73"/>
                      </a:cubicBezTo>
                      <a:cubicBezTo>
                        <a:pt x="88" y="76"/>
                        <a:pt x="88" y="80"/>
                        <a:pt x="92" y="80"/>
                      </a:cubicBezTo>
                      <a:cubicBezTo>
                        <a:pt x="100" y="87"/>
                        <a:pt x="112" y="94"/>
                        <a:pt x="120" y="98"/>
                      </a:cubicBezTo>
                      <a:cubicBezTo>
                        <a:pt x="128" y="94"/>
                        <a:pt x="128" y="94"/>
                        <a:pt x="128" y="94"/>
                      </a:cubicBezTo>
                      <a:cubicBezTo>
                        <a:pt x="116" y="87"/>
                        <a:pt x="108" y="80"/>
                        <a:pt x="100" y="76"/>
                      </a:cubicBezTo>
                      <a:cubicBezTo>
                        <a:pt x="96" y="73"/>
                        <a:pt x="92" y="69"/>
                        <a:pt x="88" y="66"/>
                      </a:cubicBezTo>
                      <a:cubicBezTo>
                        <a:pt x="100" y="51"/>
                        <a:pt x="96" y="29"/>
                        <a:pt x="80" y="19"/>
                      </a:cubicBezTo>
                      <a:cubicBezTo>
                        <a:pt x="64" y="0"/>
                        <a:pt x="36" y="4"/>
                        <a:pt x="20" y="19"/>
                      </a:cubicBezTo>
                      <a:cubicBezTo>
                        <a:pt x="0" y="37"/>
                        <a:pt x="0" y="62"/>
                        <a:pt x="20" y="76"/>
                      </a:cubicBezTo>
                      <a:cubicBezTo>
                        <a:pt x="32" y="87"/>
                        <a:pt x="48" y="91"/>
                        <a:pt x="68" y="8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0" name="Freeform 1130"/>
                <p:cNvSpPr>
                  <a:spLocks/>
                </p:cNvSpPr>
                <p:nvPr/>
              </p:nvSpPr>
              <p:spPr bwMode="auto">
                <a:xfrm>
                  <a:off x="2049" y="2458"/>
                  <a:ext cx="14" cy="12"/>
                </a:xfrm>
                <a:custGeom>
                  <a:avLst/>
                  <a:gdLst>
                    <a:gd name="T0" fmla="*/ 8 w 14"/>
                    <a:gd name="T1" fmla="*/ 9 h 12"/>
                    <a:gd name="T2" fmla="*/ 8 w 14"/>
                    <a:gd name="T3" fmla="*/ 10 h 12"/>
                    <a:gd name="T4" fmla="*/ 11 w 14"/>
                    <a:gd name="T5" fmla="*/ 12 h 12"/>
                    <a:gd name="T6" fmla="*/ 12 w 14"/>
                    <a:gd name="T7" fmla="*/ 12 h 12"/>
                    <a:gd name="T8" fmla="*/ 8 w 14"/>
                    <a:gd name="T9" fmla="*/ 9 h 12"/>
                    <a:gd name="T10" fmla="*/ 8 w 14"/>
                    <a:gd name="T11" fmla="*/ 9 h 12"/>
                    <a:gd name="T12" fmla="*/ 9 w 14"/>
                    <a:gd name="T13" fmla="*/ 8 h 12"/>
                    <a:gd name="T14" fmla="*/ 9 w 14"/>
                    <a:gd name="T15" fmla="*/ 8 h 12"/>
                    <a:gd name="T16" fmla="*/ 10 w 14"/>
                    <a:gd name="T17" fmla="*/ 9 h 12"/>
                    <a:gd name="T18" fmla="*/ 13 w 14"/>
                    <a:gd name="T19" fmla="*/ 11 h 12"/>
                    <a:gd name="T20" fmla="*/ 14 w 14"/>
                    <a:gd name="T21" fmla="*/ 10 h 12"/>
                    <a:gd name="T22" fmla="*/ 11 w 14"/>
                    <a:gd name="T23" fmla="*/ 8 h 12"/>
                    <a:gd name="T24" fmla="*/ 10 w 14"/>
                    <a:gd name="T25" fmla="*/ 7 h 12"/>
                    <a:gd name="T26" fmla="*/ 9 w 14"/>
                    <a:gd name="T27" fmla="*/ 2 h 12"/>
                    <a:gd name="T28" fmla="*/ 3 w 14"/>
                    <a:gd name="T29" fmla="*/ 2 h 12"/>
                    <a:gd name="T30" fmla="*/ 3 w 14"/>
                    <a:gd name="T31" fmla="*/ 8 h 12"/>
                    <a:gd name="T32" fmla="*/ 8 w 14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2">
                      <a:moveTo>
                        <a:pt x="8" y="9"/>
                      </a:moveTo>
                      <a:cubicBezTo>
                        <a:pt x="8" y="9"/>
                        <a:pt x="8" y="9"/>
                        <a:pt x="8" y="10"/>
                      </a:cubicBezTo>
                      <a:cubicBezTo>
                        <a:pt x="9" y="11"/>
                        <a:pt x="10" y="11"/>
                        <a:pt x="11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1" y="11"/>
                        <a:pt x="10" y="10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9" y="8"/>
                        <a:pt x="9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1" y="9"/>
                        <a:pt x="12" y="10"/>
                        <a:pt x="13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3" y="9"/>
                        <a:pt x="12" y="9"/>
                        <a:pt x="11" y="8"/>
                      </a:cubicBezTo>
                      <a:cubicBezTo>
                        <a:pt x="11" y="8"/>
                        <a:pt x="10" y="7"/>
                        <a:pt x="10" y="7"/>
                      </a:cubicBezTo>
                      <a:cubicBezTo>
                        <a:pt x="11" y="6"/>
                        <a:pt x="11" y="3"/>
                        <a:pt x="9" y="2"/>
                      </a:cubicBezTo>
                      <a:cubicBezTo>
                        <a:pt x="7" y="0"/>
                        <a:pt x="4" y="1"/>
                        <a:pt x="3" y="2"/>
                      </a:cubicBezTo>
                      <a:cubicBezTo>
                        <a:pt x="0" y="4"/>
                        <a:pt x="0" y="7"/>
                        <a:pt x="3" y="8"/>
                      </a:cubicBezTo>
                      <a:cubicBezTo>
                        <a:pt x="4" y="9"/>
                        <a:pt x="6" y="10"/>
                        <a:pt x="8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1" name="Freeform 1131"/>
                <p:cNvSpPr>
                  <a:spLocks/>
                </p:cNvSpPr>
                <p:nvPr/>
              </p:nvSpPr>
              <p:spPr bwMode="auto">
                <a:xfrm>
                  <a:off x="1645" y="2138"/>
                  <a:ext cx="12" cy="10"/>
                </a:xfrm>
                <a:custGeom>
                  <a:avLst/>
                  <a:gdLst>
                    <a:gd name="T0" fmla="*/ 42 w 112"/>
                    <a:gd name="T1" fmla="*/ 23 h 96"/>
                    <a:gd name="T2" fmla="*/ 49 w 112"/>
                    <a:gd name="T3" fmla="*/ 29 h 96"/>
                    <a:gd name="T4" fmla="*/ 39 w 112"/>
                    <a:gd name="T5" fmla="*/ 36 h 96"/>
                    <a:gd name="T6" fmla="*/ 39 w 112"/>
                    <a:gd name="T7" fmla="*/ 39 h 96"/>
                    <a:gd name="T8" fmla="*/ 25 w 112"/>
                    <a:gd name="T9" fmla="*/ 26 h 96"/>
                    <a:gd name="T10" fmla="*/ 7 w 112"/>
                    <a:gd name="T11" fmla="*/ 13 h 96"/>
                    <a:gd name="T12" fmla="*/ 0 w 112"/>
                    <a:gd name="T13" fmla="*/ 20 h 96"/>
                    <a:gd name="T14" fmla="*/ 21 w 112"/>
                    <a:gd name="T15" fmla="*/ 32 h 96"/>
                    <a:gd name="T16" fmla="*/ 32 w 112"/>
                    <a:gd name="T17" fmla="*/ 45 h 96"/>
                    <a:gd name="T18" fmla="*/ 42 w 112"/>
                    <a:gd name="T19" fmla="*/ 84 h 96"/>
                    <a:gd name="T20" fmla="*/ 98 w 112"/>
                    <a:gd name="T21" fmla="*/ 84 h 96"/>
                    <a:gd name="T22" fmla="*/ 95 w 112"/>
                    <a:gd name="T23" fmla="*/ 32 h 96"/>
                    <a:gd name="T24" fmla="*/ 53 w 112"/>
                    <a:gd name="T25" fmla="*/ 26 h 96"/>
                    <a:gd name="T26" fmla="*/ 46 w 112"/>
                    <a:gd name="T27" fmla="*/ 20 h 96"/>
                    <a:gd name="T28" fmla="*/ 21 w 112"/>
                    <a:gd name="T29" fmla="*/ 0 h 96"/>
                    <a:gd name="T30" fmla="*/ 14 w 112"/>
                    <a:gd name="T31" fmla="*/ 7 h 96"/>
                    <a:gd name="T32" fmla="*/ 42 w 112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42" y="23"/>
                      </a:moveTo>
                      <a:cubicBezTo>
                        <a:pt x="42" y="26"/>
                        <a:pt x="46" y="26"/>
                        <a:pt x="49" y="29"/>
                      </a:cubicBezTo>
                      <a:cubicBezTo>
                        <a:pt x="46" y="29"/>
                        <a:pt x="42" y="32"/>
                        <a:pt x="39" y="36"/>
                      </a:cubicBezTo>
                      <a:cubicBezTo>
                        <a:pt x="39" y="36"/>
                        <a:pt x="39" y="36"/>
                        <a:pt x="39" y="39"/>
                      </a:cubicBezTo>
                      <a:cubicBezTo>
                        <a:pt x="35" y="32"/>
                        <a:pt x="32" y="29"/>
                        <a:pt x="25" y="26"/>
                      </a:cubicBezTo>
                      <a:cubicBezTo>
                        <a:pt x="21" y="23"/>
                        <a:pt x="14" y="16"/>
                        <a:pt x="7" y="13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7" y="23"/>
                        <a:pt x="18" y="26"/>
                        <a:pt x="21" y="32"/>
                      </a:cubicBezTo>
                      <a:cubicBezTo>
                        <a:pt x="25" y="36"/>
                        <a:pt x="28" y="39"/>
                        <a:pt x="32" y="45"/>
                      </a:cubicBezTo>
                      <a:cubicBezTo>
                        <a:pt x="28" y="58"/>
                        <a:pt x="32" y="74"/>
                        <a:pt x="42" y="84"/>
                      </a:cubicBezTo>
                      <a:cubicBezTo>
                        <a:pt x="60" y="96"/>
                        <a:pt x="84" y="96"/>
                        <a:pt x="98" y="84"/>
                      </a:cubicBezTo>
                      <a:cubicBezTo>
                        <a:pt x="112" y="68"/>
                        <a:pt x="112" y="45"/>
                        <a:pt x="95" y="32"/>
                      </a:cubicBezTo>
                      <a:cubicBezTo>
                        <a:pt x="84" y="23"/>
                        <a:pt x="67" y="20"/>
                        <a:pt x="53" y="26"/>
                      </a:cubicBezTo>
                      <a:cubicBezTo>
                        <a:pt x="53" y="23"/>
                        <a:pt x="49" y="20"/>
                        <a:pt x="46" y="20"/>
                      </a:cubicBezTo>
                      <a:cubicBezTo>
                        <a:pt x="39" y="13"/>
                        <a:pt x="28" y="7"/>
                        <a:pt x="21" y="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25" y="10"/>
                        <a:pt x="32" y="16"/>
                        <a:pt x="42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2" name="Freeform 1132"/>
                <p:cNvSpPr>
                  <a:spLocks/>
                </p:cNvSpPr>
                <p:nvPr/>
              </p:nvSpPr>
              <p:spPr bwMode="auto">
                <a:xfrm>
                  <a:off x="1645" y="2138"/>
                  <a:ext cx="12" cy="10"/>
                </a:xfrm>
                <a:custGeom>
                  <a:avLst/>
                  <a:gdLst>
                    <a:gd name="T0" fmla="*/ 5 w 12"/>
                    <a:gd name="T1" fmla="*/ 2 h 10"/>
                    <a:gd name="T2" fmla="*/ 6 w 12"/>
                    <a:gd name="T3" fmla="*/ 3 h 10"/>
                    <a:gd name="T4" fmla="*/ 5 w 12"/>
                    <a:gd name="T5" fmla="*/ 4 h 10"/>
                    <a:gd name="T6" fmla="*/ 5 w 12"/>
                    <a:gd name="T7" fmla="*/ 4 h 10"/>
                    <a:gd name="T8" fmla="*/ 3 w 12"/>
                    <a:gd name="T9" fmla="*/ 3 h 10"/>
                    <a:gd name="T10" fmla="*/ 1 w 12"/>
                    <a:gd name="T11" fmla="*/ 1 h 10"/>
                    <a:gd name="T12" fmla="*/ 0 w 12"/>
                    <a:gd name="T13" fmla="*/ 2 h 10"/>
                    <a:gd name="T14" fmla="*/ 3 w 12"/>
                    <a:gd name="T15" fmla="*/ 3 h 10"/>
                    <a:gd name="T16" fmla="*/ 4 w 12"/>
                    <a:gd name="T17" fmla="*/ 5 h 10"/>
                    <a:gd name="T18" fmla="*/ 5 w 12"/>
                    <a:gd name="T19" fmla="*/ 9 h 10"/>
                    <a:gd name="T20" fmla="*/ 11 w 12"/>
                    <a:gd name="T21" fmla="*/ 9 h 10"/>
                    <a:gd name="T22" fmla="*/ 10 w 12"/>
                    <a:gd name="T23" fmla="*/ 3 h 10"/>
                    <a:gd name="T24" fmla="*/ 6 w 12"/>
                    <a:gd name="T25" fmla="*/ 3 h 10"/>
                    <a:gd name="T26" fmla="*/ 5 w 12"/>
                    <a:gd name="T27" fmla="*/ 2 h 10"/>
                    <a:gd name="T28" fmla="*/ 3 w 12"/>
                    <a:gd name="T29" fmla="*/ 0 h 10"/>
                    <a:gd name="T30" fmla="*/ 2 w 12"/>
                    <a:gd name="T31" fmla="*/ 1 h 10"/>
                    <a:gd name="T32" fmla="*/ 5 w 12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5" y="2"/>
                      </a:moveTo>
                      <a:cubicBezTo>
                        <a:pt x="5" y="3"/>
                        <a:pt x="5" y="3"/>
                        <a:pt x="6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2"/>
                        <a:pt x="2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3" y="3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3" y="6"/>
                        <a:pt x="4" y="8"/>
                        <a:pt x="5" y="9"/>
                      </a:cubicBezTo>
                      <a:cubicBezTo>
                        <a:pt x="7" y="10"/>
                        <a:pt x="9" y="10"/>
                        <a:pt x="11" y="9"/>
                      </a:cubicBezTo>
                      <a:cubicBezTo>
                        <a:pt x="12" y="7"/>
                        <a:pt x="12" y="5"/>
                        <a:pt x="10" y="3"/>
                      </a:cubicBezTo>
                      <a:cubicBezTo>
                        <a:pt x="9" y="2"/>
                        <a:pt x="8" y="2"/>
                        <a:pt x="6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3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3" name="Freeform 1133"/>
                <p:cNvSpPr>
                  <a:spLocks/>
                </p:cNvSpPr>
                <p:nvPr/>
              </p:nvSpPr>
              <p:spPr bwMode="auto">
                <a:xfrm>
                  <a:off x="1634" y="2129"/>
                  <a:ext cx="13" cy="11"/>
                </a:xfrm>
                <a:custGeom>
                  <a:avLst/>
                  <a:gdLst>
                    <a:gd name="T0" fmla="*/ 68 w 128"/>
                    <a:gd name="T1" fmla="*/ 74 h 96"/>
                    <a:gd name="T2" fmla="*/ 72 w 128"/>
                    <a:gd name="T3" fmla="*/ 77 h 96"/>
                    <a:gd name="T4" fmla="*/ 108 w 128"/>
                    <a:gd name="T5" fmla="*/ 96 h 96"/>
                    <a:gd name="T6" fmla="*/ 116 w 128"/>
                    <a:gd name="T7" fmla="*/ 93 h 96"/>
                    <a:gd name="T8" fmla="*/ 80 w 128"/>
                    <a:gd name="T9" fmla="*/ 71 h 96"/>
                    <a:gd name="T10" fmla="*/ 76 w 128"/>
                    <a:gd name="T11" fmla="*/ 71 h 96"/>
                    <a:gd name="T12" fmla="*/ 84 w 128"/>
                    <a:gd name="T13" fmla="*/ 64 h 96"/>
                    <a:gd name="T14" fmla="*/ 88 w 128"/>
                    <a:gd name="T15" fmla="*/ 61 h 96"/>
                    <a:gd name="T16" fmla="*/ 96 w 128"/>
                    <a:gd name="T17" fmla="*/ 71 h 96"/>
                    <a:gd name="T18" fmla="*/ 120 w 128"/>
                    <a:gd name="T19" fmla="*/ 84 h 96"/>
                    <a:gd name="T20" fmla="*/ 128 w 128"/>
                    <a:gd name="T21" fmla="*/ 80 h 96"/>
                    <a:gd name="T22" fmla="*/ 104 w 128"/>
                    <a:gd name="T23" fmla="*/ 64 h 96"/>
                    <a:gd name="T24" fmla="*/ 92 w 128"/>
                    <a:gd name="T25" fmla="*/ 55 h 96"/>
                    <a:gd name="T26" fmla="*/ 80 w 128"/>
                    <a:gd name="T27" fmla="*/ 13 h 96"/>
                    <a:gd name="T28" fmla="*/ 20 w 128"/>
                    <a:gd name="T29" fmla="*/ 16 h 96"/>
                    <a:gd name="T30" fmla="*/ 20 w 128"/>
                    <a:gd name="T31" fmla="*/ 68 h 96"/>
                    <a:gd name="T32" fmla="*/ 68 w 128"/>
                    <a:gd name="T33" fmla="*/ 7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68" y="74"/>
                      </a:moveTo>
                      <a:cubicBezTo>
                        <a:pt x="68" y="74"/>
                        <a:pt x="72" y="77"/>
                        <a:pt x="72" y="77"/>
                      </a:cubicBezTo>
                      <a:cubicBezTo>
                        <a:pt x="84" y="87"/>
                        <a:pt x="96" y="90"/>
                        <a:pt x="108" y="96"/>
                      </a:cubicBezTo>
                      <a:cubicBezTo>
                        <a:pt x="116" y="93"/>
                        <a:pt x="116" y="93"/>
                        <a:pt x="116" y="93"/>
                      </a:cubicBezTo>
                      <a:cubicBezTo>
                        <a:pt x="100" y="87"/>
                        <a:pt x="92" y="80"/>
                        <a:pt x="80" y="71"/>
                      </a:cubicBezTo>
                      <a:cubicBezTo>
                        <a:pt x="80" y="71"/>
                        <a:pt x="76" y="71"/>
                        <a:pt x="76" y="71"/>
                      </a:cubicBezTo>
                      <a:cubicBezTo>
                        <a:pt x="80" y="68"/>
                        <a:pt x="80" y="68"/>
                        <a:pt x="84" y="64"/>
                      </a:cubicBezTo>
                      <a:cubicBezTo>
                        <a:pt x="84" y="64"/>
                        <a:pt x="84" y="61"/>
                        <a:pt x="88" y="61"/>
                      </a:cubicBezTo>
                      <a:cubicBezTo>
                        <a:pt x="88" y="64"/>
                        <a:pt x="92" y="68"/>
                        <a:pt x="96" y="71"/>
                      </a:cubicBezTo>
                      <a:cubicBezTo>
                        <a:pt x="104" y="74"/>
                        <a:pt x="112" y="80"/>
                        <a:pt x="120" y="84"/>
                      </a:cubicBezTo>
                      <a:cubicBezTo>
                        <a:pt x="128" y="80"/>
                        <a:pt x="128" y="80"/>
                        <a:pt x="128" y="80"/>
                      </a:cubicBezTo>
                      <a:cubicBezTo>
                        <a:pt x="120" y="74"/>
                        <a:pt x="108" y="68"/>
                        <a:pt x="104" y="64"/>
                      </a:cubicBezTo>
                      <a:cubicBezTo>
                        <a:pt x="100" y="61"/>
                        <a:pt x="96" y="58"/>
                        <a:pt x="92" y="55"/>
                      </a:cubicBezTo>
                      <a:cubicBezTo>
                        <a:pt x="100" y="42"/>
                        <a:pt x="96" y="23"/>
                        <a:pt x="80" y="13"/>
                      </a:cubicBezTo>
                      <a:cubicBezTo>
                        <a:pt x="64" y="0"/>
                        <a:pt x="36" y="4"/>
                        <a:pt x="20" y="16"/>
                      </a:cubicBezTo>
                      <a:cubicBezTo>
                        <a:pt x="0" y="32"/>
                        <a:pt x="4" y="55"/>
                        <a:pt x="20" y="68"/>
                      </a:cubicBezTo>
                      <a:cubicBezTo>
                        <a:pt x="36" y="77"/>
                        <a:pt x="52" y="77"/>
                        <a:pt x="68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4" name="Freeform 1134"/>
                <p:cNvSpPr>
                  <a:spLocks/>
                </p:cNvSpPr>
                <p:nvPr/>
              </p:nvSpPr>
              <p:spPr bwMode="auto">
                <a:xfrm>
                  <a:off x="1634" y="2129"/>
                  <a:ext cx="13" cy="11"/>
                </a:xfrm>
                <a:custGeom>
                  <a:avLst/>
                  <a:gdLst>
                    <a:gd name="T0" fmla="*/ 7 w 13"/>
                    <a:gd name="T1" fmla="*/ 8 h 11"/>
                    <a:gd name="T2" fmla="*/ 7 w 13"/>
                    <a:gd name="T3" fmla="*/ 9 h 11"/>
                    <a:gd name="T4" fmla="*/ 11 w 13"/>
                    <a:gd name="T5" fmla="*/ 11 h 11"/>
                    <a:gd name="T6" fmla="*/ 12 w 13"/>
                    <a:gd name="T7" fmla="*/ 10 h 11"/>
                    <a:gd name="T8" fmla="*/ 8 w 13"/>
                    <a:gd name="T9" fmla="*/ 8 h 11"/>
                    <a:gd name="T10" fmla="*/ 8 w 13"/>
                    <a:gd name="T11" fmla="*/ 8 h 11"/>
                    <a:gd name="T12" fmla="*/ 9 w 13"/>
                    <a:gd name="T13" fmla="*/ 7 h 11"/>
                    <a:gd name="T14" fmla="*/ 9 w 13"/>
                    <a:gd name="T15" fmla="*/ 7 h 11"/>
                    <a:gd name="T16" fmla="*/ 10 w 13"/>
                    <a:gd name="T17" fmla="*/ 8 h 11"/>
                    <a:gd name="T18" fmla="*/ 12 w 13"/>
                    <a:gd name="T19" fmla="*/ 9 h 11"/>
                    <a:gd name="T20" fmla="*/ 13 w 13"/>
                    <a:gd name="T21" fmla="*/ 9 h 11"/>
                    <a:gd name="T22" fmla="*/ 11 w 13"/>
                    <a:gd name="T23" fmla="*/ 7 h 11"/>
                    <a:gd name="T24" fmla="*/ 9 w 13"/>
                    <a:gd name="T25" fmla="*/ 6 h 11"/>
                    <a:gd name="T26" fmla="*/ 8 w 13"/>
                    <a:gd name="T27" fmla="*/ 2 h 11"/>
                    <a:gd name="T28" fmla="*/ 2 w 13"/>
                    <a:gd name="T29" fmla="*/ 2 h 11"/>
                    <a:gd name="T30" fmla="*/ 2 w 13"/>
                    <a:gd name="T31" fmla="*/ 8 h 11"/>
                    <a:gd name="T32" fmla="*/ 7 w 13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7" y="8"/>
                      </a:moveTo>
                      <a:cubicBezTo>
                        <a:pt x="7" y="8"/>
                        <a:pt x="7" y="9"/>
                        <a:pt x="7" y="9"/>
                      </a:cubicBezTo>
                      <a:cubicBezTo>
                        <a:pt x="9" y="10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0" y="10"/>
                        <a:pt x="9" y="9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8"/>
                        <a:pt x="10" y="8"/>
                      </a:cubicBezTo>
                      <a:cubicBezTo>
                        <a:pt x="11" y="8"/>
                        <a:pt x="11" y="9"/>
                        <a:pt x="12" y="9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11" y="7"/>
                      </a:cubicBezTo>
                      <a:cubicBezTo>
                        <a:pt x="10" y="7"/>
                        <a:pt x="10" y="7"/>
                        <a:pt x="9" y="6"/>
                      </a:cubicBezTo>
                      <a:cubicBezTo>
                        <a:pt x="10" y="5"/>
                        <a:pt x="10" y="3"/>
                        <a:pt x="8" y="2"/>
                      </a:cubicBezTo>
                      <a:cubicBezTo>
                        <a:pt x="6" y="0"/>
                        <a:pt x="3" y="1"/>
                        <a:pt x="2" y="2"/>
                      </a:cubicBezTo>
                      <a:cubicBezTo>
                        <a:pt x="0" y="4"/>
                        <a:pt x="0" y="6"/>
                        <a:pt x="2" y="8"/>
                      </a:cubicBezTo>
                      <a:cubicBezTo>
                        <a:pt x="3" y="9"/>
                        <a:pt x="5" y="9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5" name="Freeform 1135"/>
                <p:cNvSpPr>
                  <a:spLocks/>
                </p:cNvSpPr>
                <p:nvPr/>
              </p:nvSpPr>
              <p:spPr bwMode="auto">
                <a:xfrm>
                  <a:off x="2068" y="2462"/>
                  <a:ext cx="12" cy="10"/>
                </a:xfrm>
                <a:custGeom>
                  <a:avLst/>
                  <a:gdLst>
                    <a:gd name="T0" fmla="*/ 39 w 112"/>
                    <a:gd name="T1" fmla="*/ 23 h 96"/>
                    <a:gd name="T2" fmla="*/ 46 w 112"/>
                    <a:gd name="T3" fmla="*/ 29 h 96"/>
                    <a:gd name="T4" fmla="*/ 39 w 112"/>
                    <a:gd name="T5" fmla="*/ 32 h 96"/>
                    <a:gd name="T6" fmla="*/ 35 w 112"/>
                    <a:gd name="T7" fmla="*/ 36 h 96"/>
                    <a:gd name="T8" fmla="*/ 25 w 112"/>
                    <a:gd name="T9" fmla="*/ 26 h 96"/>
                    <a:gd name="T10" fmla="*/ 4 w 112"/>
                    <a:gd name="T11" fmla="*/ 13 h 96"/>
                    <a:gd name="T12" fmla="*/ 0 w 112"/>
                    <a:gd name="T13" fmla="*/ 16 h 96"/>
                    <a:gd name="T14" fmla="*/ 18 w 112"/>
                    <a:gd name="T15" fmla="*/ 32 h 96"/>
                    <a:gd name="T16" fmla="*/ 28 w 112"/>
                    <a:gd name="T17" fmla="*/ 42 h 96"/>
                    <a:gd name="T18" fmla="*/ 39 w 112"/>
                    <a:gd name="T19" fmla="*/ 84 h 96"/>
                    <a:gd name="T20" fmla="*/ 95 w 112"/>
                    <a:gd name="T21" fmla="*/ 84 h 96"/>
                    <a:gd name="T22" fmla="*/ 91 w 112"/>
                    <a:gd name="T23" fmla="*/ 29 h 96"/>
                    <a:gd name="T24" fmla="*/ 49 w 112"/>
                    <a:gd name="T25" fmla="*/ 23 h 96"/>
                    <a:gd name="T26" fmla="*/ 42 w 112"/>
                    <a:gd name="T27" fmla="*/ 20 h 96"/>
                    <a:gd name="T28" fmla="*/ 18 w 112"/>
                    <a:gd name="T29" fmla="*/ 0 h 96"/>
                    <a:gd name="T30" fmla="*/ 11 w 112"/>
                    <a:gd name="T31" fmla="*/ 7 h 96"/>
                    <a:gd name="T32" fmla="*/ 39 w 112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39" y="23"/>
                      </a:moveTo>
                      <a:cubicBezTo>
                        <a:pt x="42" y="26"/>
                        <a:pt x="42" y="26"/>
                        <a:pt x="46" y="29"/>
                      </a:cubicBezTo>
                      <a:cubicBezTo>
                        <a:pt x="42" y="29"/>
                        <a:pt x="39" y="32"/>
                        <a:pt x="39" y="3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2" y="32"/>
                        <a:pt x="28" y="29"/>
                        <a:pt x="25" y="26"/>
                      </a:cubicBezTo>
                      <a:cubicBezTo>
                        <a:pt x="18" y="23"/>
                        <a:pt x="11" y="16"/>
                        <a:pt x="4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7" y="23"/>
                        <a:pt x="14" y="26"/>
                        <a:pt x="18" y="32"/>
                      </a:cubicBezTo>
                      <a:cubicBezTo>
                        <a:pt x="25" y="36"/>
                        <a:pt x="25" y="39"/>
                        <a:pt x="28" y="42"/>
                      </a:cubicBezTo>
                      <a:cubicBezTo>
                        <a:pt x="25" y="58"/>
                        <a:pt x="28" y="74"/>
                        <a:pt x="39" y="84"/>
                      </a:cubicBezTo>
                      <a:cubicBezTo>
                        <a:pt x="56" y="96"/>
                        <a:pt x="81" y="96"/>
                        <a:pt x="95" y="84"/>
                      </a:cubicBezTo>
                      <a:cubicBezTo>
                        <a:pt x="112" y="68"/>
                        <a:pt x="109" y="42"/>
                        <a:pt x="91" y="29"/>
                      </a:cubicBezTo>
                      <a:cubicBezTo>
                        <a:pt x="81" y="20"/>
                        <a:pt x="63" y="20"/>
                        <a:pt x="49" y="23"/>
                      </a:cubicBezTo>
                      <a:cubicBezTo>
                        <a:pt x="49" y="23"/>
                        <a:pt x="46" y="20"/>
                        <a:pt x="42" y="20"/>
                      </a:cubicBezTo>
                      <a:cubicBezTo>
                        <a:pt x="35" y="10"/>
                        <a:pt x="25" y="4"/>
                        <a:pt x="18" y="0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1" y="10"/>
                        <a:pt x="32" y="16"/>
                        <a:pt x="39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6" name="Freeform 1136"/>
                <p:cNvSpPr>
                  <a:spLocks/>
                </p:cNvSpPr>
                <p:nvPr/>
              </p:nvSpPr>
              <p:spPr bwMode="auto">
                <a:xfrm>
                  <a:off x="2068" y="2462"/>
                  <a:ext cx="12" cy="10"/>
                </a:xfrm>
                <a:custGeom>
                  <a:avLst/>
                  <a:gdLst>
                    <a:gd name="T0" fmla="*/ 4 w 12"/>
                    <a:gd name="T1" fmla="*/ 2 h 10"/>
                    <a:gd name="T2" fmla="*/ 5 w 12"/>
                    <a:gd name="T3" fmla="*/ 3 h 10"/>
                    <a:gd name="T4" fmla="*/ 4 w 12"/>
                    <a:gd name="T5" fmla="*/ 3 h 10"/>
                    <a:gd name="T6" fmla="*/ 4 w 12"/>
                    <a:gd name="T7" fmla="*/ 3 h 10"/>
                    <a:gd name="T8" fmla="*/ 3 w 12"/>
                    <a:gd name="T9" fmla="*/ 2 h 10"/>
                    <a:gd name="T10" fmla="*/ 0 w 12"/>
                    <a:gd name="T11" fmla="*/ 1 h 10"/>
                    <a:gd name="T12" fmla="*/ 0 w 12"/>
                    <a:gd name="T13" fmla="*/ 1 h 10"/>
                    <a:gd name="T14" fmla="*/ 2 w 12"/>
                    <a:gd name="T15" fmla="*/ 3 h 10"/>
                    <a:gd name="T16" fmla="*/ 3 w 12"/>
                    <a:gd name="T17" fmla="*/ 4 h 10"/>
                    <a:gd name="T18" fmla="*/ 4 w 12"/>
                    <a:gd name="T19" fmla="*/ 8 h 10"/>
                    <a:gd name="T20" fmla="*/ 10 w 12"/>
                    <a:gd name="T21" fmla="*/ 8 h 10"/>
                    <a:gd name="T22" fmla="*/ 10 w 12"/>
                    <a:gd name="T23" fmla="*/ 3 h 10"/>
                    <a:gd name="T24" fmla="*/ 5 w 12"/>
                    <a:gd name="T25" fmla="*/ 2 h 10"/>
                    <a:gd name="T26" fmla="*/ 4 w 12"/>
                    <a:gd name="T27" fmla="*/ 2 h 10"/>
                    <a:gd name="T28" fmla="*/ 2 w 12"/>
                    <a:gd name="T29" fmla="*/ 0 h 10"/>
                    <a:gd name="T30" fmla="*/ 1 w 12"/>
                    <a:gd name="T31" fmla="*/ 0 h 10"/>
                    <a:gd name="T32" fmla="*/ 4 w 12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4" y="2"/>
                      </a:moveTo>
                      <a:cubicBezTo>
                        <a:pt x="4" y="2"/>
                        <a:pt x="4" y="2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2" y="2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2" y="2"/>
                        <a:pt x="2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6"/>
                        <a:pt x="3" y="7"/>
                        <a:pt x="4" y="8"/>
                      </a:cubicBezTo>
                      <a:cubicBezTo>
                        <a:pt x="6" y="10"/>
                        <a:pt x="9" y="10"/>
                        <a:pt x="10" y="8"/>
                      </a:cubicBezTo>
                      <a:cubicBezTo>
                        <a:pt x="12" y="7"/>
                        <a:pt x="12" y="4"/>
                        <a:pt x="10" y="3"/>
                      </a:cubicBezTo>
                      <a:cubicBezTo>
                        <a:pt x="9" y="2"/>
                        <a:pt x="7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7" name="Freeform 1137"/>
                <p:cNvSpPr>
                  <a:spLocks/>
                </p:cNvSpPr>
                <p:nvPr/>
              </p:nvSpPr>
              <p:spPr bwMode="auto">
                <a:xfrm>
                  <a:off x="2056" y="2453"/>
                  <a:ext cx="14" cy="10"/>
                </a:xfrm>
                <a:custGeom>
                  <a:avLst/>
                  <a:gdLst>
                    <a:gd name="T0" fmla="*/ 67 w 128"/>
                    <a:gd name="T1" fmla="*/ 74 h 96"/>
                    <a:gd name="T2" fmla="*/ 71 w 128"/>
                    <a:gd name="T3" fmla="*/ 77 h 96"/>
                    <a:gd name="T4" fmla="*/ 108 w 128"/>
                    <a:gd name="T5" fmla="*/ 96 h 96"/>
                    <a:gd name="T6" fmla="*/ 116 w 128"/>
                    <a:gd name="T7" fmla="*/ 90 h 96"/>
                    <a:gd name="T8" fmla="*/ 79 w 128"/>
                    <a:gd name="T9" fmla="*/ 71 h 96"/>
                    <a:gd name="T10" fmla="*/ 75 w 128"/>
                    <a:gd name="T11" fmla="*/ 71 h 96"/>
                    <a:gd name="T12" fmla="*/ 83 w 128"/>
                    <a:gd name="T13" fmla="*/ 64 h 96"/>
                    <a:gd name="T14" fmla="*/ 87 w 128"/>
                    <a:gd name="T15" fmla="*/ 61 h 96"/>
                    <a:gd name="T16" fmla="*/ 95 w 128"/>
                    <a:gd name="T17" fmla="*/ 68 h 96"/>
                    <a:gd name="T18" fmla="*/ 124 w 128"/>
                    <a:gd name="T19" fmla="*/ 84 h 96"/>
                    <a:gd name="T20" fmla="*/ 128 w 128"/>
                    <a:gd name="T21" fmla="*/ 77 h 96"/>
                    <a:gd name="T22" fmla="*/ 104 w 128"/>
                    <a:gd name="T23" fmla="*/ 64 h 96"/>
                    <a:gd name="T24" fmla="*/ 91 w 128"/>
                    <a:gd name="T25" fmla="*/ 55 h 96"/>
                    <a:gd name="T26" fmla="*/ 83 w 128"/>
                    <a:gd name="T27" fmla="*/ 13 h 96"/>
                    <a:gd name="T28" fmla="*/ 17 w 128"/>
                    <a:gd name="T29" fmla="*/ 16 h 96"/>
                    <a:gd name="T30" fmla="*/ 21 w 128"/>
                    <a:gd name="T31" fmla="*/ 68 h 96"/>
                    <a:gd name="T32" fmla="*/ 67 w 128"/>
                    <a:gd name="T33" fmla="*/ 7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67" y="74"/>
                      </a:moveTo>
                      <a:cubicBezTo>
                        <a:pt x="71" y="74"/>
                        <a:pt x="71" y="77"/>
                        <a:pt x="71" y="77"/>
                      </a:cubicBezTo>
                      <a:cubicBezTo>
                        <a:pt x="83" y="84"/>
                        <a:pt x="95" y="90"/>
                        <a:pt x="108" y="96"/>
                      </a:cubicBezTo>
                      <a:cubicBezTo>
                        <a:pt x="116" y="90"/>
                        <a:pt x="116" y="90"/>
                        <a:pt x="116" y="90"/>
                      </a:cubicBezTo>
                      <a:cubicBezTo>
                        <a:pt x="104" y="87"/>
                        <a:pt x="91" y="80"/>
                        <a:pt x="79" y="71"/>
                      </a:cubicBezTo>
                      <a:cubicBezTo>
                        <a:pt x="79" y="71"/>
                        <a:pt x="75" y="71"/>
                        <a:pt x="75" y="71"/>
                      </a:cubicBezTo>
                      <a:cubicBezTo>
                        <a:pt x="79" y="68"/>
                        <a:pt x="83" y="64"/>
                        <a:pt x="83" y="64"/>
                      </a:cubicBezTo>
                      <a:cubicBezTo>
                        <a:pt x="83" y="61"/>
                        <a:pt x="87" y="61"/>
                        <a:pt x="87" y="61"/>
                      </a:cubicBezTo>
                      <a:cubicBezTo>
                        <a:pt x="91" y="64"/>
                        <a:pt x="91" y="68"/>
                        <a:pt x="95" y="68"/>
                      </a:cubicBezTo>
                      <a:cubicBezTo>
                        <a:pt x="104" y="74"/>
                        <a:pt x="112" y="80"/>
                        <a:pt x="124" y="84"/>
                      </a:cubicBezTo>
                      <a:cubicBezTo>
                        <a:pt x="128" y="77"/>
                        <a:pt x="128" y="77"/>
                        <a:pt x="128" y="77"/>
                      </a:cubicBezTo>
                      <a:cubicBezTo>
                        <a:pt x="120" y="74"/>
                        <a:pt x="112" y="68"/>
                        <a:pt x="104" y="64"/>
                      </a:cubicBezTo>
                      <a:cubicBezTo>
                        <a:pt x="100" y="61"/>
                        <a:pt x="95" y="58"/>
                        <a:pt x="91" y="55"/>
                      </a:cubicBezTo>
                      <a:cubicBezTo>
                        <a:pt x="100" y="42"/>
                        <a:pt x="95" y="23"/>
                        <a:pt x="83" y="13"/>
                      </a:cubicBezTo>
                      <a:cubicBezTo>
                        <a:pt x="62" y="0"/>
                        <a:pt x="34" y="4"/>
                        <a:pt x="17" y="16"/>
                      </a:cubicBezTo>
                      <a:cubicBezTo>
                        <a:pt x="0" y="32"/>
                        <a:pt x="0" y="52"/>
                        <a:pt x="21" y="68"/>
                      </a:cubicBezTo>
                      <a:cubicBezTo>
                        <a:pt x="34" y="77"/>
                        <a:pt x="50" y="77"/>
                        <a:pt x="67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8" name="Freeform 1138"/>
                <p:cNvSpPr>
                  <a:spLocks/>
                </p:cNvSpPr>
                <p:nvPr/>
              </p:nvSpPr>
              <p:spPr bwMode="auto">
                <a:xfrm>
                  <a:off x="2056" y="2453"/>
                  <a:ext cx="14" cy="10"/>
                </a:xfrm>
                <a:custGeom>
                  <a:avLst/>
                  <a:gdLst>
                    <a:gd name="T0" fmla="*/ 7 w 14"/>
                    <a:gd name="T1" fmla="*/ 8 h 10"/>
                    <a:gd name="T2" fmla="*/ 8 w 14"/>
                    <a:gd name="T3" fmla="*/ 8 h 10"/>
                    <a:gd name="T4" fmla="*/ 12 w 14"/>
                    <a:gd name="T5" fmla="*/ 10 h 10"/>
                    <a:gd name="T6" fmla="*/ 12 w 14"/>
                    <a:gd name="T7" fmla="*/ 10 h 10"/>
                    <a:gd name="T8" fmla="*/ 9 w 14"/>
                    <a:gd name="T9" fmla="*/ 8 h 10"/>
                    <a:gd name="T10" fmla="*/ 8 w 14"/>
                    <a:gd name="T11" fmla="*/ 8 h 10"/>
                    <a:gd name="T12" fmla="*/ 9 w 14"/>
                    <a:gd name="T13" fmla="*/ 7 h 10"/>
                    <a:gd name="T14" fmla="*/ 9 w 14"/>
                    <a:gd name="T15" fmla="*/ 7 h 10"/>
                    <a:gd name="T16" fmla="*/ 10 w 14"/>
                    <a:gd name="T17" fmla="*/ 7 h 10"/>
                    <a:gd name="T18" fmla="*/ 13 w 14"/>
                    <a:gd name="T19" fmla="*/ 9 h 10"/>
                    <a:gd name="T20" fmla="*/ 14 w 14"/>
                    <a:gd name="T21" fmla="*/ 8 h 10"/>
                    <a:gd name="T22" fmla="*/ 11 w 14"/>
                    <a:gd name="T23" fmla="*/ 7 h 10"/>
                    <a:gd name="T24" fmla="*/ 10 w 14"/>
                    <a:gd name="T25" fmla="*/ 6 h 10"/>
                    <a:gd name="T26" fmla="*/ 9 w 14"/>
                    <a:gd name="T27" fmla="*/ 1 h 10"/>
                    <a:gd name="T28" fmla="*/ 2 w 14"/>
                    <a:gd name="T29" fmla="*/ 2 h 10"/>
                    <a:gd name="T30" fmla="*/ 2 w 14"/>
                    <a:gd name="T31" fmla="*/ 7 h 10"/>
                    <a:gd name="T32" fmla="*/ 7 w 14"/>
                    <a:gd name="T3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7" y="8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9"/>
                        <a:pt x="10" y="10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10" y="9"/>
                        <a:pt x="9" y="8"/>
                      </a:cubicBezTo>
                      <a:cubicBezTo>
                        <a:pt x="9" y="8"/>
                        <a:pt x="8" y="8"/>
                        <a:pt x="8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8"/>
                        <a:pt x="12" y="9"/>
                        <a:pt x="13" y="9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8"/>
                        <a:pt x="12" y="7"/>
                        <a:pt x="11" y="7"/>
                      </a:cubicBezTo>
                      <a:cubicBezTo>
                        <a:pt x="11" y="7"/>
                        <a:pt x="10" y="6"/>
                        <a:pt x="10" y="6"/>
                      </a:cubicBezTo>
                      <a:cubicBezTo>
                        <a:pt x="11" y="5"/>
                        <a:pt x="10" y="3"/>
                        <a:pt x="9" y="1"/>
                      </a:cubicBezTo>
                      <a:cubicBezTo>
                        <a:pt x="7" y="0"/>
                        <a:pt x="4" y="1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4" y="8"/>
                        <a:pt x="6" y="8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9" name="Freeform 1139"/>
                <p:cNvSpPr>
                  <a:spLocks/>
                </p:cNvSpPr>
                <p:nvPr/>
              </p:nvSpPr>
              <p:spPr bwMode="auto">
                <a:xfrm>
                  <a:off x="1639" y="2145"/>
                  <a:ext cx="13" cy="10"/>
                </a:xfrm>
                <a:custGeom>
                  <a:avLst/>
                  <a:gdLst>
                    <a:gd name="T0" fmla="*/ 47 w 128"/>
                    <a:gd name="T1" fmla="*/ 23 h 96"/>
                    <a:gd name="T2" fmla="*/ 51 w 128"/>
                    <a:gd name="T3" fmla="*/ 26 h 96"/>
                    <a:gd name="T4" fmla="*/ 43 w 128"/>
                    <a:gd name="T5" fmla="*/ 32 h 96"/>
                    <a:gd name="T6" fmla="*/ 43 w 128"/>
                    <a:gd name="T7" fmla="*/ 36 h 96"/>
                    <a:gd name="T8" fmla="*/ 28 w 128"/>
                    <a:gd name="T9" fmla="*/ 26 h 96"/>
                    <a:gd name="T10" fmla="*/ 8 w 128"/>
                    <a:gd name="T11" fmla="*/ 13 h 96"/>
                    <a:gd name="T12" fmla="*/ 0 w 128"/>
                    <a:gd name="T13" fmla="*/ 16 h 96"/>
                    <a:gd name="T14" fmla="*/ 24 w 128"/>
                    <a:gd name="T15" fmla="*/ 29 h 96"/>
                    <a:gd name="T16" fmla="*/ 35 w 128"/>
                    <a:gd name="T17" fmla="*/ 42 h 96"/>
                    <a:gd name="T18" fmla="*/ 51 w 128"/>
                    <a:gd name="T19" fmla="*/ 84 h 96"/>
                    <a:gd name="T20" fmla="*/ 113 w 128"/>
                    <a:gd name="T21" fmla="*/ 80 h 96"/>
                    <a:gd name="T22" fmla="*/ 105 w 128"/>
                    <a:gd name="T23" fmla="*/ 26 h 96"/>
                    <a:gd name="T24" fmla="*/ 59 w 128"/>
                    <a:gd name="T25" fmla="*/ 23 h 96"/>
                    <a:gd name="T26" fmla="*/ 51 w 128"/>
                    <a:gd name="T27" fmla="*/ 16 h 96"/>
                    <a:gd name="T28" fmla="*/ 20 w 128"/>
                    <a:gd name="T29" fmla="*/ 0 h 96"/>
                    <a:gd name="T30" fmla="*/ 16 w 128"/>
                    <a:gd name="T31" fmla="*/ 4 h 96"/>
                    <a:gd name="T32" fmla="*/ 47 w 128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7" y="23"/>
                      </a:moveTo>
                      <a:cubicBezTo>
                        <a:pt x="47" y="23"/>
                        <a:pt x="51" y="26"/>
                        <a:pt x="51" y="26"/>
                      </a:cubicBezTo>
                      <a:cubicBezTo>
                        <a:pt x="51" y="26"/>
                        <a:pt x="47" y="29"/>
                        <a:pt x="43" y="32"/>
                      </a:cubicBezTo>
                      <a:cubicBezTo>
                        <a:pt x="43" y="32"/>
                        <a:pt x="43" y="36"/>
                        <a:pt x="43" y="36"/>
                      </a:cubicBezTo>
                      <a:cubicBezTo>
                        <a:pt x="39" y="32"/>
                        <a:pt x="35" y="29"/>
                        <a:pt x="28" y="26"/>
                      </a:cubicBezTo>
                      <a:cubicBezTo>
                        <a:pt x="24" y="20"/>
                        <a:pt x="16" y="16"/>
                        <a:pt x="8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8" y="23"/>
                        <a:pt x="16" y="26"/>
                        <a:pt x="24" y="29"/>
                      </a:cubicBezTo>
                      <a:cubicBezTo>
                        <a:pt x="28" y="32"/>
                        <a:pt x="31" y="39"/>
                        <a:pt x="35" y="42"/>
                      </a:cubicBezTo>
                      <a:cubicBezTo>
                        <a:pt x="31" y="55"/>
                        <a:pt x="35" y="71"/>
                        <a:pt x="51" y="84"/>
                      </a:cubicBezTo>
                      <a:cubicBezTo>
                        <a:pt x="66" y="96"/>
                        <a:pt x="97" y="93"/>
                        <a:pt x="113" y="80"/>
                      </a:cubicBezTo>
                      <a:cubicBezTo>
                        <a:pt x="128" y="64"/>
                        <a:pt x="125" y="39"/>
                        <a:pt x="105" y="26"/>
                      </a:cubicBezTo>
                      <a:cubicBezTo>
                        <a:pt x="94" y="20"/>
                        <a:pt x="74" y="16"/>
                        <a:pt x="59" y="23"/>
                      </a:cubicBezTo>
                      <a:cubicBezTo>
                        <a:pt x="55" y="20"/>
                        <a:pt x="55" y="20"/>
                        <a:pt x="51" y="16"/>
                      </a:cubicBezTo>
                      <a:cubicBezTo>
                        <a:pt x="39" y="10"/>
                        <a:pt x="31" y="4"/>
                        <a:pt x="20" y="0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28" y="10"/>
                        <a:pt x="35" y="16"/>
                        <a:pt x="47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0" name="Freeform 1140"/>
                <p:cNvSpPr>
                  <a:spLocks/>
                </p:cNvSpPr>
                <p:nvPr/>
              </p:nvSpPr>
              <p:spPr bwMode="auto">
                <a:xfrm>
                  <a:off x="1639" y="2145"/>
                  <a:ext cx="13" cy="10"/>
                </a:xfrm>
                <a:custGeom>
                  <a:avLst/>
                  <a:gdLst>
                    <a:gd name="T0" fmla="*/ 5 w 13"/>
                    <a:gd name="T1" fmla="*/ 2 h 10"/>
                    <a:gd name="T2" fmla="*/ 5 w 13"/>
                    <a:gd name="T3" fmla="*/ 2 h 10"/>
                    <a:gd name="T4" fmla="*/ 4 w 13"/>
                    <a:gd name="T5" fmla="*/ 3 h 10"/>
                    <a:gd name="T6" fmla="*/ 4 w 13"/>
                    <a:gd name="T7" fmla="*/ 3 h 10"/>
                    <a:gd name="T8" fmla="*/ 3 w 13"/>
                    <a:gd name="T9" fmla="*/ 2 h 10"/>
                    <a:gd name="T10" fmla="*/ 1 w 13"/>
                    <a:gd name="T11" fmla="*/ 1 h 10"/>
                    <a:gd name="T12" fmla="*/ 0 w 13"/>
                    <a:gd name="T13" fmla="*/ 1 h 10"/>
                    <a:gd name="T14" fmla="*/ 2 w 13"/>
                    <a:gd name="T15" fmla="*/ 3 h 10"/>
                    <a:gd name="T16" fmla="*/ 3 w 13"/>
                    <a:gd name="T17" fmla="*/ 4 h 10"/>
                    <a:gd name="T18" fmla="*/ 5 w 13"/>
                    <a:gd name="T19" fmla="*/ 9 h 10"/>
                    <a:gd name="T20" fmla="*/ 12 w 13"/>
                    <a:gd name="T21" fmla="*/ 8 h 10"/>
                    <a:gd name="T22" fmla="*/ 11 w 13"/>
                    <a:gd name="T23" fmla="*/ 2 h 10"/>
                    <a:gd name="T24" fmla="*/ 6 w 13"/>
                    <a:gd name="T25" fmla="*/ 2 h 10"/>
                    <a:gd name="T26" fmla="*/ 5 w 13"/>
                    <a:gd name="T27" fmla="*/ 1 h 10"/>
                    <a:gd name="T28" fmla="*/ 2 w 13"/>
                    <a:gd name="T29" fmla="*/ 0 h 10"/>
                    <a:gd name="T30" fmla="*/ 1 w 13"/>
                    <a:gd name="T31" fmla="*/ 0 h 10"/>
                    <a:gd name="T32" fmla="*/ 5 w 13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5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2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5"/>
                        <a:pt x="3" y="7"/>
                        <a:pt x="5" y="9"/>
                      </a:cubicBezTo>
                      <a:cubicBezTo>
                        <a:pt x="7" y="10"/>
                        <a:pt x="10" y="9"/>
                        <a:pt x="12" y="8"/>
                      </a:cubicBezTo>
                      <a:cubicBezTo>
                        <a:pt x="13" y="6"/>
                        <a:pt x="13" y="4"/>
                        <a:pt x="11" y="2"/>
                      </a:cubicBezTo>
                      <a:cubicBezTo>
                        <a:pt x="10" y="2"/>
                        <a:pt x="8" y="1"/>
                        <a:pt x="6" y="2"/>
                      </a:cubicBezTo>
                      <a:cubicBezTo>
                        <a:pt x="6" y="2"/>
                        <a:pt x="6" y="2"/>
                        <a:pt x="5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" y="1"/>
                        <a:pt x="3" y="1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1" name="Freeform 1141"/>
                <p:cNvSpPr>
                  <a:spLocks/>
                </p:cNvSpPr>
                <p:nvPr/>
              </p:nvSpPr>
              <p:spPr bwMode="auto">
                <a:xfrm>
                  <a:off x="1627" y="2135"/>
                  <a:ext cx="13" cy="10"/>
                </a:xfrm>
                <a:custGeom>
                  <a:avLst/>
                  <a:gdLst>
                    <a:gd name="T0" fmla="*/ 70 w 128"/>
                    <a:gd name="T1" fmla="*/ 74 h 96"/>
                    <a:gd name="T2" fmla="*/ 74 w 128"/>
                    <a:gd name="T3" fmla="*/ 77 h 96"/>
                    <a:gd name="T4" fmla="*/ 109 w 128"/>
                    <a:gd name="T5" fmla="*/ 96 h 96"/>
                    <a:gd name="T6" fmla="*/ 113 w 128"/>
                    <a:gd name="T7" fmla="*/ 90 h 96"/>
                    <a:gd name="T8" fmla="*/ 78 w 128"/>
                    <a:gd name="T9" fmla="*/ 71 h 96"/>
                    <a:gd name="T10" fmla="*/ 78 w 128"/>
                    <a:gd name="T11" fmla="*/ 71 h 96"/>
                    <a:gd name="T12" fmla="*/ 82 w 128"/>
                    <a:gd name="T13" fmla="*/ 64 h 96"/>
                    <a:gd name="T14" fmla="*/ 86 w 128"/>
                    <a:gd name="T15" fmla="*/ 61 h 96"/>
                    <a:gd name="T16" fmla="*/ 94 w 128"/>
                    <a:gd name="T17" fmla="*/ 71 h 96"/>
                    <a:gd name="T18" fmla="*/ 121 w 128"/>
                    <a:gd name="T19" fmla="*/ 84 h 96"/>
                    <a:gd name="T20" fmla="*/ 128 w 128"/>
                    <a:gd name="T21" fmla="*/ 77 h 96"/>
                    <a:gd name="T22" fmla="*/ 101 w 128"/>
                    <a:gd name="T23" fmla="*/ 64 h 96"/>
                    <a:gd name="T24" fmla="*/ 90 w 128"/>
                    <a:gd name="T25" fmla="*/ 55 h 96"/>
                    <a:gd name="T26" fmla="*/ 78 w 128"/>
                    <a:gd name="T27" fmla="*/ 13 h 96"/>
                    <a:gd name="T28" fmla="*/ 16 w 128"/>
                    <a:gd name="T29" fmla="*/ 20 h 96"/>
                    <a:gd name="T30" fmla="*/ 24 w 128"/>
                    <a:gd name="T31" fmla="*/ 68 h 96"/>
                    <a:gd name="T32" fmla="*/ 70 w 128"/>
                    <a:gd name="T33" fmla="*/ 7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0" y="74"/>
                      </a:moveTo>
                      <a:cubicBezTo>
                        <a:pt x="70" y="77"/>
                        <a:pt x="70" y="77"/>
                        <a:pt x="74" y="77"/>
                      </a:cubicBezTo>
                      <a:cubicBezTo>
                        <a:pt x="86" y="87"/>
                        <a:pt x="97" y="90"/>
                        <a:pt x="109" y="96"/>
                      </a:cubicBezTo>
                      <a:cubicBezTo>
                        <a:pt x="113" y="90"/>
                        <a:pt x="113" y="90"/>
                        <a:pt x="113" y="90"/>
                      </a:cubicBezTo>
                      <a:cubicBezTo>
                        <a:pt x="101" y="87"/>
                        <a:pt x="90" y="80"/>
                        <a:pt x="78" y="71"/>
                      </a:cubicBezTo>
                      <a:cubicBezTo>
                        <a:pt x="78" y="71"/>
                        <a:pt x="78" y="71"/>
                        <a:pt x="78" y="71"/>
                      </a:cubicBezTo>
                      <a:cubicBezTo>
                        <a:pt x="78" y="68"/>
                        <a:pt x="82" y="68"/>
                        <a:pt x="82" y="64"/>
                      </a:cubicBezTo>
                      <a:cubicBezTo>
                        <a:pt x="82" y="64"/>
                        <a:pt x="86" y="61"/>
                        <a:pt x="86" y="61"/>
                      </a:cubicBezTo>
                      <a:cubicBezTo>
                        <a:pt x="90" y="64"/>
                        <a:pt x="90" y="68"/>
                        <a:pt x="94" y="71"/>
                      </a:cubicBezTo>
                      <a:cubicBezTo>
                        <a:pt x="101" y="74"/>
                        <a:pt x="113" y="80"/>
                        <a:pt x="121" y="84"/>
                      </a:cubicBezTo>
                      <a:cubicBezTo>
                        <a:pt x="128" y="77"/>
                        <a:pt x="128" y="77"/>
                        <a:pt x="128" y="77"/>
                      </a:cubicBezTo>
                      <a:cubicBezTo>
                        <a:pt x="117" y="74"/>
                        <a:pt x="109" y="68"/>
                        <a:pt x="101" y="64"/>
                      </a:cubicBezTo>
                      <a:cubicBezTo>
                        <a:pt x="97" y="61"/>
                        <a:pt x="94" y="58"/>
                        <a:pt x="90" y="55"/>
                      </a:cubicBezTo>
                      <a:cubicBezTo>
                        <a:pt x="97" y="42"/>
                        <a:pt x="94" y="23"/>
                        <a:pt x="78" y="13"/>
                      </a:cubicBezTo>
                      <a:cubicBezTo>
                        <a:pt x="59" y="0"/>
                        <a:pt x="31" y="4"/>
                        <a:pt x="16" y="20"/>
                      </a:cubicBezTo>
                      <a:cubicBezTo>
                        <a:pt x="0" y="36"/>
                        <a:pt x="4" y="55"/>
                        <a:pt x="24" y="68"/>
                      </a:cubicBezTo>
                      <a:cubicBezTo>
                        <a:pt x="35" y="77"/>
                        <a:pt x="55" y="80"/>
                        <a:pt x="70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2" name="Freeform 1142"/>
                <p:cNvSpPr>
                  <a:spLocks/>
                </p:cNvSpPr>
                <p:nvPr/>
              </p:nvSpPr>
              <p:spPr bwMode="auto">
                <a:xfrm>
                  <a:off x="1627" y="2134"/>
                  <a:ext cx="13" cy="11"/>
                </a:xfrm>
                <a:custGeom>
                  <a:avLst/>
                  <a:gdLst>
                    <a:gd name="T0" fmla="*/ 7 w 13"/>
                    <a:gd name="T1" fmla="*/ 8 h 11"/>
                    <a:gd name="T2" fmla="*/ 8 w 13"/>
                    <a:gd name="T3" fmla="*/ 9 h 11"/>
                    <a:gd name="T4" fmla="*/ 11 w 13"/>
                    <a:gd name="T5" fmla="*/ 11 h 11"/>
                    <a:gd name="T6" fmla="*/ 12 w 13"/>
                    <a:gd name="T7" fmla="*/ 10 h 11"/>
                    <a:gd name="T8" fmla="*/ 8 w 13"/>
                    <a:gd name="T9" fmla="*/ 8 h 11"/>
                    <a:gd name="T10" fmla="*/ 8 w 13"/>
                    <a:gd name="T11" fmla="*/ 8 h 11"/>
                    <a:gd name="T12" fmla="*/ 9 w 13"/>
                    <a:gd name="T13" fmla="*/ 7 h 11"/>
                    <a:gd name="T14" fmla="*/ 9 w 13"/>
                    <a:gd name="T15" fmla="*/ 7 h 11"/>
                    <a:gd name="T16" fmla="*/ 10 w 13"/>
                    <a:gd name="T17" fmla="*/ 8 h 11"/>
                    <a:gd name="T18" fmla="*/ 13 w 13"/>
                    <a:gd name="T19" fmla="*/ 9 h 11"/>
                    <a:gd name="T20" fmla="*/ 13 w 13"/>
                    <a:gd name="T21" fmla="*/ 9 h 11"/>
                    <a:gd name="T22" fmla="*/ 11 w 13"/>
                    <a:gd name="T23" fmla="*/ 7 h 11"/>
                    <a:gd name="T24" fmla="*/ 9 w 13"/>
                    <a:gd name="T25" fmla="*/ 6 h 11"/>
                    <a:gd name="T26" fmla="*/ 8 w 13"/>
                    <a:gd name="T27" fmla="*/ 2 h 11"/>
                    <a:gd name="T28" fmla="*/ 2 w 13"/>
                    <a:gd name="T29" fmla="*/ 3 h 11"/>
                    <a:gd name="T30" fmla="*/ 2 w 13"/>
                    <a:gd name="T31" fmla="*/ 8 h 11"/>
                    <a:gd name="T32" fmla="*/ 7 w 13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7" y="8"/>
                      </a:moveTo>
                      <a:cubicBezTo>
                        <a:pt x="7" y="9"/>
                        <a:pt x="7" y="9"/>
                        <a:pt x="8" y="9"/>
                      </a:cubicBezTo>
                      <a:cubicBezTo>
                        <a:pt x="9" y="10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10"/>
                        <a:pt x="9" y="9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8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8"/>
                        <a:pt x="10" y="8"/>
                      </a:cubicBezTo>
                      <a:cubicBezTo>
                        <a:pt x="11" y="8"/>
                        <a:pt x="12" y="9"/>
                        <a:pt x="13" y="9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11" y="7"/>
                      </a:cubicBezTo>
                      <a:cubicBezTo>
                        <a:pt x="10" y="7"/>
                        <a:pt x="10" y="7"/>
                        <a:pt x="9" y="6"/>
                      </a:cubicBezTo>
                      <a:cubicBezTo>
                        <a:pt x="10" y="5"/>
                        <a:pt x="10" y="3"/>
                        <a:pt x="8" y="2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0" y="4"/>
                        <a:pt x="0" y="6"/>
                        <a:pt x="2" y="8"/>
                      </a:cubicBezTo>
                      <a:cubicBezTo>
                        <a:pt x="4" y="9"/>
                        <a:pt x="6" y="9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3" name="Freeform 1143"/>
                <p:cNvSpPr>
                  <a:spLocks/>
                </p:cNvSpPr>
                <p:nvPr/>
              </p:nvSpPr>
              <p:spPr bwMode="auto">
                <a:xfrm>
                  <a:off x="2075" y="2455"/>
                  <a:ext cx="12" cy="10"/>
                </a:xfrm>
                <a:custGeom>
                  <a:avLst/>
                  <a:gdLst>
                    <a:gd name="T0" fmla="*/ 39 w 112"/>
                    <a:gd name="T1" fmla="*/ 23 h 96"/>
                    <a:gd name="T2" fmla="*/ 46 w 112"/>
                    <a:gd name="T3" fmla="*/ 26 h 96"/>
                    <a:gd name="T4" fmla="*/ 39 w 112"/>
                    <a:gd name="T5" fmla="*/ 32 h 96"/>
                    <a:gd name="T6" fmla="*/ 35 w 112"/>
                    <a:gd name="T7" fmla="*/ 36 h 96"/>
                    <a:gd name="T8" fmla="*/ 25 w 112"/>
                    <a:gd name="T9" fmla="*/ 26 h 96"/>
                    <a:gd name="T10" fmla="*/ 7 w 112"/>
                    <a:gd name="T11" fmla="*/ 13 h 96"/>
                    <a:gd name="T12" fmla="*/ 0 w 112"/>
                    <a:gd name="T13" fmla="*/ 20 h 96"/>
                    <a:gd name="T14" fmla="*/ 21 w 112"/>
                    <a:gd name="T15" fmla="*/ 32 h 96"/>
                    <a:gd name="T16" fmla="*/ 32 w 112"/>
                    <a:gd name="T17" fmla="*/ 42 h 96"/>
                    <a:gd name="T18" fmla="*/ 46 w 112"/>
                    <a:gd name="T19" fmla="*/ 84 h 96"/>
                    <a:gd name="T20" fmla="*/ 102 w 112"/>
                    <a:gd name="T21" fmla="*/ 80 h 96"/>
                    <a:gd name="T22" fmla="*/ 95 w 112"/>
                    <a:gd name="T23" fmla="*/ 29 h 96"/>
                    <a:gd name="T24" fmla="*/ 53 w 112"/>
                    <a:gd name="T25" fmla="*/ 23 h 96"/>
                    <a:gd name="T26" fmla="*/ 46 w 112"/>
                    <a:gd name="T27" fmla="*/ 16 h 96"/>
                    <a:gd name="T28" fmla="*/ 18 w 112"/>
                    <a:gd name="T29" fmla="*/ 0 h 96"/>
                    <a:gd name="T30" fmla="*/ 11 w 112"/>
                    <a:gd name="T31" fmla="*/ 7 h 96"/>
                    <a:gd name="T32" fmla="*/ 39 w 112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39" y="23"/>
                      </a:moveTo>
                      <a:cubicBezTo>
                        <a:pt x="42" y="23"/>
                        <a:pt x="46" y="26"/>
                        <a:pt x="46" y="26"/>
                      </a:cubicBezTo>
                      <a:cubicBezTo>
                        <a:pt x="46" y="29"/>
                        <a:pt x="42" y="32"/>
                        <a:pt x="39" y="32"/>
                      </a:cubicBezTo>
                      <a:cubicBezTo>
                        <a:pt x="39" y="36"/>
                        <a:pt x="39" y="36"/>
                        <a:pt x="35" y="36"/>
                      </a:cubicBezTo>
                      <a:cubicBezTo>
                        <a:pt x="32" y="32"/>
                        <a:pt x="28" y="29"/>
                        <a:pt x="25" y="26"/>
                      </a:cubicBezTo>
                      <a:cubicBezTo>
                        <a:pt x="21" y="23"/>
                        <a:pt x="14" y="16"/>
                        <a:pt x="7" y="13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7" y="23"/>
                        <a:pt x="14" y="26"/>
                        <a:pt x="21" y="32"/>
                      </a:cubicBezTo>
                      <a:cubicBezTo>
                        <a:pt x="25" y="36"/>
                        <a:pt x="28" y="39"/>
                        <a:pt x="32" y="42"/>
                      </a:cubicBezTo>
                      <a:cubicBezTo>
                        <a:pt x="28" y="58"/>
                        <a:pt x="32" y="74"/>
                        <a:pt x="46" y="84"/>
                      </a:cubicBezTo>
                      <a:cubicBezTo>
                        <a:pt x="60" y="96"/>
                        <a:pt x="88" y="96"/>
                        <a:pt x="102" y="80"/>
                      </a:cubicBezTo>
                      <a:cubicBezTo>
                        <a:pt x="112" y="64"/>
                        <a:pt x="112" y="42"/>
                        <a:pt x="95" y="29"/>
                      </a:cubicBezTo>
                      <a:cubicBezTo>
                        <a:pt x="84" y="20"/>
                        <a:pt x="67" y="20"/>
                        <a:pt x="53" y="23"/>
                      </a:cubicBezTo>
                      <a:cubicBezTo>
                        <a:pt x="49" y="23"/>
                        <a:pt x="46" y="20"/>
                        <a:pt x="46" y="16"/>
                      </a:cubicBezTo>
                      <a:cubicBezTo>
                        <a:pt x="35" y="10"/>
                        <a:pt x="25" y="4"/>
                        <a:pt x="18" y="0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5" y="10"/>
                        <a:pt x="32" y="16"/>
                        <a:pt x="39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4" name="Freeform 1144"/>
                <p:cNvSpPr>
                  <a:spLocks/>
                </p:cNvSpPr>
                <p:nvPr/>
              </p:nvSpPr>
              <p:spPr bwMode="auto">
                <a:xfrm>
                  <a:off x="2075" y="2455"/>
                  <a:ext cx="12" cy="10"/>
                </a:xfrm>
                <a:custGeom>
                  <a:avLst/>
                  <a:gdLst>
                    <a:gd name="T0" fmla="*/ 4 w 12"/>
                    <a:gd name="T1" fmla="*/ 2 h 10"/>
                    <a:gd name="T2" fmla="*/ 5 w 12"/>
                    <a:gd name="T3" fmla="*/ 3 h 10"/>
                    <a:gd name="T4" fmla="*/ 4 w 12"/>
                    <a:gd name="T5" fmla="*/ 3 h 10"/>
                    <a:gd name="T6" fmla="*/ 4 w 12"/>
                    <a:gd name="T7" fmla="*/ 4 h 10"/>
                    <a:gd name="T8" fmla="*/ 2 w 12"/>
                    <a:gd name="T9" fmla="*/ 3 h 10"/>
                    <a:gd name="T10" fmla="*/ 1 w 12"/>
                    <a:gd name="T11" fmla="*/ 1 h 10"/>
                    <a:gd name="T12" fmla="*/ 0 w 12"/>
                    <a:gd name="T13" fmla="*/ 2 h 10"/>
                    <a:gd name="T14" fmla="*/ 2 w 12"/>
                    <a:gd name="T15" fmla="*/ 3 h 10"/>
                    <a:gd name="T16" fmla="*/ 3 w 12"/>
                    <a:gd name="T17" fmla="*/ 4 h 10"/>
                    <a:gd name="T18" fmla="*/ 5 w 12"/>
                    <a:gd name="T19" fmla="*/ 9 h 10"/>
                    <a:gd name="T20" fmla="*/ 11 w 12"/>
                    <a:gd name="T21" fmla="*/ 8 h 10"/>
                    <a:gd name="T22" fmla="*/ 10 w 12"/>
                    <a:gd name="T23" fmla="*/ 3 h 10"/>
                    <a:gd name="T24" fmla="*/ 5 w 12"/>
                    <a:gd name="T25" fmla="*/ 2 h 10"/>
                    <a:gd name="T26" fmla="*/ 5 w 12"/>
                    <a:gd name="T27" fmla="*/ 1 h 10"/>
                    <a:gd name="T28" fmla="*/ 2 w 12"/>
                    <a:gd name="T29" fmla="*/ 0 h 10"/>
                    <a:gd name="T30" fmla="*/ 1 w 12"/>
                    <a:gd name="T31" fmla="*/ 1 h 10"/>
                    <a:gd name="T32" fmla="*/ 4 w 12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4" y="2"/>
                      </a:moveTo>
                      <a:cubicBezTo>
                        <a:pt x="4" y="2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3" y="6"/>
                        <a:pt x="3" y="8"/>
                        <a:pt x="5" y="9"/>
                      </a:cubicBezTo>
                      <a:cubicBezTo>
                        <a:pt x="6" y="10"/>
                        <a:pt x="9" y="10"/>
                        <a:pt x="11" y="8"/>
                      </a:cubicBezTo>
                      <a:cubicBezTo>
                        <a:pt x="12" y="7"/>
                        <a:pt x="12" y="4"/>
                        <a:pt x="10" y="3"/>
                      </a:cubicBezTo>
                      <a:cubicBezTo>
                        <a:pt x="9" y="2"/>
                        <a:pt x="7" y="2"/>
                        <a:pt x="5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4" y="1"/>
                        <a:pt x="2" y="0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5" name="Freeform 1145"/>
                <p:cNvSpPr>
                  <a:spLocks/>
                </p:cNvSpPr>
                <p:nvPr/>
              </p:nvSpPr>
              <p:spPr bwMode="auto">
                <a:xfrm>
                  <a:off x="2063" y="2446"/>
                  <a:ext cx="14" cy="11"/>
                </a:xfrm>
                <a:custGeom>
                  <a:avLst/>
                  <a:gdLst>
                    <a:gd name="T0" fmla="*/ 66 w 128"/>
                    <a:gd name="T1" fmla="*/ 74 h 96"/>
                    <a:gd name="T2" fmla="*/ 74 w 128"/>
                    <a:gd name="T3" fmla="*/ 77 h 96"/>
                    <a:gd name="T4" fmla="*/ 109 w 128"/>
                    <a:gd name="T5" fmla="*/ 96 h 96"/>
                    <a:gd name="T6" fmla="*/ 113 w 128"/>
                    <a:gd name="T7" fmla="*/ 90 h 96"/>
                    <a:gd name="T8" fmla="*/ 78 w 128"/>
                    <a:gd name="T9" fmla="*/ 71 h 96"/>
                    <a:gd name="T10" fmla="*/ 74 w 128"/>
                    <a:gd name="T11" fmla="*/ 68 h 96"/>
                    <a:gd name="T12" fmla="*/ 82 w 128"/>
                    <a:gd name="T13" fmla="*/ 61 h 96"/>
                    <a:gd name="T14" fmla="*/ 86 w 128"/>
                    <a:gd name="T15" fmla="*/ 58 h 96"/>
                    <a:gd name="T16" fmla="*/ 94 w 128"/>
                    <a:gd name="T17" fmla="*/ 68 h 96"/>
                    <a:gd name="T18" fmla="*/ 121 w 128"/>
                    <a:gd name="T19" fmla="*/ 84 h 96"/>
                    <a:gd name="T20" fmla="*/ 128 w 128"/>
                    <a:gd name="T21" fmla="*/ 77 h 96"/>
                    <a:gd name="T22" fmla="*/ 101 w 128"/>
                    <a:gd name="T23" fmla="*/ 61 h 96"/>
                    <a:gd name="T24" fmla="*/ 90 w 128"/>
                    <a:gd name="T25" fmla="*/ 55 h 96"/>
                    <a:gd name="T26" fmla="*/ 78 w 128"/>
                    <a:gd name="T27" fmla="*/ 13 h 96"/>
                    <a:gd name="T28" fmla="*/ 16 w 128"/>
                    <a:gd name="T29" fmla="*/ 16 h 96"/>
                    <a:gd name="T30" fmla="*/ 24 w 128"/>
                    <a:gd name="T31" fmla="*/ 68 h 96"/>
                    <a:gd name="T32" fmla="*/ 66 w 128"/>
                    <a:gd name="T33" fmla="*/ 7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66" y="74"/>
                      </a:moveTo>
                      <a:cubicBezTo>
                        <a:pt x="70" y="74"/>
                        <a:pt x="70" y="74"/>
                        <a:pt x="74" y="77"/>
                      </a:cubicBezTo>
                      <a:cubicBezTo>
                        <a:pt x="82" y="84"/>
                        <a:pt x="97" y="90"/>
                        <a:pt x="109" y="96"/>
                      </a:cubicBezTo>
                      <a:cubicBezTo>
                        <a:pt x="113" y="90"/>
                        <a:pt x="113" y="90"/>
                        <a:pt x="113" y="90"/>
                      </a:cubicBezTo>
                      <a:cubicBezTo>
                        <a:pt x="101" y="84"/>
                        <a:pt x="90" y="77"/>
                        <a:pt x="78" y="71"/>
                      </a:cubicBezTo>
                      <a:cubicBezTo>
                        <a:pt x="78" y="71"/>
                        <a:pt x="74" y="68"/>
                        <a:pt x="74" y="68"/>
                      </a:cubicBezTo>
                      <a:cubicBezTo>
                        <a:pt x="78" y="68"/>
                        <a:pt x="82" y="64"/>
                        <a:pt x="82" y="61"/>
                      </a:cubicBezTo>
                      <a:cubicBezTo>
                        <a:pt x="82" y="61"/>
                        <a:pt x="86" y="61"/>
                        <a:pt x="86" y="58"/>
                      </a:cubicBezTo>
                      <a:cubicBezTo>
                        <a:pt x="90" y="64"/>
                        <a:pt x="90" y="64"/>
                        <a:pt x="94" y="68"/>
                      </a:cubicBezTo>
                      <a:cubicBezTo>
                        <a:pt x="101" y="71"/>
                        <a:pt x="113" y="77"/>
                        <a:pt x="121" y="84"/>
                      </a:cubicBezTo>
                      <a:cubicBezTo>
                        <a:pt x="128" y="77"/>
                        <a:pt x="128" y="77"/>
                        <a:pt x="128" y="77"/>
                      </a:cubicBezTo>
                      <a:cubicBezTo>
                        <a:pt x="117" y="71"/>
                        <a:pt x="109" y="68"/>
                        <a:pt x="101" y="61"/>
                      </a:cubicBezTo>
                      <a:cubicBezTo>
                        <a:pt x="97" y="58"/>
                        <a:pt x="94" y="55"/>
                        <a:pt x="90" y="55"/>
                      </a:cubicBezTo>
                      <a:cubicBezTo>
                        <a:pt x="97" y="39"/>
                        <a:pt x="94" y="23"/>
                        <a:pt x="78" y="13"/>
                      </a:cubicBezTo>
                      <a:cubicBezTo>
                        <a:pt x="59" y="0"/>
                        <a:pt x="31" y="4"/>
                        <a:pt x="16" y="16"/>
                      </a:cubicBezTo>
                      <a:cubicBezTo>
                        <a:pt x="0" y="32"/>
                        <a:pt x="4" y="55"/>
                        <a:pt x="24" y="68"/>
                      </a:cubicBezTo>
                      <a:cubicBezTo>
                        <a:pt x="35" y="77"/>
                        <a:pt x="51" y="77"/>
                        <a:pt x="66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6" name="Freeform 1146"/>
                <p:cNvSpPr>
                  <a:spLocks/>
                </p:cNvSpPr>
                <p:nvPr/>
              </p:nvSpPr>
              <p:spPr bwMode="auto">
                <a:xfrm>
                  <a:off x="2063" y="2446"/>
                  <a:ext cx="14" cy="10"/>
                </a:xfrm>
                <a:custGeom>
                  <a:avLst/>
                  <a:gdLst>
                    <a:gd name="T0" fmla="*/ 7 w 14"/>
                    <a:gd name="T1" fmla="*/ 8 h 10"/>
                    <a:gd name="T2" fmla="*/ 8 w 14"/>
                    <a:gd name="T3" fmla="*/ 8 h 10"/>
                    <a:gd name="T4" fmla="*/ 12 w 14"/>
                    <a:gd name="T5" fmla="*/ 10 h 10"/>
                    <a:gd name="T6" fmla="*/ 12 w 14"/>
                    <a:gd name="T7" fmla="*/ 10 h 10"/>
                    <a:gd name="T8" fmla="*/ 8 w 14"/>
                    <a:gd name="T9" fmla="*/ 8 h 10"/>
                    <a:gd name="T10" fmla="*/ 8 w 14"/>
                    <a:gd name="T11" fmla="*/ 8 h 10"/>
                    <a:gd name="T12" fmla="*/ 9 w 14"/>
                    <a:gd name="T13" fmla="*/ 7 h 10"/>
                    <a:gd name="T14" fmla="*/ 9 w 14"/>
                    <a:gd name="T15" fmla="*/ 6 h 10"/>
                    <a:gd name="T16" fmla="*/ 10 w 14"/>
                    <a:gd name="T17" fmla="*/ 8 h 10"/>
                    <a:gd name="T18" fmla="*/ 13 w 14"/>
                    <a:gd name="T19" fmla="*/ 9 h 10"/>
                    <a:gd name="T20" fmla="*/ 14 w 14"/>
                    <a:gd name="T21" fmla="*/ 8 h 10"/>
                    <a:gd name="T22" fmla="*/ 11 w 14"/>
                    <a:gd name="T23" fmla="*/ 7 h 10"/>
                    <a:gd name="T24" fmla="*/ 9 w 14"/>
                    <a:gd name="T25" fmla="*/ 6 h 10"/>
                    <a:gd name="T26" fmla="*/ 8 w 14"/>
                    <a:gd name="T27" fmla="*/ 2 h 10"/>
                    <a:gd name="T28" fmla="*/ 2 w 14"/>
                    <a:gd name="T29" fmla="*/ 2 h 10"/>
                    <a:gd name="T30" fmla="*/ 3 w 14"/>
                    <a:gd name="T31" fmla="*/ 8 h 10"/>
                    <a:gd name="T32" fmla="*/ 7 w 14"/>
                    <a:gd name="T3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7" y="8"/>
                      </a:moveTo>
                      <a:cubicBezTo>
                        <a:pt x="7" y="8"/>
                        <a:pt x="7" y="8"/>
                        <a:pt x="8" y="8"/>
                      </a:cubicBezTo>
                      <a:cubicBezTo>
                        <a:pt x="9" y="9"/>
                        <a:pt x="10" y="10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9"/>
                        <a:pt x="9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9" y="7"/>
                        <a:pt x="9" y="7"/>
                        <a:pt x="10" y="8"/>
                      </a:cubicBezTo>
                      <a:cubicBezTo>
                        <a:pt x="11" y="8"/>
                        <a:pt x="12" y="8"/>
                        <a:pt x="13" y="9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2" y="8"/>
                        <a:pt x="12" y="8"/>
                        <a:pt x="11" y="7"/>
                      </a:cubicBezTo>
                      <a:cubicBezTo>
                        <a:pt x="10" y="6"/>
                        <a:pt x="10" y="6"/>
                        <a:pt x="9" y="6"/>
                      </a:cubicBezTo>
                      <a:cubicBezTo>
                        <a:pt x="10" y="4"/>
                        <a:pt x="10" y="3"/>
                        <a:pt x="8" y="2"/>
                      </a:cubicBezTo>
                      <a:cubicBezTo>
                        <a:pt x="6" y="0"/>
                        <a:pt x="3" y="1"/>
                        <a:pt x="2" y="2"/>
                      </a:cubicBezTo>
                      <a:cubicBezTo>
                        <a:pt x="0" y="4"/>
                        <a:pt x="0" y="6"/>
                        <a:pt x="3" y="8"/>
                      </a:cubicBezTo>
                      <a:cubicBezTo>
                        <a:pt x="4" y="8"/>
                        <a:pt x="5" y="8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7" name="Freeform 1147"/>
                <p:cNvSpPr>
                  <a:spLocks/>
                </p:cNvSpPr>
                <p:nvPr/>
              </p:nvSpPr>
              <p:spPr bwMode="auto">
                <a:xfrm>
                  <a:off x="1632" y="2151"/>
                  <a:ext cx="13" cy="9"/>
                </a:xfrm>
                <a:custGeom>
                  <a:avLst/>
                  <a:gdLst>
                    <a:gd name="T0" fmla="*/ 43 w 128"/>
                    <a:gd name="T1" fmla="*/ 20 h 80"/>
                    <a:gd name="T2" fmla="*/ 51 w 128"/>
                    <a:gd name="T3" fmla="*/ 23 h 80"/>
                    <a:gd name="T4" fmla="*/ 43 w 128"/>
                    <a:gd name="T5" fmla="*/ 28 h 80"/>
                    <a:gd name="T6" fmla="*/ 39 w 128"/>
                    <a:gd name="T7" fmla="*/ 31 h 80"/>
                    <a:gd name="T8" fmla="*/ 28 w 128"/>
                    <a:gd name="T9" fmla="*/ 23 h 80"/>
                    <a:gd name="T10" fmla="*/ 4 w 128"/>
                    <a:gd name="T11" fmla="*/ 12 h 80"/>
                    <a:gd name="T12" fmla="*/ 0 w 128"/>
                    <a:gd name="T13" fmla="*/ 17 h 80"/>
                    <a:gd name="T14" fmla="*/ 24 w 128"/>
                    <a:gd name="T15" fmla="*/ 25 h 80"/>
                    <a:gd name="T16" fmla="*/ 35 w 128"/>
                    <a:gd name="T17" fmla="*/ 36 h 80"/>
                    <a:gd name="T18" fmla="*/ 51 w 128"/>
                    <a:gd name="T19" fmla="*/ 72 h 80"/>
                    <a:gd name="T20" fmla="*/ 113 w 128"/>
                    <a:gd name="T21" fmla="*/ 67 h 80"/>
                    <a:gd name="T22" fmla="*/ 105 w 128"/>
                    <a:gd name="T23" fmla="*/ 23 h 80"/>
                    <a:gd name="T24" fmla="*/ 59 w 128"/>
                    <a:gd name="T25" fmla="*/ 20 h 80"/>
                    <a:gd name="T26" fmla="*/ 47 w 128"/>
                    <a:gd name="T27" fmla="*/ 14 h 80"/>
                    <a:gd name="T28" fmla="*/ 16 w 128"/>
                    <a:gd name="T29" fmla="*/ 0 h 80"/>
                    <a:gd name="T30" fmla="*/ 12 w 128"/>
                    <a:gd name="T31" fmla="*/ 6 h 80"/>
                    <a:gd name="T32" fmla="*/ 43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3" y="20"/>
                      </a:moveTo>
                      <a:cubicBezTo>
                        <a:pt x="47" y="20"/>
                        <a:pt x="47" y="23"/>
                        <a:pt x="51" y="23"/>
                      </a:cubicBezTo>
                      <a:cubicBezTo>
                        <a:pt x="47" y="23"/>
                        <a:pt x="43" y="25"/>
                        <a:pt x="43" y="28"/>
                      </a:cubicBezTo>
                      <a:cubicBezTo>
                        <a:pt x="43" y="28"/>
                        <a:pt x="43" y="31"/>
                        <a:pt x="39" y="31"/>
                      </a:cubicBezTo>
                      <a:cubicBezTo>
                        <a:pt x="35" y="28"/>
                        <a:pt x="31" y="25"/>
                        <a:pt x="28" y="23"/>
                      </a:cubicBezTo>
                      <a:cubicBezTo>
                        <a:pt x="20" y="20"/>
                        <a:pt x="12" y="14"/>
                        <a:pt x="4" y="1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20"/>
                        <a:pt x="16" y="23"/>
                        <a:pt x="24" y="25"/>
                      </a:cubicBezTo>
                      <a:cubicBezTo>
                        <a:pt x="28" y="31"/>
                        <a:pt x="31" y="34"/>
                        <a:pt x="35" y="36"/>
                      </a:cubicBezTo>
                      <a:cubicBezTo>
                        <a:pt x="31" y="47"/>
                        <a:pt x="35" y="61"/>
                        <a:pt x="51" y="72"/>
                      </a:cubicBezTo>
                      <a:cubicBezTo>
                        <a:pt x="70" y="80"/>
                        <a:pt x="97" y="80"/>
                        <a:pt x="113" y="67"/>
                      </a:cubicBezTo>
                      <a:cubicBezTo>
                        <a:pt x="128" y="53"/>
                        <a:pt x="125" y="34"/>
                        <a:pt x="105" y="23"/>
                      </a:cubicBezTo>
                      <a:cubicBezTo>
                        <a:pt x="90" y="14"/>
                        <a:pt x="74" y="14"/>
                        <a:pt x="59" y="20"/>
                      </a:cubicBezTo>
                      <a:cubicBezTo>
                        <a:pt x="55" y="17"/>
                        <a:pt x="51" y="17"/>
                        <a:pt x="47" y="14"/>
                      </a:cubicBezTo>
                      <a:cubicBezTo>
                        <a:pt x="39" y="9"/>
                        <a:pt x="28" y="3"/>
                        <a:pt x="16" y="0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24" y="9"/>
                        <a:pt x="35" y="14"/>
                        <a:pt x="43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8" name="Freeform 1148"/>
                <p:cNvSpPr>
                  <a:spLocks/>
                </p:cNvSpPr>
                <p:nvPr/>
              </p:nvSpPr>
              <p:spPr bwMode="auto">
                <a:xfrm>
                  <a:off x="1632" y="2151"/>
                  <a:ext cx="13" cy="9"/>
                </a:xfrm>
                <a:custGeom>
                  <a:avLst/>
                  <a:gdLst>
                    <a:gd name="T0" fmla="*/ 4 w 13"/>
                    <a:gd name="T1" fmla="*/ 3 h 9"/>
                    <a:gd name="T2" fmla="*/ 5 w 13"/>
                    <a:gd name="T3" fmla="*/ 3 h 9"/>
                    <a:gd name="T4" fmla="*/ 4 w 13"/>
                    <a:gd name="T5" fmla="*/ 3 h 9"/>
                    <a:gd name="T6" fmla="*/ 4 w 13"/>
                    <a:gd name="T7" fmla="*/ 4 h 9"/>
                    <a:gd name="T8" fmla="*/ 3 w 13"/>
                    <a:gd name="T9" fmla="*/ 3 h 9"/>
                    <a:gd name="T10" fmla="*/ 0 w 13"/>
                    <a:gd name="T11" fmla="*/ 2 h 9"/>
                    <a:gd name="T12" fmla="*/ 0 w 13"/>
                    <a:gd name="T13" fmla="*/ 2 h 9"/>
                    <a:gd name="T14" fmla="*/ 2 w 13"/>
                    <a:gd name="T15" fmla="*/ 3 h 9"/>
                    <a:gd name="T16" fmla="*/ 4 w 13"/>
                    <a:gd name="T17" fmla="*/ 4 h 9"/>
                    <a:gd name="T18" fmla="*/ 5 w 13"/>
                    <a:gd name="T19" fmla="*/ 8 h 9"/>
                    <a:gd name="T20" fmla="*/ 12 w 13"/>
                    <a:gd name="T21" fmla="*/ 8 h 9"/>
                    <a:gd name="T22" fmla="*/ 11 w 13"/>
                    <a:gd name="T23" fmla="*/ 3 h 9"/>
                    <a:gd name="T24" fmla="*/ 6 w 13"/>
                    <a:gd name="T25" fmla="*/ 3 h 9"/>
                    <a:gd name="T26" fmla="*/ 5 w 13"/>
                    <a:gd name="T27" fmla="*/ 2 h 9"/>
                    <a:gd name="T28" fmla="*/ 2 w 13"/>
                    <a:gd name="T29" fmla="*/ 0 h 9"/>
                    <a:gd name="T30" fmla="*/ 1 w 13"/>
                    <a:gd name="T31" fmla="*/ 1 h 9"/>
                    <a:gd name="T32" fmla="*/ 4 w 13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3"/>
                        <a:pt x="1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3" y="5"/>
                        <a:pt x="4" y="7"/>
                        <a:pt x="5" y="8"/>
                      </a:cubicBezTo>
                      <a:cubicBezTo>
                        <a:pt x="7" y="9"/>
                        <a:pt x="10" y="9"/>
                        <a:pt x="12" y="8"/>
                      </a:cubicBezTo>
                      <a:cubicBezTo>
                        <a:pt x="13" y="6"/>
                        <a:pt x="13" y="4"/>
                        <a:pt x="11" y="3"/>
                      </a:cubicBezTo>
                      <a:cubicBezTo>
                        <a:pt x="9" y="2"/>
                        <a:pt x="8" y="2"/>
                        <a:pt x="6" y="3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9" name="Freeform 1149"/>
                <p:cNvSpPr>
                  <a:spLocks/>
                </p:cNvSpPr>
                <p:nvPr/>
              </p:nvSpPr>
              <p:spPr bwMode="auto">
                <a:xfrm>
                  <a:off x="1620" y="2141"/>
                  <a:ext cx="14" cy="12"/>
                </a:xfrm>
                <a:custGeom>
                  <a:avLst/>
                  <a:gdLst>
                    <a:gd name="T0" fmla="*/ 70 w 128"/>
                    <a:gd name="T1" fmla="*/ 86 h 112"/>
                    <a:gd name="T2" fmla="*/ 74 w 128"/>
                    <a:gd name="T3" fmla="*/ 90 h 112"/>
                    <a:gd name="T4" fmla="*/ 109 w 128"/>
                    <a:gd name="T5" fmla="*/ 112 h 112"/>
                    <a:gd name="T6" fmla="*/ 117 w 128"/>
                    <a:gd name="T7" fmla="*/ 105 h 112"/>
                    <a:gd name="T8" fmla="*/ 78 w 128"/>
                    <a:gd name="T9" fmla="*/ 83 h 112"/>
                    <a:gd name="T10" fmla="*/ 78 w 128"/>
                    <a:gd name="T11" fmla="*/ 83 h 112"/>
                    <a:gd name="T12" fmla="*/ 82 w 128"/>
                    <a:gd name="T13" fmla="*/ 75 h 112"/>
                    <a:gd name="T14" fmla="*/ 86 w 128"/>
                    <a:gd name="T15" fmla="*/ 71 h 112"/>
                    <a:gd name="T16" fmla="*/ 94 w 128"/>
                    <a:gd name="T17" fmla="*/ 79 h 112"/>
                    <a:gd name="T18" fmla="*/ 121 w 128"/>
                    <a:gd name="T19" fmla="*/ 98 h 112"/>
                    <a:gd name="T20" fmla="*/ 128 w 128"/>
                    <a:gd name="T21" fmla="*/ 90 h 112"/>
                    <a:gd name="T22" fmla="*/ 101 w 128"/>
                    <a:gd name="T23" fmla="*/ 71 h 112"/>
                    <a:gd name="T24" fmla="*/ 90 w 128"/>
                    <a:gd name="T25" fmla="*/ 64 h 112"/>
                    <a:gd name="T26" fmla="*/ 78 w 128"/>
                    <a:gd name="T27" fmla="*/ 15 h 112"/>
                    <a:gd name="T28" fmla="*/ 16 w 128"/>
                    <a:gd name="T29" fmla="*/ 23 h 112"/>
                    <a:gd name="T30" fmla="*/ 24 w 128"/>
                    <a:gd name="T31" fmla="*/ 83 h 112"/>
                    <a:gd name="T32" fmla="*/ 70 w 128"/>
                    <a:gd name="T33" fmla="*/ 8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112">
                      <a:moveTo>
                        <a:pt x="70" y="86"/>
                      </a:moveTo>
                      <a:cubicBezTo>
                        <a:pt x="70" y="86"/>
                        <a:pt x="74" y="90"/>
                        <a:pt x="74" y="90"/>
                      </a:cubicBezTo>
                      <a:cubicBezTo>
                        <a:pt x="86" y="98"/>
                        <a:pt x="97" y="105"/>
                        <a:pt x="109" y="112"/>
                      </a:cubicBezTo>
                      <a:cubicBezTo>
                        <a:pt x="117" y="105"/>
                        <a:pt x="117" y="105"/>
                        <a:pt x="117" y="105"/>
                      </a:cubicBezTo>
                      <a:cubicBezTo>
                        <a:pt x="101" y="98"/>
                        <a:pt x="90" y="90"/>
                        <a:pt x="78" y="83"/>
                      </a:cubicBezTo>
                      <a:cubicBezTo>
                        <a:pt x="78" y="83"/>
                        <a:pt x="78" y="83"/>
                        <a:pt x="78" y="83"/>
                      </a:cubicBezTo>
                      <a:cubicBezTo>
                        <a:pt x="78" y="79"/>
                        <a:pt x="82" y="75"/>
                        <a:pt x="82" y="75"/>
                      </a:cubicBezTo>
                      <a:cubicBezTo>
                        <a:pt x="86" y="71"/>
                        <a:pt x="86" y="71"/>
                        <a:pt x="86" y="71"/>
                      </a:cubicBezTo>
                      <a:cubicBezTo>
                        <a:pt x="90" y="75"/>
                        <a:pt x="90" y="75"/>
                        <a:pt x="94" y="79"/>
                      </a:cubicBezTo>
                      <a:cubicBezTo>
                        <a:pt x="101" y="86"/>
                        <a:pt x="113" y="90"/>
                        <a:pt x="121" y="98"/>
                      </a:cubicBezTo>
                      <a:cubicBezTo>
                        <a:pt x="128" y="90"/>
                        <a:pt x="128" y="90"/>
                        <a:pt x="128" y="90"/>
                      </a:cubicBezTo>
                      <a:cubicBezTo>
                        <a:pt x="117" y="83"/>
                        <a:pt x="109" y="79"/>
                        <a:pt x="101" y="71"/>
                      </a:cubicBezTo>
                      <a:cubicBezTo>
                        <a:pt x="97" y="68"/>
                        <a:pt x="94" y="68"/>
                        <a:pt x="90" y="64"/>
                      </a:cubicBezTo>
                      <a:cubicBezTo>
                        <a:pt x="97" y="45"/>
                        <a:pt x="94" y="27"/>
                        <a:pt x="78" y="15"/>
                      </a:cubicBezTo>
                      <a:cubicBezTo>
                        <a:pt x="59" y="0"/>
                        <a:pt x="31" y="4"/>
                        <a:pt x="16" y="23"/>
                      </a:cubicBezTo>
                      <a:cubicBezTo>
                        <a:pt x="0" y="42"/>
                        <a:pt x="4" y="68"/>
                        <a:pt x="24" y="83"/>
                      </a:cubicBezTo>
                      <a:cubicBezTo>
                        <a:pt x="35" y="90"/>
                        <a:pt x="55" y="94"/>
                        <a:pt x="70" y="8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0" name="Freeform 1150"/>
                <p:cNvSpPr>
                  <a:spLocks/>
                </p:cNvSpPr>
                <p:nvPr/>
              </p:nvSpPr>
              <p:spPr bwMode="auto">
                <a:xfrm>
                  <a:off x="1620" y="2141"/>
                  <a:ext cx="14" cy="12"/>
                </a:xfrm>
                <a:custGeom>
                  <a:avLst/>
                  <a:gdLst>
                    <a:gd name="T0" fmla="*/ 8 w 14"/>
                    <a:gd name="T1" fmla="*/ 9 h 12"/>
                    <a:gd name="T2" fmla="*/ 8 w 14"/>
                    <a:gd name="T3" fmla="*/ 10 h 12"/>
                    <a:gd name="T4" fmla="*/ 12 w 14"/>
                    <a:gd name="T5" fmla="*/ 12 h 12"/>
                    <a:gd name="T6" fmla="*/ 12 w 14"/>
                    <a:gd name="T7" fmla="*/ 11 h 12"/>
                    <a:gd name="T8" fmla="*/ 8 w 14"/>
                    <a:gd name="T9" fmla="*/ 9 h 12"/>
                    <a:gd name="T10" fmla="*/ 8 w 14"/>
                    <a:gd name="T11" fmla="*/ 9 h 12"/>
                    <a:gd name="T12" fmla="*/ 9 w 14"/>
                    <a:gd name="T13" fmla="*/ 8 h 12"/>
                    <a:gd name="T14" fmla="*/ 9 w 14"/>
                    <a:gd name="T15" fmla="*/ 8 h 12"/>
                    <a:gd name="T16" fmla="*/ 10 w 14"/>
                    <a:gd name="T17" fmla="*/ 9 h 12"/>
                    <a:gd name="T18" fmla="*/ 13 w 14"/>
                    <a:gd name="T19" fmla="*/ 11 h 12"/>
                    <a:gd name="T20" fmla="*/ 14 w 14"/>
                    <a:gd name="T21" fmla="*/ 10 h 12"/>
                    <a:gd name="T22" fmla="*/ 11 w 14"/>
                    <a:gd name="T23" fmla="*/ 8 h 12"/>
                    <a:gd name="T24" fmla="*/ 10 w 14"/>
                    <a:gd name="T25" fmla="*/ 7 h 12"/>
                    <a:gd name="T26" fmla="*/ 8 w 14"/>
                    <a:gd name="T27" fmla="*/ 2 h 12"/>
                    <a:gd name="T28" fmla="*/ 2 w 14"/>
                    <a:gd name="T29" fmla="*/ 3 h 12"/>
                    <a:gd name="T30" fmla="*/ 3 w 14"/>
                    <a:gd name="T31" fmla="*/ 9 h 12"/>
                    <a:gd name="T32" fmla="*/ 8 w 14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2">
                      <a:moveTo>
                        <a:pt x="8" y="9"/>
                      </a:moveTo>
                      <a:cubicBezTo>
                        <a:pt x="8" y="9"/>
                        <a:pt x="8" y="10"/>
                        <a:pt x="8" y="10"/>
                      </a:cubicBezTo>
                      <a:cubicBezTo>
                        <a:pt x="9" y="11"/>
                        <a:pt x="10" y="11"/>
                        <a:pt x="12" y="12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1"/>
                        <a:pt x="10" y="10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9" y="8"/>
                        <a:pt x="9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8"/>
                        <a:pt x="10" y="8"/>
                        <a:pt x="10" y="9"/>
                      </a:cubicBezTo>
                      <a:cubicBezTo>
                        <a:pt x="11" y="9"/>
                        <a:pt x="12" y="10"/>
                        <a:pt x="13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2" y="9"/>
                        <a:pt x="12" y="9"/>
                        <a:pt x="11" y="8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0" y="5"/>
                        <a:pt x="10" y="3"/>
                        <a:pt x="8" y="2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0" y="5"/>
                        <a:pt x="1" y="7"/>
                        <a:pt x="3" y="9"/>
                      </a:cubicBezTo>
                      <a:cubicBezTo>
                        <a:pt x="4" y="10"/>
                        <a:pt x="6" y="10"/>
                        <a:pt x="8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1" name="Freeform 1151"/>
                <p:cNvSpPr>
                  <a:spLocks/>
                </p:cNvSpPr>
                <p:nvPr/>
              </p:nvSpPr>
              <p:spPr bwMode="auto">
                <a:xfrm>
                  <a:off x="2080" y="2448"/>
                  <a:ext cx="13" cy="10"/>
                </a:xfrm>
                <a:custGeom>
                  <a:avLst/>
                  <a:gdLst>
                    <a:gd name="T0" fmla="*/ 43 w 128"/>
                    <a:gd name="T1" fmla="*/ 23 h 96"/>
                    <a:gd name="T2" fmla="*/ 51 w 128"/>
                    <a:gd name="T3" fmla="*/ 29 h 96"/>
                    <a:gd name="T4" fmla="*/ 43 w 128"/>
                    <a:gd name="T5" fmla="*/ 36 h 96"/>
                    <a:gd name="T6" fmla="*/ 39 w 128"/>
                    <a:gd name="T7" fmla="*/ 39 h 96"/>
                    <a:gd name="T8" fmla="*/ 28 w 128"/>
                    <a:gd name="T9" fmla="*/ 29 h 96"/>
                    <a:gd name="T10" fmla="*/ 4 w 128"/>
                    <a:gd name="T11" fmla="*/ 16 h 96"/>
                    <a:gd name="T12" fmla="*/ 0 w 128"/>
                    <a:gd name="T13" fmla="*/ 23 h 96"/>
                    <a:gd name="T14" fmla="*/ 24 w 128"/>
                    <a:gd name="T15" fmla="*/ 32 h 96"/>
                    <a:gd name="T16" fmla="*/ 35 w 128"/>
                    <a:gd name="T17" fmla="*/ 45 h 96"/>
                    <a:gd name="T18" fmla="*/ 51 w 128"/>
                    <a:gd name="T19" fmla="*/ 84 h 96"/>
                    <a:gd name="T20" fmla="*/ 113 w 128"/>
                    <a:gd name="T21" fmla="*/ 80 h 96"/>
                    <a:gd name="T22" fmla="*/ 105 w 128"/>
                    <a:gd name="T23" fmla="*/ 29 h 96"/>
                    <a:gd name="T24" fmla="*/ 59 w 128"/>
                    <a:gd name="T25" fmla="*/ 23 h 96"/>
                    <a:gd name="T26" fmla="*/ 51 w 128"/>
                    <a:gd name="T27" fmla="*/ 20 h 96"/>
                    <a:gd name="T28" fmla="*/ 20 w 128"/>
                    <a:gd name="T29" fmla="*/ 0 h 96"/>
                    <a:gd name="T30" fmla="*/ 12 w 128"/>
                    <a:gd name="T31" fmla="*/ 7 h 96"/>
                    <a:gd name="T32" fmla="*/ 43 w 128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3" y="23"/>
                      </a:moveTo>
                      <a:cubicBezTo>
                        <a:pt x="47" y="26"/>
                        <a:pt x="51" y="26"/>
                        <a:pt x="51" y="29"/>
                      </a:cubicBezTo>
                      <a:cubicBezTo>
                        <a:pt x="47" y="29"/>
                        <a:pt x="47" y="32"/>
                        <a:pt x="43" y="36"/>
                      </a:cubicBezTo>
                      <a:cubicBezTo>
                        <a:pt x="43" y="36"/>
                        <a:pt x="43" y="36"/>
                        <a:pt x="39" y="39"/>
                      </a:cubicBezTo>
                      <a:cubicBezTo>
                        <a:pt x="35" y="32"/>
                        <a:pt x="31" y="32"/>
                        <a:pt x="28" y="29"/>
                      </a:cubicBezTo>
                      <a:cubicBezTo>
                        <a:pt x="20" y="23"/>
                        <a:pt x="16" y="20"/>
                        <a:pt x="4" y="1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8" y="26"/>
                        <a:pt x="16" y="29"/>
                        <a:pt x="24" y="32"/>
                      </a:cubicBezTo>
                      <a:cubicBezTo>
                        <a:pt x="28" y="36"/>
                        <a:pt x="31" y="42"/>
                        <a:pt x="35" y="45"/>
                      </a:cubicBezTo>
                      <a:cubicBezTo>
                        <a:pt x="31" y="58"/>
                        <a:pt x="35" y="74"/>
                        <a:pt x="51" y="84"/>
                      </a:cubicBezTo>
                      <a:cubicBezTo>
                        <a:pt x="70" y="96"/>
                        <a:pt x="97" y="96"/>
                        <a:pt x="113" y="80"/>
                      </a:cubicBezTo>
                      <a:cubicBezTo>
                        <a:pt x="128" y="64"/>
                        <a:pt x="125" y="39"/>
                        <a:pt x="105" y="29"/>
                      </a:cubicBezTo>
                      <a:cubicBezTo>
                        <a:pt x="90" y="20"/>
                        <a:pt x="74" y="20"/>
                        <a:pt x="59" y="23"/>
                      </a:cubicBezTo>
                      <a:cubicBezTo>
                        <a:pt x="55" y="23"/>
                        <a:pt x="51" y="20"/>
                        <a:pt x="51" y="20"/>
                      </a:cubicBezTo>
                      <a:cubicBezTo>
                        <a:pt x="39" y="13"/>
                        <a:pt x="28" y="7"/>
                        <a:pt x="20" y="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24" y="13"/>
                        <a:pt x="35" y="16"/>
                        <a:pt x="43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2" name="Freeform 1152"/>
                <p:cNvSpPr>
                  <a:spLocks/>
                </p:cNvSpPr>
                <p:nvPr/>
              </p:nvSpPr>
              <p:spPr bwMode="auto">
                <a:xfrm>
                  <a:off x="2080" y="2448"/>
                  <a:ext cx="13" cy="10"/>
                </a:xfrm>
                <a:custGeom>
                  <a:avLst/>
                  <a:gdLst>
                    <a:gd name="T0" fmla="*/ 4 w 13"/>
                    <a:gd name="T1" fmla="*/ 2 h 10"/>
                    <a:gd name="T2" fmla="*/ 5 w 13"/>
                    <a:gd name="T3" fmla="*/ 3 h 10"/>
                    <a:gd name="T4" fmla="*/ 4 w 13"/>
                    <a:gd name="T5" fmla="*/ 4 h 10"/>
                    <a:gd name="T6" fmla="*/ 4 w 13"/>
                    <a:gd name="T7" fmla="*/ 4 h 10"/>
                    <a:gd name="T8" fmla="*/ 3 w 13"/>
                    <a:gd name="T9" fmla="*/ 3 h 10"/>
                    <a:gd name="T10" fmla="*/ 0 w 13"/>
                    <a:gd name="T11" fmla="*/ 2 h 10"/>
                    <a:gd name="T12" fmla="*/ 0 w 13"/>
                    <a:gd name="T13" fmla="*/ 2 h 10"/>
                    <a:gd name="T14" fmla="*/ 2 w 13"/>
                    <a:gd name="T15" fmla="*/ 3 h 10"/>
                    <a:gd name="T16" fmla="*/ 4 w 13"/>
                    <a:gd name="T17" fmla="*/ 5 h 10"/>
                    <a:gd name="T18" fmla="*/ 5 w 13"/>
                    <a:gd name="T19" fmla="*/ 9 h 10"/>
                    <a:gd name="T20" fmla="*/ 12 w 13"/>
                    <a:gd name="T21" fmla="*/ 8 h 10"/>
                    <a:gd name="T22" fmla="*/ 11 w 13"/>
                    <a:gd name="T23" fmla="*/ 3 h 10"/>
                    <a:gd name="T24" fmla="*/ 6 w 13"/>
                    <a:gd name="T25" fmla="*/ 2 h 10"/>
                    <a:gd name="T26" fmla="*/ 5 w 13"/>
                    <a:gd name="T27" fmla="*/ 2 h 10"/>
                    <a:gd name="T28" fmla="*/ 2 w 13"/>
                    <a:gd name="T29" fmla="*/ 0 h 10"/>
                    <a:gd name="T30" fmla="*/ 1 w 13"/>
                    <a:gd name="T31" fmla="*/ 1 h 10"/>
                    <a:gd name="T32" fmla="*/ 4 w 13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4" y="2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2"/>
                        <a:pt x="2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3" y="6"/>
                        <a:pt x="4" y="8"/>
                        <a:pt x="5" y="9"/>
                      </a:cubicBezTo>
                      <a:cubicBezTo>
                        <a:pt x="7" y="10"/>
                        <a:pt x="10" y="10"/>
                        <a:pt x="12" y="8"/>
                      </a:cubicBezTo>
                      <a:cubicBezTo>
                        <a:pt x="13" y="7"/>
                        <a:pt x="13" y="4"/>
                        <a:pt x="11" y="3"/>
                      </a:cubicBezTo>
                      <a:cubicBezTo>
                        <a:pt x="9" y="2"/>
                        <a:pt x="8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3" name="Freeform 1153"/>
                <p:cNvSpPr>
                  <a:spLocks/>
                </p:cNvSpPr>
                <p:nvPr/>
              </p:nvSpPr>
              <p:spPr bwMode="auto">
                <a:xfrm>
                  <a:off x="2068" y="2441"/>
                  <a:ext cx="14" cy="9"/>
                </a:xfrm>
                <a:custGeom>
                  <a:avLst/>
                  <a:gdLst>
                    <a:gd name="T0" fmla="*/ 70 w 128"/>
                    <a:gd name="T1" fmla="*/ 64 h 80"/>
                    <a:gd name="T2" fmla="*/ 74 w 128"/>
                    <a:gd name="T3" fmla="*/ 67 h 80"/>
                    <a:gd name="T4" fmla="*/ 109 w 128"/>
                    <a:gd name="T5" fmla="*/ 80 h 80"/>
                    <a:gd name="T6" fmla="*/ 117 w 128"/>
                    <a:gd name="T7" fmla="*/ 78 h 80"/>
                    <a:gd name="T8" fmla="*/ 82 w 128"/>
                    <a:gd name="T9" fmla="*/ 61 h 80"/>
                    <a:gd name="T10" fmla="*/ 78 w 128"/>
                    <a:gd name="T11" fmla="*/ 58 h 80"/>
                    <a:gd name="T12" fmla="*/ 82 w 128"/>
                    <a:gd name="T13" fmla="*/ 53 h 80"/>
                    <a:gd name="T14" fmla="*/ 86 w 128"/>
                    <a:gd name="T15" fmla="*/ 50 h 80"/>
                    <a:gd name="T16" fmla="*/ 97 w 128"/>
                    <a:gd name="T17" fmla="*/ 58 h 80"/>
                    <a:gd name="T18" fmla="*/ 125 w 128"/>
                    <a:gd name="T19" fmla="*/ 69 h 80"/>
                    <a:gd name="T20" fmla="*/ 128 w 128"/>
                    <a:gd name="T21" fmla="*/ 64 h 80"/>
                    <a:gd name="T22" fmla="*/ 101 w 128"/>
                    <a:gd name="T23" fmla="*/ 53 h 80"/>
                    <a:gd name="T24" fmla="*/ 90 w 128"/>
                    <a:gd name="T25" fmla="*/ 47 h 80"/>
                    <a:gd name="T26" fmla="*/ 78 w 128"/>
                    <a:gd name="T27" fmla="*/ 12 h 80"/>
                    <a:gd name="T28" fmla="*/ 16 w 128"/>
                    <a:gd name="T29" fmla="*/ 17 h 80"/>
                    <a:gd name="T30" fmla="*/ 24 w 128"/>
                    <a:gd name="T31" fmla="*/ 58 h 80"/>
                    <a:gd name="T32" fmla="*/ 70 w 128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0" y="64"/>
                      </a:moveTo>
                      <a:cubicBezTo>
                        <a:pt x="70" y="64"/>
                        <a:pt x="74" y="67"/>
                        <a:pt x="74" y="67"/>
                      </a:cubicBezTo>
                      <a:cubicBezTo>
                        <a:pt x="86" y="72"/>
                        <a:pt x="97" y="78"/>
                        <a:pt x="109" y="80"/>
                      </a:cubicBezTo>
                      <a:cubicBezTo>
                        <a:pt x="117" y="78"/>
                        <a:pt x="117" y="78"/>
                        <a:pt x="117" y="78"/>
                      </a:cubicBezTo>
                      <a:cubicBezTo>
                        <a:pt x="101" y="72"/>
                        <a:pt x="94" y="67"/>
                        <a:pt x="82" y="61"/>
                      </a:cubicBezTo>
                      <a:cubicBezTo>
                        <a:pt x="78" y="61"/>
                        <a:pt x="78" y="58"/>
                        <a:pt x="78" y="58"/>
                      </a:cubicBezTo>
                      <a:cubicBezTo>
                        <a:pt x="78" y="58"/>
                        <a:pt x="82" y="56"/>
                        <a:pt x="82" y="53"/>
                      </a:cubicBezTo>
                      <a:cubicBezTo>
                        <a:pt x="86" y="53"/>
                        <a:pt x="86" y="53"/>
                        <a:pt x="86" y="50"/>
                      </a:cubicBezTo>
                      <a:cubicBezTo>
                        <a:pt x="90" y="56"/>
                        <a:pt x="94" y="56"/>
                        <a:pt x="97" y="58"/>
                      </a:cubicBezTo>
                      <a:cubicBezTo>
                        <a:pt x="101" y="61"/>
                        <a:pt x="113" y="67"/>
                        <a:pt x="125" y="69"/>
                      </a:cubicBezTo>
                      <a:cubicBezTo>
                        <a:pt x="128" y="64"/>
                        <a:pt x="128" y="64"/>
                        <a:pt x="128" y="64"/>
                      </a:cubicBezTo>
                      <a:cubicBezTo>
                        <a:pt x="117" y="61"/>
                        <a:pt x="109" y="56"/>
                        <a:pt x="101" y="53"/>
                      </a:cubicBezTo>
                      <a:cubicBezTo>
                        <a:pt x="97" y="50"/>
                        <a:pt x="94" y="47"/>
                        <a:pt x="90" y="47"/>
                      </a:cubicBezTo>
                      <a:cubicBezTo>
                        <a:pt x="97" y="34"/>
                        <a:pt x="94" y="20"/>
                        <a:pt x="78" y="12"/>
                      </a:cubicBezTo>
                      <a:cubicBezTo>
                        <a:pt x="59" y="0"/>
                        <a:pt x="31" y="3"/>
                        <a:pt x="16" y="17"/>
                      </a:cubicBezTo>
                      <a:cubicBezTo>
                        <a:pt x="0" y="31"/>
                        <a:pt x="4" y="47"/>
                        <a:pt x="24" y="58"/>
                      </a:cubicBezTo>
                      <a:cubicBezTo>
                        <a:pt x="39" y="67"/>
                        <a:pt x="55" y="67"/>
                        <a:pt x="70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4" name="Freeform 1154"/>
                <p:cNvSpPr>
                  <a:spLocks/>
                </p:cNvSpPr>
                <p:nvPr/>
              </p:nvSpPr>
              <p:spPr bwMode="auto">
                <a:xfrm>
                  <a:off x="2068" y="2441"/>
                  <a:ext cx="14" cy="9"/>
                </a:xfrm>
                <a:custGeom>
                  <a:avLst/>
                  <a:gdLst>
                    <a:gd name="T0" fmla="*/ 7 w 14"/>
                    <a:gd name="T1" fmla="*/ 7 h 9"/>
                    <a:gd name="T2" fmla="*/ 8 w 14"/>
                    <a:gd name="T3" fmla="*/ 7 h 9"/>
                    <a:gd name="T4" fmla="*/ 12 w 14"/>
                    <a:gd name="T5" fmla="*/ 9 h 9"/>
                    <a:gd name="T6" fmla="*/ 12 w 14"/>
                    <a:gd name="T7" fmla="*/ 8 h 9"/>
                    <a:gd name="T8" fmla="*/ 9 w 14"/>
                    <a:gd name="T9" fmla="*/ 7 h 9"/>
                    <a:gd name="T10" fmla="*/ 8 w 14"/>
                    <a:gd name="T11" fmla="*/ 6 h 9"/>
                    <a:gd name="T12" fmla="*/ 9 w 14"/>
                    <a:gd name="T13" fmla="*/ 6 h 9"/>
                    <a:gd name="T14" fmla="*/ 9 w 14"/>
                    <a:gd name="T15" fmla="*/ 6 h 9"/>
                    <a:gd name="T16" fmla="*/ 10 w 14"/>
                    <a:gd name="T17" fmla="*/ 6 h 9"/>
                    <a:gd name="T18" fmla="*/ 13 w 14"/>
                    <a:gd name="T19" fmla="*/ 8 h 9"/>
                    <a:gd name="T20" fmla="*/ 14 w 14"/>
                    <a:gd name="T21" fmla="*/ 7 h 9"/>
                    <a:gd name="T22" fmla="*/ 11 w 14"/>
                    <a:gd name="T23" fmla="*/ 6 h 9"/>
                    <a:gd name="T24" fmla="*/ 10 w 14"/>
                    <a:gd name="T25" fmla="*/ 5 h 9"/>
                    <a:gd name="T26" fmla="*/ 8 w 14"/>
                    <a:gd name="T27" fmla="*/ 1 h 9"/>
                    <a:gd name="T28" fmla="*/ 2 w 14"/>
                    <a:gd name="T29" fmla="*/ 2 h 9"/>
                    <a:gd name="T30" fmla="*/ 3 w 14"/>
                    <a:gd name="T31" fmla="*/ 6 h 9"/>
                    <a:gd name="T32" fmla="*/ 7 w 14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7" y="7"/>
                      </a:move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9" y="8"/>
                        <a:pt x="10" y="8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0" y="7"/>
                        <a:pt x="9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1" y="7"/>
                        <a:pt x="12" y="7"/>
                        <a:pt x="13" y="8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2" y="7"/>
                        <a:pt x="12" y="6"/>
                        <a:pt x="11" y="6"/>
                      </a:cubicBez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0" y="4"/>
                        <a:pt x="10" y="2"/>
                        <a:pt x="8" y="1"/>
                      </a:cubicBezTo>
                      <a:cubicBezTo>
                        <a:pt x="6" y="0"/>
                        <a:pt x="3" y="1"/>
                        <a:pt x="2" y="2"/>
                      </a:cubicBezTo>
                      <a:cubicBezTo>
                        <a:pt x="0" y="4"/>
                        <a:pt x="0" y="5"/>
                        <a:pt x="3" y="6"/>
                      </a:cubicBezTo>
                      <a:cubicBezTo>
                        <a:pt x="4" y="7"/>
                        <a:pt x="6" y="7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" name="Freeform 1155"/>
                <p:cNvSpPr>
                  <a:spLocks/>
                </p:cNvSpPr>
                <p:nvPr/>
              </p:nvSpPr>
              <p:spPr bwMode="auto">
                <a:xfrm>
                  <a:off x="1627" y="2157"/>
                  <a:ext cx="13" cy="10"/>
                </a:xfrm>
                <a:custGeom>
                  <a:avLst/>
                  <a:gdLst>
                    <a:gd name="T0" fmla="*/ 43 w 128"/>
                    <a:gd name="T1" fmla="*/ 23 h 96"/>
                    <a:gd name="T2" fmla="*/ 51 w 128"/>
                    <a:gd name="T3" fmla="*/ 29 h 96"/>
                    <a:gd name="T4" fmla="*/ 43 w 128"/>
                    <a:gd name="T5" fmla="*/ 36 h 96"/>
                    <a:gd name="T6" fmla="*/ 43 w 128"/>
                    <a:gd name="T7" fmla="*/ 39 h 96"/>
                    <a:gd name="T8" fmla="*/ 28 w 128"/>
                    <a:gd name="T9" fmla="*/ 29 h 96"/>
                    <a:gd name="T10" fmla="*/ 4 w 128"/>
                    <a:gd name="T11" fmla="*/ 16 h 96"/>
                    <a:gd name="T12" fmla="*/ 0 w 128"/>
                    <a:gd name="T13" fmla="*/ 23 h 96"/>
                    <a:gd name="T14" fmla="*/ 24 w 128"/>
                    <a:gd name="T15" fmla="*/ 32 h 96"/>
                    <a:gd name="T16" fmla="*/ 35 w 128"/>
                    <a:gd name="T17" fmla="*/ 45 h 96"/>
                    <a:gd name="T18" fmla="*/ 55 w 128"/>
                    <a:gd name="T19" fmla="*/ 84 h 96"/>
                    <a:gd name="T20" fmla="*/ 117 w 128"/>
                    <a:gd name="T21" fmla="*/ 77 h 96"/>
                    <a:gd name="T22" fmla="*/ 105 w 128"/>
                    <a:gd name="T23" fmla="*/ 26 h 96"/>
                    <a:gd name="T24" fmla="*/ 59 w 128"/>
                    <a:gd name="T25" fmla="*/ 23 h 96"/>
                    <a:gd name="T26" fmla="*/ 47 w 128"/>
                    <a:gd name="T27" fmla="*/ 16 h 96"/>
                    <a:gd name="T28" fmla="*/ 16 w 128"/>
                    <a:gd name="T29" fmla="*/ 0 h 96"/>
                    <a:gd name="T30" fmla="*/ 12 w 128"/>
                    <a:gd name="T31" fmla="*/ 10 h 96"/>
                    <a:gd name="T32" fmla="*/ 43 w 128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3" y="23"/>
                      </a:moveTo>
                      <a:cubicBezTo>
                        <a:pt x="47" y="26"/>
                        <a:pt x="51" y="26"/>
                        <a:pt x="51" y="29"/>
                      </a:cubicBezTo>
                      <a:cubicBezTo>
                        <a:pt x="51" y="29"/>
                        <a:pt x="47" y="32"/>
                        <a:pt x="43" y="36"/>
                      </a:cubicBezTo>
                      <a:cubicBezTo>
                        <a:pt x="43" y="36"/>
                        <a:pt x="43" y="36"/>
                        <a:pt x="43" y="39"/>
                      </a:cubicBezTo>
                      <a:cubicBezTo>
                        <a:pt x="35" y="32"/>
                        <a:pt x="35" y="32"/>
                        <a:pt x="28" y="29"/>
                      </a:cubicBezTo>
                      <a:cubicBezTo>
                        <a:pt x="20" y="23"/>
                        <a:pt x="16" y="20"/>
                        <a:pt x="4" y="1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8" y="26"/>
                        <a:pt x="16" y="29"/>
                        <a:pt x="24" y="32"/>
                      </a:cubicBezTo>
                      <a:cubicBezTo>
                        <a:pt x="28" y="36"/>
                        <a:pt x="31" y="42"/>
                        <a:pt x="35" y="45"/>
                      </a:cubicBezTo>
                      <a:cubicBezTo>
                        <a:pt x="31" y="58"/>
                        <a:pt x="39" y="74"/>
                        <a:pt x="55" y="84"/>
                      </a:cubicBezTo>
                      <a:cubicBezTo>
                        <a:pt x="74" y="96"/>
                        <a:pt x="101" y="93"/>
                        <a:pt x="117" y="77"/>
                      </a:cubicBezTo>
                      <a:cubicBezTo>
                        <a:pt x="128" y="61"/>
                        <a:pt x="125" y="36"/>
                        <a:pt x="105" y="26"/>
                      </a:cubicBezTo>
                      <a:cubicBezTo>
                        <a:pt x="90" y="16"/>
                        <a:pt x="74" y="16"/>
                        <a:pt x="59" y="23"/>
                      </a:cubicBezTo>
                      <a:cubicBezTo>
                        <a:pt x="55" y="23"/>
                        <a:pt x="51" y="20"/>
                        <a:pt x="47" y="16"/>
                      </a:cubicBezTo>
                      <a:cubicBezTo>
                        <a:pt x="39" y="13"/>
                        <a:pt x="28" y="7"/>
                        <a:pt x="16" y="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24" y="13"/>
                        <a:pt x="35" y="16"/>
                        <a:pt x="43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6" name="Freeform 1156"/>
                <p:cNvSpPr>
                  <a:spLocks/>
                </p:cNvSpPr>
                <p:nvPr/>
              </p:nvSpPr>
              <p:spPr bwMode="auto">
                <a:xfrm>
                  <a:off x="1627" y="2157"/>
                  <a:ext cx="13" cy="10"/>
                </a:xfrm>
                <a:custGeom>
                  <a:avLst/>
                  <a:gdLst>
                    <a:gd name="T0" fmla="*/ 4 w 13"/>
                    <a:gd name="T1" fmla="*/ 2 h 10"/>
                    <a:gd name="T2" fmla="*/ 5 w 13"/>
                    <a:gd name="T3" fmla="*/ 3 h 10"/>
                    <a:gd name="T4" fmla="*/ 4 w 13"/>
                    <a:gd name="T5" fmla="*/ 3 h 10"/>
                    <a:gd name="T6" fmla="*/ 4 w 13"/>
                    <a:gd name="T7" fmla="*/ 4 h 10"/>
                    <a:gd name="T8" fmla="*/ 3 w 13"/>
                    <a:gd name="T9" fmla="*/ 3 h 10"/>
                    <a:gd name="T10" fmla="*/ 0 w 13"/>
                    <a:gd name="T11" fmla="*/ 1 h 10"/>
                    <a:gd name="T12" fmla="*/ 0 w 13"/>
                    <a:gd name="T13" fmla="*/ 2 h 10"/>
                    <a:gd name="T14" fmla="*/ 2 w 13"/>
                    <a:gd name="T15" fmla="*/ 3 h 10"/>
                    <a:gd name="T16" fmla="*/ 4 w 13"/>
                    <a:gd name="T17" fmla="*/ 4 h 10"/>
                    <a:gd name="T18" fmla="*/ 6 w 13"/>
                    <a:gd name="T19" fmla="*/ 8 h 10"/>
                    <a:gd name="T20" fmla="*/ 12 w 13"/>
                    <a:gd name="T21" fmla="*/ 8 h 10"/>
                    <a:gd name="T22" fmla="*/ 11 w 13"/>
                    <a:gd name="T23" fmla="*/ 2 h 10"/>
                    <a:gd name="T24" fmla="*/ 6 w 13"/>
                    <a:gd name="T25" fmla="*/ 2 h 10"/>
                    <a:gd name="T26" fmla="*/ 5 w 13"/>
                    <a:gd name="T27" fmla="*/ 1 h 10"/>
                    <a:gd name="T28" fmla="*/ 2 w 13"/>
                    <a:gd name="T29" fmla="*/ 0 h 10"/>
                    <a:gd name="T30" fmla="*/ 1 w 13"/>
                    <a:gd name="T31" fmla="*/ 1 h 10"/>
                    <a:gd name="T32" fmla="*/ 4 w 13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4" y="2"/>
                      </a:moveTo>
                      <a:cubicBezTo>
                        <a:pt x="5" y="2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2"/>
                        <a:pt x="2" y="2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3" y="3"/>
                        <a:pt x="3" y="4"/>
                        <a:pt x="4" y="4"/>
                      </a:cubicBezTo>
                      <a:cubicBezTo>
                        <a:pt x="3" y="6"/>
                        <a:pt x="4" y="7"/>
                        <a:pt x="6" y="8"/>
                      </a:cubicBezTo>
                      <a:cubicBezTo>
                        <a:pt x="8" y="10"/>
                        <a:pt x="11" y="9"/>
                        <a:pt x="12" y="8"/>
                      </a:cubicBezTo>
                      <a:cubicBezTo>
                        <a:pt x="13" y="6"/>
                        <a:pt x="13" y="3"/>
                        <a:pt x="11" y="2"/>
                      </a:cubicBezTo>
                      <a:cubicBezTo>
                        <a:pt x="9" y="1"/>
                        <a:pt x="8" y="1"/>
                        <a:pt x="6" y="2"/>
                      </a:cubicBezTo>
                      <a:cubicBezTo>
                        <a:pt x="6" y="2"/>
                        <a:pt x="5" y="2"/>
                        <a:pt x="5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" name="Freeform 1157"/>
                <p:cNvSpPr>
                  <a:spLocks/>
                </p:cNvSpPr>
                <p:nvPr/>
              </p:nvSpPr>
              <p:spPr bwMode="auto">
                <a:xfrm>
                  <a:off x="1615" y="2150"/>
                  <a:ext cx="14" cy="10"/>
                </a:xfrm>
                <a:custGeom>
                  <a:avLst/>
                  <a:gdLst>
                    <a:gd name="T0" fmla="*/ 70 w 128"/>
                    <a:gd name="T1" fmla="*/ 73 h 96"/>
                    <a:gd name="T2" fmla="*/ 74 w 128"/>
                    <a:gd name="T3" fmla="*/ 77 h 96"/>
                    <a:gd name="T4" fmla="*/ 109 w 128"/>
                    <a:gd name="T5" fmla="*/ 96 h 96"/>
                    <a:gd name="T6" fmla="*/ 117 w 128"/>
                    <a:gd name="T7" fmla="*/ 90 h 96"/>
                    <a:gd name="T8" fmla="*/ 78 w 128"/>
                    <a:gd name="T9" fmla="*/ 70 h 96"/>
                    <a:gd name="T10" fmla="*/ 78 w 128"/>
                    <a:gd name="T11" fmla="*/ 70 h 96"/>
                    <a:gd name="T12" fmla="*/ 82 w 128"/>
                    <a:gd name="T13" fmla="*/ 63 h 96"/>
                    <a:gd name="T14" fmla="*/ 86 w 128"/>
                    <a:gd name="T15" fmla="*/ 60 h 96"/>
                    <a:gd name="T16" fmla="*/ 94 w 128"/>
                    <a:gd name="T17" fmla="*/ 67 h 96"/>
                    <a:gd name="T18" fmla="*/ 121 w 128"/>
                    <a:gd name="T19" fmla="*/ 80 h 96"/>
                    <a:gd name="T20" fmla="*/ 128 w 128"/>
                    <a:gd name="T21" fmla="*/ 73 h 96"/>
                    <a:gd name="T22" fmla="*/ 101 w 128"/>
                    <a:gd name="T23" fmla="*/ 60 h 96"/>
                    <a:gd name="T24" fmla="*/ 90 w 128"/>
                    <a:gd name="T25" fmla="*/ 53 h 96"/>
                    <a:gd name="T26" fmla="*/ 74 w 128"/>
                    <a:gd name="T27" fmla="*/ 10 h 96"/>
                    <a:gd name="T28" fmla="*/ 12 w 128"/>
                    <a:gd name="T29" fmla="*/ 20 h 96"/>
                    <a:gd name="T30" fmla="*/ 24 w 128"/>
                    <a:gd name="T31" fmla="*/ 70 h 96"/>
                    <a:gd name="T32" fmla="*/ 70 w 128"/>
                    <a:gd name="T33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0" y="73"/>
                      </a:moveTo>
                      <a:cubicBezTo>
                        <a:pt x="70" y="77"/>
                        <a:pt x="74" y="77"/>
                        <a:pt x="74" y="77"/>
                      </a:cubicBezTo>
                      <a:cubicBezTo>
                        <a:pt x="86" y="87"/>
                        <a:pt x="97" y="90"/>
                        <a:pt x="109" y="96"/>
                      </a:cubicBezTo>
                      <a:cubicBezTo>
                        <a:pt x="117" y="90"/>
                        <a:pt x="117" y="90"/>
                        <a:pt x="117" y="90"/>
                      </a:cubicBezTo>
                      <a:cubicBezTo>
                        <a:pt x="101" y="83"/>
                        <a:pt x="90" y="80"/>
                        <a:pt x="78" y="70"/>
                      </a:cubicBezTo>
                      <a:cubicBezTo>
                        <a:pt x="78" y="70"/>
                        <a:pt x="78" y="70"/>
                        <a:pt x="78" y="70"/>
                      </a:cubicBezTo>
                      <a:cubicBezTo>
                        <a:pt x="78" y="67"/>
                        <a:pt x="82" y="67"/>
                        <a:pt x="82" y="63"/>
                      </a:cubicBezTo>
                      <a:cubicBezTo>
                        <a:pt x="82" y="63"/>
                        <a:pt x="86" y="60"/>
                        <a:pt x="86" y="60"/>
                      </a:cubicBezTo>
                      <a:cubicBezTo>
                        <a:pt x="90" y="63"/>
                        <a:pt x="90" y="67"/>
                        <a:pt x="94" y="67"/>
                      </a:cubicBezTo>
                      <a:cubicBezTo>
                        <a:pt x="101" y="73"/>
                        <a:pt x="113" y="77"/>
                        <a:pt x="121" y="80"/>
                      </a:cubicBezTo>
                      <a:cubicBezTo>
                        <a:pt x="128" y="73"/>
                        <a:pt x="128" y="73"/>
                        <a:pt x="128" y="73"/>
                      </a:cubicBezTo>
                      <a:cubicBezTo>
                        <a:pt x="117" y="70"/>
                        <a:pt x="109" y="67"/>
                        <a:pt x="101" y="60"/>
                      </a:cubicBezTo>
                      <a:cubicBezTo>
                        <a:pt x="97" y="57"/>
                        <a:pt x="94" y="57"/>
                        <a:pt x="90" y="53"/>
                      </a:cubicBezTo>
                      <a:cubicBezTo>
                        <a:pt x="97" y="37"/>
                        <a:pt x="90" y="20"/>
                        <a:pt x="74" y="10"/>
                      </a:cubicBezTo>
                      <a:cubicBezTo>
                        <a:pt x="55" y="0"/>
                        <a:pt x="28" y="4"/>
                        <a:pt x="12" y="20"/>
                      </a:cubicBezTo>
                      <a:cubicBezTo>
                        <a:pt x="0" y="37"/>
                        <a:pt x="4" y="60"/>
                        <a:pt x="24" y="70"/>
                      </a:cubicBezTo>
                      <a:cubicBezTo>
                        <a:pt x="35" y="80"/>
                        <a:pt x="55" y="80"/>
                        <a:pt x="70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" name="Freeform 1158"/>
                <p:cNvSpPr>
                  <a:spLocks/>
                </p:cNvSpPr>
                <p:nvPr/>
              </p:nvSpPr>
              <p:spPr bwMode="auto">
                <a:xfrm>
                  <a:off x="1615" y="2150"/>
                  <a:ext cx="14" cy="10"/>
                </a:xfrm>
                <a:custGeom>
                  <a:avLst/>
                  <a:gdLst>
                    <a:gd name="T0" fmla="*/ 7 w 14"/>
                    <a:gd name="T1" fmla="*/ 7 h 10"/>
                    <a:gd name="T2" fmla="*/ 8 w 14"/>
                    <a:gd name="T3" fmla="*/ 8 h 10"/>
                    <a:gd name="T4" fmla="*/ 12 w 14"/>
                    <a:gd name="T5" fmla="*/ 10 h 10"/>
                    <a:gd name="T6" fmla="*/ 12 w 14"/>
                    <a:gd name="T7" fmla="*/ 9 h 10"/>
                    <a:gd name="T8" fmla="*/ 8 w 14"/>
                    <a:gd name="T9" fmla="*/ 7 h 10"/>
                    <a:gd name="T10" fmla="*/ 8 w 14"/>
                    <a:gd name="T11" fmla="*/ 7 h 10"/>
                    <a:gd name="T12" fmla="*/ 9 w 14"/>
                    <a:gd name="T13" fmla="*/ 6 h 10"/>
                    <a:gd name="T14" fmla="*/ 9 w 14"/>
                    <a:gd name="T15" fmla="*/ 6 h 10"/>
                    <a:gd name="T16" fmla="*/ 10 w 14"/>
                    <a:gd name="T17" fmla="*/ 7 h 10"/>
                    <a:gd name="T18" fmla="*/ 13 w 14"/>
                    <a:gd name="T19" fmla="*/ 8 h 10"/>
                    <a:gd name="T20" fmla="*/ 14 w 14"/>
                    <a:gd name="T21" fmla="*/ 7 h 10"/>
                    <a:gd name="T22" fmla="*/ 11 w 14"/>
                    <a:gd name="T23" fmla="*/ 6 h 10"/>
                    <a:gd name="T24" fmla="*/ 10 w 14"/>
                    <a:gd name="T25" fmla="*/ 5 h 10"/>
                    <a:gd name="T26" fmla="*/ 8 w 14"/>
                    <a:gd name="T27" fmla="*/ 1 h 10"/>
                    <a:gd name="T28" fmla="*/ 1 w 14"/>
                    <a:gd name="T29" fmla="*/ 2 h 10"/>
                    <a:gd name="T30" fmla="*/ 3 w 14"/>
                    <a:gd name="T31" fmla="*/ 7 h 10"/>
                    <a:gd name="T32" fmla="*/ 7 w 14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7" y="7"/>
                      </a:moveTo>
                      <a:cubicBezTo>
                        <a:pt x="7" y="8"/>
                        <a:pt x="8" y="8"/>
                        <a:pt x="8" y="8"/>
                      </a:cubicBezTo>
                      <a:cubicBezTo>
                        <a:pt x="9" y="9"/>
                        <a:pt x="10" y="9"/>
                        <a:pt x="12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9"/>
                        <a:pt x="10" y="8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9" y="7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6"/>
                        <a:pt x="10" y="7"/>
                        <a:pt x="10" y="7"/>
                      </a:cubicBezTo>
                      <a:cubicBezTo>
                        <a:pt x="11" y="7"/>
                        <a:pt x="12" y="8"/>
                        <a:pt x="13" y="8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2" y="7"/>
                        <a:pt x="12" y="7"/>
                        <a:pt x="11" y="6"/>
                      </a:cubicBez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4"/>
                        <a:pt x="10" y="2"/>
                        <a:pt x="8" y="1"/>
                      </a:cubicBezTo>
                      <a:cubicBezTo>
                        <a:pt x="6" y="0"/>
                        <a:pt x="3" y="0"/>
                        <a:pt x="1" y="2"/>
                      </a:cubicBezTo>
                      <a:cubicBezTo>
                        <a:pt x="0" y="4"/>
                        <a:pt x="0" y="6"/>
                        <a:pt x="3" y="7"/>
                      </a:cubicBezTo>
                      <a:cubicBezTo>
                        <a:pt x="4" y="8"/>
                        <a:pt x="6" y="8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9" name="Freeform 1159"/>
                <p:cNvSpPr>
                  <a:spLocks/>
                </p:cNvSpPr>
                <p:nvPr/>
              </p:nvSpPr>
              <p:spPr bwMode="auto">
                <a:xfrm>
                  <a:off x="2087" y="2441"/>
                  <a:ext cx="13" cy="10"/>
                </a:xfrm>
                <a:custGeom>
                  <a:avLst/>
                  <a:gdLst>
                    <a:gd name="T0" fmla="*/ 43 w 128"/>
                    <a:gd name="T1" fmla="*/ 23 h 96"/>
                    <a:gd name="T2" fmla="*/ 51 w 128"/>
                    <a:gd name="T3" fmla="*/ 29 h 96"/>
                    <a:gd name="T4" fmla="*/ 43 w 128"/>
                    <a:gd name="T5" fmla="*/ 36 h 96"/>
                    <a:gd name="T6" fmla="*/ 43 w 128"/>
                    <a:gd name="T7" fmla="*/ 39 h 96"/>
                    <a:gd name="T8" fmla="*/ 28 w 128"/>
                    <a:gd name="T9" fmla="*/ 29 h 96"/>
                    <a:gd name="T10" fmla="*/ 4 w 128"/>
                    <a:gd name="T11" fmla="*/ 16 h 96"/>
                    <a:gd name="T12" fmla="*/ 0 w 128"/>
                    <a:gd name="T13" fmla="*/ 23 h 96"/>
                    <a:gd name="T14" fmla="*/ 24 w 128"/>
                    <a:gd name="T15" fmla="*/ 32 h 96"/>
                    <a:gd name="T16" fmla="*/ 35 w 128"/>
                    <a:gd name="T17" fmla="*/ 45 h 96"/>
                    <a:gd name="T18" fmla="*/ 55 w 128"/>
                    <a:gd name="T19" fmla="*/ 84 h 96"/>
                    <a:gd name="T20" fmla="*/ 117 w 128"/>
                    <a:gd name="T21" fmla="*/ 77 h 96"/>
                    <a:gd name="T22" fmla="*/ 105 w 128"/>
                    <a:gd name="T23" fmla="*/ 26 h 96"/>
                    <a:gd name="T24" fmla="*/ 59 w 128"/>
                    <a:gd name="T25" fmla="*/ 23 h 96"/>
                    <a:gd name="T26" fmla="*/ 51 w 128"/>
                    <a:gd name="T27" fmla="*/ 16 h 96"/>
                    <a:gd name="T28" fmla="*/ 16 w 128"/>
                    <a:gd name="T29" fmla="*/ 0 h 96"/>
                    <a:gd name="T30" fmla="*/ 12 w 128"/>
                    <a:gd name="T31" fmla="*/ 10 h 96"/>
                    <a:gd name="T32" fmla="*/ 43 w 128"/>
                    <a:gd name="T33" fmla="*/ 2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3" y="23"/>
                      </a:moveTo>
                      <a:cubicBezTo>
                        <a:pt x="47" y="26"/>
                        <a:pt x="51" y="26"/>
                        <a:pt x="51" y="29"/>
                      </a:cubicBezTo>
                      <a:cubicBezTo>
                        <a:pt x="51" y="29"/>
                        <a:pt x="47" y="32"/>
                        <a:pt x="43" y="36"/>
                      </a:cubicBezTo>
                      <a:cubicBezTo>
                        <a:pt x="43" y="36"/>
                        <a:pt x="43" y="36"/>
                        <a:pt x="43" y="39"/>
                      </a:cubicBezTo>
                      <a:cubicBezTo>
                        <a:pt x="39" y="32"/>
                        <a:pt x="35" y="32"/>
                        <a:pt x="28" y="29"/>
                      </a:cubicBezTo>
                      <a:cubicBezTo>
                        <a:pt x="24" y="23"/>
                        <a:pt x="16" y="20"/>
                        <a:pt x="4" y="1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8" y="26"/>
                        <a:pt x="16" y="29"/>
                        <a:pt x="24" y="32"/>
                      </a:cubicBezTo>
                      <a:cubicBezTo>
                        <a:pt x="28" y="36"/>
                        <a:pt x="31" y="42"/>
                        <a:pt x="35" y="45"/>
                      </a:cubicBezTo>
                      <a:cubicBezTo>
                        <a:pt x="31" y="58"/>
                        <a:pt x="39" y="74"/>
                        <a:pt x="55" y="84"/>
                      </a:cubicBezTo>
                      <a:cubicBezTo>
                        <a:pt x="74" y="96"/>
                        <a:pt x="101" y="93"/>
                        <a:pt x="117" y="77"/>
                      </a:cubicBezTo>
                      <a:cubicBezTo>
                        <a:pt x="128" y="61"/>
                        <a:pt x="125" y="36"/>
                        <a:pt x="105" y="26"/>
                      </a:cubicBezTo>
                      <a:cubicBezTo>
                        <a:pt x="90" y="16"/>
                        <a:pt x="74" y="16"/>
                        <a:pt x="59" y="23"/>
                      </a:cubicBezTo>
                      <a:cubicBezTo>
                        <a:pt x="55" y="23"/>
                        <a:pt x="51" y="20"/>
                        <a:pt x="51" y="16"/>
                      </a:cubicBezTo>
                      <a:cubicBezTo>
                        <a:pt x="39" y="13"/>
                        <a:pt x="28" y="7"/>
                        <a:pt x="16" y="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24" y="13"/>
                        <a:pt x="35" y="16"/>
                        <a:pt x="43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0" name="Freeform 1160"/>
                <p:cNvSpPr>
                  <a:spLocks/>
                </p:cNvSpPr>
                <p:nvPr/>
              </p:nvSpPr>
              <p:spPr bwMode="auto">
                <a:xfrm>
                  <a:off x="2087" y="2441"/>
                  <a:ext cx="13" cy="10"/>
                </a:xfrm>
                <a:custGeom>
                  <a:avLst/>
                  <a:gdLst>
                    <a:gd name="T0" fmla="*/ 4 w 13"/>
                    <a:gd name="T1" fmla="*/ 3 h 10"/>
                    <a:gd name="T2" fmla="*/ 5 w 13"/>
                    <a:gd name="T3" fmla="*/ 3 h 10"/>
                    <a:gd name="T4" fmla="*/ 4 w 13"/>
                    <a:gd name="T5" fmla="*/ 4 h 10"/>
                    <a:gd name="T6" fmla="*/ 4 w 13"/>
                    <a:gd name="T7" fmla="*/ 4 h 10"/>
                    <a:gd name="T8" fmla="*/ 3 w 13"/>
                    <a:gd name="T9" fmla="*/ 3 h 10"/>
                    <a:gd name="T10" fmla="*/ 0 w 13"/>
                    <a:gd name="T11" fmla="*/ 2 h 10"/>
                    <a:gd name="T12" fmla="*/ 0 w 13"/>
                    <a:gd name="T13" fmla="*/ 3 h 10"/>
                    <a:gd name="T14" fmla="*/ 2 w 13"/>
                    <a:gd name="T15" fmla="*/ 4 h 10"/>
                    <a:gd name="T16" fmla="*/ 3 w 13"/>
                    <a:gd name="T17" fmla="*/ 5 h 10"/>
                    <a:gd name="T18" fmla="*/ 5 w 13"/>
                    <a:gd name="T19" fmla="*/ 9 h 10"/>
                    <a:gd name="T20" fmla="*/ 12 w 13"/>
                    <a:gd name="T21" fmla="*/ 8 h 10"/>
                    <a:gd name="T22" fmla="*/ 11 w 13"/>
                    <a:gd name="T23" fmla="*/ 3 h 10"/>
                    <a:gd name="T24" fmla="*/ 6 w 13"/>
                    <a:gd name="T25" fmla="*/ 3 h 10"/>
                    <a:gd name="T26" fmla="*/ 5 w 13"/>
                    <a:gd name="T27" fmla="*/ 2 h 10"/>
                    <a:gd name="T28" fmla="*/ 1 w 13"/>
                    <a:gd name="T29" fmla="*/ 0 h 10"/>
                    <a:gd name="T30" fmla="*/ 1 w 13"/>
                    <a:gd name="T31" fmla="*/ 1 h 10"/>
                    <a:gd name="T32" fmla="*/ 4 w 13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4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3"/>
                      </a:cubicBezTo>
                      <a:cubicBezTo>
                        <a:pt x="2" y="3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3"/>
                        <a:pt x="2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6"/>
                        <a:pt x="4" y="8"/>
                        <a:pt x="5" y="9"/>
                      </a:cubicBezTo>
                      <a:cubicBezTo>
                        <a:pt x="7" y="10"/>
                        <a:pt x="10" y="10"/>
                        <a:pt x="12" y="8"/>
                      </a:cubicBezTo>
                      <a:cubicBezTo>
                        <a:pt x="13" y="7"/>
                        <a:pt x="13" y="4"/>
                        <a:pt x="11" y="3"/>
                      </a:cubicBezTo>
                      <a:cubicBezTo>
                        <a:pt x="9" y="2"/>
                        <a:pt x="7" y="2"/>
                        <a:pt x="6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4" y="2"/>
                        <a:pt x="3" y="1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1" name="Freeform 1161"/>
                <p:cNvSpPr>
                  <a:spLocks/>
                </p:cNvSpPr>
                <p:nvPr/>
              </p:nvSpPr>
              <p:spPr bwMode="auto">
                <a:xfrm>
                  <a:off x="2075" y="2434"/>
                  <a:ext cx="13" cy="11"/>
                </a:xfrm>
                <a:custGeom>
                  <a:avLst/>
                  <a:gdLst>
                    <a:gd name="T0" fmla="*/ 70 w 128"/>
                    <a:gd name="T1" fmla="*/ 73 h 96"/>
                    <a:gd name="T2" fmla="*/ 74 w 128"/>
                    <a:gd name="T3" fmla="*/ 77 h 96"/>
                    <a:gd name="T4" fmla="*/ 109 w 128"/>
                    <a:gd name="T5" fmla="*/ 96 h 96"/>
                    <a:gd name="T6" fmla="*/ 117 w 128"/>
                    <a:gd name="T7" fmla="*/ 90 h 96"/>
                    <a:gd name="T8" fmla="*/ 78 w 128"/>
                    <a:gd name="T9" fmla="*/ 70 h 96"/>
                    <a:gd name="T10" fmla="*/ 78 w 128"/>
                    <a:gd name="T11" fmla="*/ 70 h 96"/>
                    <a:gd name="T12" fmla="*/ 82 w 128"/>
                    <a:gd name="T13" fmla="*/ 63 h 96"/>
                    <a:gd name="T14" fmla="*/ 86 w 128"/>
                    <a:gd name="T15" fmla="*/ 60 h 96"/>
                    <a:gd name="T16" fmla="*/ 94 w 128"/>
                    <a:gd name="T17" fmla="*/ 67 h 96"/>
                    <a:gd name="T18" fmla="*/ 121 w 128"/>
                    <a:gd name="T19" fmla="*/ 80 h 96"/>
                    <a:gd name="T20" fmla="*/ 128 w 128"/>
                    <a:gd name="T21" fmla="*/ 73 h 96"/>
                    <a:gd name="T22" fmla="*/ 101 w 128"/>
                    <a:gd name="T23" fmla="*/ 60 h 96"/>
                    <a:gd name="T24" fmla="*/ 90 w 128"/>
                    <a:gd name="T25" fmla="*/ 53 h 96"/>
                    <a:gd name="T26" fmla="*/ 74 w 128"/>
                    <a:gd name="T27" fmla="*/ 10 h 96"/>
                    <a:gd name="T28" fmla="*/ 12 w 128"/>
                    <a:gd name="T29" fmla="*/ 20 h 96"/>
                    <a:gd name="T30" fmla="*/ 24 w 128"/>
                    <a:gd name="T31" fmla="*/ 70 h 96"/>
                    <a:gd name="T32" fmla="*/ 70 w 128"/>
                    <a:gd name="T33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0" y="73"/>
                      </a:moveTo>
                      <a:cubicBezTo>
                        <a:pt x="70" y="77"/>
                        <a:pt x="74" y="77"/>
                        <a:pt x="74" y="77"/>
                      </a:cubicBezTo>
                      <a:cubicBezTo>
                        <a:pt x="86" y="87"/>
                        <a:pt x="97" y="90"/>
                        <a:pt x="109" y="96"/>
                      </a:cubicBezTo>
                      <a:cubicBezTo>
                        <a:pt x="117" y="90"/>
                        <a:pt x="117" y="90"/>
                        <a:pt x="117" y="90"/>
                      </a:cubicBezTo>
                      <a:cubicBezTo>
                        <a:pt x="101" y="83"/>
                        <a:pt x="90" y="80"/>
                        <a:pt x="78" y="70"/>
                      </a:cubicBezTo>
                      <a:cubicBezTo>
                        <a:pt x="78" y="70"/>
                        <a:pt x="78" y="70"/>
                        <a:pt x="78" y="70"/>
                      </a:cubicBezTo>
                      <a:cubicBezTo>
                        <a:pt x="78" y="67"/>
                        <a:pt x="82" y="67"/>
                        <a:pt x="82" y="63"/>
                      </a:cubicBezTo>
                      <a:cubicBezTo>
                        <a:pt x="82" y="63"/>
                        <a:pt x="86" y="60"/>
                        <a:pt x="86" y="60"/>
                      </a:cubicBezTo>
                      <a:cubicBezTo>
                        <a:pt x="90" y="63"/>
                        <a:pt x="90" y="67"/>
                        <a:pt x="94" y="67"/>
                      </a:cubicBezTo>
                      <a:cubicBezTo>
                        <a:pt x="101" y="73"/>
                        <a:pt x="113" y="77"/>
                        <a:pt x="121" y="80"/>
                      </a:cubicBezTo>
                      <a:cubicBezTo>
                        <a:pt x="128" y="73"/>
                        <a:pt x="128" y="73"/>
                        <a:pt x="128" y="73"/>
                      </a:cubicBezTo>
                      <a:cubicBezTo>
                        <a:pt x="117" y="70"/>
                        <a:pt x="109" y="67"/>
                        <a:pt x="101" y="60"/>
                      </a:cubicBezTo>
                      <a:cubicBezTo>
                        <a:pt x="97" y="57"/>
                        <a:pt x="94" y="57"/>
                        <a:pt x="90" y="53"/>
                      </a:cubicBezTo>
                      <a:cubicBezTo>
                        <a:pt x="97" y="37"/>
                        <a:pt x="90" y="20"/>
                        <a:pt x="74" y="10"/>
                      </a:cubicBezTo>
                      <a:cubicBezTo>
                        <a:pt x="55" y="0"/>
                        <a:pt x="28" y="4"/>
                        <a:pt x="12" y="20"/>
                      </a:cubicBezTo>
                      <a:cubicBezTo>
                        <a:pt x="0" y="37"/>
                        <a:pt x="4" y="60"/>
                        <a:pt x="24" y="70"/>
                      </a:cubicBezTo>
                      <a:cubicBezTo>
                        <a:pt x="35" y="80"/>
                        <a:pt x="55" y="80"/>
                        <a:pt x="70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2" name="Freeform 1162"/>
                <p:cNvSpPr>
                  <a:spLocks/>
                </p:cNvSpPr>
                <p:nvPr/>
              </p:nvSpPr>
              <p:spPr bwMode="auto">
                <a:xfrm>
                  <a:off x="2075" y="2434"/>
                  <a:ext cx="13" cy="11"/>
                </a:xfrm>
                <a:custGeom>
                  <a:avLst/>
                  <a:gdLst>
                    <a:gd name="T0" fmla="*/ 7 w 13"/>
                    <a:gd name="T1" fmla="*/ 8 h 11"/>
                    <a:gd name="T2" fmla="*/ 8 w 13"/>
                    <a:gd name="T3" fmla="*/ 9 h 11"/>
                    <a:gd name="T4" fmla="*/ 11 w 13"/>
                    <a:gd name="T5" fmla="*/ 11 h 11"/>
                    <a:gd name="T6" fmla="*/ 12 w 13"/>
                    <a:gd name="T7" fmla="*/ 10 h 11"/>
                    <a:gd name="T8" fmla="*/ 8 w 13"/>
                    <a:gd name="T9" fmla="*/ 8 h 11"/>
                    <a:gd name="T10" fmla="*/ 8 w 13"/>
                    <a:gd name="T11" fmla="*/ 8 h 11"/>
                    <a:gd name="T12" fmla="*/ 8 w 13"/>
                    <a:gd name="T13" fmla="*/ 7 h 11"/>
                    <a:gd name="T14" fmla="*/ 9 w 13"/>
                    <a:gd name="T15" fmla="*/ 7 h 11"/>
                    <a:gd name="T16" fmla="*/ 10 w 13"/>
                    <a:gd name="T17" fmla="*/ 8 h 11"/>
                    <a:gd name="T18" fmla="*/ 13 w 13"/>
                    <a:gd name="T19" fmla="*/ 9 h 11"/>
                    <a:gd name="T20" fmla="*/ 13 w 13"/>
                    <a:gd name="T21" fmla="*/ 8 h 11"/>
                    <a:gd name="T22" fmla="*/ 10 w 13"/>
                    <a:gd name="T23" fmla="*/ 7 h 11"/>
                    <a:gd name="T24" fmla="*/ 9 w 13"/>
                    <a:gd name="T25" fmla="*/ 6 h 11"/>
                    <a:gd name="T26" fmla="*/ 8 w 13"/>
                    <a:gd name="T27" fmla="*/ 2 h 11"/>
                    <a:gd name="T28" fmla="*/ 1 w 13"/>
                    <a:gd name="T29" fmla="*/ 3 h 11"/>
                    <a:gd name="T30" fmla="*/ 2 w 13"/>
                    <a:gd name="T31" fmla="*/ 8 h 11"/>
                    <a:gd name="T32" fmla="*/ 7 w 13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7" y="8"/>
                      </a:moveTo>
                      <a:cubicBezTo>
                        <a:pt x="7" y="9"/>
                        <a:pt x="8" y="9"/>
                        <a:pt x="8" y="9"/>
                      </a:cubicBezTo>
                      <a:cubicBezTo>
                        <a:pt x="9" y="10"/>
                        <a:pt x="10" y="10"/>
                        <a:pt x="11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0" y="9"/>
                        <a:pt x="9" y="9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7"/>
                      </a:cubicBezTo>
                      <a:cubicBezTo>
                        <a:pt x="8" y="7"/>
                        <a:pt x="9" y="7"/>
                        <a:pt x="9" y="7"/>
                      </a:cubicBezTo>
                      <a:cubicBezTo>
                        <a:pt x="9" y="7"/>
                        <a:pt x="9" y="8"/>
                        <a:pt x="10" y="8"/>
                      </a:cubicBezTo>
                      <a:cubicBezTo>
                        <a:pt x="10" y="8"/>
                        <a:pt x="12" y="9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8"/>
                        <a:pt x="11" y="8"/>
                        <a:pt x="10" y="7"/>
                      </a:cubicBezTo>
                      <a:cubicBezTo>
                        <a:pt x="10" y="6"/>
                        <a:pt x="10" y="6"/>
                        <a:pt x="9" y="6"/>
                      </a:cubicBezTo>
                      <a:cubicBezTo>
                        <a:pt x="10" y="4"/>
                        <a:pt x="9" y="3"/>
                        <a:pt x="8" y="2"/>
                      </a:cubicBezTo>
                      <a:cubicBezTo>
                        <a:pt x="6" y="0"/>
                        <a:pt x="3" y="1"/>
                        <a:pt x="1" y="3"/>
                      </a:cubicBezTo>
                      <a:cubicBezTo>
                        <a:pt x="0" y="4"/>
                        <a:pt x="0" y="7"/>
                        <a:pt x="2" y="8"/>
                      </a:cubicBezTo>
                      <a:cubicBezTo>
                        <a:pt x="4" y="9"/>
                        <a:pt x="6" y="9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3" name="Freeform 1163"/>
                <p:cNvSpPr>
                  <a:spLocks/>
                </p:cNvSpPr>
                <p:nvPr/>
              </p:nvSpPr>
              <p:spPr bwMode="auto">
                <a:xfrm>
                  <a:off x="1622" y="2163"/>
                  <a:ext cx="12" cy="10"/>
                </a:xfrm>
                <a:custGeom>
                  <a:avLst/>
                  <a:gdLst>
                    <a:gd name="T0" fmla="*/ 38 w 112"/>
                    <a:gd name="T1" fmla="*/ 21 h 96"/>
                    <a:gd name="T2" fmla="*/ 45 w 112"/>
                    <a:gd name="T3" fmla="*/ 24 h 96"/>
                    <a:gd name="T4" fmla="*/ 38 w 112"/>
                    <a:gd name="T5" fmla="*/ 35 h 96"/>
                    <a:gd name="T6" fmla="*/ 38 w 112"/>
                    <a:gd name="T7" fmla="*/ 38 h 96"/>
                    <a:gd name="T8" fmla="*/ 24 w 112"/>
                    <a:gd name="T9" fmla="*/ 28 h 96"/>
                    <a:gd name="T10" fmla="*/ 4 w 112"/>
                    <a:gd name="T11" fmla="*/ 14 h 96"/>
                    <a:gd name="T12" fmla="*/ 0 w 112"/>
                    <a:gd name="T13" fmla="*/ 21 h 96"/>
                    <a:gd name="T14" fmla="*/ 21 w 112"/>
                    <a:gd name="T15" fmla="*/ 31 h 96"/>
                    <a:gd name="T16" fmla="*/ 34 w 112"/>
                    <a:gd name="T17" fmla="*/ 45 h 96"/>
                    <a:gd name="T18" fmla="*/ 48 w 112"/>
                    <a:gd name="T19" fmla="*/ 86 h 96"/>
                    <a:gd name="T20" fmla="*/ 102 w 112"/>
                    <a:gd name="T21" fmla="*/ 76 h 96"/>
                    <a:gd name="T22" fmla="*/ 92 w 112"/>
                    <a:gd name="T23" fmla="*/ 21 h 96"/>
                    <a:gd name="T24" fmla="*/ 51 w 112"/>
                    <a:gd name="T25" fmla="*/ 21 h 96"/>
                    <a:gd name="T26" fmla="*/ 41 w 112"/>
                    <a:gd name="T27" fmla="*/ 14 h 96"/>
                    <a:gd name="T28" fmla="*/ 14 w 112"/>
                    <a:gd name="T29" fmla="*/ 0 h 96"/>
                    <a:gd name="T30" fmla="*/ 11 w 112"/>
                    <a:gd name="T31" fmla="*/ 7 h 96"/>
                    <a:gd name="T32" fmla="*/ 38 w 112"/>
                    <a:gd name="T33" fmla="*/ 2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38" y="21"/>
                      </a:moveTo>
                      <a:cubicBezTo>
                        <a:pt x="41" y="24"/>
                        <a:pt x="45" y="24"/>
                        <a:pt x="45" y="24"/>
                      </a:cubicBezTo>
                      <a:cubicBezTo>
                        <a:pt x="41" y="28"/>
                        <a:pt x="41" y="31"/>
                        <a:pt x="38" y="35"/>
                      </a:cubicBezTo>
                      <a:cubicBezTo>
                        <a:pt x="38" y="35"/>
                        <a:pt x="38" y="35"/>
                        <a:pt x="38" y="38"/>
                      </a:cubicBezTo>
                      <a:cubicBezTo>
                        <a:pt x="31" y="31"/>
                        <a:pt x="28" y="31"/>
                        <a:pt x="24" y="28"/>
                      </a:cubicBezTo>
                      <a:cubicBezTo>
                        <a:pt x="17" y="24"/>
                        <a:pt x="11" y="18"/>
                        <a:pt x="4" y="14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4"/>
                        <a:pt x="14" y="28"/>
                        <a:pt x="21" y="31"/>
                      </a:cubicBezTo>
                      <a:cubicBezTo>
                        <a:pt x="24" y="35"/>
                        <a:pt x="28" y="42"/>
                        <a:pt x="34" y="45"/>
                      </a:cubicBezTo>
                      <a:cubicBezTo>
                        <a:pt x="31" y="59"/>
                        <a:pt x="34" y="76"/>
                        <a:pt x="48" y="86"/>
                      </a:cubicBezTo>
                      <a:cubicBezTo>
                        <a:pt x="65" y="96"/>
                        <a:pt x="92" y="93"/>
                        <a:pt x="102" y="76"/>
                      </a:cubicBezTo>
                      <a:cubicBezTo>
                        <a:pt x="112" y="59"/>
                        <a:pt x="109" y="35"/>
                        <a:pt x="92" y="21"/>
                      </a:cubicBezTo>
                      <a:cubicBezTo>
                        <a:pt x="79" y="14"/>
                        <a:pt x="62" y="14"/>
                        <a:pt x="51" y="21"/>
                      </a:cubicBezTo>
                      <a:cubicBezTo>
                        <a:pt x="48" y="21"/>
                        <a:pt x="45" y="18"/>
                        <a:pt x="41" y="14"/>
                      </a:cubicBezTo>
                      <a:cubicBezTo>
                        <a:pt x="34" y="11"/>
                        <a:pt x="24" y="4"/>
                        <a:pt x="14" y="0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1" y="11"/>
                        <a:pt x="28" y="14"/>
                        <a:pt x="38" y="2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4" name="Freeform 1164"/>
                <p:cNvSpPr>
                  <a:spLocks/>
                </p:cNvSpPr>
                <p:nvPr/>
              </p:nvSpPr>
              <p:spPr bwMode="auto">
                <a:xfrm>
                  <a:off x="1622" y="2163"/>
                  <a:ext cx="12" cy="10"/>
                </a:xfrm>
                <a:custGeom>
                  <a:avLst/>
                  <a:gdLst>
                    <a:gd name="T0" fmla="*/ 4 w 12"/>
                    <a:gd name="T1" fmla="*/ 3 h 10"/>
                    <a:gd name="T2" fmla="*/ 5 w 12"/>
                    <a:gd name="T3" fmla="*/ 3 h 10"/>
                    <a:gd name="T4" fmla="*/ 4 w 12"/>
                    <a:gd name="T5" fmla="*/ 4 h 10"/>
                    <a:gd name="T6" fmla="*/ 4 w 12"/>
                    <a:gd name="T7" fmla="*/ 4 h 10"/>
                    <a:gd name="T8" fmla="*/ 2 w 12"/>
                    <a:gd name="T9" fmla="*/ 3 h 10"/>
                    <a:gd name="T10" fmla="*/ 0 w 12"/>
                    <a:gd name="T11" fmla="*/ 2 h 10"/>
                    <a:gd name="T12" fmla="*/ 0 w 12"/>
                    <a:gd name="T13" fmla="*/ 3 h 10"/>
                    <a:gd name="T14" fmla="*/ 2 w 12"/>
                    <a:gd name="T15" fmla="*/ 4 h 10"/>
                    <a:gd name="T16" fmla="*/ 3 w 12"/>
                    <a:gd name="T17" fmla="*/ 5 h 10"/>
                    <a:gd name="T18" fmla="*/ 5 w 12"/>
                    <a:gd name="T19" fmla="*/ 9 h 10"/>
                    <a:gd name="T20" fmla="*/ 11 w 12"/>
                    <a:gd name="T21" fmla="*/ 8 h 10"/>
                    <a:gd name="T22" fmla="*/ 10 w 12"/>
                    <a:gd name="T23" fmla="*/ 3 h 10"/>
                    <a:gd name="T24" fmla="*/ 5 w 12"/>
                    <a:gd name="T25" fmla="*/ 3 h 10"/>
                    <a:gd name="T26" fmla="*/ 4 w 12"/>
                    <a:gd name="T27" fmla="*/ 2 h 10"/>
                    <a:gd name="T28" fmla="*/ 1 w 12"/>
                    <a:gd name="T29" fmla="*/ 0 h 10"/>
                    <a:gd name="T30" fmla="*/ 1 w 12"/>
                    <a:gd name="T31" fmla="*/ 1 h 10"/>
                    <a:gd name="T32" fmla="*/ 4 w 12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2" y="3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3"/>
                        <a:pt x="2" y="4"/>
                      </a:cubicBezTo>
                      <a:cubicBezTo>
                        <a:pt x="2" y="4"/>
                        <a:pt x="3" y="5"/>
                        <a:pt x="3" y="5"/>
                      </a:cubicBezTo>
                      <a:cubicBezTo>
                        <a:pt x="3" y="7"/>
                        <a:pt x="3" y="8"/>
                        <a:pt x="5" y="9"/>
                      </a:cubicBezTo>
                      <a:cubicBezTo>
                        <a:pt x="7" y="10"/>
                        <a:pt x="10" y="10"/>
                        <a:pt x="11" y="8"/>
                      </a:cubicBezTo>
                      <a:cubicBezTo>
                        <a:pt x="12" y="7"/>
                        <a:pt x="11" y="4"/>
                        <a:pt x="10" y="3"/>
                      </a:cubicBezTo>
                      <a:cubicBezTo>
                        <a:pt x="8" y="2"/>
                        <a:pt x="6" y="2"/>
                        <a:pt x="5" y="3"/>
                      </a:cubicBezTo>
                      <a:cubicBezTo>
                        <a:pt x="5" y="3"/>
                        <a:pt x="5" y="2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5" name="Freeform 1165"/>
                <p:cNvSpPr>
                  <a:spLocks/>
                </p:cNvSpPr>
                <p:nvPr/>
              </p:nvSpPr>
              <p:spPr bwMode="auto">
                <a:xfrm>
                  <a:off x="1608" y="2157"/>
                  <a:ext cx="14" cy="10"/>
                </a:xfrm>
                <a:custGeom>
                  <a:avLst/>
                  <a:gdLst>
                    <a:gd name="T0" fmla="*/ 70 w 128"/>
                    <a:gd name="T1" fmla="*/ 76 h 96"/>
                    <a:gd name="T2" fmla="*/ 78 w 128"/>
                    <a:gd name="T3" fmla="*/ 79 h 96"/>
                    <a:gd name="T4" fmla="*/ 113 w 128"/>
                    <a:gd name="T5" fmla="*/ 96 h 96"/>
                    <a:gd name="T6" fmla="*/ 117 w 128"/>
                    <a:gd name="T7" fmla="*/ 90 h 96"/>
                    <a:gd name="T8" fmla="*/ 82 w 128"/>
                    <a:gd name="T9" fmla="*/ 72 h 96"/>
                    <a:gd name="T10" fmla="*/ 78 w 128"/>
                    <a:gd name="T11" fmla="*/ 72 h 96"/>
                    <a:gd name="T12" fmla="*/ 86 w 128"/>
                    <a:gd name="T13" fmla="*/ 66 h 96"/>
                    <a:gd name="T14" fmla="*/ 86 w 128"/>
                    <a:gd name="T15" fmla="*/ 62 h 96"/>
                    <a:gd name="T16" fmla="*/ 97 w 128"/>
                    <a:gd name="T17" fmla="*/ 69 h 96"/>
                    <a:gd name="T18" fmla="*/ 125 w 128"/>
                    <a:gd name="T19" fmla="*/ 83 h 96"/>
                    <a:gd name="T20" fmla="*/ 128 w 128"/>
                    <a:gd name="T21" fmla="*/ 76 h 96"/>
                    <a:gd name="T22" fmla="*/ 101 w 128"/>
                    <a:gd name="T23" fmla="*/ 62 h 96"/>
                    <a:gd name="T24" fmla="*/ 90 w 128"/>
                    <a:gd name="T25" fmla="*/ 55 h 96"/>
                    <a:gd name="T26" fmla="*/ 74 w 128"/>
                    <a:gd name="T27" fmla="*/ 11 h 96"/>
                    <a:gd name="T28" fmla="*/ 12 w 128"/>
                    <a:gd name="T29" fmla="*/ 21 h 96"/>
                    <a:gd name="T30" fmla="*/ 24 w 128"/>
                    <a:gd name="T31" fmla="*/ 76 h 96"/>
                    <a:gd name="T32" fmla="*/ 70 w 128"/>
                    <a:gd name="T33" fmla="*/ 7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0" y="76"/>
                      </a:moveTo>
                      <a:cubicBezTo>
                        <a:pt x="74" y="76"/>
                        <a:pt x="74" y="79"/>
                        <a:pt x="78" y="79"/>
                      </a:cubicBezTo>
                      <a:cubicBezTo>
                        <a:pt x="90" y="86"/>
                        <a:pt x="101" y="93"/>
                        <a:pt x="113" y="96"/>
                      </a:cubicBezTo>
                      <a:cubicBezTo>
                        <a:pt x="117" y="90"/>
                        <a:pt x="117" y="90"/>
                        <a:pt x="117" y="90"/>
                      </a:cubicBezTo>
                      <a:cubicBezTo>
                        <a:pt x="105" y="86"/>
                        <a:pt x="94" y="79"/>
                        <a:pt x="82" y="72"/>
                      </a:cubicBezTo>
                      <a:cubicBezTo>
                        <a:pt x="82" y="72"/>
                        <a:pt x="78" y="72"/>
                        <a:pt x="78" y="72"/>
                      </a:cubicBezTo>
                      <a:cubicBezTo>
                        <a:pt x="82" y="69"/>
                        <a:pt x="82" y="66"/>
                        <a:pt x="86" y="66"/>
                      </a:cubicBezTo>
                      <a:cubicBezTo>
                        <a:pt x="86" y="62"/>
                        <a:pt x="86" y="62"/>
                        <a:pt x="86" y="62"/>
                      </a:cubicBezTo>
                      <a:cubicBezTo>
                        <a:pt x="90" y="66"/>
                        <a:pt x="94" y="66"/>
                        <a:pt x="97" y="69"/>
                      </a:cubicBezTo>
                      <a:cubicBezTo>
                        <a:pt x="105" y="72"/>
                        <a:pt x="113" y="76"/>
                        <a:pt x="125" y="83"/>
                      </a:cubicBezTo>
                      <a:cubicBezTo>
                        <a:pt x="128" y="76"/>
                        <a:pt x="128" y="76"/>
                        <a:pt x="128" y="76"/>
                      </a:cubicBezTo>
                      <a:cubicBezTo>
                        <a:pt x="121" y="69"/>
                        <a:pt x="109" y="66"/>
                        <a:pt x="101" y="62"/>
                      </a:cubicBezTo>
                      <a:cubicBezTo>
                        <a:pt x="97" y="59"/>
                        <a:pt x="94" y="55"/>
                        <a:pt x="90" y="55"/>
                      </a:cubicBezTo>
                      <a:cubicBezTo>
                        <a:pt x="97" y="38"/>
                        <a:pt x="90" y="21"/>
                        <a:pt x="74" y="11"/>
                      </a:cubicBezTo>
                      <a:cubicBezTo>
                        <a:pt x="55" y="0"/>
                        <a:pt x="28" y="4"/>
                        <a:pt x="12" y="21"/>
                      </a:cubicBezTo>
                      <a:cubicBezTo>
                        <a:pt x="0" y="38"/>
                        <a:pt x="4" y="62"/>
                        <a:pt x="24" y="76"/>
                      </a:cubicBezTo>
                      <a:cubicBezTo>
                        <a:pt x="39" y="83"/>
                        <a:pt x="59" y="83"/>
                        <a:pt x="70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6" name="Freeform 1166"/>
                <p:cNvSpPr>
                  <a:spLocks/>
                </p:cNvSpPr>
                <p:nvPr/>
              </p:nvSpPr>
              <p:spPr bwMode="auto">
                <a:xfrm>
                  <a:off x="1608" y="2157"/>
                  <a:ext cx="14" cy="10"/>
                </a:xfrm>
                <a:custGeom>
                  <a:avLst/>
                  <a:gdLst>
                    <a:gd name="T0" fmla="*/ 8 w 14"/>
                    <a:gd name="T1" fmla="*/ 8 h 10"/>
                    <a:gd name="T2" fmla="*/ 9 w 14"/>
                    <a:gd name="T3" fmla="*/ 8 h 10"/>
                    <a:gd name="T4" fmla="*/ 12 w 14"/>
                    <a:gd name="T5" fmla="*/ 10 h 10"/>
                    <a:gd name="T6" fmla="*/ 13 w 14"/>
                    <a:gd name="T7" fmla="*/ 9 h 10"/>
                    <a:gd name="T8" fmla="*/ 9 w 14"/>
                    <a:gd name="T9" fmla="*/ 7 h 10"/>
                    <a:gd name="T10" fmla="*/ 9 w 14"/>
                    <a:gd name="T11" fmla="*/ 7 h 10"/>
                    <a:gd name="T12" fmla="*/ 9 w 14"/>
                    <a:gd name="T13" fmla="*/ 6 h 10"/>
                    <a:gd name="T14" fmla="*/ 9 w 14"/>
                    <a:gd name="T15" fmla="*/ 6 h 10"/>
                    <a:gd name="T16" fmla="*/ 11 w 14"/>
                    <a:gd name="T17" fmla="*/ 7 h 10"/>
                    <a:gd name="T18" fmla="*/ 13 w 14"/>
                    <a:gd name="T19" fmla="*/ 8 h 10"/>
                    <a:gd name="T20" fmla="*/ 14 w 14"/>
                    <a:gd name="T21" fmla="*/ 8 h 10"/>
                    <a:gd name="T22" fmla="*/ 11 w 14"/>
                    <a:gd name="T23" fmla="*/ 6 h 10"/>
                    <a:gd name="T24" fmla="*/ 10 w 14"/>
                    <a:gd name="T25" fmla="*/ 5 h 10"/>
                    <a:gd name="T26" fmla="*/ 8 w 14"/>
                    <a:gd name="T27" fmla="*/ 1 h 10"/>
                    <a:gd name="T28" fmla="*/ 2 w 14"/>
                    <a:gd name="T29" fmla="*/ 2 h 10"/>
                    <a:gd name="T30" fmla="*/ 3 w 14"/>
                    <a:gd name="T31" fmla="*/ 8 h 10"/>
                    <a:gd name="T32" fmla="*/ 8 w 14"/>
                    <a:gd name="T3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8" y="8"/>
                      </a:move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10" y="9"/>
                        <a:pt x="11" y="9"/>
                        <a:pt x="12" y="10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0" y="8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6"/>
                        <a:pt x="10" y="6"/>
                        <a:pt x="11" y="7"/>
                      </a:cubicBezTo>
                      <a:cubicBezTo>
                        <a:pt x="11" y="7"/>
                        <a:pt x="12" y="8"/>
                        <a:pt x="13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12" y="6"/>
                        <a:pt x="11" y="6"/>
                      </a:cubicBezTo>
                      <a:cubicBezTo>
                        <a:pt x="11" y="6"/>
                        <a:pt x="10" y="5"/>
                        <a:pt x="10" y="5"/>
                      </a:cubicBezTo>
                      <a:cubicBezTo>
                        <a:pt x="11" y="4"/>
                        <a:pt x="10" y="2"/>
                        <a:pt x="8" y="1"/>
                      </a:cubicBez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0" y="4"/>
                        <a:pt x="1" y="6"/>
                        <a:pt x="3" y="8"/>
                      </a:cubicBezTo>
                      <a:cubicBezTo>
                        <a:pt x="4" y="8"/>
                        <a:pt x="7" y="8"/>
                        <a:pt x="8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7" name="Freeform 1167"/>
                <p:cNvSpPr>
                  <a:spLocks/>
                </p:cNvSpPr>
                <p:nvPr/>
              </p:nvSpPr>
              <p:spPr bwMode="auto">
                <a:xfrm>
                  <a:off x="2092" y="2434"/>
                  <a:ext cx="13" cy="11"/>
                </a:xfrm>
                <a:custGeom>
                  <a:avLst/>
                  <a:gdLst>
                    <a:gd name="T0" fmla="*/ 46 w 128"/>
                    <a:gd name="T1" fmla="*/ 20 h 96"/>
                    <a:gd name="T2" fmla="*/ 53 w 128"/>
                    <a:gd name="T3" fmla="*/ 27 h 96"/>
                    <a:gd name="T4" fmla="*/ 46 w 128"/>
                    <a:gd name="T5" fmla="*/ 34 h 96"/>
                    <a:gd name="T6" fmla="*/ 42 w 128"/>
                    <a:gd name="T7" fmla="*/ 37 h 96"/>
                    <a:gd name="T8" fmla="*/ 31 w 128"/>
                    <a:gd name="T9" fmla="*/ 27 h 96"/>
                    <a:gd name="T10" fmla="*/ 8 w 128"/>
                    <a:gd name="T11" fmla="*/ 14 h 96"/>
                    <a:gd name="T12" fmla="*/ 0 w 128"/>
                    <a:gd name="T13" fmla="*/ 20 h 96"/>
                    <a:gd name="T14" fmla="*/ 23 w 128"/>
                    <a:gd name="T15" fmla="*/ 34 h 96"/>
                    <a:gd name="T16" fmla="*/ 38 w 128"/>
                    <a:gd name="T17" fmla="*/ 44 h 96"/>
                    <a:gd name="T18" fmla="*/ 57 w 128"/>
                    <a:gd name="T19" fmla="*/ 83 h 96"/>
                    <a:gd name="T20" fmla="*/ 117 w 128"/>
                    <a:gd name="T21" fmla="*/ 73 h 96"/>
                    <a:gd name="T22" fmla="*/ 102 w 128"/>
                    <a:gd name="T23" fmla="*/ 24 h 96"/>
                    <a:gd name="T24" fmla="*/ 57 w 128"/>
                    <a:gd name="T25" fmla="*/ 20 h 96"/>
                    <a:gd name="T26" fmla="*/ 49 w 128"/>
                    <a:gd name="T27" fmla="*/ 17 h 96"/>
                    <a:gd name="T28" fmla="*/ 19 w 128"/>
                    <a:gd name="T29" fmla="*/ 0 h 96"/>
                    <a:gd name="T30" fmla="*/ 12 w 128"/>
                    <a:gd name="T31" fmla="*/ 7 h 96"/>
                    <a:gd name="T32" fmla="*/ 46 w 128"/>
                    <a:gd name="T33" fmla="*/ 2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6" y="20"/>
                      </a:moveTo>
                      <a:cubicBezTo>
                        <a:pt x="46" y="24"/>
                        <a:pt x="49" y="24"/>
                        <a:pt x="53" y="27"/>
                      </a:cubicBezTo>
                      <a:cubicBezTo>
                        <a:pt x="49" y="27"/>
                        <a:pt x="46" y="30"/>
                        <a:pt x="46" y="34"/>
                      </a:cubicBezTo>
                      <a:cubicBezTo>
                        <a:pt x="46" y="34"/>
                        <a:pt x="42" y="37"/>
                        <a:pt x="42" y="37"/>
                      </a:cubicBezTo>
                      <a:cubicBezTo>
                        <a:pt x="38" y="34"/>
                        <a:pt x="34" y="30"/>
                        <a:pt x="31" y="27"/>
                      </a:cubicBezTo>
                      <a:cubicBezTo>
                        <a:pt x="23" y="24"/>
                        <a:pt x="16" y="20"/>
                        <a:pt x="8" y="14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2" y="27"/>
                        <a:pt x="19" y="30"/>
                        <a:pt x="23" y="34"/>
                      </a:cubicBezTo>
                      <a:cubicBezTo>
                        <a:pt x="31" y="37"/>
                        <a:pt x="34" y="40"/>
                        <a:pt x="38" y="44"/>
                      </a:cubicBezTo>
                      <a:cubicBezTo>
                        <a:pt x="34" y="57"/>
                        <a:pt x="42" y="73"/>
                        <a:pt x="57" y="83"/>
                      </a:cubicBezTo>
                      <a:cubicBezTo>
                        <a:pt x="76" y="96"/>
                        <a:pt x="102" y="93"/>
                        <a:pt x="117" y="73"/>
                      </a:cubicBezTo>
                      <a:cubicBezTo>
                        <a:pt x="128" y="57"/>
                        <a:pt x="121" y="34"/>
                        <a:pt x="102" y="24"/>
                      </a:cubicBezTo>
                      <a:cubicBezTo>
                        <a:pt x="91" y="14"/>
                        <a:pt x="72" y="14"/>
                        <a:pt x="57" y="20"/>
                      </a:cubicBezTo>
                      <a:cubicBezTo>
                        <a:pt x="57" y="20"/>
                        <a:pt x="53" y="17"/>
                        <a:pt x="49" y="17"/>
                      </a:cubicBezTo>
                      <a:cubicBezTo>
                        <a:pt x="38" y="10"/>
                        <a:pt x="27" y="4"/>
                        <a:pt x="19" y="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23" y="10"/>
                        <a:pt x="34" y="17"/>
                        <a:pt x="46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8" name="Freeform 1168"/>
                <p:cNvSpPr>
                  <a:spLocks/>
                </p:cNvSpPr>
                <p:nvPr/>
              </p:nvSpPr>
              <p:spPr bwMode="auto">
                <a:xfrm>
                  <a:off x="2092" y="2434"/>
                  <a:ext cx="13" cy="11"/>
                </a:xfrm>
                <a:custGeom>
                  <a:avLst/>
                  <a:gdLst>
                    <a:gd name="T0" fmla="*/ 5 w 13"/>
                    <a:gd name="T1" fmla="*/ 3 h 11"/>
                    <a:gd name="T2" fmla="*/ 5 w 13"/>
                    <a:gd name="T3" fmla="*/ 3 h 11"/>
                    <a:gd name="T4" fmla="*/ 5 w 13"/>
                    <a:gd name="T5" fmla="*/ 4 h 11"/>
                    <a:gd name="T6" fmla="*/ 4 w 13"/>
                    <a:gd name="T7" fmla="*/ 4 h 11"/>
                    <a:gd name="T8" fmla="*/ 3 w 13"/>
                    <a:gd name="T9" fmla="*/ 3 h 11"/>
                    <a:gd name="T10" fmla="*/ 1 w 13"/>
                    <a:gd name="T11" fmla="*/ 2 h 11"/>
                    <a:gd name="T12" fmla="*/ 0 w 13"/>
                    <a:gd name="T13" fmla="*/ 3 h 11"/>
                    <a:gd name="T14" fmla="*/ 2 w 13"/>
                    <a:gd name="T15" fmla="*/ 4 h 11"/>
                    <a:gd name="T16" fmla="*/ 4 w 13"/>
                    <a:gd name="T17" fmla="*/ 5 h 11"/>
                    <a:gd name="T18" fmla="*/ 6 w 13"/>
                    <a:gd name="T19" fmla="*/ 9 h 11"/>
                    <a:gd name="T20" fmla="*/ 12 w 13"/>
                    <a:gd name="T21" fmla="*/ 8 h 11"/>
                    <a:gd name="T22" fmla="*/ 10 w 13"/>
                    <a:gd name="T23" fmla="*/ 3 h 11"/>
                    <a:gd name="T24" fmla="*/ 6 w 13"/>
                    <a:gd name="T25" fmla="*/ 3 h 11"/>
                    <a:gd name="T26" fmla="*/ 5 w 13"/>
                    <a:gd name="T27" fmla="*/ 2 h 11"/>
                    <a:gd name="T28" fmla="*/ 2 w 13"/>
                    <a:gd name="T29" fmla="*/ 0 h 11"/>
                    <a:gd name="T30" fmla="*/ 1 w 13"/>
                    <a:gd name="T31" fmla="*/ 1 h 11"/>
                    <a:gd name="T32" fmla="*/ 5 w 13"/>
                    <a:gd name="T33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5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3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3" y="6"/>
                        <a:pt x="4" y="8"/>
                        <a:pt x="6" y="9"/>
                      </a:cubicBezTo>
                      <a:cubicBezTo>
                        <a:pt x="8" y="11"/>
                        <a:pt x="10" y="10"/>
                        <a:pt x="12" y="8"/>
                      </a:cubicBezTo>
                      <a:cubicBezTo>
                        <a:pt x="13" y="6"/>
                        <a:pt x="13" y="4"/>
                        <a:pt x="10" y="3"/>
                      </a:cubicBezTo>
                      <a:cubicBezTo>
                        <a:pt x="9" y="2"/>
                        <a:pt x="7" y="2"/>
                        <a:pt x="6" y="3"/>
                      </a:cubicBezTo>
                      <a:cubicBezTo>
                        <a:pt x="6" y="3"/>
                        <a:pt x="5" y="2"/>
                        <a:pt x="5" y="2"/>
                      </a:cubicBezTo>
                      <a:cubicBezTo>
                        <a:pt x="4" y="2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9" name="Freeform 1169"/>
                <p:cNvSpPr>
                  <a:spLocks/>
                </p:cNvSpPr>
                <p:nvPr/>
              </p:nvSpPr>
              <p:spPr bwMode="auto">
                <a:xfrm>
                  <a:off x="2080" y="2428"/>
                  <a:ext cx="13" cy="8"/>
                </a:xfrm>
                <a:custGeom>
                  <a:avLst/>
                  <a:gdLst>
                    <a:gd name="T0" fmla="*/ 72 w 128"/>
                    <a:gd name="T1" fmla="*/ 66 h 80"/>
                    <a:gd name="T2" fmla="*/ 76 w 128"/>
                    <a:gd name="T3" fmla="*/ 66 h 80"/>
                    <a:gd name="T4" fmla="*/ 113 w 128"/>
                    <a:gd name="T5" fmla="*/ 80 h 80"/>
                    <a:gd name="T6" fmla="*/ 117 w 128"/>
                    <a:gd name="T7" fmla="*/ 75 h 80"/>
                    <a:gd name="T8" fmla="*/ 80 w 128"/>
                    <a:gd name="T9" fmla="*/ 60 h 80"/>
                    <a:gd name="T10" fmla="*/ 80 w 128"/>
                    <a:gd name="T11" fmla="*/ 60 h 80"/>
                    <a:gd name="T12" fmla="*/ 83 w 128"/>
                    <a:gd name="T13" fmla="*/ 55 h 80"/>
                    <a:gd name="T14" fmla="*/ 87 w 128"/>
                    <a:gd name="T15" fmla="*/ 52 h 80"/>
                    <a:gd name="T16" fmla="*/ 95 w 128"/>
                    <a:gd name="T17" fmla="*/ 58 h 80"/>
                    <a:gd name="T18" fmla="*/ 125 w 128"/>
                    <a:gd name="T19" fmla="*/ 69 h 80"/>
                    <a:gd name="T20" fmla="*/ 128 w 128"/>
                    <a:gd name="T21" fmla="*/ 63 h 80"/>
                    <a:gd name="T22" fmla="*/ 102 w 128"/>
                    <a:gd name="T23" fmla="*/ 52 h 80"/>
                    <a:gd name="T24" fmla="*/ 91 w 128"/>
                    <a:gd name="T25" fmla="*/ 46 h 80"/>
                    <a:gd name="T26" fmla="*/ 72 w 128"/>
                    <a:gd name="T27" fmla="*/ 9 h 80"/>
                    <a:gd name="T28" fmla="*/ 16 w 128"/>
                    <a:gd name="T29" fmla="*/ 20 h 80"/>
                    <a:gd name="T30" fmla="*/ 27 w 128"/>
                    <a:gd name="T31" fmla="*/ 63 h 80"/>
                    <a:gd name="T32" fmla="*/ 72 w 128"/>
                    <a:gd name="T33" fmla="*/ 6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2" y="66"/>
                      </a:moveTo>
                      <a:cubicBezTo>
                        <a:pt x="72" y="66"/>
                        <a:pt x="76" y="66"/>
                        <a:pt x="76" y="66"/>
                      </a:cubicBezTo>
                      <a:cubicBezTo>
                        <a:pt x="87" y="75"/>
                        <a:pt x="102" y="78"/>
                        <a:pt x="113" y="80"/>
                      </a:cubicBezTo>
                      <a:cubicBezTo>
                        <a:pt x="117" y="75"/>
                        <a:pt x="117" y="75"/>
                        <a:pt x="117" y="75"/>
                      </a:cubicBezTo>
                      <a:cubicBezTo>
                        <a:pt x="102" y="72"/>
                        <a:pt x="95" y="69"/>
                        <a:pt x="80" y="60"/>
                      </a:cubicBezTo>
                      <a:cubicBezTo>
                        <a:pt x="80" y="60"/>
                        <a:pt x="80" y="60"/>
                        <a:pt x="80" y="60"/>
                      </a:cubicBezTo>
                      <a:cubicBezTo>
                        <a:pt x="80" y="58"/>
                        <a:pt x="83" y="58"/>
                        <a:pt x="83" y="55"/>
                      </a:cubicBezTo>
                      <a:cubicBezTo>
                        <a:pt x="83" y="55"/>
                        <a:pt x="87" y="52"/>
                        <a:pt x="87" y="52"/>
                      </a:cubicBezTo>
                      <a:cubicBezTo>
                        <a:pt x="91" y="55"/>
                        <a:pt x="91" y="55"/>
                        <a:pt x="95" y="58"/>
                      </a:cubicBezTo>
                      <a:cubicBezTo>
                        <a:pt x="102" y="63"/>
                        <a:pt x="113" y="66"/>
                        <a:pt x="125" y="69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17" y="60"/>
                        <a:pt x="110" y="55"/>
                        <a:pt x="102" y="52"/>
                      </a:cubicBezTo>
                      <a:cubicBezTo>
                        <a:pt x="98" y="49"/>
                        <a:pt x="95" y="49"/>
                        <a:pt x="91" y="46"/>
                      </a:cubicBezTo>
                      <a:cubicBezTo>
                        <a:pt x="95" y="32"/>
                        <a:pt x="87" y="18"/>
                        <a:pt x="72" y="9"/>
                      </a:cubicBezTo>
                      <a:cubicBezTo>
                        <a:pt x="53" y="0"/>
                        <a:pt x="27" y="6"/>
                        <a:pt x="16" y="20"/>
                      </a:cubicBezTo>
                      <a:cubicBezTo>
                        <a:pt x="0" y="35"/>
                        <a:pt x="8" y="52"/>
                        <a:pt x="27" y="63"/>
                      </a:cubicBezTo>
                      <a:cubicBezTo>
                        <a:pt x="42" y="69"/>
                        <a:pt x="57" y="72"/>
                        <a:pt x="72" y="6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0" name="Freeform 1170"/>
                <p:cNvSpPr>
                  <a:spLocks/>
                </p:cNvSpPr>
                <p:nvPr/>
              </p:nvSpPr>
              <p:spPr bwMode="auto">
                <a:xfrm>
                  <a:off x="2080" y="2428"/>
                  <a:ext cx="13" cy="8"/>
                </a:xfrm>
                <a:custGeom>
                  <a:avLst/>
                  <a:gdLst>
                    <a:gd name="T0" fmla="*/ 7 w 13"/>
                    <a:gd name="T1" fmla="*/ 7 h 8"/>
                    <a:gd name="T2" fmla="*/ 8 w 13"/>
                    <a:gd name="T3" fmla="*/ 7 h 8"/>
                    <a:gd name="T4" fmla="*/ 12 w 13"/>
                    <a:gd name="T5" fmla="*/ 8 h 8"/>
                    <a:gd name="T6" fmla="*/ 12 w 13"/>
                    <a:gd name="T7" fmla="*/ 8 h 8"/>
                    <a:gd name="T8" fmla="*/ 8 w 13"/>
                    <a:gd name="T9" fmla="*/ 6 h 8"/>
                    <a:gd name="T10" fmla="*/ 8 w 13"/>
                    <a:gd name="T11" fmla="*/ 6 h 8"/>
                    <a:gd name="T12" fmla="*/ 9 w 13"/>
                    <a:gd name="T13" fmla="*/ 5 h 8"/>
                    <a:gd name="T14" fmla="*/ 9 w 13"/>
                    <a:gd name="T15" fmla="*/ 5 h 8"/>
                    <a:gd name="T16" fmla="*/ 10 w 13"/>
                    <a:gd name="T17" fmla="*/ 6 h 8"/>
                    <a:gd name="T18" fmla="*/ 13 w 13"/>
                    <a:gd name="T19" fmla="*/ 7 h 8"/>
                    <a:gd name="T20" fmla="*/ 13 w 13"/>
                    <a:gd name="T21" fmla="*/ 6 h 8"/>
                    <a:gd name="T22" fmla="*/ 11 w 13"/>
                    <a:gd name="T23" fmla="*/ 5 h 8"/>
                    <a:gd name="T24" fmla="*/ 10 w 13"/>
                    <a:gd name="T25" fmla="*/ 5 h 8"/>
                    <a:gd name="T26" fmla="*/ 7 w 13"/>
                    <a:gd name="T27" fmla="*/ 1 h 8"/>
                    <a:gd name="T28" fmla="*/ 2 w 13"/>
                    <a:gd name="T29" fmla="*/ 2 h 8"/>
                    <a:gd name="T30" fmla="*/ 3 w 13"/>
                    <a:gd name="T31" fmla="*/ 6 h 8"/>
                    <a:gd name="T32" fmla="*/ 7 w 13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7" y="7"/>
                      </a:move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9" y="8"/>
                        <a:pt x="11" y="8"/>
                        <a:pt x="12" y="8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7"/>
                        <a:pt x="10" y="7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5"/>
                        <a:pt x="10" y="5"/>
                        <a:pt x="10" y="6"/>
                      </a:cubicBezTo>
                      <a:cubicBezTo>
                        <a:pt x="11" y="6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2" y="5"/>
                        <a:pt x="11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3"/>
                        <a:pt x="9" y="2"/>
                        <a:pt x="7" y="1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1" y="5"/>
                        <a:pt x="3" y="6"/>
                      </a:cubicBezTo>
                      <a:cubicBezTo>
                        <a:pt x="4" y="7"/>
                        <a:pt x="6" y="7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1" name="Freeform 1171"/>
                <p:cNvSpPr>
                  <a:spLocks/>
                </p:cNvSpPr>
                <p:nvPr/>
              </p:nvSpPr>
              <p:spPr bwMode="auto">
                <a:xfrm>
                  <a:off x="1615" y="2172"/>
                  <a:ext cx="14" cy="8"/>
                </a:xfrm>
                <a:custGeom>
                  <a:avLst/>
                  <a:gdLst>
                    <a:gd name="T0" fmla="*/ 46 w 128"/>
                    <a:gd name="T1" fmla="*/ 20 h 80"/>
                    <a:gd name="T2" fmla="*/ 53 w 128"/>
                    <a:gd name="T3" fmla="*/ 23 h 80"/>
                    <a:gd name="T4" fmla="*/ 46 w 128"/>
                    <a:gd name="T5" fmla="*/ 29 h 80"/>
                    <a:gd name="T6" fmla="*/ 42 w 128"/>
                    <a:gd name="T7" fmla="*/ 32 h 80"/>
                    <a:gd name="T8" fmla="*/ 31 w 128"/>
                    <a:gd name="T9" fmla="*/ 23 h 80"/>
                    <a:gd name="T10" fmla="*/ 8 w 128"/>
                    <a:gd name="T11" fmla="*/ 15 h 80"/>
                    <a:gd name="T12" fmla="*/ 0 w 128"/>
                    <a:gd name="T13" fmla="*/ 20 h 80"/>
                    <a:gd name="T14" fmla="*/ 27 w 128"/>
                    <a:gd name="T15" fmla="*/ 29 h 80"/>
                    <a:gd name="T16" fmla="*/ 38 w 128"/>
                    <a:gd name="T17" fmla="*/ 38 h 80"/>
                    <a:gd name="T18" fmla="*/ 61 w 128"/>
                    <a:gd name="T19" fmla="*/ 72 h 80"/>
                    <a:gd name="T20" fmla="*/ 117 w 128"/>
                    <a:gd name="T21" fmla="*/ 63 h 80"/>
                    <a:gd name="T22" fmla="*/ 102 w 128"/>
                    <a:gd name="T23" fmla="*/ 18 h 80"/>
                    <a:gd name="T24" fmla="*/ 57 w 128"/>
                    <a:gd name="T25" fmla="*/ 18 h 80"/>
                    <a:gd name="T26" fmla="*/ 49 w 128"/>
                    <a:gd name="T27" fmla="*/ 15 h 80"/>
                    <a:gd name="T28" fmla="*/ 16 w 128"/>
                    <a:gd name="T29" fmla="*/ 0 h 80"/>
                    <a:gd name="T30" fmla="*/ 12 w 128"/>
                    <a:gd name="T31" fmla="*/ 9 h 80"/>
                    <a:gd name="T32" fmla="*/ 46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6" y="20"/>
                      </a:moveTo>
                      <a:cubicBezTo>
                        <a:pt x="46" y="20"/>
                        <a:pt x="49" y="23"/>
                        <a:pt x="53" y="23"/>
                      </a:cubicBezTo>
                      <a:cubicBezTo>
                        <a:pt x="49" y="23"/>
                        <a:pt x="46" y="26"/>
                        <a:pt x="46" y="29"/>
                      </a:cubicBezTo>
                      <a:cubicBezTo>
                        <a:pt x="46" y="29"/>
                        <a:pt x="46" y="32"/>
                        <a:pt x="42" y="32"/>
                      </a:cubicBezTo>
                      <a:cubicBezTo>
                        <a:pt x="38" y="29"/>
                        <a:pt x="34" y="26"/>
                        <a:pt x="31" y="23"/>
                      </a:cubicBezTo>
                      <a:cubicBezTo>
                        <a:pt x="23" y="20"/>
                        <a:pt x="16" y="18"/>
                        <a:pt x="8" y="1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2" y="23"/>
                        <a:pt x="19" y="26"/>
                        <a:pt x="27" y="29"/>
                      </a:cubicBezTo>
                      <a:cubicBezTo>
                        <a:pt x="31" y="32"/>
                        <a:pt x="34" y="35"/>
                        <a:pt x="38" y="38"/>
                      </a:cubicBezTo>
                      <a:cubicBezTo>
                        <a:pt x="38" y="52"/>
                        <a:pt x="42" y="66"/>
                        <a:pt x="61" y="72"/>
                      </a:cubicBezTo>
                      <a:cubicBezTo>
                        <a:pt x="80" y="80"/>
                        <a:pt x="106" y="78"/>
                        <a:pt x="117" y="63"/>
                      </a:cubicBezTo>
                      <a:cubicBezTo>
                        <a:pt x="128" y="49"/>
                        <a:pt x="125" y="26"/>
                        <a:pt x="102" y="18"/>
                      </a:cubicBezTo>
                      <a:cubicBezTo>
                        <a:pt x="91" y="12"/>
                        <a:pt x="72" y="12"/>
                        <a:pt x="57" y="18"/>
                      </a:cubicBezTo>
                      <a:cubicBezTo>
                        <a:pt x="57" y="18"/>
                        <a:pt x="53" y="15"/>
                        <a:pt x="49" y="15"/>
                      </a:cubicBezTo>
                      <a:cubicBezTo>
                        <a:pt x="38" y="9"/>
                        <a:pt x="27" y="6"/>
                        <a:pt x="16" y="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23" y="12"/>
                        <a:pt x="34" y="15"/>
                        <a:pt x="46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2" name="Freeform 1172"/>
                <p:cNvSpPr>
                  <a:spLocks/>
                </p:cNvSpPr>
                <p:nvPr/>
              </p:nvSpPr>
              <p:spPr bwMode="auto">
                <a:xfrm>
                  <a:off x="1615" y="2172"/>
                  <a:ext cx="14" cy="8"/>
                </a:xfrm>
                <a:custGeom>
                  <a:avLst/>
                  <a:gdLst>
                    <a:gd name="T0" fmla="*/ 5 w 14"/>
                    <a:gd name="T1" fmla="*/ 2 h 8"/>
                    <a:gd name="T2" fmla="*/ 6 w 14"/>
                    <a:gd name="T3" fmla="*/ 2 h 8"/>
                    <a:gd name="T4" fmla="*/ 5 w 14"/>
                    <a:gd name="T5" fmla="*/ 3 h 8"/>
                    <a:gd name="T6" fmla="*/ 4 w 14"/>
                    <a:gd name="T7" fmla="*/ 3 h 8"/>
                    <a:gd name="T8" fmla="*/ 3 w 14"/>
                    <a:gd name="T9" fmla="*/ 2 h 8"/>
                    <a:gd name="T10" fmla="*/ 1 w 14"/>
                    <a:gd name="T11" fmla="*/ 1 h 8"/>
                    <a:gd name="T12" fmla="*/ 0 w 14"/>
                    <a:gd name="T13" fmla="*/ 2 h 8"/>
                    <a:gd name="T14" fmla="*/ 3 w 14"/>
                    <a:gd name="T15" fmla="*/ 3 h 8"/>
                    <a:gd name="T16" fmla="*/ 4 w 14"/>
                    <a:gd name="T17" fmla="*/ 4 h 8"/>
                    <a:gd name="T18" fmla="*/ 6 w 14"/>
                    <a:gd name="T19" fmla="*/ 7 h 8"/>
                    <a:gd name="T20" fmla="*/ 12 w 14"/>
                    <a:gd name="T21" fmla="*/ 6 h 8"/>
                    <a:gd name="T22" fmla="*/ 11 w 14"/>
                    <a:gd name="T23" fmla="*/ 2 h 8"/>
                    <a:gd name="T24" fmla="*/ 6 w 14"/>
                    <a:gd name="T25" fmla="*/ 2 h 8"/>
                    <a:gd name="T26" fmla="*/ 5 w 14"/>
                    <a:gd name="T27" fmla="*/ 1 h 8"/>
                    <a:gd name="T28" fmla="*/ 2 w 14"/>
                    <a:gd name="T29" fmla="*/ 0 h 8"/>
                    <a:gd name="T30" fmla="*/ 1 w 14"/>
                    <a:gd name="T31" fmla="*/ 1 h 8"/>
                    <a:gd name="T32" fmla="*/ 5 w 14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5" y="2"/>
                      </a:move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3"/>
                        <a:pt x="4" y="3"/>
                        <a:pt x="3" y="2"/>
                      </a:cubicBezTo>
                      <a:cubicBezTo>
                        <a:pt x="2" y="2"/>
                        <a:pt x="2" y="2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3" y="3"/>
                      </a:cubicBezTo>
                      <a:cubicBezTo>
                        <a:pt x="3" y="3"/>
                        <a:pt x="4" y="3"/>
                        <a:pt x="4" y="4"/>
                      </a:cubicBezTo>
                      <a:cubicBezTo>
                        <a:pt x="4" y="5"/>
                        <a:pt x="4" y="7"/>
                        <a:pt x="6" y="7"/>
                      </a:cubicBezTo>
                      <a:cubicBezTo>
                        <a:pt x="8" y="8"/>
                        <a:pt x="11" y="8"/>
                        <a:pt x="12" y="6"/>
                      </a:cubicBezTo>
                      <a:cubicBezTo>
                        <a:pt x="14" y="5"/>
                        <a:pt x="13" y="3"/>
                        <a:pt x="11" y="2"/>
                      </a:cubicBezTo>
                      <a:cubicBezTo>
                        <a:pt x="10" y="1"/>
                        <a:pt x="8" y="1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1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3" name="Freeform 1173"/>
                <p:cNvSpPr>
                  <a:spLocks/>
                </p:cNvSpPr>
                <p:nvPr/>
              </p:nvSpPr>
              <p:spPr bwMode="auto">
                <a:xfrm>
                  <a:off x="1603" y="2163"/>
                  <a:ext cx="14" cy="10"/>
                </a:xfrm>
                <a:custGeom>
                  <a:avLst/>
                  <a:gdLst>
                    <a:gd name="T0" fmla="*/ 72 w 128"/>
                    <a:gd name="T1" fmla="*/ 79 h 96"/>
                    <a:gd name="T2" fmla="*/ 76 w 128"/>
                    <a:gd name="T3" fmla="*/ 79 h 96"/>
                    <a:gd name="T4" fmla="*/ 113 w 128"/>
                    <a:gd name="T5" fmla="*/ 96 h 96"/>
                    <a:gd name="T6" fmla="*/ 117 w 128"/>
                    <a:gd name="T7" fmla="*/ 90 h 96"/>
                    <a:gd name="T8" fmla="*/ 80 w 128"/>
                    <a:gd name="T9" fmla="*/ 72 h 96"/>
                    <a:gd name="T10" fmla="*/ 80 w 128"/>
                    <a:gd name="T11" fmla="*/ 72 h 96"/>
                    <a:gd name="T12" fmla="*/ 83 w 128"/>
                    <a:gd name="T13" fmla="*/ 66 h 96"/>
                    <a:gd name="T14" fmla="*/ 83 w 128"/>
                    <a:gd name="T15" fmla="*/ 62 h 96"/>
                    <a:gd name="T16" fmla="*/ 95 w 128"/>
                    <a:gd name="T17" fmla="*/ 69 h 96"/>
                    <a:gd name="T18" fmla="*/ 121 w 128"/>
                    <a:gd name="T19" fmla="*/ 83 h 96"/>
                    <a:gd name="T20" fmla="*/ 128 w 128"/>
                    <a:gd name="T21" fmla="*/ 72 h 96"/>
                    <a:gd name="T22" fmla="*/ 98 w 128"/>
                    <a:gd name="T23" fmla="*/ 62 h 96"/>
                    <a:gd name="T24" fmla="*/ 87 w 128"/>
                    <a:gd name="T25" fmla="*/ 55 h 96"/>
                    <a:gd name="T26" fmla="*/ 72 w 128"/>
                    <a:gd name="T27" fmla="*/ 11 h 96"/>
                    <a:gd name="T28" fmla="*/ 12 w 128"/>
                    <a:gd name="T29" fmla="*/ 24 h 96"/>
                    <a:gd name="T30" fmla="*/ 27 w 128"/>
                    <a:gd name="T31" fmla="*/ 76 h 96"/>
                    <a:gd name="T32" fmla="*/ 72 w 128"/>
                    <a:gd name="T33" fmla="*/ 7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2" y="79"/>
                      </a:moveTo>
                      <a:cubicBezTo>
                        <a:pt x="72" y="79"/>
                        <a:pt x="76" y="79"/>
                        <a:pt x="76" y="79"/>
                      </a:cubicBezTo>
                      <a:cubicBezTo>
                        <a:pt x="87" y="86"/>
                        <a:pt x="102" y="93"/>
                        <a:pt x="113" y="96"/>
                      </a:cubicBezTo>
                      <a:cubicBezTo>
                        <a:pt x="117" y="90"/>
                        <a:pt x="117" y="90"/>
                        <a:pt x="117" y="90"/>
                      </a:cubicBezTo>
                      <a:cubicBezTo>
                        <a:pt x="102" y="86"/>
                        <a:pt x="91" y="79"/>
                        <a:pt x="80" y="72"/>
                      </a:cubicBezTo>
                      <a:cubicBezTo>
                        <a:pt x="80" y="72"/>
                        <a:pt x="80" y="72"/>
                        <a:pt x="80" y="72"/>
                      </a:cubicBezTo>
                      <a:cubicBezTo>
                        <a:pt x="80" y="69"/>
                        <a:pt x="80" y="69"/>
                        <a:pt x="83" y="66"/>
                      </a:cubicBezTo>
                      <a:cubicBezTo>
                        <a:pt x="83" y="66"/>
                        <a:pt x="83" y="62"/>
                        <a:pt x="83" y="62"/>
                      </a:cubicBezTo>
                      <a:cubicBezTo>
                        <a:pt x="87" y="66"/>
                        <a:pt x="91" y="66"/>
                        <a:pt x="95" y="69"/>
                      </a:cubicBezTo>
                      <a:cubicBezTo>
                        <a:pt x="102" y="72"/>
                        <a:pt x="113" y="76"/>
                        <a:pt x="121" y="83"/>
                      </a:cubicBezTo>
                      <a:cubicBezTo>
                        <a:pt x="128" y="72"/>
                        <a:pt x="128" y="72"/>
                        <a:pt x="128" y="72"/>
                      </a:cubicBezTo>
                      <a:cubicBezTo>
                        <a:pt x="117" y="69"/>
                        <a:pt x="106" y="66"/>
                        <a:pt x="98" y="62"/>
                      </a:cubicBezTo>
                      <a:cubicBezTo>
                        <a:pt x="95" y="59"/>
                        <a:pt x="91" y="59"/>
                        <a:pt x="87" y="55"/>
                      </a:cubicBezTo>
                      <a:cubicBezTo>
                        <a:pt x="95" y="38"/>
                        <a:pt x="87" y="21"/>
                        <a:pt x="72" y="11"/>
                      </a:cubicBezTo>
                      <a:cubicBezTo>
                        <a:pt x="49" y="0"/>
                        <a:pt x="23" y="7"/>
                        <a:pt x="12" y="24"/>
                      </a:cubicBezTo>
                      <a:cubicBezTo>
                        <a:pt x="0" y="42"/>
                        <a:pt x="4" y="66"/>
                        <a:pt x="27" y="76"/>
                      </a:cubicBezTo>
                      <a:cubicBezTo>
                        <a:pt x="38" y="86"/>
                        <a:pt x="57" y="86"/>
                        <a:pt x="72" y="7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4" name="Freeform 1174"/>
                <p:cNvSpPr>
                  <a:spLocks/>
                </p:cNvSpPr>
                <p:nvPr/>
              </p:nvSpPr>
              <p:spPr bwMode="auto">
                <a:xfrm>
                  <a:off x="1603" y="2163"/>
                  <a:ext cx="14" cy="10"/>
                </a:xfrm>
                <a:custGeom>
                  <a:avLst/>
                  <a:gdLst>
                    <a:gd name="T0" fmla="*/ 8 w 14"/>
                    <a:gd name="T1" fmla="*/ 9 h 10"/>
                    <a:gd name="T2" fmla="*/ 8 w 14"/>
                    <a:gd name="T3" fmla="*/ 9 h 10"/>
                    <a:gd name="T4" fmla="*/ 12 w 14"/>
                    <a:gd name="T5" fmla="*/ 10 h 10"/>
                    <a:gd name="T6" fmla="*/ 13 w 14"/>
                    <a:gd name="T7" fmla="*/ 10 h 10"/>
                    <a:gd name="T8" fmla="*/ 9 w 14"/>
                    <a:gd name="T9" fmla="*/ 8 h 10"/>
                    <a:gd name="T10" fmla="*/ 9 w 14"/>
                    <a:gd name="T11" fmla="*/ 8 h 10"/>
                    <a:gd name="T12" fmla="*/ 9 w 14"/>
                    <a:gd name="T13" fmla="*/ 7 h 10"/>
                    <a:gd name="T14" fmla="*/ 9 w 14"/>
                    <a:gd name="T15" fmla="*/ 7 h 10"/>
                    <a:gd name="T16" fmla="*/ 10 w 14"/>
                    <a:gd name="T17" fmla="*/ 8 h 10"/>
                    <a:gd name="T18" fmla="*/ 13 w 14"/>
                    <a:gd name="T19" fmla="*/ 9 h 10"/>
                    <a:gd name="T20" fmla="*/ 14 w 14"/>
                    <a:gd name="T21" fmla="*/ 8 h 10"/>
                    <a:gd name="T22" fmla="*/ 11 w 14"/>
                    <a:gd name="T23" fmla="*/ 7 h 10"/>
                    <a:gd name="T24" fmla="*/ 9 w 14"/>
                    <a:gd name="T25" fmla="*/ 6 h 10"/>
                    <a:gd name="T26" fmla="*/ 8 w 14"/>
                    <a:gd name="T27" fmla="*/ 1 h 10"/>
                    <a:gd name="T28" fmla="*/ 1 w 14"/>
                    <a:gd name="T29" fmla="*/ 3 h 10"/>
                    <a:gd name="T30" fmla="*/ 3 w 14"/>
                    <a:gd name="T31" fmla="*/ 8 h 10"/>
                    <a:gd name="T32" fmla="*/ 8 w 14"/>
                    <a:gd name="T33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8" y="9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9"/>
                        <a:pt x="11" y="10"/>
                        <a:pt x="12" y="10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0" y="9"/>
                        <a:pt x="9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8"/>
                        <a:pt x="9" y="8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10" y="7"/>
                        <a:pt x="10" y="8"/>
                      </a:cubicBezTo>
                      <a:cubicBezTo>
                        <a:pt x="11" y="8"/>
                        <a:pt x="12" y="8"/>
                        <a:pt x="13" y="9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8"/>
                        <a:pt x="11" y="7"/>
                        <a:pt x="11" y="7"/>
                      </a:cubicBezTo>
                      <a:cubicBezTo>
                        <a:pt x="10" y="7"/>
                        <a:pt x="10" y="7"/>
                        <a:pt x="9" y="6"/>
                      </a:cubicBezTo>
                      <a:cubicBezTo>
                        <a:pt x="10" y="4"/>
                        <a:pt x="9" y="3"/>
                        <a:pt x="8" y="1"/>
                      </a:cubicBezTo>
                      <a:cubicBezTo>
                        <a:pt x="5" y="0"/>
                        <a:pt x="3" y="1"/>
                        <a:pt x="1" y="3"/>
                      </a:cubicBezTo>
                      <a:cubicBezTo>
                        <a:pt x="0" y="5"/>
                        <a:pt x="1" y="7"/>
                        <a:pt x="3" y="8"/>
                      </a:cubicBezTo>
                      <a:cubicBezTo>
                        <a:pt x="4" y="9"/>
                        <a:pt x="6" y="9"/>
                        <a:pt x="8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5" name="Freeform 1175"/>
                <p:cNvSpPr>
                  <a:spLocks/>
                </p:cNvSpPr>
                <p:nvPr/>
              </p:nvSpPr>
              <p:spPr bwMode="auto">
                <a:xfrm>
                  <a:off x="2099" y="2428"/>
                  <a:ext cx="13" cy="10"/>
                </a:xfrm>
                <a:custGeom>
                  <a:avLst/>
                  <a:gdLst>
                    <a:gd name="T0" fmla="*/ 42 w 128"/>
                    <a:gd name="T1" fmla="*/ 21 h 96"/>
                    <a:gd name="T2" fmla="*/ 49 w 128"/>
                    <a:gd name="T3" fmla="*/ 28 h 96"/>
                    <a:gd name="T4" fmla="*/ 46 w 128"/>
                    <a:gd name="T5" fmla="*/ 35 h 96"/>
                    <a:gd name="T6" fmla="*/ 42 w 128"/>
                    <a:gd name="T7" fmla="*/ 38 h 96"/>
                    <a:gd name="T8" fmla="*/ 27 w 128"/>
                    <a:gd name="T9" fmla="*/ 28 h 96"/>
                    <a:gd name="T10" fmla="*/ 4 w 128"/>
                    <a:gd name="T11" fmla="*/ 18 h 96"/>
                    <a:gd name="T12" fmla="*/ 0 w 128"/>
                    <a:gd name="T13" fmla="*/ 24 h 96"/>
                    <a:gd name="T14" fmla="*/ 23 w 128"/>
                    <a:gd name="T15" fmla="*/ 35 h 96"/>
                    <a:gd name="T16" fmla="*/ 38 w 128"/>
                    <a:gd name="T17" fmla="*/ 45 h 96"/>
                    <a:gd name="T18" fmla="*/ 57 w 128"/>
                    <a:gd name="T19" fmla="*/ 86 h 96"/>
                    <a:gd name="T20" fmla="*/ 117 w 128"/>
                    <a:gd name="T21" fmla="*/ 76 h 96"/>
                    <a:gd name="T22" fmla="*/ 102 w 128"/>
                    <a:gd name="T23" fmla="*/ 21 h 96"/>
                    <a:gd name="T24" fmla="*/ 57 w 128"/>
                    <a:gd name="T25" fmla="*/ 21 h 96"/>
                    <a:gd name="T26" fmla="*/ 46 w 128"/>
                    <a:gd name="T27" fmla="*/ 14 h 96"/>
                    <a:gd name="T28" fmla="*/ 16 w 128"/>
                    <a:gd name="T29" fmla="*/ 0 h 96"/>
                    <a:gd name="T30" fmla="*/ 12 w 128"/>
                    <a:gd name="T31" fmla="*/ 7 h 96"/>
                    <a:gd name="T32" fmla="*/ 42 w 128"/>
                    <a:gd name="T33" fmla="*/ 2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2" y="21"/>
                      </a:moveTo>
                      <a:cubicBezTo>
                        <a:pt x="46" y="24"/>
                        <a:pt x="49" y="24"/>
                        <a:pt x="49" y="28"/>
                      </a:cubicBezTo>
                      <a:cubicBezTo>
                        <a:pt x="49" y="28"/>
                        <a:pt x="46" y="31"/>
                        <a:pt x="46" y="35"/>
                      </a:cubicBezTo>
                      <a:cubicBezTo>
                        <a:pt x="42" y="35"/>
                        <a:pt x="42" y="35"/>
                        <a:pt x="42" y="38"/>
                      </a:cubicBezTo>
                      <a:cubicBezTo>
                        <a:pt x="38" y="31"/>
                        <a:pt x="34" y="31"/>
                        <a:pt x="27" y="28"/>
                      </a:cubicBezTo>
                      <a:cubicBezTo>
                        <a:pt x="23" y="24"/>
                        <a:pt x="16" y="21"/>
                        <a:pt x="4" y="18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8" y="28"/>
                        <a:pt x="19" y="31"/>
                        <a:pt x="23" y="35"/>
                      </a:cubicBezTo>
                      <a:cubicBezTo>
                        <a:pt x="31" y="38"/>
                        <a:pt x="34" y="42"/>
                        <a:pt x="38" y="45"/>
                      </a:cubicBezTo>
                      <a:cubicBezTo>
                        <a:pt x="34" y="59"/>
                        <a:pt x="42" y="76"/>
                        <a:pt x="57" y="86"/>
                      </a:cubicBezTo>
                      <a:cubicBezTo>
                        <a:pt x="76" y="96"/>
                        <a:pt x="102" y="93"/>
                        <a:pt x="117" y="76"/>
                      </a:cubicBezTo>
                      <a:cubicBezTo>
                        <a:pt x="128" y="55"/>
                        <a:pt x="121" y="31"/>
                        <a:pt x="102" y="21"/>
                      </a:cubicBezTo>
                      <a:cubicBezTo>
                        <a:pt x="87" y="11"/>
                        <a:pt x="72" y="14"/>
                        <a:pt x="57" y="21"/>
                      </a:cubicBezTo>
                      <a:cubicBezTo>
                        <a:pt x="53" y="21"/>
                        <a:pt x="49" y="18"/>
                        <a:pt x="46" y="14"/>
                      </a:cubicBezTo>
                      <a:cubicBezTo>
                        <a:pt x="38" y="11"/>
                        <a:pt x="27" y="4"/>
                        <a:pt x="16" y="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23" y="11"/>
                        <a:pt x="34" y="18"/>
                        <a:pt x="42" y="2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6" name="Freeform 1176"/>
                <p:cNvSpPr>
                  <a:spLocks/>
                </p:cNvSpPr>
                <p:nvPr/>
              </p:nvSpPr>
              <p:spPr bwMode="auto">
                <a:xfrm>
                  <a:off x="2098" y="2428"/>
                  <a:ext cx="14" cy="10"/>
                </a:xfrm>
                <a:custGeom>
                  <a:avLst/>
                  <a:gdLst>
                    <a:gd name="T0" fmla="*/ 5 w 14"/>
                    <a:gd name="T1" fmla="*/ 2 h 10"/>
                    <a:gd name="T2" fmla="*/ 6 w 14"/>
                    <a:gd name="T3" fmla="*/ 3 h 10"/>
                    <a:gd name="T4" fmla="*/ 5 w 14"/>
                    <a:gd name="T5" fmla="*/ 3 h 10"/>
                    <a:gd name="T6" fmla="*/ 5 w 14"/>
                    <a:gd name="T7" fmla="*/ 4 h 10"/>
                    <a:gd name="T8" fmla="*/ 3 w 14"/>
                    <a:gd name="T9" fmla="*/ 3 h 10"/>
                    <a:gd name="T10" fmla="*/ 1 w 14"/>
                    <a:gd name="T11" fmla="*/ 2 h 10"/>
                    <a:gd name="T12" fmla="*/ 0 w 14"/>
                    <a:gd name="T13" fmla="*/ 2 h 10"/>
                    <a:gd name="T14" fmla="*/ 3 w 14"/>
                    <a:gd name="T15" fmla="*/ 3 h 10"/>
                    <a:gd name="T16" fmla="*/ 4 w 14"/>
                    <a:gd name="T17" fmla="*/ 4 h 10"/>
                    <a:gd name="T18" fmla="*/ 7 w 14"/>
                    <a:gd name="T19" fmla="*/ 9 h 10"/>
                    <a:gd name="T20" fmla="*/ 13 w 14"/>
                    <a:gd name="T21" fmla="*/ 8 h 10"/>
                    <a:gd name="T22" fmla="*/ 11 w 14"/>
                    <a:gd name="T23" fmla="*/ 2 h 10"/>
                    <a:gd name="T24" fmla="*/ 7 w 14"/>
                    <a:gd name="T25" fmla="*/ 2 h 10"/>
                    <a:gd name="T26" fmla="*/ 5 w 14"/>
                    <a:gd name="T27" fmla="*/ 1 h 10"/>
                    <a:gd name="T28" fmla="*/ 2 w 14"/>
                    <a:gd name="T29" fmla="*/ 0 h 10"/>
                    <a:gd name="T30" fmla="*/ 2 w 14"/>
                    <a:gd name="T31" fmla="*/ 0 h 10"/>
                    <a:gd name="T32" fmla="*/ 5 w 14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5" y="2"/>
                      </a:moveTo>
                      <a:cubicBezTo>
                        <a:pt x="5" y="2"/>
                        <a:pt x="6" y="2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6"/>
                        <a:pt x="5" y="8"/>
                        <a:pt x="7" y="9"/>
                      </a:cubicBezTo>
                      <a:cubicBezTo>
                        <a:pt x="9" y="10"/>
                        <a:pt x="11" y="10"/>
                        <a:pt x="13" y="8"/>
                      </a:cubicBezTo>
                      <a:cubicBezTo>
                        <a:pt x="14" y="5"/>
                        <a:pt x="13" y="3"/>
                        <a:pt x="11" y="2"/>
                      </a:cubicBezTo>
                      <a:cubicBezTo>
                        <a:pt x="10" y="1"/>
                        <a:pt x="8" y="1"/>
                        <a:pt x="7" y="2"/>
                      </a:cubicBezTo>
                      <a:cubicBezTo>
                        <a:pt x="6" y="2"/>
                        <a:pt x="6" y="2"/>
                        <a:pt x="5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7" name="Freeform 1177"/>
                <p:cNvSpPr>
                  <a:spLocks/>
                </p:cNvSpPr>
                <p:nvPr/>
              </p:nvSpPr>
              <p:spPr bwMode="auto">
                <a:xfrm>
                  <a:off x="2085" y="2421"/>
                  <a:ext cx="14" cy="8"/>
                </a:xfrm>
                <a:custGeom>
                  <a:avLst/>
                  <a:gdLst>
                    <a:gd name="T0" fmla="*/ 70 w 128"/>
                    <a:gd name="T1" fmla="*/ 63 h 80"/>
                    <a:gd name="T2" fmla="*/ 78 w 128"/>
                    <a:gd name="T3" fmla="*/ 66 h 80"/>
                    <a:gd name="T4" fmla="*/ 113 w 128"/>
                    <a:gd name="T5" fmla="*/ 80 h 80"/>
                    <a:gd name="T6" fmla="*/ 121 w 128"/>
                    <a:gd name="T7" fmla="*/ 75 h 80"/>
                    <a:gd name="T8" fmla="*/ 82 w 128"/>
                    <a:gd name="T9" fmla="*/ 60 h 80"/>
                    <a:gd name="T10" fmla="*/ 78 w 128"/>
                    <a:gd name="T11" fmla="*/ 60 h 80"/>
                    <a:gd name="T12" fmla="*/ 82 w 128"/>
                    <a:gd name="T13" fmla="*/ 52 h 80"/>
                    <a:gd name="T14" fmla="*/ 86 w 128"/>
                    <a:gd name="T15" fmla="*/ 49 h 80"/>
                    <a:gd name="T16" fmla="*/ 97 w 128"/>
                    <a:gd name="T17" fmla="*/ 58 h 80"/>
                    <a:gd name="T18" fmla="*/ 125 w 128"/>
                    <a:gd name="T19" fmla="*/ 66 h 80"/>
                    <a:gd name="T20" fmla="*/ 128 w 128"/>
                    <a:gd name="T21" fmla="*/ 60 h 80"/>
                    <a:gd name="T22" fmla="*/ 101 w 128"/>
                    <a:gd name="T23" fmla="*/ 49 h 80"/>
                    <a:gd name="T24" fmla="*/ 90 w 128"/>
                    <a:gd name="T25" fmla="*/ 46 h 80"/>
                    <a:gd name="T26" fmla="*/ 70 w 128"/>
                    <a:gd name="T27" fmla="*/ 9 h 80"/>
                    <a:gd name="T28" fmla="*/ 12 w 128"/>
                    <a:gd name="T29" fmla="*/ 20 h 80"/>
                    <a:gd name="T30" fmla="*/ 24 w 128"/>
                    <a:gd name="T31" fmla="*/ 63 h 80"/>
                    <a:gd name="T32" fmla="*/ 70 w 128"/>
                    <a:gd name="T3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0" y="63"/>
                      </a:moveTo>
                      <a:cubicBezTo>
                        <a:pt x="74" y="63"/>
                        <a:pt x="74" y="66"/>
                        <a:pt x="78" y="66"/>
                      </a:cubicBezTo>
                      <a:cubicBezTo>
                        <a:pt x="90" y="72"/>
                        <a:pt x="101" y="75"/>
                        <a:pt x="113" y="80"/>
                      </a:cubicBezTo>
                      <a:cubicBezTo>
                        <a:pt x="121" y="75"/>
                        <a:pt x="121" y="75"/>
                        <a:pt x="121" y="75"/>
                      </a:cubicBezTo>
                      <a:cubicBezTo>
                        <a:pt x="105" y="69"/>
                        <a:pt x="94" y="66"/>
                        <a:pt x="82" y="60"/>
                      </a:cubicBezTo>
                      <a:cubicBezTo>
                        <a:pt x="82" y="60"/>
                        <a:pt x="78" y="60"/>
                        <a:pt x="78" y="60"/>
                      </a:cubicBezTo>
                      <a:cubicBezTo>
                        <a:pt x="82" y="58"/>
                        <a:pt x="82" y="55"/>
                        <a:pt x="82" y="52"/>
                      </a:cubicBezTo>
                      <a:cubicBezTo>
                        <a:pt x="86" y="52"/>
                        <a:pt x="86" y="52"/>
                        <a:pt x="86" y="49"/>
                      </a:cubicBezTo>
                      <a:cubicBezTo>
                        <a:pt x="90" y="55"/>
                        <a:pt x="94" y="55"/>
                        <a:pt x="97" y="58"/>
                      </a:cubicBezTo>
                      <a:cubicBezTo>
                        <a:pt x="105" y="60"/>
                        <a:pt x="113" y="63"/>
                        <a:pt x="125" y="66"/>
                      </a:cubicBezTo>
                      <a:cubicBezTo>
                        <a:pt x="128" y="60"/>
                        <a:pt x="128" y="60"/>
                        <a:pt x="128" y="60"/>
                      </a:cubicBezTo>
                      <a:cubicBezTo>
                        <a:pt x="121" y="58"/>
                        <a:pt x="109" y="55"/>
                        <a:pt x="101" y="49"/>
                      </a:cubicBezTo>
                      <a:cubicBezTo>
                        <a:pt x="97" y="49"/>
                        <a:pt x="94" y="46"/>
                        <a:pt x="90" y="46"/>
                      </a:cubicBezTo>
                      <a:cubicBezTo>
                        <a:pt x="94" y="32"/>
                        <a:pt x="86" y="18"/>
                        <a:pt x="70" y="9"/>
                      </a:cubicBezTo>
                      <a:cubicBezTo>
                        <a:pt x="51" y="0"/>
                        <a:pt x="24" y="6"/>
                        <a:pt x="12" y="20"/>
                      </a:cubicBezTo>
                      <a:cubicBezTo>
                        <a:pt x="0" y="35"/>
                        <a:pt x="4" y="55"/>
                        <a:pt x="24" y="63"/>
                      </a:cubicBezTo>
                      <a:cubicBezTo>
                        <a:pt x="39" y="69"/>
                        <a:pt x="59" y="69"/>
                        <a:pt x="70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8" name="Freeform 1178"/>
                <p:cNvSpPr>
                  <a:spLocks/>
                </p:cNvSpPr>
                <p:nvPr/>
              </p:nvSpPr>
              <p:spPr bwMode="auto">
                <a:xfrm>
                  <a:off x="2085" y="2421"/>
                  <a:ext cx="13" cy="8"/>
                </a:xfrm>
                <a:custGeom>
                  <a:avLst/>
                  <a:gdLst>
                    <a:gd name="T0" fmla="*/ 7 w 13"/>
                    <a:gd name="T1" fmla="*/ 7 h 8"/>
                    <a:gd name="T2" fmla="*/ 8 w 13"/>
                    <a:gd name="T3" fmla="*/ 7 h 8"/>
                    <a:gd name="T4" fmla="*/ 12 w 13"/>
                    <a:gd name="T5" fmla="*/ 8 h 8"/>
                    <a:gd name="T6" fmla="*/ 13 w 13"/>
                    <a:gd name="T7" fmla="*/ 8 h 8"/>
                    <a:gd name="T8" fmla="*/ 9 w 13"/>
                    <a:gd name="T9" fmla="*/ 6 h 8"/>
                    <a:gd name="T10" fmla="*/ 8 w 13"/>
                    <a:gd name="T11" fmla="*/ 6 h 8"/>
                    <a:gd name="T12" fmla="*/ 9 w 13"/>
                    <a:gd name="T13" fmla="*/ 5 h 8"/>
                    <a:gd name="T14" fmla="*/ 9 w 13"/>
                    <a:gd name="T15" fmla="*/ 5 h 8"/>
                    <a:gd name="T16" fmla="*/ 10 w 13"/>
                    <a:gd name="T17" fmla="*/ 6 h 8"/>
                    <a:gd name="T18" fmla="*/ 13 w 13"/>
                    <a:gd name="T19" fmla="*/ 7 h 8"/>
                    <a:gd name="T20" fmla="*/ 13 w 13"/>
                    <a:gd name="T21" fmla="*/ 6 h 8"/>
                    <a:gd name="T22" fmla="*/ 11 w 13"/>
                    <a:gd name="T23" fmla="*/ 5 h 8"/>
                    <a:gd name="T24" fmla="*/ 9 w 13"/>
                    <a:gd name="T25" fmla="*/ 5 h 8"/>
                    <a:gd name="T26" fmla="*/ 7 w 13"/>
                    <a:gd name="T27" fmla="*/ 1 h 8"/>
                    <a:gd name="T28" fmla="*/ 1 w 13"/>
                    <a:gd name="T29" fmla="*/ 2 h 8"/>
                    <a:gd name="T30" fmla="*/ 2 w 13"/>
                    <a:gd name="T31" fmla="*/ 7 h 8"/>
                    <a:gd name="T32" fmla="*/ 7 w 13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7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8"/>
                        <a:pt x="11" y="8"/>
                        <a:pt x="12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9" y="6"/>
                        <a:pt x="8" y="6"/>
                        <a:pt x="8" y="6"/>
                      </a:cubicBez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6"/>
                        <a:pt x="10" y="6"/>
                        <a:pt x="10" y="6"/>
                      </a:cubicBezTo>
                      <a:cubicBezTo>
                        <a:pt x="11" y="6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1" y="6"/>
                        <a:pt x="11" y="5"/>
                      </a:cubicBezTo>
                      <a:cubicBezTo>
                        <a:pt x="10" y="5"/>
                        <a:pt x="10" y="5"/>
                        <a:pt x="9" y="5"/>
                      </a:cubicBezTo>
                      <a:cubicBezTo>
                        <a:pt x="10" y="3"/>
                        <a:pt x="9" y="2"/>
                        <a:pt x="7" y="1"/>
                      </a:cubicBezTo>
                      <a:cubicBezTo>
                        <a:pt x="5" y="0"/>
                        <a:pt x="2" y="1"/>
                        <a:pt x="1" y="2"/>
                      </a:cubicBezTo>
                      <a:cubicBezTo>
                        <a:pt x="0" y="4"/>
                        <a:pt x="0" y="6"/>
                        <a:pt x="2" y="7"/>
                      </a:cubicBezTo>
                      <a:cubicBezTo>
                        <a:pt x="4" y="7"/>
                        <a:pt x="6" y="7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9" name="Freeform 1179"/>
                <p:cNvSpPr>
                  <a:spLocks/>
                </p:cNvSpPr>
                <p:nvPr/>
              </p:nvSpPr>
              <p:spPr bwMode="auto">
                <a:xfrm>
                  <a:off x="1610" y="2179"/>
                  <a:ext cx="14" cy="8"/>
                </a:xfrm>
                <a:custGeom>
                  <a:avLst/>
                  <a:gdLst>
                    <a:gd name="T0" fmla="*/ 42 w 128"/>
                    <a:gd name="T1" fmla="*/ 18 h 80"/>
                    <a:gd name="T2" fmla="*/ 49 w 128"/>
                    <a:gd name="T3" fmla="*/ 21 h 80"/>
                    <a:gd name="T4" fmla="*/ 42 w 128"/>
                    <a:gd name="T5" fmla="*/ 27 h 80"/>
                    <a:gd name="T6" fmla="*/ 42 w 128"/>
                    <a:gd name="T7" fmla="*/ 30 h 80"/>
                    <a:gd name="T8" fmla="*/ 27 w 128"/>
                    <a:gd name="T9" fmla="*/ 21 h 80"/>
                    <a:gd name="T10" fmla="*/ 4 w 128"/>
                    <a:gd name="T11" fmla="*/ 12 h 80"/>
                    <a:gd name="T12" fmla="*/ 0 w 128"/>
                    <a:gd name="T13" fmla="*/ 18 h 80"/>
                    <a:gd name="T14" fmla="*/ 23 w 128"/>
                    <a:gd name="T15" fmla="*/ 27 h 80"/>
                    <a:gd name="T16" fmla="*/ 38 w 128"/>
                    <a:gd name="T17" fmla="*/ 36 h 80"/>
                    <a:gd name="T18" fmla="*/ 57 w 128"/>
                    <a:gd name="T19" fmla="*/ 72 h 80"/>
                    <a:gd name="T20" fmla="*/ 117 w 128"/>
                    <a:gd name="T21" fmla="*/ 60 h 80"/>
                    <a:gd name="T22" fmla="*/ 102 w 128"/>
                    <a:gd name="T23" fmla="*/ 15 h 80"/>
                    <a:gd name="T24" fmla="*/ 57 w 128"/>
                    <a:gd name="T25" fmla="*/ 15 h 80"/>
                    <a:gd name="T26" fmla="*/ 46 w 128"/>
                    <a:gd name="T27" fmla="*/ 12 h 80"/>
                    <a:gd name="T28" fmla="*/ 16 w 128"/>
                    <a:gd name="T29" fmla="*/ 0 h 80"/>
                    <a:gd name="T30" fmla="*/ 8 w 128"/>
                    <a:gd name="T31" fmla="*/ 6 h 80"/>
                    <a:gd name="T32" fmla="*/ 42 w 128"/>
                    <a:gd name="T33" fmla="*/ 1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2" y="18"/>
                      </a:moveTo>
                      <a:cubicBezTo>
                        <a:pt x="46" y="18"/>
                        <a:pt x="49" y="18"/>
                        <a:pt x="49" y="21"/>
                      </a:cubicBezTo>
                      <a:cubicBezTo>
                        <a:pt x="46" y="21"/>
                        <a:pt x="46" y="24"/>
                        <a:pt x="42" y="27"/>
                      </a:cubicBezTo>
                      <a:cubicBezTo>
                        <a:pt x="42" y="27"/>
                        <a:pt x="42" y="30"/>
                        <a:pt x="42" y="30"/>
                      </a:cubicBezTo>
                      <a:cubicBezTo>
                        <a:pt x="38" y="27"/>
                        <a:pt x="34" y="24"/>
                        <a:pt x="27" y="21"/>
                      </a:cubicBezTo>
                      <a:cubicBezTo>
                        <a:pt x="19" y="18"/>
                        <a:pt x="12" y="15"/>
                        <a:pt x="4" y="12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8" y="21"/>
                        <a:pt x="16" y="24"/>
                        <a:pt x="23" y="27"/>
                      </a:cubicBezTo>
                      <a:cubicBezTo>
                        <a:pt x="31" y="30"/>
                        <a:pt x="34" y="33"/>
                        <a:pt x="38" y="36"/>
                      </a:cubicBezTo>
                      <a:cubicBezTo>
                        <a:pt x="34" y="51"/>
                        <a:pt x="42" y="66"/>
                        <a:pt x="57" y="72"/>
                      </a:cubicBezTo>
                      <a:cubicBezTo>
                        <a:pt x="80" y="80"/>
                        <a:pt x="106" y="78"/>
                        <a:pt x="117" y="60"/>
                      </a:cubicBezTo>
                      <a:cubicBezTo>
                        <a:pt x="128" y="45"/>
                        <a:pt x="121" y="24"/>
                        <a:pt x="102" y="15"/>
                      </a:cubicBezTo>
                      <a:cubicBezTo>
                        <a:pt x="87" y="6"/>
                        <a:pt x="68" y="9"/>
                        <a:pt x="57" y="15"/>
                      </a:cubicBezTo>
                      <a:cubicBezTo>
                        <a:pt x="53" y="15"/>
                        <a:pt x="49" y="12"/>
                        <a:pt x="46" y="12"/>
                      </a:cubicBezTo>
                      <a:cubicBezTo>
                        <a:pt x="34" y="6"/>
                        <a:pt x="23" y="3"/>
                        <a:pt x="16" y="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9"/>
                        <a:pt x="31" y="12"/>
                        <a:pt x="42" y="1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0" name="Freeform 1180"/>
                <p:cNvSpPr>
                  <a:spLocks/>
                </p:cNvSpPr>
                <p:nvPr/>
              </p:nvSpPr>
              <p:spPr bwMode="auto">
                <a:xfrm>
                  <a:off x="1610" y="2179"/>
                  <a:ext cx="13" cy="8"/>
                </a:xfrm>
                <a:custGeom>
                  <a:avLst/>
                  <a:gdLst>
                    <a:gd name="T0" fmla="*/ 4 w 13"/>
                    <a:gd name="T1" fmla="*/ 1 h 8"/>
                    <a:gd name="T2" fmla="*/ 5 w 13"/>
                    <a:gd name="T3" fmla="*/ 2 h 8"/>
                    <a:gd name="T4" fmla="*/ 4 w 13"/>
                    <a:gd name="T5" fmla="*/ 2 h 8"/>
                    <a:gd name="T6" fmla="*/ 4 w 13"/>
                    <a:gd name="T7" fmla="*/ 3 h 8"/>
                    <a:gd name="T8" fmla="*/ 3 w 13"/>
                    <a:gd name="T9" fmla="*/ 2 h 8"/>
                    <a:gd name="T10" fmla="*/ 0 w 13"/>
                    <a:gd name="T11" fmla="*/ 1 h 8"/>
                    <a:gd name="T12" fmla="*/ 0 w 13"/>
                    <a:gd name="T13" fmla="*/ 1 h 8"/>
                    <a:gd name="T14" fmla="*/ 2 w 13"/>
                    <a:gd name="T15" fmla="*/ 2 h 8"/>
                    <a:gd name="T16" fmla="*/ 4 w 13"/>
                    <a:gd name="T17" fmla="*/ 3 h 8"/>
                    <a:gd name="T18" fmla="*/ 6 w 13"/>
                    <a:gd name="T19" fmla="*/ 7 h 8"/>
                    <a:gd name="T20" fmla="*/ 12 w 13"/>
                    <a:gd name="T21" fmla="*/ 6 h 8"/>
                    <a:gd name="T22" fmla="*/ 11 w 13"/>
                    <a:gd name="T23" fmla="*/ 1 h 8"/>
                    <a:gd name="T24" fmla="*/ 6 w 13"/>
                    <a:gd name="T25" fmla="*/ 1 h 8"/>
                    <a:gd name="T26" fmla="*/ 5 w 13"/>
                    <a:gd name="T27" fmla="*/ 1 h 8"/>
                    <a:gd name="T28" fmla="*/ 2 w 13"/>
                    <a:gd name="T29" fmla="*/ 0 h 8"/>
                    <a:gd name="T30" fmla="*/ 1 w 13"/>
                    <a:gd name="T31" fmla="*/ 0 h 8"/>
                    <a:gd name="T32" fmla="*/ 4 w 13"/>
                    <a:gd name="T3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1"/>
                      </a:moveTo>
                      <a:cubicBezTo>
                        <a:pt x="5" y="1"/>
                        <a:pt x="5" y="1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3" y="3"/>
                        <a:pt x="4" y="3"/>
                        <a:pt x="4" y="3"/>
                      </a:cubicBezTo>
                      <a:cubicBezTo>
                        <a:pt x="4" y="5"/>
                        <a:pt x="4" y="7"/>
                        <a:pt x="6" y="7"/>
                      </a:cubicBezTo>
                      <a:cubicBezTo>
                        <a:pt x="8" y="8"/>
                        <a:pt x="11" y="8"/>
                        <a:pt x="12" y="6"/>
                      </a:cubicBezTo>
                      <a:cubicBezTo>
                        <a:pt x="13" y="4"/>
                        <a:pt x="13" y="2"/>
                        <a:pt x="11" y="1"/>
                      </a:cubicBezTo>
                      <a:cubicBezTo>
                        <a:pt x="9" y="0"/>
                        <a:pt x="7" y="0"/>
                        <a:pt x="6" y="1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4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4" y="1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1" name="Freeform 1181"/>
                <p:cNvSpPr>
                  <a:spLocks/>
                </p:cNvSpPr>
                <p:nvPr/>
              </p:nvSpPr>
              <p:spPr bwMode="auto">
                <a:xfrm>
                  <a:off x="1598" y="2172"/>
                  <a:ext cx="14" cy="8"/>
                </a:xfrm>
                <a:custGeom>
                  <a:avLst/>
                  <a:gdLst>
                    <a:gd name="T0" fmla="*/ 72 w 128"/>
                    <a:gd name="T1" fmla="*/ 66 h 80"/>
                    <a:gd name="T2" fmla="*/ 76 w 128"/>
                    <a:gd name="T3" fmla="*/ 69 h 80"/>
                    <a:gd name="T4" fmla="*/ 113 w 128"/>
                    <a:gd name="T5" fmla="*/ 80 h 80"/>
                    <a:gd name="T6" fmla="*/ 117 w 128"/>
                    <a:gd name="T7" fmla="*/ 75 h 80"/>
                    <a:gd name="T8" fmla="*/ 80 w 128"/>
                    <a:gd name="T9" fmla="*/ 63 h 80"/>
                    <a:gd name="T10" fmla="*/ 80 w 128"/>
                    <a:gd name="T11" fmla="*/ 63 h 80"/>
                    <a:gd name="T12" fmla="*/ 83 w 128"/>
                    <a:gd name="T13" fmla="*/ 57 h 80"/>
                    <a:gd name="T14" fmla="*/ 83 w 128"/>
                    <a:gd name="T15" fmla="*/ 51 h 80"/>
                    <a:gd name="T16" fmla="*/ 95 w 128"/>
                    <a:gd name="T17" fmla="*/ 60 h 80"/>
                    <a:gd name="T18" fmla="*/ 125 w 128"/>
                    <a:gd name="T19" fmla="*/ 69 h 80"/>
                    <a:gd name="T20" fmla="*/ 128 w 128"/>
                    <a:gd name="T21" fmla="*/ 63 h 80"/>
                    <a:gd name="T22" fmla="*/ 98 w 128"/>
                    <a:gd name="T23" fmla="*/ 51 h 80"/>
                    <a:gd name="T24" fmla="*/ 87 w 128"/>
                    <a:gd name="T25" fmla="*/ 48 h 80"/>
                    <a:gd name="T26" fmla="*/ 68 w 128"/>
                    <a:gd name="T27" fmla="*/ 9 h 80"/>
                    <a:gd name="T28" fmla="*/ 12 w 128"/>
                    <a:gd name="T29" fmla="*/ 24 h 80"/>
                    <a:gd name="T30" fmla="*/ 27 w 128"/>
                    <a:gd name="T31" fmla="*/ 69 h 80"/>
                    <a:gd name="T32" fmla="*/ 72 w 128"/>
                    <a:gd name="T33" fmla="*/ 6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2" y="66"/>
                      </a:moveTo>
                      <a:cubicBezTo>
                        <a:pt x="72" y="69"/>
                        <a:pt x="76" y="69"/>
                        <a:pt x="76" y="69"/>
                      </a:cubicBezTo>
                      <a:cubicBezTo>
                        <a:pt x="87" y="75"/>
                        <a:pt x="102" y="78"/>
                        <a:pt x="113" y="80"/>
                      </a:cubicBezTo>
                      <a:cubicBezTo>
                        <a:pt x="117" y="75"/>
                        <a:pt x="117" y="75"/>
                        <a:pt x="117" y="75"/>
                      </a:cubicBezTo>
                      <a:cubicBezTo>
                        <a:pt x="106" y="72"/>
                        <a:pt x="95" y="69"/>
                        <a:pt x="80" y="63"/>
                      </a:cubicBezTo>
                      <a:cubicBezTo>
                        <a:pt x="80" y="63"/>
                        <a:pt x="80" y="63"/>
                        <a:pt x="80" y="63"/>
                      </a:cubicBezTo>
                      <a:cubicBezTo>
                        <a:pt x="80" y="60"/>
                        <a:pt x="80" y="57"/>
                        <a:pt x="83" y="57"/>
                      </a:cubicBezTo>
                      <a:cubicBezTo>
                        <a:pt x="83" y="54"/>
                        <a:pt x="83" y="54"/>
                        <a:pt x="83" y="51"/>
                      </a:cubicBezTo>
                      <a:cubicBezTo>
                        <a:pt x="87" y="57"/>
                        <a:pt x="91" y="57"/>
                        <a:pt x="95" y="60"/>
                      </a:cubicBezTo>
                      <a:cubicBezTo>
                        <a:pt x="102" y="63"/>
                        <a:pt x="113" y="66"/>
                        <a:pt x="125" y="69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17" y="60"/>
                        <a:pt x="106" y="57"/>
                        <a:pt x="98" y="51"/>
                      </a:cubicBezTo>
                      <a:cubicBezTo>
                        <a:pt x="95" y="51"/>
                        <a:pt x="91" y="48"/>
                        <a:pt x="87" y="48"/>
                      </a:cubicBezTo>
                      <a:cubicBezTo>
                        <a:pt x="95" y="33"/>
                        <a:pt x="83" y="18"/>
                        <a:pt x="68" y="9"/>
                      </a:cubicBezTo>
                      <a:cubicBezTo>
                        <a:pt x="49" y="0"/>
                        <a:pt x="23" y="6"/>
                        <a:pt x="12" y="24"/>
                      </a:cubicBezTo>
                      <a:cubicBezTo>
                        <a:pt x="0" y="39"/>
                        <a:pt x="4" y="57"/>
                        <a:pt x="27" y="69"/>
                      </a:cubicBezTo>
                      <a:cubicBezTo>
                        <a:pt x="42" y="75"/>
                        <a:pt x="57" y="75"/>
                        <a:pt x="72" y="6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2" name="Freeform 1182"/>
                <p:cNvSpPr>
                  <a:spLocks/>
                </p:cNvSpPr>
                <p:nvPr/>
              </p:nvSpPr>
              <p:spPr bwMode="auto">
                <a:xfrm>
                  <a:off x="1598" y="2172"/>
                  <a:ext cx="14" cy="8"/>
                </a:xfrm>
                <a:custGeom>
                  <a:avLst/>
                  <a:gdLst>
                    <a:gd name="T0" fmla="*/ 8 w 14"/>
                    <a:gd name="T1" fmla="*/ 7 h 8"/>
                    <a:gd name="T2" fmla="*/ 8 w 14"/>
                    <a:gd name="T3" fmla="*/ 7 h 8"/>
                    <a:gd name="T4" fmla="*/ 12 w 14"/>
                    <a:gd name="T5" fmla="*/ 8 h 8"/>
                    <a:gd name="T6" fmla="*/ 12 w 14"/>
                    <a:gd name="T7" fmla="*/ 8 h 8"/>
                    <a:gd name="T8" fmla="*/ 9 w 14"/>
                    <a:gd name="T9" fmla="*/ 6 h 8"/>
                    <a:gd name="T10" fmla="*/ 9 w 14"/>
                    <a:gd name="T11" fmla="*/ 6 h 8"/>
                    <a:gd name="T12" fmla="*/ 9 w 14"/>
                    <a:gd name="T13" fmla="*/ 6 h 8"/>
                    <a:gd name="T14" fmla="*/ 9 w 14"/>
                    <a:gd name="T15" fmla="*/ 5 h 8"/>
                    <a:gd name="T16" fmla="*/ 10 w 14"/>
                    <a:gd name="T17" fmla="*/ 6 h 8"/>
                    <a:gd name="T18" fmla="*/ 13 w 14"/>
                    <a:gd name="T19" fmla="*/ 7 h 8"/>
                    <a:gd name="T20" fmla="*/ 14 w 14"/>
                    <a:gd name="T21" fmla="*/ 6 h 8"/>
                    <a:gd name="T22" fmla="*/ 10 w 14"/>
                    <a:gd name="T23" fmla="*/ 5 h 8"/>
                    <a:gd name="T24" fmla="*/ 9 w 14"/>
                    <a:gd name="T25" fmla="*/ 5 h 8"/>
                    <a:gd name="T26" fmla="*/ 7 w 14"/>
                    <a:gd name="T27" fmla="*/ 1 h 8"/>
                    <a:gd name="T28" fmla="*/ 1 w 14"/>
                    <a:gd name="T29" fmla="*/ 2 h 8"/>
                    <a:gd name="T30" fmla="*/ 3 w 14"/>
                    <a:gd name="T31" fmla="*/ 7 h 8"/>
                    <a:gd name="T32" fmla="*/ 8 w 14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8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8"/>
                        <a:pt x="11" y="8"/>
                        <a:pt x="12" y="8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6"/>
                        <a:pt x="10" y="6"/>
                        <a:pt x="10" y="6"/>
                      </a:cubicBezTo>
                      <a:cubicBezTo>
                        <a:pt x="11" y="6"/>
                        <a:pt x="12" y="7"/>
                        <a:pt x="13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2" y="6"/>
                        <a:pt x="11" y="6"/>
                        <a:pt x="10" y="5"/>
                      </a:cubicBezTo>
                      <a:cubicBezTo>
                        <a:pt x="10" y="5"/>
                        <a:pt x="10" y="5"/>
                        <a:pt x="9" y="5"/>
                      </a:cubicBezTo>
                      <a:cubicBezTo>
                        <a:pt x="10" y="3"/>
                        <a:pt x="9" y="2"/>
                        <a:pt x="7" y="1"/>
                      </a:cubicBez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0" y="4"/>
                        <a:pt x="1" y="6"/>
                        <a:pt x="3" y="7"/>
                      </a:cubicBezTo>
                      <a:cubicBezTo>
                        <a:pt x="5" y="8"/>
                        <a:pt x="6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3" name="Freeform 1183"/>
                <p:cNvSpPr>
                  <a:spLocks/>
                </p:cNvSpPr>
                <p:nvPr/>
              </p:nvSpPr>
              <p:spPr bwMode="auto">
                <a:xfrm>
                  <a:off x="2104" y="2421"/>
                  <a:ext cx="13" cy="8"/>
                </a:xfrm>
                <a:custGeom>
                  <a:avLst/>
                  <a:gdLst>
                    <a:gd name="T0" fmla="*/ 42 w 128"/>
                    <a:gd name="T1" fmla="*/ 18 h 80"/>
                    <a:gd name="T2" fmla="*/ 49 w 128"/>
                    <a:gd name="T3" fmla="*/ 21 h 80"/>
                    <a:gd name="T4" fmla="*/ 46 w 128"/>
                    <a:gd name="T5" fmla="*/ 27 h 80"/>
                    <a:gd name="T6" fmla="*/ 42 w 128"/>
                    <a:gd name="T7" fmla="*/ 30 h 80"/>
                    <a:gd name="T8" fmla="*/ 27 w 128"/>
                    <a:gd name="T9" fmla="*/ 21 h 80"/>
                    <a:gd name="T10" fmla="*/ 4 w 128"/>
                    <a:gd name="T11" fmla="*/ 12 h 80"/>
                    <a:gd name="T12" fmla="*/ 0 w 128"/>
                    <a:gd name="T13" fmla="*/ 18 h 80"/>
                    <a:gd name="T14" fmla="*/ 23 w 128"/>
                    <a:gd name="T15" fmla="*/ 27 h 80"/>
                    <a:gd name="T16" fmla="*/ 38 w 128"/>
                    <a:gd name="T17" fmla="*/ 36 h 80"/>
                    <a:gd name="T18" fmla="*/ 61 w 128"/>
                    <a:gd name="T19" fmla="*/ 72 h 80"/>
                    <a:gd name="T20" fmla="*/ 117 w 128"/>
                    <a:gd name="T21" fmla="*/ 60 h 80"/>
                    <a:gd name="T22" fmla="*/ 102 w 128"/>
                    <a:gd name="T23" fmla="*/ 15 h 80"/>
                    <a:gd name="T24" fmla="*/ 57 w 128"/>
                    <a:gd name="T25" fmla="*/ 15 h 80"/>
                    <a:gd name="T26" fmla="*/ 46 w 128"/>
                    <a:gd name="T27" fmla="*/ 12 h 80"/>
                    <a:gd name="T28" fmla="*/ 16 w 128"/>
                    <a:gd name="T29" fmla="*/ 0 h 80"/>
                    <a:gd name="T30" fmla="*/ 8 w 128"/>
                    <a:gd name="T31" fmla="*/ 6 h 80"/>
                    <a:gd name="T32" fmla="*/ 42 w 128"/>
                    <a:gd name="T33" fmla="*/ 1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2" y="18"/>
                      </a:moveTo>
                      <a:cubicBezTo>
                        <a:pt x="46" y="18"/>
                        <a:pt x="49" y="18"/>
                        <a:pt x="49" y="21"/>
                      </a:cubicBezTo>
                      <a:cubicBezTo>
                        <a:pt x="49" y="21"/>
                        <a:pt x="46" y="24"/>
                        <a:pt x="46" y="27"/>
                      </a:cubicBezTo>
                      <a:cubicBezTo>
                        <a:pt x="42" y="27"/>
                        <a:pt x="42" y="30"/>
                        <a:pt x="42" y="30"/>
                      </a:cubicBezTo>
                      <a:cubicBezTo>
                        <a:pt x="38" y="27"/>
                        <a:pt x="34" y="24"/>
                        <a:pt x="27" y="21"/>
                      </a:cubicBezTo>
                      <a:cubicBezTo>
                        <a:pt x="23" y="18"/>
                        <a:pt x="12" y="15"/>
                        <a:pt x="4" y="12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8" y="21"/>
                        <a:pt x="19" y="24"/>
                        <a:pt x="23" y="27"/>
                      </a:cubicBezTo>
                      <a:cubicBezTo>
                        <a:pt x="31" y="30"/>
                        <a:pt x="34" y="33"/>
                        <a:pt x="38" y="36"/>
                      </a:cubicBezTo>
                      <a:cubicBezTo>
                        <a:pt x="38" y="51"/>
                        <a:pt x="42" y="66"/>
                        <a:pt x="61" y="72"/>
                      </a:cubicBezTo>
                      <a:cubicBezTo>
                        <a:pt x="80" y="80"/>
                        <a:pt x="106" y="78"/>
                        <a:pt x="117" y="60"/>
                      </a:cubicBezTo>
                      <a:cubicBezTo>
                        <a:pt x="128" y="45"/>
                        <a:pt x="121" y="24"/>
                        <a:pt x="102" y="15"/>
                      </a:cubicBezTo>
                      <a:cubicBezTo>
                        <a:pt x="87" y="6"/>
                        <a:pt x="68" y="9"/>
                        <a:pt x="57" y="15"/>
                      </a:cubicBezTo>
                      <a:cubicBezTo>
                        <a:pt x="53" y="15"/>
                        <a:pt x="49" y="12"/>
                        <a:pt x="46" y="12"/>
                      </a:cubicBezTo>
                      <a:cubicBezTo>
                        <a:pt x="38" y="6"/>
                        <a:pt x="23" y="3"/>
                        <a:pt x="16" y="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9"/>
                        <a:pt x="31" y="12"/>
                        <a:pt x="42" y="1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4" name="Freeform 1184"/>
                <p:cNvSpPr>
                  <a:spLocks/>
                </p:cNvSpPr>
                <p:nvPr/>
              </p:nvSpPr>
              <p:spPr bwMode="auto">
                <a:xfrm>
                  <a:off x="2104" y="2421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2 h 8"/>
                    <a:gd name="T4" fmla="*/ 4 w 13"/>
                    <a:gd name="T5" fmla="*/ 3 h 8"/>
                    <a:gd name="T6" fmla="*/ 4 w 13"/>
                    <a:gd name="T7" fmla="*/ 3 h 8"/>
                    <a:gd name="T8" fmla="*/ 2 w 13"/>
                    <a:gd name="T9" fmla="*/ 2 h 8"/>
                    <a:gd name="T10" fmla="*/ 0 w 13"/>
                    <a:gd name="T11" fmla="*/ 1 h 8"/>
                    <a:gd name="T12" fmla="*/ 0 w 13"/>
                    <a:gd name="T13" fmla="*/ 2 h 8"/>
                    <a:gd name="T14" fmla="*/ 2 w 13"/>
                    <a:gd name="T15" fmla="*/ 3 h 8"/>
                    <a:gd name="T16" fmla="*/ 4 w 13"/>
                    <a:gd name="T17" fmla="*/ 4 h 8"/>
                    <a:gd name="T18" fmla="*/ 6 w 13"/>
                    <a:gd name="T19" fmla="*/ 8 h 8"/>
                    <a:gd name="T20" fmla="*/ 12 w 13"/>
                    <a:gd name="T21" fmla="*/ 6 h 8"/>
                    <a:gd name="T22" fmla="*/ 10 w 13"/>
                    <a:gd name="T23" fmla="*/ 1 h 8"/>
                    <a:gd name="T24" fmla="*/ 6 w 13"/>
                    <a:gd name="T25" fmla="*/ 1 h 8"/>
                    <a:gd name="T26" fmla="*/ 4 w 13"/>
                    <a:gd name="T27" fmla="*/ 1 h 8"/>
                    <a:gd name="T28" fmla="*/ 1 w 13"/>
                    <a:gd name="T29" fmla="*/ 0 h 8"/>
                    <a:gd name="T30" fmla="*/ 0 w 13"/>
                    <a:gd name="T31" fmla="*/ 1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2"/>
                        <a:pt x="4" y="2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2"/>
                        <a:pt x="2" y="2"/>
                      </a:cubicBezTo>
                      <a:cubicBezTo>
                        <a:pt x="2" y="2"/>
                        <a:pt x="1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3" y="3"/>
                        <a:pt x="3" y="3"/>
                        <a:pt x="4" y="4"/>
                      </a:cubicBezTo>
                      <a:cubicBezTo>
                        <a:pt x="4" y="5"/>
                        <a:pt x="4" y="7"/>
                        <a:pt x="6" y="8"/>
                      </a:cubicBezTo>
                      <a:cubicBezTo>
                        <a:pt x="8" y="8"/>
                        <a:pt x="11" y="8"/>
                        <a:pt x="12" y="6"/>
                      </a:cubicBezTo>
                      <a:cubicBezTo>
                        <a:pt x="13" y="5"/>
                        <a:pt x="12" y="2"/>
                        <a:pt x="10" y="1"/>
                      </a:cubicBezTo>
                      <a:cubicBezTo>
                        <a:pt x="9" y="1"/>
                        <a:pt x="7" y="1"/>
                        <a:pt x="6" y="1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2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5" name="Freeform 1185"/>
                <p:cNvSpPr>
                  <a:spLocks/>
                </p:cNvSpPr>
                <p:nvPr/>
              </p:nvSpPr>
              <p:spPr bwMode="auto">
                <a:xfrm>
                  <a:off x="2090" y="2412"/>
                  <a:ext cx="14" cy="11"/>
                </a:xfrm>
                <a:custGeom>
                  <a:avLst/>
                  <a:gdLst>
                    <a:gd name="T0" fmla="*/ 72 w 128"/>
                    <a:gd name="T1" fmla="*/ 79 h 96"/>
                    <a:gd name="T2" fmla="*/ 76 w 128"/>
                    <a:gd name="T3" fmla="*/ 82 h 96"/>
                    <a:gd name="T4" fmla="*/ 113 w 128"/>
                    <a:gd name="T5" fmla="*/ 96 h 96"/>
                    <a:gd name="T6" fmla="*/ 117 w 128"/>
                    <a:gd name="T7" fmla="*/ 89 h 96"/>
                    <a:gd name="T8" fmla="*/ 83 w 128"/>
                    <a:gd name="T9" fmla="*/ 75 h 96"/>
                    <a:gd name="T10" fmla="*/ 80 w 128"/>
                    <a:gd name="T11" fmla="*/ 75 h 96"/>
                    <a:gd name="T12" fmla="*/ 83 w 128"/>
                    <a:gd name="T13" fmla="*/ 68 h 96"/>
                    <a:gd name="T14" fmla="*/ 87 w 128"/>
                    <a:gd name="T15" fmla="*/ 61 h 96"/>
                    <a:gd name="T16" fmla="*/ 95 w 128"/>
                    <a:gd name="T17" fmla="*/ 72 h 96"/>
                    <a:gd name="T18" fmla="*/ 125 w 128"/>
                    <a:gd name="T19" fmla="*/ 82 h 96"/>
                    <a:gd name="T20" fmla="*/ 128 w 128"/>
                    <a:gd name="T21" fmla="*/ 75 h 96"/>
                    <a:gd name="T22" fmla="*/ 102 w 128"/>
                    <a:gd name="T23" fmla="*/ 61 h 96"/>
                    <a:gd name="T24" fmla="*/ 87 w 128"/>
                    <a:gd name="T25" fmla="*/ 57 h 96"/>
                    <a:gd name="T26" fmla="*/ 68 w 128"/>
                    <a:gd name="T27" fmla="*/ 11 h 96"/>
                    <a:gd name="T28" fmla="*/ 12 w 128"/>
                    <a:gd name="T29" fmla="*/ 29 h 96"/>
                    <a:gd name="T30" fmla="*/ 27 w 128"/>
                    <a:gd name="T31" fmla="*/ 82 h 96"/>
                    <a:gd name="T32" fmla="*/ 72 w 128"/>
                    <a:gd name="T33" fmla="*/ 7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2" y="79"/>
                      </a:moveTo>
                      <a:cubicBezTo>
                        <a:pt x="72" y="82"/>
                        <a:pt x="76" y="82"/>
                        <a:pt x="76" y="82"/>
                      </a:cubicBezTo>
                      <a:cubicBezTo>
                        <a:pt x="91" y="89"/>
                        <a:pt x="102" y="93"/>
                        <a:pt x="113" y="96"/>
                      </a:cubicBezTo>
                      <a:cubicBezTo>
                        <a:pt x="117" y="89"/>
                        <a:pt x="117" y="89"/>
                        <a:pt x="117" y="89"/>
                      </a:cubicBezTo>
                      <a:cubicBezTo>
                        <a:pt x="106" y="86"/>
                        <a:pt x="95" y="82"/>
                        <a:pt x="83" y="75"/>
                      </a:cubicBez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80" y="72"/>
                        <a:pt x="83" y="68"/>
                        <a:pt x="83" y="68"/>
                      </a:cubicBezTo>
                      <a:cubicBezTo>
                        <a:pt x="83" y="64"/>
                        <a:pt x="83" y="64"/>
                        <a:pt x="87" y="61"/>
                      </a:cubicBezTo>
                      <a:cubicBezTo>
                        <a:pt x="91" y="68"/>
                        <a:pt x="91" y="68"/>
                        <a:pt x="95" y="72"/>
                      </a:cubicBezTo>
                      <a:cubicBezTo>
                        <a:pt x="102" y="75"/>
                        <a:pt x="113" y="79"/>
                        <a:pt x="125" y="82"/>
                      </a:cubicBezTo>
                      <a:cubicBezTo>
                        <a:pt x="128" y="75"/>
                        <a:pt x="128" y="75"/>
                        <a:pt x="128" y="75"/>
                      </a:cubicBezTo>
                      <a:cubicBezTo>
                        <a:pt x="117" y="72"/>
                        <a:pt x="110" y="68"/>
                        <a:pt x="102" y="61"/>
                      </a:cubicBezTo>
                      <a:cubicBezTo>
                        <a:pt x="95" y="61"/>
                        <a:pt x="91" y="57"/>
                        <a:pt x="87" y="57"/>
                      </a:cubicBezTo>
                      <a:cubicBezTo>
                        <a:pt x="95" y="40"/>
                        <a:pt x="83" y="22"/>
                        <a:pt x="68" y="11"/>
                      </a:cubicBezTo>
                      <a:cubicBezTo>
                        <a:pt x="49" y="0"/>
                        <a:pt x="23" y="8"/>
                        <a:pt x="12" y="29"/>
                      </a:cubicBezTo>
                      <a:cubicBezTo>
                        <a:pt x="0" y="47"/>
                        <a:pt x="8" y="68"/>
                        <a:pt x="27" y="82"/>
                      </a:cubicBezTo>
                      <a:cubicBezTo>
                        <a:pt x="42" y="89"/>
                        <a:pt x="57" y="89"/>
                        <a:pt x="72" y="7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6" name="Freeform 1186"/>
                <p:cNvSpPr>
                  <a:spLocks/>
                </p:cNvSpPr>
                <p:nvPr/>
              </p:nvSpPr>
              <p:spPr bwMode="auto">
                <a:xfrm>
                  <a:off x="2090" y="2412"/>
                  <a:ext cx="14" cy="11"/>
                </a:xfrm>
                <a:custGeom>
                  <a:avLst/>
                  <a:gdLst>
                    <a:gd name="T0" fmla="*/ 8 w 14"/>
                    <a:gd name="T1" fmla="*/ 9 h 11"/>
                    <a:gd name="T2" fmla="*/ 8 w 14"/>
                    <a:gd name="T3" fmla="*/ 9 h 11"/>
                    <a:gd name="T4" fmla="*/ 12 w 14"/>
                    <a:gd name="T5" fmla="*/ 11 h 11"/>
                    <a:gd name="T6" fmla="*/ 12 w 14"/>
                    <a:gd name="T7" fmla="*/ 10 h 11"/>
                    <a:gd name="T8" fmla="*/ 9 w 14"/>
                    <a:gd name="T9" fmla="*/ 8 h 11"/>
                    <a:gd name="T10" fmla="*/ 8 w 14"/>
                    <a:gd name="T11" fmla="*/ 8 h 11"/>
                    <a:gd name="T12" fmla="*/ 9 w 14"/>
                    <a:gd name="T13" fmla="*/ 8 h 11"/>
                    <a:gd name="T14" fmla="*/ 9 w 14"/>
                    <a:gd name="T15" fmla="*/ 7 h 11"/>
                    <a:gd name="T16" fmla="*/ 10 w 14"/>
                    <a:gd name="T17" fmla="*/ 8 h 11"/>
                    <a:gd name="T18" fmla="*/ 13 w 14"/>
                    <a:gd name="T19" fmla="*/ 9 h 11"/>
                    <a:gd name="T20" fmla="*/ 14 w 14"/>
                    <a:gd name="T21" fmla="*/ 8 h 11"/>
                    <a:gd name="T22" fmla="*/ 11 w 14"/>
                    <a:gd name="T23" fmla="*/ 7 h 11"/>
                    <a:gd name="T24" fmla="*/ 9 w 14"/>
                    <a:gd name="T25" fmla="*/ 6 h 11"/>
                    <a:gd name="T26" fmla="*/ 7 w 14"/>
                    <a:gd name="T27" fmla="*/ 2 h 11"/>
                    <a:gd name="T28" fmla="*/ 1 w 14"/>
                    <a:gd name="T29" fmla="*/ 3 h 11"/>
                    <a:gd name="T30" fmla="*/ 3 w 14"/>
                    <a:gd name="T31" fmla="*/ 9 h 11"/>
                    <a:gd name="T32" fmla="*/ 8 w 14"/>
                    <a:gd name="T3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1">
                      <a:moveTo>
                        <a:pt x="8" y="9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0" y="10"/>
                        <a:pt x="11" y="10"/>
                        <a:pt x="12" y="11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1" y="10"/>
                        <a:pt x="10" y="9"/>
                        <a:pt x="9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8"/>
                        <a:pt x="9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1" y="8"/>
                        <a:pt x="12" y="9"/>
                        <a:pt x="13" y="9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2" y="8"/>
                        <a:pt x="12" y="8"/>
                        <a:pt x="11" y="7"/>
                      </a:cubicBezTo>
                      <a:cubicBezTo>
                        <a:pt x="10" y="7"/>
                        <a:pt x="10" y="6"/>
                        <a:pt x="9" y="6"/>
                      </a:cubicBezTo>
                      <a:cubicBezTo>
                        <a:pt x="10" y="5"/>
                        <a:pt x="9" y="3"/>
                        <a:pt x="7" y="2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0" y="5"/>
                        <a:pt x="1" y="8"/>
                        <a:pt x="3" y="9"/>
                      </a:cubicBezTo>
                      <a:cubicBezTo>
                        <a:pt x="4" y="10"/>
                        <a:pt x="6" y="10"/>
                        <a:pt x="8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7" name="Freeform 1187"/>
                <p:cNvSpPr>
                  <a:spLocks/>
                </p:cNvSpPr>
                <p:nvPr/>
              </p:nvSpPr>
              <p:spPr bwMode="auto">
                <a:xfrm>
                  <a:off x="1607" y="2185"/>
                  <a:ext cx="13" cy="11"/>
                </a:xfrm>
                <a:custGeom>
                  <a:avLst/>
                  <a:gdLst>
                    <a:gd name="T0" fmla="*/ 42 w 128"/>
                    <a:gd name="T1" fmla="*/ 22 h 96"/>
                    <a:gd name="T2" fmla="*/ 49 w 128"/>
                    <a:gd name="T3" fmla="*/ 25 h 96"/>
                    <a:gd name="T4" fmla="*/ 46 w 128"/>
                    <a:gd name="T5" fmla="*/ 32 h 96"/>
                    <a:gd name="T6" fmla="*/ 42 w 128"/>
                    <a:gd name="T7" fmla="*/ 40 h 96"/>
                    <a:gd name="T8" fmla="*/ 27 w 128"/>
                    <a:gd name="T9" fmla="*/ 29 h 96"/>
                    <a:gd name="T10" fmla="*/ 4 w 128"/>
                    <a:gd name="T11" fmla="*/ 18 h 96"/>
                    <a:gd name="T12" fmla="*/ 0 w 128"/>
                    <a:gd name="T13" fmla="*/ 25 h 96"/>
                    <a:gd name="T14" fmla="*/ 23 w 128"/>
                    <a:gd name="T15" fmla="*/ 36 h 96"/>
                    <a:gd name="T16" fmla="*/ 38 w 128"/>
                    <a:gd name="T17" fmla="*/ 47 h 96"/>
                    <a:gd name="T18" fmla="*/ 61 w 128"/>
                    <a:gd name="T19" fmla="*/ 86 h 96"/>
                    <a:gd name="T20" fmla="*/ 121 w 128"/>
                    <a:gd name="T21" fmla="*/ 72 h 96"/>
                    <a:gd name="T22" fmla="*/ 102 w 128"/>
                    <a:gd name="T23" fmla="*/ 15 h 96"/>
                    <a:gd name="T24" fmla="*/ 57 w 128"/>
                    <a:gd name="T25" fmla="*/ 22 h 96"/>
                    <a:gd name="T26" fmla="*/ 46 w 128"/>
                    <a:gd name="T27" fmla="*/ 15 h 96"/>
                    <a:gd name="T28" fmla="*/ 12 w 128"/>
                    <a:gd name="T29" fmla="*/ 0 h 96"/>
                    <a:gd name="T30" fmla="*/ 8 w 128"/>
                    <a:gd name="T31" fmla="*/ 11 h 96"/>
                    <a:gd name="T32" fmla="*/ 42 w 128"/>
                    <a:gd name="T33" fmla="*/ 2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2" y="22"/>
                      </a:moveTo>
                      <a:cubicBezTo>
                        <a:pt x="46" y="22"/>
                        <a:pt x="49" y="25"/>
                        <a:pt x="49" y="25"/>
                      </a:cubicBezTo>
                      <a:cubicBezTo>
                        <a:pt x="49" y="29"/>
                        <a:pt x="46" y="32"/>
                        <a:pt x="46" y="32"/>
                      </a:cubicBezTo>
                      <a:cubicBezTo>
                        <a:pt x="42" y="36"/>
                        <a:pt x="42" y="36"/>
                        <a:pt x="42" y="40"/>
                      </a:cubicBezTo>
                      <a:cubicBezTo>
                        <a:pt x="38" y="32"/>
                        <a:pt x="34" y="32"/>
                        <a:pt x="27" y="29"/>
                      </a:cubicBezTo>
                      <a:cubicBezTo>
                        <a:pt x="19" y="25"/>
                        <a:pt x="12" y="22"/>
                        <a:pt x="4" y="18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8" y="29"/>
                        <a:pt x="16" y="32"/>
                        <a:pt x="23" y="36"/>
                      </a:cubicBezTo>
                      <a:cubicBezTo>
                        <a:pt x="31" y="40"/>
                        <a:pt x="34" y="43"/>
                        <a:pt x="38" y="47"/>
                      </a:cubicBezTo>
                      <a:cubicBezTo>
                        <a:pt x="38" y="61"/>
                        <a:pt x="46" y="79"/>
                        <a:pt x="61" y="86"/>
                      </a:cubicBezTo>
                      <a:cubicBezTo>
                        <a:pt x="83" y="96"/>
                        <a:pt x="110" y="89"/>
                        <a:pt x="121" y="72"/>
                      </a:cubicBezTo>
                      <a:cubicBezTo>
                        <a:pt x="128" y="54"/>
                        <a:pt x="121" y="25"/>
                        <a:pt x="102" y="15"/>
                      </a:cubicBezTo>
                      <a:cubicBezTo>
                        <a:pt x="87" y="8"/>
                        <a:pt x="68" y="11"/>
                        <a:pt x="57" y="22"/>
                      </a:cubicBezTo>
                      <a:cubicBezTo>
                        <a:pt x="53" y="18"/>
                        <a:pt x="49" y="18"/>
                        <a:pt x="46" y="15"/>
                      </a:cubicBezTo>
                      <a:cubicBezTo>
                        <a:pt x="34" y="11"/>
                        <a:pt x="23" y="4"/>
                        <a:pt x="12" y="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23" y="11"/>
                        <a:pt x="31" y="15"/>
                        <a:pt x="42" y="2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8" name="Freeform 1188"/>
                <p:cNvSpPr>
                  <a:spLocks/>
                </p:cNvSpPr>
                <p:nvPr/>
              </p:nvSpPr>
              <p:spPr bwMode="auto">
                <a:xfrm>
                  <a:off x="1607" y="2185"/>
                  <a:ext cx="13" cy="10"/>
                </a:xfrm>
                <a:custGeom>
                  <a:avLst/>
                  <a:gdLst>
                    <a:gd name="T0" fmla="*/ 4 w 13"/>
                    <a:gd name="T1" fmla="*/ 3 h 10"/>
                    <a:gd name="T2" fmla="*/ 5 w 13"/>
                    <a:gd name="T3" fmla="*/ 3 h 10"/>
                    <a:gd name="T4" fmla="*/ 4 w 13"/>
                    <a:gd name="T5" fmla="*/ 4 h 10"/>
                    <a:gd name="T6" fmla="*/ 4 w 13"/>
                    <a:gd name="T7" fmla="*/ 5 h 10"/>
                    <a:gd name="T8" fmla="*/ 2 w 13"/>
                    <a:gd name="T9" fmla="*/ 3 h 10"/>
                    <a:gd name="T10" fmla="*/ 0 w 13"/>
                    <a:gd name="T11" fmla="*/ 2 h 10"/>
                    <a:gd name="T12" fmla="*/ 0 w 13"/>
                    <a:gd name="T13" fmla="*/ 3 h 10"/>
                    <a:gd name="T14" fmla="*/ 2 w 13"/>
                    <a:gd name="T15" fmla="*/ 4 h 10"/>
                    <a:gd name="T16" fmla="*/ 4 w 13"/>
                    <a:gd name="T17" fmla="*/ 5 h 10"/>
                    <a:gd name="T18" fmla="*/ 6 w 13"/>
                    <a:gd name="T19" fmla="*/ 9 h 10"/>
                    <a:gd name="T20" fmla="*/ 12 w 13"/>
                    <a:gd name="T21" fmla="*/ 8 h 10"/>
                    <a:gd name="T22" fmla="*/ 10 w 13"/>
                    <a:gd name="T23" fmla="*/ 2 h 10"/>
                    <a:gd name="T24" fmla="*/ 6 w 13"/>
                    <a:gd name="T25" fmla="*/ 3 h 10"/>
                    <a:gd name="T26" fmla="*/ 4 w 13"/>
                    <a:gd name="T27" fmla="*/ 2 h 10"/>
                    <a:gd name="T28" fmla="*/ 1 w 13"/>
                    <a:gd name="T29" fmla="*/ 0 h 10"/>
                    <a:gd name="T30" fmla="*/ 0 w 13"/>
                    <a:gd name="T31" fmla="*/ 1 h 10"/>
                    <a:gd name="T32" fmla="*/ 4 w 13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4"/>
                        <a:pt x="3" y="4"/>
                        <a:pt x="2" y="3"/>
                      </a:cubicBezTo>
                      <a:cubicBezTo>
                        <a:pt x="2" y="3"/>
                        <a:pt x="1" y="3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4" y="7"/>
                        <a:pt x="4" y="9"/>
                        <a:pt x="6" y="9"/>
                      </a:cubicBezTo>
                      <a:cubicBezTo>
                        <a:pt x="8" y="10"/>
                        <a:pt x="11" y="10"/>
                        <a:pt x="12" y="8"/>
                      </a:cubicBezTo>
                      <a:cubicBezTo>
                        <a:pt x="13" y="6"/>
                        <a:pt x="12" y="3"/>
                        <a:pt x="10" y="2"/>
                      </a:cubicBezTo>
                      <a:cubicBezTo>
                        <a:pt x="9" y="1"/>
                        <a:pt x="7" y="1"/>
                        <a:pt x="6" y="3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9" name="Freeform 1189"/>
                <p:cNvSpPr>
                  <a:spLocks/>
                </p:cNvSpPr>
                <p:nvPr/>
              </p:nvSpPr>
              <p:spPr bwMode="auto">
                <a:xfrm>
                  <a:off x="1593" y="2179"/>
                  <a:ext cx="14" cy="8"/>
                </a:xfrm>
                <a:custGeom>
                  <a:avLst/>
                  <a:gdLst>
                    <a:gd name="T0" fmla="*/ 74 w 128"/>
                    <a:gd name="T1" fmla="*/ 68 h 80"/>
                    <a:gd name="T2" fmla="*/ 77 w 128"/>
                    <a:gd name="T3" fmla="*/ 68 h 80"/>
                    <a:gd name="T4" fmla="*/ 114 w 128"/>
                    <a:gd name="T5" fmla="*/ 80 h 80"/>
                    <a:gd name="T6" fmla="*/ 117 w 128"/>
                    <a:gd name="T7" fmla="*/ 74 h 80"/>
                    <a:gd name="T8" fmla="*/ 81 w 128"/>
                    <a:gd name="T9" fmla="*/ 62 h 80"/>
                    <a:gd name="T10" fmla="*/ 77 w 128"/>
                    <a:gd name="T11" fmla="*/ 62 h 80"/>
                    <a:gd name="T12" fmla="*/ 85 w 128"/>
                    <a:gd name="T13" fmla="*/ 56 h 80"/>
                    <a:gd name="T14" fmla="*/ 85 w 128"/>
                    <a:gd name="T15" fmla="*/ 53 h 80"/>
                    <a:gd name="T16" fmla="*/ 96 w 128"/>
                    <a:gd name="T17" fmla="*/ 59 h 80"/>
                    <a:gd name="T18" fmla="*/ 121 w 128"/>
                    <a:gd name="T19" fmla="*/ 68 h 80"/>
                    <a:gd name="T20" fmla="*/ 128 w 128"/>
                    <a:gd name="T21" fmla="*/ 59 h 80"/>
                    <a:gd name="T22" fmla="*/ 99 w 128"/>
                    <a:gd name="T23" fmla="*/ 50 h 80"/>
                    <a:gd name="T24" fmla="*/ 88 w 128"/>
                    <a:gd name="T25" fmla="*/ 47 h 80"/>
                    <a:gd name="T26" fmla="*/ 66 w 128"/>
                    <a:gd name="T27" fmla="*/ 7 h 80"/>
                    <a:gd name="T28" fmla="*/ 11 w 128"/>
                    <a:gd name="T29" fmla="*/ 22 h 80"/>
                    <a:gd name="T30" fmla="*/ 30 w 128"/>
                    <a:gd name="T31" fmla="*/ 68 h 80"/>
                    <a:gd name="T32" fmla="*/ 74 w 128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8"/>
                      </a:moveTo>
                      <a:cubicBezTo>
                        <a:pt x="74" y="68"/>
                        <a:pt x="77" y="68"/>
                        <a:pt x="77" y="68"/>
                      </a:cubicBezTo>
                      <a:cubicBezTo>
                        <a:pt x="88" y="74"/>
                        <a:pt x="103" y="77"/>
                        <a:pt x="114" y="80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03" y="71"/>
                        <a:pt x="92" y="68"/>
                        <a:pt x="81" y="62"/>
                      </a:cubicBezTo>
                      <a:cubicBezTo>
                        <a:pt x="81" y="62"/>
                        <a:pt x="77" y="62"/>
                        <a:pt x="77" y="62"/>
                      </a:cubicBezTo>
                      <a:cubicBezTo>
                        <a:pt x="81" y="59"/>
                        <a:pt x="81" y="56"/>
                        <a:pt x="85" y="56"/>
                      </a:cubicBezTo>
                      <a:cubicBezTo>
                        <a:pt x="85" y="53"/>
                        <a:pt x="85" y="53"/>
                        <a:pt x="85" y="53"/>
                      </a:cubicBezTo>
                      <a:cubicBezTo>
                        <a:pt x="88" y="56"/>
                        <a:pt x="92" y="56"/>
                        <a:pt x="96" y="59"/>
                      </a:cubicBezTo>
                      <a:cubicBezTo>
                        <a:pt x="103" y="62"/>
                        <a:pt x="114" y="65"/>
                        <a:pt x="121" y="68"/>
                      </a:cubicBezTo>
                      <a:cubicBezTo>
                        <a:pt x="128" y="59"/>
                        <a:pt x="128" y="59"/>
                        <a:pt x="128" y="59"/>
                      </a:cubicBezTo>
                      <a:cubicBezTo>
                        <a:pt x="117" y="59"/>
                        <a:pt x="107" y="53"/>
                        <a:pt x="99" y="50"/>
                      </a:cubicBezTo>
                      <a:cubicBezTo>
                        <a:pt x="96" y="50"/>
                        <a:pt x="92" y="47"/>
                        <a:pt x="88" y="47"/>
                      </a:cubicBezTo>
                      <a:cubicBezTo>
                        <a:pt x="92" y="31"/>
                        <a:pt x="81" y="16"/>
                        <a:pt x="66" y="7"/>
                      </a:cubicBezTo>
                      <a:cubicBezTo>
                        <a:pt x="48" y="0"/>
                        <a:pt x="22" y="7"/>
                        <a:pt x="11" y="22"/>
                      </a:cubicBezTo>
                      <a:cubicBezTo>
                        <a:pt x="0" y="40"/>
                        <a:pt x="8" y="59"/>
                        <a:pt x="30" y="68"/>
                      </a:cubicBezTo>
                      <a:cubicBezTo>
                        <a:pt x="44" y="74"/>
                        <a:pt x="59" y="74"/>
                        <a:pt x="74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0" name="Freeform 1190"/>
                <p:cNvSpPr>
                  <a:spLocks/>
                </p:cNvSpPr>
                <p:nvPr/>
              </p:nvSpPr>
              <p:spPr bwMode="auto">
                <a:xfrm>
                  <a:off x="1593" y="2179"/>
                  <a:ext cx="14" cy="8"/>
                </a:xfrm>
                <a:custGeom>
                  <a:avLst/>
                  <a:gdLst>
                    <a:gd name="T0" fmla="*/ 8 w 14"/>
                    <a:gd name="T1" fmla="*/ 7 h 8"/>
                    <a:gd name="T2" fmla="*/ 8 w 14"/>
                    <a:gd name="T3" fmla="*/ 7 h 8"/>
                    <a:gd name="T4" fmla="*/ 12 w 14"/>
                    <a:gd name="T5" fmla="*/ 8 h 8"/>
                    <a:gd name="T6" fmla="*/ 12 w 14"/>
                    <a:gd name="T7" fmla="*/ 7 h 8"/>
                    <a:gd name="T8" fmla="*/ 9 w 14"/>
                    <a:gd name="T9" fmla="*/ 6 h 8"/>
                    <a:gd name="T10" fmla="*/ 8 w 14"/>
                    <a:gd name="T11" fmla="*/ 6 h 8"/>
                    <a:gd name="T12" fmla="*/ 9 w 14"/>
                    <a:gd name="T13" fmla="*/ 5 h 8"/>
                    <a:gd name="T14" fmla="*/ 9 w 14"/>
                    <a:gd name="T15" fmla="*/ 5 h 8"/>
                    <a:gd name="T16" fmla="*/ 10 w 14"/>
                    <a:gd name="T17" fmla="*/ 6 h 8"/>
                    <a:gd name="T18" fmla="*/ 13 w 14"/>
                    <a:gd name="T19" fmla="*/ 7 h 8"/>
                    <a:gd name="T20" fmla="*/ 14 w 14"/>
                    <a:gd name="T21" fmla="*/ 6 h 8"/>
                    <a:gd name="T22" fmla="*/ 11 w 14"/>
                    <a:gd name="T23" fmla="*/ 5 h 8"/>
                    <a:gd name="T24" fmla="*/ 9 w 14"/>
                    <a:gd name="T25" fmla="*/ 5 h 8"/>
                    <a:gd name="T26" fmla="*/ 7 w 14"/>
                    <a:gd name="T27" fmla="*/ 0 h 8"/>
                    <a:gd name="T28" fmla="*/ 1 w 14"/>
                    <a:gd name="T29" fmla="*/ 2 h 8"/>
                    <a:gd name="T30" fmla="*/ 3 w 14"/>
                    <a:gd name="T31" fmla="*/ 7 h 8"/>
                    <a:gd name="T32" fmla="*/ 8 w 14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8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7"/>
                        <a:pt x="11" y="8"/>
                        <a:pt x="12" y="8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9" y="6"/>
                        <a:pt x="8" y="6"/>
                        <a:pt x="8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10" y="5"/>
                        <a:pt x="10" y="6"/>
                      </a:cubicBezTo>
                      <a:cubicBezTo>
                        <a:pt x="11" y="6"/>
                        <a:pt x="12" y="6"/>
                        <a:pt x="13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2" y="6"/>
                        <a:pt x="11" y="5"/>
                        <a:pt x="11" y="5"/>
                      </a:cubicBezTo>
                      <a:cubicBezTo>
                        <a:pt x="10" y="5"/>
                        <a:pt x="10" y="5"/>
                        <a:pt x="9" y="5"/>
                      </a:cubicBezTo>
                      <a:cubicBezTo>
                        <a:pt x="10" y="3"/>
                        <a:pt x="9" y="1"/>
                        <a:pt x="7" y="0"/>
                      </a:cubicBezTo>
                      <a:cubicBezTo>
                        <a:pt x="5" y="0"/>
                        <a:pt x="2" y="0"/>
                        <a:pt x="1" y="2"/>
                      </a:cubicBezTo>
                      <a:cubicBezTo>
                        <a:pt x="0" y="4"/>
                        <a:pt x="1" y="6"/>
                        <a:pt x="3" y="7"/>
                      </a:cubicBezTo>
                      <a:cubicBezTo>
                        <a:pt x="5" y="7"/>
                        <a:pt x="6" y="7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1" name="Freeform 1191"/>
                <p:cNvSpPr>
                  <a:spLocks/>
                </p:cNvSpPr>
                <p:nvPr/>
              </p:nvSpPr>
              <p:spPr bwMode="auto">
                <a:xfrm>
                  <a:off x="2107" y="2412"/>
                  <a:ext cx="15" cy="11"/>
                </a:xfrm>
                <a:custGeom>
                  <a:avLst/>
                  <a:gdLst>
                    <a:gd name="T0" fmla="*/ 46 w 144"/>
                    <a:gd name="T1" fmla="*/ 18 h 96"/>
                    <a:gd name="T2" fmla="*/ 58 w 144"/>
                    <a:gd name="T3" fmla="*/ 25 h 96"/>
                    <a:gd name="T4" fmla="*/ 50 w 144"/>
                    <a:gd name="T5" fmla="*/ 32 h 96"/>
                    <a:gd name="T6" fmla="*/ 46 w 144"/>
                    <a:gd name="T7" fmla="*/ 36 h 96"/>
                    <a:gd name="T8" fmla="*/ 33 w 144"/>
                    <a:gd name="T9" fmla="*/ 25 h 96"/>
                    <a:gd name="T10" fmla="*/ 5 w 144"/>
                    <a:gd name="T11" fmla="*/ 18 h 96"/>
                    <a:gd name="T12" fmla="*/ 0 w 144"/>
                    <a:gd name="T13" fmla="*/ 25 h 96"/>
                    <a:gd name="T14" fmla="*/ 29 w 144"/>
                    <a:gd name="T15" fmla="*/ 32 h 96"/>
                    <a:gd name="T16" fmla="*/ 42 w 144"/>
                    <a:gd name="T17" fmla="*/ 43 h 96"/>
                    <a:gd name="T18" fmla="*/ 66 w 144"/>
                    <a:gd name="T19" fmla="*/ 86 h 96"/>
                    <a:gd name="T20" fmla="*/ 132 w 144"/>
                    <a:gd name="T21" fmla="*/ 68 h 96"/>
                    <a:gd name="T22" fmla="*/ 112 w 144"/>
                    <a:gd name="T23" fmla="*/ 15 h 96"/>
                    <a:gd name="T24" fmla="*/ 62 w 144"/>
                    <a:gd name="T25" fmla="*/ 18 h 96"/>
                    <a:gd name="T26" fmla="*/ 50 w 144"/>
                    <a:gd name="T27" fmla="*/ 15 h 96"/>
                    <a:gd name="T28" fmla="*/ 17 w 144"/>
                    <a:gd name="T29" fmla="*/ 0 h 96"/>
                    <a:gd name="T30" fmla="*/ 9 w 144"/>
                    <a:gd name="T31" fmla="*/ 8 h 96"/>
                    <a:gd name="T32" fmla="*/ 46 w 144"/>
                    <a:gd name="T33" fmla="*/ 1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96">
                      <a:moveTo>
                        <a:pt x="46" y="18"/>
                      </a:moveTo>
                      <a:cubicBezTo>
                        <a:pt x="50" y="22"/>
                        <a:pt x="54" y="22"/>
                        <a:pt x="58" y="25"/>
                      </a:cubicBezTo>
                      <a:cubicBezTo>
                        <a:pt x="54" y="25"/>
                        <a:pt x="50" y="29"/>
                        <a:pt x="50" y="32"/>
                      </a:cubicBezTo>
                      <a:cubicBezTo>
                        <a:pt x="50" y="32"/>
                        <a:pt x="50" y="36"/>
                        <a:pt x="46" y="36"/>
                      </a:cubicBezTo>
                      <a:cubicBezTo>
                        <a:pt x="42" y="32"/>
                        <a:pt x="37" y="29"/>
                        <a:pt x="33" y="25"/>
                      </a:cubicBezTo>
                      <a:cubicBezTo>
                        <a:pt x="25" y="25"/>
                        <a:pt x="17" y="18"/>
                        <a:pt x="5" y="18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9" y="29"/>
                        <a:pt x="21" y="29"/>
                        <a:pt x="29" y="32"/>
                      </a:cubicBezTo>
                      <a:cubicBezTo>
                        <a:pt x="33" y="36"/>
                        <a:pt x="37" y="40"/>
                        <a:pt x="42" y="43"/>
                      </a:cubicBezTo>
                      <a:cubicBezTo>
                        <a:pt x="42" y="61"/>
                        <a:pt x="50" y="75"/>
                        <a:pt x="66" y="86"/>
                      </a:cubicBezTo>
                      <a:cubicBezTo>
                        <a:pt x="91" y="96"/>
                        <a:pt x="120" y="89"/>
                        <a:pt x="132" y="68"/>
                      </a:cubicBezTo>
                      <a:cubicBezTo>
                        <a:pt x="144" y="50"/>
                        <a:pt x="132" y="25"/>
                        <a:pt x="112" y="15"/>
                      </a:cubicBezTo>
                      <a:cubicBezTo>
                        <a:pt x="95" y="8"/>
                        <a:pt x="75" y="11"/>
                        <a:pt x="62" y="18"/>
                      </a:cubicBezTo>
                      <a:cubicBezTo>
                        <a:pt x="58" y="18"/>
                        <a:pt x="54" y="15"/>
                        <a:pt x="50" y="15"/>
                      </a:cubicBezTo>
                      <a:cubicBezTo>
                        <a:pt x="42" y="8"/>
                        <a:pt x="25" y="4"/>
                        <a:pt x="17" y="0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25" y="11"/>
                        <a:pt x="37" y="15"/>
                        <a:pt x="46" y="1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2" name="Freeform 1192"/>
                <p:cNvSpPr>
                  <a:spLocks/>
                </p:cNvSpPr>
                <p:nvPr/>
              </p:nvSpPr>
              <p:spPr bwMode="auto">
                <a:xfrm>
                  <a:off x="2107" y="2412"/>
                  <a:ext cx="15" cy="11"/>
                </a:xfrm>
                <a:custGeom>
                  <a:avLst/>
                  <a:gdLst>
                    <a:gd name="T0" fmla="*/ 5 w 15"/>
                    <a:gd name="T1" fmla="*/ 2 h 11"/>
                    <a:gd name="T2" fmla="*/ 6 w 15"/>
                    <a:gd name="T3" fmla="*/ 3 h 11"/>
                    <a:gd name="T4" fmla="*/ 5 w 15"/>
                    <a:gd name="T5" fmla="*/ 4 h 11"/>
                    <a:gd name="T6" fmla="*/ 5 w 15"/>
                    <a:gd name="T7" fmla="*/ 4 h 11"/>
                    <a:gd name="T8" fmla="*/ 3 w 15"/>
                    <a:gd name="T9" fmla="*/ 3 h 11"/>
                    <a:gd name="T10" fmla="*/ 0 w 15"/>
                    <a:gd name="T11" fmla="*/ 2 h 11"/>
                    <a:gd name="T12" fmla="*/ 0 w 15"/>
                    <a:gd name="T13" fmla="*/ 3 h 11"/>
                    <a:gd name="T14" fmla="*/ 3 w 15"/>
                    <a:gd name="T15" fmla="*/ 4 h 11"/>
                    <a:gd name="T16" fmla="*/ 4 w 15"/>
                    <a:gd name="T17" fmla="*/ 5 h 11"/>
                    <a:gd name="T18" fmla="*/ 7 w 15"/>
                    <a:gd name="T19" fmla="*/ 10 h 11"/>
                    <a:gd name="T20" fmla="*/ 14 w 15"/>
                    <a:gd name="T21" fmla="*/ 8 h 11"/>
                    <a:gd name="T22" fmla="*/ 12 w 15"/>
                    <a:gd name="T23" fmla="*/ 2 h 11"/>
                    <a:gd name="T24" fmla="*/ 6 w 15"/>
                    <a:gd name="T25" fmla="*/ 2 h 11"/>
                    <a:gd name="T26" fmla="*/ 5 w 15"/>
                    <a:gd name="T27" fmla="*/ 2 h 11"/>
                    <a:gd name="T28" fmla="*/ 2 w 15"/>
                    <a:gd name="T29" fmla="*/ 0 h 11"/>
                    <a:gd name="T30" fmla="*/ 1 w 15"/>
                    <a:gd name="T31" fmla="*/ 1 h 11"/>
                    <a:gd name="T32" fmla="*/ 5 w 15"/>
                    <a:gd name="T3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1">
                      <a:moveTo>
                        <a:pt x="5" y="2"/>
                      </a:move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3"/>
                        <a:pt x="3" y="3"/>
                      </a:cubicBezTo>
                      <a:cubicBezTo>
                        <a:pt x="3" y="3"/>
                        <a:pt x="2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7"/>
                        <a:pt x="5" y="8"/>
                        <a:pt x="7" y="10"/>
                      </a:cubicBezTo>
                      <a:cubicBezTo>
                        <a:pt x="10" y="11"/>
                        <a:pt x="13" y="10"/>
                        <a:pt x="14" y="8"/>
                      </a:cubicBezTo>
                      <a:cubicBezTo>
                        <a:pt x="15" y="6"/>
                        <a:pt x="14" y="3"/>
                        <a:pt x="12" y="2"/>
                      </a:cubicBezTo>
                      <a:cubicBezTo>
                        <a:pt x="10" y="1"/>
                        <a:pt x="8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2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3" name="Freeform 1193"/>
                <p:cNvSpPr>
                  <a:spLocks/>
                </p:cNvSpPr>
                <p:nvPr/>
              </p:nvSpPr>
              <p:spPr bwMode="auto">
                <a:xfrm>
                  <a:off x="2095" y="2406"/>
                  <a:ext cx="14" cy="10"/>
                </a:xfrm>
                <a:custGeom>
                  <a:avLst/>
                  <a:gdLst>
                    <a:gd name="T0" fmla="*/ 72 w 128"/>
                    <a:gd name="T1" fmla="*/ 79 h 96"/>
                    <a:gd name="T2" fmla="*/ 76 w 128"/>
                    <a:gd name="T3" fmla="*/ 82 h 96"/>
                    <a:gd name="T4" fmla="*/ 113 w 128"/>
                    <a:gd name="T5" fmla="*/ 96 h 96"/>
                    <a:gd name="T6" fmla="*/ 117 w 128"/>
                    <a:gd name="T7" fmla="*/ 89 h 96"/>
                    <a:gd name="T8" fmla="*/ 80 w 128"/>
                    <a:gd name="T9" fmla="*/ 75 h 96"/>
                    <a:gd name="T10" fmla="*/ 80 w 128"/>
                    <a:gd name="T11" fmla="*/ 72 h 96"/>
                    <a:gd name="T12" fmla="*/ 83 w 128"/>
                    <a:gd name="T13" fmla="*/ 64 h 96"/>
                    <a:gd name="T14" fmla="*/ 83 w 128"/>
                    <a:gd name="T15" fmla="*/ 61 h 96"/>
                    <a:gd name="T16" fmla="*/ 95 w 128"/>
                    <a:gd name="T17" fmla="*/ 68 h 96"/>
                    <a:gd name="T18" fmla="*/ 125 w 128"/>
                    <a:gd name="T19" fmla="*/ 79 h 96"/>
                    <a:gd name="T20" fmla="*/ 128 w 128"/>
                    <a:gd name="T21" fmla="*/ 72 h 96"/>
                    <a:gd name="T22" fmla="*/ 98 w 128"/>
                    <a:gd name="T23" fmla="*/ 61 h 96"/>
                    <a:gd name="T24" fmla="*/ 87 w 128"/>
                    <a:gd name="T25" fmla="*/ 54 h 96"/>
                    <a:gd name="T26" fmla="*/ 64 w 128"/>
                    <a:gd name="T27" fmla="*/ 11 h 96"/>
                    <a:gd name="T28" fmla="*/ 8 w 128"/>
                    <a:gd name="T29" fmla="*/ 29 h 96"/>
                    <a:gd name="T30" fmla="*/ 27 w 128"/>
                    <a:gd name="T31" fmla="*/ 82 h 96"/>
                    <a:gd name="T32" fmla="*/ 72 w 128"/>
                    <a:gd name="T33" fmla="*/ 7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72" y="79"/>
                      </a:moveTo>
                      <a:cubicBezTo>
                        <a:pt x="72" y="79"/>
                        <a:pt x="76" y="82"/>
                        <a:pt x="76" y="82"/>
                      </a:cubicBezTo>
                      <a:cubicBezTo>
                        <a:pt x="91" y="89"/>
                        <a:pt x="102" y="93"/>
                        <a:pt x="113" y="96"/>
                      </a:cubicBezTo>
                      <a:cubicBezTo>
                        <a:pt x="117" y="89"/>
                        <a:pt x="117" y="89"/>
                        <a:pt x="117" y="89"/>
                      </a:cubicBezTo>
                      <a:cubicBezTo>
                        <a:pt x="106" y="86"/>
                        <a:pt x="95" y="82"/>
                        <a:pt x="80" y="75"/>
                      </a:cubicBezTo>
                      <a:cubicBezTo>
                        <a:pt x="80" y="75"/>
                        <a:pt x="80" y="72"/>
                        <a:pt x="80" y="72"/>
                      </a:cubicBezTo>
                      <a:cubicBezTo>
                        <a:pt x="80" y="72"/>
                        <a:pt x="83" y="68"/>
                        <a:pt x="83" y="64"/>
                      </a:cubicBezTo>
                      <a:cubicBezTo>
                        <a:pt x="83" y="64"/>
                        <a:pt x="83" y="64"/>
                        <a:pt x="83" y="61"/>
                      </a:cubicBezTo>
                      <a:cubicBezTo>
                        <a:pt x="87" y="64"/>
                        <a:pt x="91" y="68"/>
                        <a:pt x="95" y="68"/>
                      </a:cubicBezTo>
                      <a:cubicBezTo>
                        <a:pt x="102" y="72"/>
                        <a:pt x="113" y="75"/>
                        <a:pt x="125" y="79"/>
                      </a:cubicBezTo>
                      <a:cubicBezTo>
                        <a:pt x="128" y="72"/>
                        <a:pt x="128" y="72"/>
                        <a:pt x="128" y="72"/>
                      </a:cubicBezTo>
                      <a:cubicBezTo>
                        <a:pt x="117" y="68"/>
                        <a:pt x="106" y="64"/>
                        <a:pt x="98" y="61"/>
                      </a:cubicBezTo>
                      <a:cubicBezTo>
                        <a:pt x="95" y="57"/>
                        <a:pt x="91" y="57"/>
                        <a:pt x="87" y="54"/>
                      </a:cubicBezTo>
                      <a:cubicBezTo>
                        <a:pt x="91" y="36"/>
                        <a:pt x="83" y="18"/>
                        <a:pt x="64" y="11"/>
                      </a:cubicBezTo>
                      <a:cubicBezTo>
                        <a:pt x="46" y="0"/>
                        <a:pt x="19" y="8"/>
                        <a:pt x="8" y="29"/>
                      </a:cubicBezTo>
                      <a:cubicBezTo>
                        <a:pt x="0" y="47"/>
                        <a:pt x="8" y="72"/>
                        <a:pt x="27" y="82"/>
                      </a:cubicBezTo>
                      <a:cubicBezTo>
                        <a:pt x="42" y="89"/>
                        <a:pt x="57" y="86"/>
                        <a:pt x="72" y="7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4" name="Freeform 1194"/>
                <p:cNvSpPr>
                  <a:spLocks/>
                </p:cNvSpPr>
                <p:nvPr/>
              </p:nvSpPr>
              <p:spPr bwMode="auto">
                <a:xfrm>
                  <a:off x="2095" y="2406"/>
                  <a:ext cx="14" cy="10"/>
                </a:xfrm>
                <a:custGeom>
                  <a:avLst/>
                  <a:gdLst>
                    <a:gd name="T0" fmla="*/ 8 w 14"/>
                    <a:gd name="T1" fmla="*/ 8 h 10"/>
                    <a:gd name="T2" fmla="*/ 8 w 14"/>
                    <a:gd name="T3" fmla="*/ 8 h 10"/>
                    <a:gd name="T4" fmla="*/ 12 w 14"/>
                    <a:gd name="T5" fmla="*/ 10 h 10"/>
                    <a:gd name="T6" fmla="*/ 12 w 14"/>
                    <a:gd name="T7" fmla="*/ 9 h 10"/>
                    <a:gd name="T8" fmla="*/ 9 w 14"/>
                    <a:gd name="T9" fmla="*/ 8 h 10"/>
                    <a:gd name="T10" fmla="*/ 9 w 14"/>
                    <a:gd name="T11" fmla="*/ 7 h 10"/>
                    <a:gd name="T12" fmla="*/ 9 w 14"/>
                    <a:gd name="T13" fmla="*/ 6 h 10"/>
                    <a:gd name="T14" fmla="*/ 9 w 14"/>
                    <a:gd name="T15" fmla="*/ 6 h 10"/>
                    <a:gd name="T16" fmla="*/ 10 w 14"/>
                    <a:gd name="T17" fmla="*/ 7 h 10"/>
                    <a:gd name="T18" fmla="*/ 13 w 14"/>
                    <a:gd name="T19" fmla="*/ 8 h 10"/>
                    <a:gd name="T20" fmla="*/ 14 w 14"/>
                    <a:gd name="T21" fmla="*/ 7 h 10"/>
                    <a:gd name="T22" fmla="*/ 10 w 14"/>
                    <a:gd name="T23" fmla="*/ 6 h 10"/>
                    <a:gd name="T24" fmla="*/ 9 w 14"/>
                    <a:gd name="T25" fmla="*/ 5 h 10"/>
                    <a:gd name="T26" fmla="*/ 7 w 14"/>
                    <a:gd name="T27" fmla="*/ 1 h 10"/>
                    <a:gd name="T28" fmla="*/ 1 w 14"/>
                    <a:gd name="T29" fmla="*/ 3 h 10"/>
                    <a:gd name="T30" fmla="*/ 3 w 14"/>
                    <a:gd name="T31" fmla="*/ 8 h 10"/>
                    <a:gd name="T32" fmla="*/ 8 w 14"/>
                    <a:gd name="T3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8" y="8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9"/>
                        <a:pt x="11" y="9"/>
                        <a:pt x="12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9"/>
                        <a:pt x="10" y="8"/>
                        <a:pt x="9" y="8"/>
                      </a:cubicBezTo>
                      <a:cubicBezTo>
                        <a:pt x="9" y="8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10" y="7"/>
                        <a:pt x="10" y="7"/>
                      </a:cubicBezTo>
                      <a:cubicBezTo>
                        <a:pt x="11" y="7"/>
                        <a:pt x="12" y="8"/>
                        <a:pt x="13" y="8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2" y="7"/>
                        <a:pt x="11" y="6"/>
                        <a:pt x="10" y="6"/>
                      </a:cubicBezTo>
                      <a:cubicBezTo>
                        <a:pt x="10" y="6"/>
                        <a:pt x="10" y="6"/>
                        <a:pt x="9" y="5"/>
                      </a:cubicBezTo>
                      <a:cubicBezTo>
                        <a:pt x="10" y="3"/>
                        <a:pt x="9" y="2"/>
                        <a:pt x="7" y="1"/>
                      </a:cubicBezTo>
                      <a:cubicBezTo>
                        <a:pt x="5" y="0"/>
                        <a:pt x="2" y="0"/>
                        <a:pt x="1" y="3"/>
                      </a:cubicBezTo>
                      <a:cubicBezTo>
                        <a:pt x="0" y="5"/>
                        <a:pt x="1" y="7"/>
                        <a:pt x="3" y="8"/>
                      </a:cubicBezTo>
                      <a:cubicBezTo>
                        <a:pt x="5" y="9"/>
                        <a:pt x="6" y="9"/>
                        <a:pt x="8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5" name="Freeform 1195"/>
                <p:cNvSpPr>
                  <a:spLocks/>
                </p:cNvSpPr>
                <p:nvPr/>
              </p:nvSpPr>
              <p:spPr bwMode="auto">
                <a:xfrm>
                  <a:off x="1602" y="2194"/>
                  <a:ext cx="13" cy="8"/>
                </a:xfrm>
                <a:custGeom>
                  <a:avLst/>
                  <a:gdLst>
                    <a:gd name="T0" fmla="*/ 42 w 128"/>
                    <a:gd name="T1" fmla="*/ 18 h 80"/>
                    <a:gd name="T2" fmla="*/ 49 w 128"/>
                    <a:gd name="T3" fmla="*/ 21 h 80"/>
                    <a:gd name="T4" fmla="*/ 46 w 128"/>
                    <a:gd name="T5" fmla="*/ 27 h 80"/>
                    <a:gd name="T6" fmla="*/ 42 w 128"/>
                    <a:gd name="T7" fmla="*/ 30 h 80"/>
                    <a:gd name="T8" fmla="*/ 27 w 128"/>
                    <a:gd name="T9" fmla="*/ 24 h 80"/>
                    <a:gd name="T10" fmla="*/ 4 w 128"/>
                    <a:gd name="T11" fmla="*/ 15 h 80"/>
                    <a:gd name="T12" fmla="*/ 0 w 128"/>
                    <a:gd name="T13" fmla="*/ 21 h 80"/>
                    <a:gd name="T14" fmla="*/ 23 w 128"/>
                    <a:gd name="T15" fmla="*/ 30 h 80"/>
                    <a:gd name="T16" fmla="*/ 38 w 128"/>
                    <a:gd name="T17" fmla="*/ 39 h 80"/>
                    <a:gd name="T18" fmla="*/ 64 w 128"/>
                    <a:gd name="T19" fmla="*/ 72 h 80"/>
                    <a:gd name="T20" fmla="*/ 121 w 128"/>
                    <a:gd name="T21" fmla="*/ 57 h 80"/>
                    <a:gd name="T22" fmla="*/ 98 w 128"/>
                    <a:gd name="T23" fmla="*/ 12 h 80"/>
                    <a:gd name="T24" fmla="*/ 53 w 128"/>
                    <a:gd name="T25" fmla="*/ 15 h 80"/>
                    <a:gd name="T26" fmla="*/ 46 w 128"/>
                    <a:gd name="T27" fmla="*/ 12 h 80"/>
                    <a:gd name="T28" fmla="*/ 12 w 128"/>
                    <a:gd name="T29" fmla="*/ 0 h 80"/>
                    <a:gd name="T30" fmla="*/ 8 w 128"/>
                    <a:gd name="T31" fmla="*/ 9 h 80"/>
                    <a:gd name="T32" fmla="*/ 42 w 128"/>
                    <a:gd name="T33" fmla="*/ 1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2" y="18"/>
                      </a:moveTo>
                      <a:cubicBezTo>
                        <a:pt x="46" y="18"/>
                        <a:pt x="46" y="18"/>
                        <a:pt x="49" y="21"/>
                      </a:cubicBezTo>
                      <a:cubicBezTo>
                        <a:pt x="46" y="21"/>
                        <a:pt x="46" y="24"/>
                        <a:pt x="46" y="27"/>
                      </a:cubicBezTo>
                      <a:cubicBezTo>
                        <a:pt x="42" y="30"/>
                        <a:pt x="42" y="30"/>
                        <a:pt x="42" y="30"/>
                      </a:cubicBezTo>
                      <a:cubicBezTo>
                        <a:pt x="38" y="27"/>
                        <a:pt x="34" y="27"/>
                        <a:pt x="27" y="24"/>
                      </a:cubicBezTo>
                      <a:cubicBezTo>
                        <a:pt x="19" y="21"/>
                        <a:pt x="12" y="18"/>
                        <a:pt x="4" y="15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8" y="24"/>
                        <a:pt x="16" y="27"/>
                        <a:pt x="23" y="30"/>
                      </a:cubicBezTo>
                      <a:cubicBezTo>
                        <a:pt x="31" y="30"/>
                        <a:pt x="34" y="36"/>
                        <a:pt x="38" y="39"/>
                      </a:cubicBezTo>
                      <a:cubicBezTo>
                        <a:pt x="38" y="51"/>
                        <a:pt x="46" y="66"/>
                        <a:pt x="64" y="72"/>
                      </a:cubicBezTo>
                      <a:cubicBezTo>
                        <a:pt x="83" y="80"/>
                        <a:pt x="110" y="75"/>
                        <a:pt x="121" y="57"/>
                      </a:cubicBezTo>
                      <a:cubicBezTo>
                        <a:pt x="128" y="42"/>
                        <a:pt x="121" y="18"/>
                        <a:pt x="98" y="12"/>
                      </a:cubicBezTo>
                      <a:cubicBezTo>
                        <a:pt x="83" y="6"/>
                        <a:pt x="68" y="9"/>
                        <a:pt x="53" y="15"/>
                      </a:cubicBezTo>
                      <a:cubicBezTo>
                        <a:pt x="53" y="15"/>
                        <a:pt x="49" y="12"/>
                        <a:pt x="46" y="12"/>
                      </a:cubicBezTo>
                      <a:cubicBezTo>
                        <a:pt x="34" y="9"/>
                        <a:pt x="23" y="3"/>
                        <a:pt x="12" y="0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9" y="9"/>
                        <a:pt x="31" y="12"/>
                        <a:pt x="42" y="1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6" name="Freeform 1196"/>
                <p:cNvSpPr>
                  <a:spLocks/>
                </p:cNvSpPr>
                <p:nvPr/>
              </p:nvSpPr>
              <p:spPr bwMode="auto">
                <a:xfrm>
                  <a:off x="1602" y="2194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2 h 8"/>
                    <a:gd name="T4" fmla="*/ 4 w 13"/>
                    <a:gd name="T5" fmla="*/ 3 h 8"/>
                    <a:gd name="T6" fmla="*/ 4 w 13"/>
                    <a:gd name="T7" fmla="*/ 3 h 8"/>
                    <a:gd name="T8" fmla="*/ 2 w 13"/>
                    <a:gd name="T9" fmla="*/ 2 h 8"/>
                    <a:gd name="T10" fmla="*/ 0 w 13"/>
                    <a:gd name="T11" fmla="*/ 1 h 8"/>
                    <a:gd name="T12" fmla="*/ 0 w 13"/>
                    <a:gd name="T13" fmla="*/ 2 h 8"/>
                    <a:gd name="T14" fmla="*/ 2 w 13"/>
                    <a:gd name="T15" fmla="*/ 3 h 8"/>
                    <a:gd name="T16" fmla="*/ 4 w 13"/>
                    <a:gd name="T17" fmla="*/ 4 h 8"/>
                    <a:gd name="T18" fmla="*/ 6 w 13"/>
                    <a:gd name="T19" fmla="*/ 7 h 8"/>
                    <a:gd name="T20" fmla="*/ 12 w 13"/>
                    <a:gd name="T21" fmla="*/ 6 h 8"/>
                    <a:gd name="T22" fmla="*/ 10 w 13"/>
                    <a:gd name="T23" fmla="*/ 1 h 8"/>
                    <a:gd name="T24" fmla="*/ 5 w 13"/>
                    <a:gd name="T25" fmla="*/ 1 h 8"/>
                    <a:gd name="T26" fmla="*/ 4 w 13"/>
                    <a:gd name="T27" fmla="*/ 1 h 8"/>
                    <a:gd name="T28" fmla="*/ 1 w 13"/>
                    <a:gd name="T29" fmla="*/ 0 h 8"/>
                    <a:gd name="T30" fmla="*/ 0 w 13"/>
                    <a:gd name="T31" fmla="*/ 1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4" y="2"/>
                        <a:pt x="5" y="2"/>
                      </a:cubicBezTo>
                      <a:cubicBezTo>
                        <a:pt x="4" y="2"/>
                        <a:pt x="4" y="2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2" y="2"/>
                      </a:cubicBezTo>
                      <a:cubicBezTo>
                        <a:pt x="2" y="2"/>
                        <a:pt x="1" y="2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3" y="4"/>
                        <a:pt x="4" y="4"/>
                      </a:cubicBezTo>
                      <a:cubicBezTo>
                        <a:pt x="4" y="5"/>
                        <a:pt x="4" y="7"/>
                        <a:pt x="6" y="7"/>
                      </a:cubicBezTo>
                      <a:cubicBezTo>
                        <a:pt x="8" y="8"/>
                        <a:pt x="11" y="8"/>
                        <a:pt x="12" y="6"/>
                      </a:cubicBezTo>
                      <a:cubicBezTo>
                        <a:pt x="13" y="4"/>
                        <a:pt x="12" y="2"/>
                        <a:pt x="10" y="1"/>
                      </a:cubicBezTo>
                      <a:cubicBezTo>
                        <a:pt x="8" y="0"/>
                        <a:pt x="7" y="1"/>
                        <a:pt x="5" y="1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7" name="Freeform 1197"/>
                <p:cNvSpPr>
                  <a:spLocks/>
                </p:cNvSpPr>
                <p:nvPr/>
              </p:nvSpPr>
              <p:spPr bwMode="auto">
                <a:xfrm>
                  <a:off x="1588" y="2187"/>
                  <a:ext cx="14" cy="9"/>
                </a:xfrm>
                <a:custGeom>
                  <a:avLst/>
                  <a:gdLst>
                    <a:gd name="T0" fmla="*/ 72 w 128"/>
                    <a:gd name="T1" fmla="*/ 66 h 80"/>
                    <a:gd name="T2" fmla="*/ 80 w 128"/>
                    <a:gd name="T3" fmla="*/ 69 h 80"/>
                    <a:gd name="T4" fmla="*/ 117 w 128"/>
                    <a:gd name="T5" fmla="*/ 80 h 80"/>
                    <a:gd name="T6" fmla="*/ 121 w 128"/>
                    <a:gd name="T7" fmla="*/ 72 h 80"/>
                    <a:gd name="T8" fmla="*/ 83 w 128"/>
                    <a:gd name="T9" fmla="*/ 63 h 80"/>
                    <a:gd name="T10" fmla="*/ 80 w 128"/>
                    <a:gd name="T11" fmla="*/ 60 h 80"/>
                    <a:gd name="T12" fmla="*/ 83 w 128"/>
                    <a:gd name="T13" fmla="*/ 54 h 80"/>
                    <a:gd name="T14" fmla="*/ 87 w 128"/>
                    <a:gd name="T15" fmla="*/ 51 h 80"/>
                    <a:gd name="T16" fmla="*/ 95 w 128"/>
                    <a:gd name="T17" fmla="*/ 57 h 80"/>
                    <a:gd name="T18" fmla="*/ 125 w 128"/>
                    <a:gd name="T19" fmla="*/ 66 h 80"/>
                    <a:gd name="T20" fmla="*/ 128 w 128"/>
                    <a:gd name="T21" fmla="*/ 60 h 80"/>
                    <a:gd name="T22" fmla="*/ 102 w 128"/>
                    <a:gd name="T23" fmla="*/ 51 h 80"/>
                    <a:gd name="T24" fmla="*/ 87 w 128"/>
                    <a:gd name="T25" fmla="*/ 45 h 80"/>
                    <a:gd name="T26" fmla="*/ 64 w 128"/>
                    <a:gd name="T27" fmla="*/ 9 h 80"/>
                    <a:gd name="T28" fmla="*/ 8 w 128"/>
                    <a:gd name="T29" fmla="*/ 27 h 80"/>
                    <a:gd name="T30" fmla="*/ 27 w 128"/>
                    <a:gd name="T31" fmla="*/ 69 h 80"/>
                    <a:gd name="T32" fmla="*/ 72 w 128"/>
                    <a:gd name="T33" fmla="*/ 6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2" y="66"/>
                      </a:moveTo>
                      <a:cubicBezTo>
                        <a:pt x="76" y="66"/>
                        <a:pt x="76" y="69"/>
                        <a:pt x="80" y="69"/>
                      </a:cubicBezTo>
                      <a:cubicBezTo>
                        <a:pt x="91" y="75"/>
                        <a:pt x="106" y="78"/>
                        <a:pt x="117" y="80"/>
                      </a:cubicBezTo>
                      <a:cubicBezTo>
                        <a:pt x="121" y="72"/>
                        <a:pt x="121" y="72"/>
                        <a:pt x="121" y="72"/>
                      </a:cubicBezTo>
                      <a:cubicBezTo>
                        <a:pt x="106" y="69"/>
                        <a:pt x="95" y="66"/>
                        <a:pt x="83" y="63"/>
                      </a:cubicBezTo>
                      <a:cubicBezTo>
                        <a:pt x="80" y="63"/>
                        <a:pt x="80" y="60"/>
                        <a:pt x="80" y="60"/>
                      </a:cubicBezTo>
                      <a:cubicBezTo>
                        <a:pt x="80" y="60"/>
                        <a:pt x="83" y="57"/>
                        <a:pt x="83" y="54"/>
                      </a:cubicBezTo>
                      <a:cubicBezTo>
                        <a:pt x="83" y="54"/>
                        <a:pt x="83" y="54"/>
                        <a:pt x="87" y="51"/>
                      </a:cubicBezTo>
                      <a:cubicBezTo>
                        <a:pt x="91" y="54"/>
                        <a:pt x="91" y="54"/>
                        <a:pt x="95" y="57"/>
                      </a:cubicBezTo>
                      <a:cubicBezTo>
                        <a:pt x="106" y="60"/>
                        <a:pt x="113" y="63"/>
                        <a:pt x="125" y="66"/>
                      </a:cubicBezTo>
                      <a:cubicBezTo>
                        <a:pt x="128" y="60"/>
                        <a:pt x="128" y="60"/>
                        <a:pt x="128" y="60"/>
                      </a:cubicBezTo>
                      <a:cubicBezTo>
                        <a:pt x="117" y="57"/>
                        <a:pt x="110" y="54"/>
                        <a:pt x="102" y="51"/>
                      </a:cubicBezTo>
                      <a:cubicBezTo>
                        <a:pt x="95" y="48"/>
                        <a:pt x="91" y="48"/>
                        <a:pt x="87" y="45"/>
                      </a:cubicBezTo>
                      <a:cubicBezTo>
                        <a:pt x="91" y="30"/>
                        <a:pt x="83" y="15"/>
                        <a:pt x="64" y="9"/>
                      </a:cubicBezTo>
                      <a:cubicBezTo>
                        <a:pt x="46" y="0"/>
                        <a:pt x="19" y="9"/>
                        <a:pt x="8" y="27"/>
                      </a:cubicBezTo>
                      <a:cubicBezTo>
                        <a:pt x="0" y="42"/>
                        <a:pt x="8" y="63"/>
                        <a:pt x="27" y="69"/>
                      </a:cubicBezTo>
                      <a:cubicBezTo>
                        <a:pt x="42" y="75"/>
                        <a:pt x="61" y="75"/>
                        <a:pt x="72" y="6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8" name="Freeform 1198"/>
                <p:cNvSpPr>
                  <a:spLocks/>
                </p:cNvSpPr>
                <p:nvPr/>
              </p:nvSpPr>
              <p:spPr bwMode="auto">
                <a:xfrm>
                  <a:off x="1588" y="2187"/>
                  <a:ext cx="14" cy="8"/>
                </a:xfrm>
                <a:custGeom>
                  <a:avLst/>
                  <a:gdLst>
                    <a:gd name="T0" fmla="*/ 8 w 14"/>
                    <a:gd name="T1" fmla="*/ 7 h 8"/>
                    <a:gd name="T2" fmla="*/ 8 w 14"/>
                    <a:gd name="T3" fmla="*/ 7 h 8"/>
                    <a:gd name="T4" fmla="*/ 12 w 14"/>
                    <a:gd name="T5" fmla="*/ 8 h 8"/>
                    <a:gd name="T6" fmla="*/ 13 w 14"/>
                    <a:gd name="T7" fmla="*/ 8 h 8"/>
                    <a:gd name="T8" fmla="*/ 9 w 14"/>
                    <a:gd name="T9" fmla="*/ 7 h 8"/>
                    <a:gd name="T10" fmla="*/ 8 w 14"/>
                    <a:gd name="T11" fmla="*/ 6 h 8"/>
                    <a:gd name="T12" fmla="*/ 9 w 14"/>
                    <a:gd name="T13" fmla="*/ 6 h 8"/>
                    <a:gd name="T14" fmla="*/ 9 w 14"/>
                    <a:gd name="T15" fmla="*/ 5 h 8"/>
                    <a:gd name="T16" fmla="*/ 10 w 14"/>
                    <a:gd name="T17" fmla="*/ 6 h 8"/>
                    <a:gd name="T18" fmla="*/ 13 w 14"/>
                    <a:gd name="T19" fmla="*/ 7 h 8"/>
                    <a:gd name="T20" fmla="*/ 14 w 14"/>
                    <a:gd name="T21" fmla="*/ 6 h 8"/>
                    <a:gd name="T22" fmla="*/ 11 w 14"/>
                    <a:gd name="T23" fmla="*/ 5 h 8"/>
                    <a:gd name="T24" fmla="*/ 9 w 14"/>
                    <a:gd name="T25" fmla="*/ 5 h 8"/>
                    <a:gd name="T26" fmla="*/ 7 w 14"/>
                    <a:gd name="T27" fmla="*/ 1 h 8"/>
                    <a:gd name="T28" fmla="*/ 1 w 14"/>
                    <a:gd name="T29" fmla="*/ 3 h 8"/>
                    <a:gd name="T30" fmla="*/ 3 w 14"/>
                    <a:gd name="T31" fmla="*/ 7 h 8"/>
                    <a:gd name="T32" fmla="*/ 8 w 14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8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0" y="8"/>
                        <a:pt x="11" y="8"/>
                        <a:pt x="12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1" y="6"/>
                        <a:pt x="12" y="7"/>
                        <a:pt x="13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2" y="6"/>
                        <a:pt x="12" y="6"/>
                        <a:pt x="11" y="5"/>
                      </a:cubicBezTo>
                      <a:cubicBezTo>
                        <a:pt x="10" y="5"/>
                        <a:pt x="10" y="5"/>
                        <a:pt x="9" y="5"/>
                      </a:cubicBezTo>
                      <a:cubicBezTo>
                        <a:pt x="10" y="3"/>
                        <a:pt x="9" y="2"/>
                        <a:pt x="7" y="1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0" y="4"/>
                        <a:pt x="1" y="7"/>
                        <a:pt x="3" y="7"/>
                      </a:cubicBezTo>
                      <a:cubicBezTo>
                        <a:pt x="4" y="8"/>
                        <a:pt x="6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9" name="Freeform 1199"/>
                <p:cNvSpPr>
                  <a:spLocks/>
                </p:cNvSpPr>
                <p:nvPr/>
              </p:nvSpPr>
              <p:spPr bwMode="auto">
                <a:xfrm>
                  <a:off x="2112" y="2406"/>
                  <a:ext cx="14" cy="8"/>
                </a:xfrm>
                <a:custGeom>
                  <a:avLst/>
                  <a:gdLst>
                    <a:gd name="T0" fmla="*/ 44 w 128"/>
                    <a:gd name="T1" fmla="*/ 16 h 80"/>
                    <a:gd name="T2" fmla="*/ 52 w 128"/>
                    <a:gd name="T3" fmla="*/ 19 h 80"/>
                    <a:gd name="T4" fmla="*/ 44 w 128"/>
                    <a:gd name="T5" fmla="*/ 25 h 80"/>
                    <a:gd name="T6" fmla="*/ 44 w 128"/>
                    <a:gd name="T7" fmla="*/ 31 h 80"/>
                    <a:gd name="T8" fmla="*/ 30 w 128"/>
                    <a:gd name="T9" fmla="*/ 22 h 80"/>
                    <a:gd name="T10" fmla="*/ 4 w 128"/>
                    <a:gd name="T11" fmla="*/ 13 h 80"/>
                    <a:gd name="T12" fmla="*/ 0 w 128"/>
                    <a:gd name="T13" fmla="*/ 22 h 80"/>
                    <a:gd name="T14" fmla="*/ 26 w 128"/>
                    <a:gd name="T15" fmla="*/ 28 h 80"/>
                    <a:gd name="T16" fmla="*/ 41 w 128"/>
                    <a:gd name="T17" fmla="*/ 37 h 80"/>
                    <a:gd name="T18" fmla="*/ 63 w 128"/>
                    <a:gd name="T19" fmla="*/ 71 h 80"/>
                    <a:gd name="T20" fmla="*/ 121 w 128"/>
                    <a:gd name="T21" fmla="*/ 56 h 80"/>
                    <a:gd name="T22" fmla="*/ 99 w 128"/>
                    <a:gd name="T23" fmla="*/ 10 h 80"/>
                    <a:gd name="T24" fmla="*/ 55 w 128"/>
                    <a:gd name="T25" fmla="*/ 13 h 80"/>
                    <a:gd name="T26" fmla="*/ 48 w 128"/>
                    <a:gd name="T27" fmla="*/ 10 h 80"/>
                    <a:gd name="T28" fmla="*/ 15 w 128"/>
                    <a:gd name="T29" fmla="*/ 0 h 80"/>
                    <a:gd name="T30" fmla="*/ 11 w 128"/>
                    <a:gd name="T31" fmla="*/ 7 h 80"/>
                    <a:gd name="T32" fmla="*/ 44 w 128"/>
                    <a:gd name="T33" fmla="*/ 1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4" y="16"/>
                      </a:moveTo>
                      <a:cubicBezTo>
                        <a:pt x="48" y="16"/>
                        <a:pt x="48" y="19"/>
                        <a:pt x="52" y="19"/>
                      </a:cubicBezTo>
                      <a:cubicBezTo>
                        <a:pt x="48" y="22"/>
                        <a:pt x="48" y="25"/>
                        <a:pt x="44" y="25"/>
                      </a:cubicBezTo>
                      <a:cubicBezTo>
                        <a:pt x="44" y="28"/>
                        <a:pt x="44" y="28"/>
                        <a:pt x="44" y="31"/>
                      </a:cubicBezTo>
                      <a:cubicBezTo>
                        <a:pt x="41" y="25"/>
                        <a:pt x="33" y="25"/>
                        <a:pt x="30" y="22"/>
                      </a:cubicBezTo>
                      <a:cubicBezTo>
                        <a:pt x="22" y="19"/>
                        <a:pt x="15" y="16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11" y="22"/>
                        <a:pt x="19" y="25"/>
                        <a:pt x="26" y="28"/>
                      </a:cubicBezTo>
                      <a:cubicBezTo>
                        <a:pt x="33" y="31"/>
                        <a:pt x="37" y="34"/>
                        <a:pt x="41" y="37"/>
                      </a:cubicBezTo>
                      <a:cubicBezTo>
                        <a:pt x="41" y="50"/>
                        <a:pt x="48" y="65"/>
                        <a:pt x="63" y="71"/>
                      </a:cubicBezTo>
                      <a:cubicBezTo>
                        <a:pt x="85" y="80"/>
                        <a:pt x="110" y="74"/>
                        <a:pt x="121" y="56"/>
                      </a:cubicBezTo>
                      <a:cubicBezTo>
                        <a:pt x="128" y="40"/>
                        <a:pt x="121" y="19"/>
                        <a:pt x="99" y="10"/>
                      </a:cubicBezTo>
                      <a:cubicBezTo>
                        <a:pt x="85" y="4"/>
                        <a:pt x="70" y="7"/>
                        <a:pt x="55" y="13"/>
                      </a:cubicBezTo>
                      <a:cubicBezTo>
                        <a:pt x="55" y="13"/>
                        <a:pt x="48" y="13"/>
                        <a:pt x="48" y="10"/>
                      </a:cubicBezTo>
                      <a:cubicBezTo>
                        <a:pt x="37" y="7"/>
                        <a:pt x="26" y="4"/>
                        <a:pt x="15" y="0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2" y="10"/>
                        <a:pt x="33" y="13"/>
                        <a:pt x="44" y="1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0" name="Freeform 1200"/>
                <p:cNvSpPr>
                  <a:spLocks/>
                </p:cNvSpPr>
                <p:nvPr/>
              </p:nvSpPr>
              <p:spPr bwMode="auto">
                <a:xfrm>
                  <a:off x="2112" y="2406"/>
                  <a:ext cx="14" cy="8"/>
                </a:xfrm>
                <a:custGeom>
                  <a:avLst/>
                  <a:gdLst>
                    <a:gd name="T0" fmla="*/ 5 w 14"/>
                    <a:gd name="T1" fmla="*/ 1 h 8"/>
                    <a:gd name="T2" fmla="*/ 6 w 14"/>
                    <a:gd name="T3" fmla="*/ 2 h 8"/>
                    <a:gd name="T4" fmla="*/ 5 w 14"/>
                    <a:gd name="T5" fmla="*/ 2 h 8"/>
                    <a:gd name="T6" fmla="*/ 5 w 14"/>
                    <a:gd name="T7" fmla="*/ 3 h 8"/>
                    <a:gd name="T8" fmla="*/ 3 w 14"/>
                    <a:gd name="T9" fmla="*/ 2 h 8"/>
                    <a:gd name="T10" fmla="*/ 0 w 14"/>
                    <a:gd name="T11" fmla="*/ 1 h 8"/>
                    <a:gd name="T12" fmla="*/ 0 w 14"/>
                    <a:gd name="T13" fmla="*/ 2 h 8"/>
                    <a:gd name="T14" fmla="*/ 3 w 14"/>
                    <a:gd name="T15" fmla="*/ 3 h 8"/>
                    <a:gd name="T16" fmla="*/ 4 w 14"/>
                    <a:gd name="T17" fmla="*/ 4 h 8"/>
                    <a:gd name="T18" fmla="*/ 7 w 14"/>
                    <a:gd name="T19" fmla="*/ 7 h 8"/>
                    <a:gd name="T20" fmla="*/ 13 w 14"/>
                    <a:gd name="T21" fmla="*/ 6 h 8"/>
                    <a:gd name="T22" fmla="*/ 10 w 14"/>
                    <a:gd name="T23" fmla="*/ 1 h 8"/>
                    <a:gd name="T24" fmla="*/ 6 w 14"/>
                    <a:gd name="T25" fmla="*/ 1 h 8"/>
                    <a:gd name="T26" fmla="*/ 5 w 14"/>
                    <a:gd name="T27" fmla="*/ 1 h 8"/>
                    <a:gd name="T28" fmla="*/ 2 w 14"/>
                    <a:gd name="T29" fmla="*/ 0 h 8"/>
                    <a:gd name="T30" fmla="*/ 1 w 14"/>
                    <a:gd name="T31" fmla="*/ 0 h 8"/>
                    <a:gd name="T32" fmla="*/ 5 w 14"/>
                    <a:gd name="T3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5" y="1"/>
                      </a:moveTo>
                      <a:cubicBezTo>
                        <a:pt x="5" y="1"/>
                        <a:pt x="5" y="2"/>
                        <a:pt x="6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2" y="2"/>
                        <a:pt x="2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3"/>
                        <a:pt x="4" y="3"/>
                        <a:pt x="4" y="4"/>
                      </a:cubicBezTo>
                      <a:cubicBezTo>
                        <a:pt x="4" y="5"/>
                        <a:pt x="5" y="7"/>
                        <a:pt x="7" y="7"/>
                      </a:cubicBezTo>
                      <a:cubicBezTo>
                        <a:pt x="9" y="8"/>
                        <a:pt x="12" y="7"/>
                        <a:pt x="13" y="6"/>
                      </a:cubicBezTo>
                      <a:cubicBezTo>
                        <a:pt x="14" y="4"/>
                        <a:pt x="13" y="2"/>
                        <a:pt x="10" y="1"/>
                      </a:cubicBezTo>
                      <a:cubicBezTo>
                        <a:pt x="9" y="0"/>
                        <a:pt x="7" y="0"/>
                        <a:pt x="6" y="1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3" y="1"/>
                        <a:pt x="5" y="1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1" name="Freeform 1201"/>
                <p:cNvSpPr>
                  <a:spLocks/>
                </p:cNvSpPr>
                <p:nvPr/>
              </p:nvSpPr>
              <p:spPr bwMode="auto">
                <a:xfrm>
                  <a:off x="2099" y="2399"/>
                  <a:ext cx="15" cy="8"/>
                </a:xfrm>
                <a:custGeom>
                  <a:avLst/>
                  <a:gdLst>
                    <a:gd name="T0" fmla="*/ 83 w 144"/>
                    <a:gd name="T1" fmla="*/ 68 h 80"/>
                    <a:gd name="T2" fmla="*/ 91 w 144"/>
                    <a:gd name="T3" fmla="*/ 68 h 80"/>
                    <a:gd name="T4" fmla="*/ 132 w 144"/>
                    <a:gd name="T5" fmla="*/ 80 h 80"/>
                    <a:gd name="T6" fmla="*/ 136 w 144"/>
                    <a:gd name="T7" fmla="*/ 74 h 80"/>
                    <a:gd name="T8" fmla="*/ 95 w 144"/>
                    <a:gd name="T9" fmla="*/ 62 h 80"/>
                    <a:gd name="T10" fmla="*/ 91 w 144"/>
                    <a:gd name="T11" fmla="*/ 62 h 80"/>
                    <a:gd name="T12" fmla="*/ 95 w 144"/>
                    <a:gd name="T13" fmla="*/ 53 h 80"/>
                    <a:gd name="T14" fmla="*/ 99 w 144"/>
                    <a:gd name="T15" fmla="*/ 50 h 80"/>
                    <a:gd name="T16" fmla="*/ 107 w 144"/>
                    <a:gd name="T17" fmla="*/ 56 h 80"/>
                    <a:gd name="T18" fmla="*/ 140 w 144"/>
                    <a:gd name="T19" fmla="*/ 65 h 80"/>
                    <a:gd name="T20" fmla="*/ 144 w 144"/>
                    <a:gd name="T21" fmla="*/ 59 h 80"/>
                    <a:gd name="T22" fmla="*/ 112 w 144"/>
                    <a:gd name="T23" fmla="*/ 50 h 80"/>
                    <a:gd name="T24" fmla="*/ 99 w 144"/>
                    <a:gd name="T25" fmla="*/ 44 h 80"/>
                    <a:gd name="T26" fmla="*/ 75 w 144"/>
                    <a:gd name="T27" fmla="*/ 7 h 80"/>
                    <a:gd name="T28" fmla="*/ 13 w 144"/>
                    <a:gd name="T29" fmla="*/ 25 h 80"/>
                    <a:gd name="T30" fmla="*/ 33 w 144"/>
                    <a:gd name="T31" fmla="*/ 68 h 80"/>
                    <a:gd name="T32" fmla="*/ 83 w 144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3" y="68"/>
                      </a:moveTo>
                      <a:cubicBezTo>
                        <a:pt x="83" y="68"/>
                        <a:pt x="87" y="68"/>
                        <a:pt x="91" y="68"/>
                      </a:cubicBezTo>
                      <a:cubicBezTo>
                        <a:pt x="103" y="74"/>
                        <a:pt x="116" y="77"/>
                        <a:pt x="132" y="80"/>
                      </a:cubicBezTo>
                      <a:cubicBezTo>
                        <a:pt x="136" y="74"/>
                        <a:pt x="136" y="74"/>
                        <a:pt x="136" y="74"/>
                      </a:cubicBezTo>
                      <a:cubicBezTo>
                        <a:pt x="120" y="71"/>
                        <a:pt x="107" y="68"/>
                        <a:pt x="95" y="62"/>
                      </a:cubicBezTo>
                      <a:cubicBezTo>
                        <a:pt x="91" y="62"/>
                        <a:pt x="91" y="62"/>
                        <a:pt x="91" y="62"/>
                      </a:cubicBezTo>
                      <a:cubicBezTo>
                        <a:pt x="91" y="59"/>
                        <a:pt x="95" y="56"/>
                        <a:pt x="95" y="53"/>
                      </a:cubicBezTo>
                      <a:cubicBezTo>
                        <a:pt x="95" y="53"/>
                        <a:pt x="95" y="53"/>
                        <a:pt x="99" y="50"/>
                      </a:cubicBezTo>
                      <a:cubicBezTo>
                        <a:pt x="99" y="53"/>
                        <a:pt x="103" y="56"/>
                        <a:pt x="107" y="56"/>
                      </a:cubicBezTo>
                      <a:cubicBezTo>
                        <a:pt x="116" y="59"/>
                        <a:pt x="128" y="62"/>
                        <a:pt x="140" y="65"/>
                      </a:cubicBezTo>
                      <a:cubicBezTo>
                        <a:pt x="144" y="59"/>
                        <a:pt x="144" y="59"/>
                        <a:pt x="144" y="59"/>
                      </a:cubicBezTo>
                      <a:cubicBezTo>
                        <a:pt x="132" y="56"/>
                        <a:pt x="124" y="53"/>
                        <a:pt x="112" y="50"/>
                      </a:cubicBezTo>
                      <a:cubicBezTo>
                        <a:pt x="107" y="47"/>
                        <a:pt x="103" y="47"/>
                        <a:pt x="99" y="44"/>
                      </a:cubicBezTo>
                      <a:cubicBezTo>
                        <a:pt x="103" y="28"/>
                        <a:pt x="91" y="16"/>
                        <a:pt x="75" y="7"/>
                      </a:cubicBezTo>
                      <a:cubicBezTo>
                        <a:pt x="54" y="0"/>
                        <a:pt x="25" y="7"/>
                        <a:pt x="13" y="25"/>
                      </a:cubicBezTo>
                      <a:cubicBezTo>
                        <a:pt x="0" y="40"/>
                        <a:pt x="13" y="62"/>
                        <a:pt x="33" y="68"/>
                      </a:cubicBezTo>
                      <a:cubicBezTo>
                        <a:pt x="50" y="77"/>
                        <a:pt x="70" y="74"/>
                        <a:pt x="83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2" name="Freeform 1202"/>
                <p:cNvSpPr>
                  <a:spLocks/>
                </p:cNvSpPr>
                <p:nvPr/>
              </p:nvSpPr>
              <p:spPr bwMode="auto">
                <a:xfrm>
                  <a:off x="2098" y="2399"/>
                  <a:ext cx="16" cy="8"/>
                </a:xfrm>
                <a:custGeom>
                  <a:avLst/>
                  <a:gdLst>
                    <a:gd name="T0" fmla="*/ 9 w 16"/>
                    <a:gd name="T1" fmla="*/ 7 h 8"/>
                    <a:gd name="T2" fmla="*/ 10 w 16"/>
                    <a:gd name="T3" fmla="*/ 7 h 8"/>
                    <a:gd name="T4" fmla="*/ 14 w 16"/>
                    <a:gd name="T5" fmla="*/ 8 h 8"/>
                    <a:gd name="T6" fmla="*/ 15 w 16"/>
                    <a:gd name="T7" fmla="*/ 8 h 8"/>
                    <a:gd name="T8" fmla="*/ 11 w 16"/>
                    <a:gd name="T9" fmla="*/ 6 h 8"/>
                    <a:gd name="T10" fmla="*/ 10 w 16"/>
                    <a:gd name="T11" fmla="*/ 6 h 8"/>
                    <a:gd name="T12" fmla="*/ 11 w 16"/>
                    <a:gd name="T13" fmla="*/ 5 h 8"/>
                    <a:gd name="T14" fmla="*/ 11 w 16"/>
                    <a:gd name="T15" fmla="*/ 5 h 8"/>
                    <a:gd name="T16" fmla="*/ 12 w 16"/>
                    <a:gd name="T17" fmla="*/ 6 h 8"/>
                    <a:gd name="T18" fmla="*/ 15 w 16"/>
                    <a:gd name="T19" fmla="*/ 7 h 8"/>
                    <a:gd name="T20" fmla="*/ 16 w 16"/>
                    <a:gd name="T21" fmla="*/ 6 h 8"/>
                    <a:gd name="T22" fmla="*/ 12 w 16"/>
                    <a:gd name="T23" fmla="*/ 5 h 8"/>
                    <a:gd name="T24" fmla="*/ 11 w 16"/>
                    <a:gd name="T25" fmla="*/ 5 h 8"/>
                    <a:gd name="T26" fmla="*/ 8 w 16"/>
                    <a:gd name="T27" fmla="*/ 1 h 8"/>
                    <a:gd name="T28" fmla="*/ 2 w 16"/>
                    <a:gd name="T29" fmla="*/ 3 h 8"/>
                    <a:gd name="T30" fmla="*/ 4 w 16"/>
                    <a:gd name="T31" fmla="*/ 7 h 8"/>
                    <a:gd name="T32" fmla="*/ 9 w 16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9" y="7"/>
                      </a:move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11" y="8"/>
                        <a:pt x="13" y="8"/>
                        <a:pt x="14" y="8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3" y="7"/>
                        <a:pt x="12" y="7"/>
                        <a:pt x="11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1" y="6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6"/>
                        <a:pt x="12" y="6"/>
                      </a:cubicBezTo>
                      <a:cubicBezTo>
                        <a:pt x="13" y="6"/>
                        <a:pt x="14" y="6"/>
                        <a:pt x="15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4" y="6"/>
                        <a:pt x="14" y="5"/>
                        <a:pt x="12" y="5"/>
                      </a:cubicBezTo>
                      <a:cubicBezTo>
                        <a:pt x="12" y="5"/>
                        <a:pt x="11" y="5"/>
                        <a:pt x="11" y="5"/>
                      </a:cubicBezTo>
                      <a:cubicBezTo>
                        <a:pt x="11" y="3"/>
                        <a:pt x="10" y="2"/>
                        <a:pt x="8" y="1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0" y="4"/>
                        <a:pt x="2" y="6"/>
                        <a:pt x="4" y="7"/>
                      </a:cubicBezTo>
                      <a:cubicBezTo>
                        <a:pt x="6" y="8"/>
                        <a:pt x="8" y="8"/>
                        <a:pt x="9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3" name="Freeform 1203"/>
                <p:cNvSpPr>
                  <a:spLocks/>
                </p:cNvSpPr>
                <p:nvPr/>
              </p:nvSpPr>
              <p:spPr bwMode="auto">
                <a:xfrm>
                  <a:off x="1596" y="2201"/>
                  <a:ext cx="16" cy="8"/>
                </a:xfrm>
                <a:custGeom>
                  <a:avLst/>
                  <a:gdLst>
                    <a:gd name="T0" fmla="*/ 46 w 144"/>
                    <a:gd name="T1" fmla="*/ 16 h 80"/>
                    <a:gd name="T2" fmla="*/ 58 w 144"/>
                    <a:gd name="T3" fmla="*/ 20 h 80"/>
                    <a:gd name="T4" fmla="*/ 50 w 144"/>
                    <a:gd name="T5" fmla="*/ 26 h 80"/>
                    <a:gd name="T6" fmla="*/ 50 w 144"/>
                    <a:gd name="T7" fmla="*/ 29 h 80"/>
                    <a:gd name="T8" fmla="*/ 33 w 144"/>
                    <a:gd name="T9" fmla="*/ 23 h 80"/>
                    <a:gd name="T10" fmla="*/ 5 w 144"/>
                    <a:gd name="T11" fmla="*/ 16 h 80"/>
                    <a:gd name="T12" fmla="*/ 0 w 144"/>
                    <a:gd name="T13" fmla="*/ 23 h 80"/>
                    <a:gd name="T14" fmla="*/ 29 w 144"/>
                    <a:gd name="T15" fmla="*/ 29 h 80"/>
                    <a:gd name="T16" fmla="*/ 46 w 144"/>
                    <a:gd name="T17" fmla="*/ 39 h 80"/>
                    <a:gd name="T18" fmla="*/ 75 w 144"/>
                    <a:gd name="T19" fmla="*/ 74 h 80"/>
                    <a:gd name="T20" fmla="*/ 136 w 144"/>
                    <a:gd name="T21" fmla="*/ 55 h 80"/>
                    <a:gd name="T22" fmla="*/ 112 w 144"/>
                    <a:gd name="T23" fmla="*/ 7 h 80"/>
                    <a:gd name="T24" fmla="*/ 62 w 144"/>
                    <a:gd name="T25" fmla="*/ 13 h 80"/>
                    <a:gd name="T26" fmla="*/ 50 w 144"/>
                    <a:gd name="T27" fmla="*/ 10 h 80"/>
                    <a:gd name="T28" fmla="*/ 13 w 144"/>
                    <a:gd name="T29" fmla="*/ 0 h 80"/>
                    <a:gd name="T30" fmla="*/ 9 w 144"/>
                    <a:gd name="T31" fmla="*/ 7 h 80"/>
                    <a:gd name="T32" fmla="*/ 46 w 144"/>
                    <a:gd name="T33" fmla="*/ 1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6" y="16"/>
                      </a:moveTo>
                      <a:cubicBezTo>
                        <a:pt x="50" y="16"/>
                        <a:pt x="54" y="20"/>
                        <a:pt x="58" y="20"/>
                      </a:cubicBezTo>
                      <a:cubicBezTo>
                        <a:pt x="54" y="20"/>
                        <a:pt x="54" y="26"/>
                        <a:pt x="50" y="26"/>
                      </a:cubicBezTo>
                      <a:cubicBezTo>
                        <a:pt x="50" y="29"/>
                        <a:pt x="50" y="29"/>
                        <a:pt x="50" y="29"/>
                      </a:cubicBezTo>
                      <a:cubicBezTo>
                        <a:pt x="42" y="26"/>
                        <a:pt x="37" y="26"/>
                        <a:pt x="33" y="23"/>
                      </a:cubicBezTo>
                      <a:cubicBezTo>
                        <a:pt x="25" y="20"/>
                        <a:pt x="17" y="16"/>
                        <a:pt x="5" y="1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3" y="26"/>
                        <a:pt x="21" y="26"/>
                        <a:pt x="29" y="29"/>
                      </a:cubicBezTo>
                      <a:cubicBezTo>
                        <a:pt x="33" y="32"/>
                        <a:pt x="42" y="36"/>
                        <a:pt x="46" y="39"/>
                      </a:cubicBezTo>
                      <a:cubicBezTo>
                        <a:pt x="46" y="52"/>
                        <a:pt x="54" y="68"/>
                        <a:pt x="75" y="74"/>
                      </a:cubicBezTo>
                      <a:cubicBezTo>
                        <a:pt x="95" y="80"/>
                        <a:pt x="124" y="74"/>
                        <a:pt x="136" y="55"/>
                      </a:cubicBezTo>
                      <a:cubicBezTo>
                        <a:pt x="144" y="39"/>
                        <a:pt x="136" y="16"/>
                        <a:pt x="112" y="7"/>
                      </a:cubicBezTo>
                      <a:cubicBezTo>
                        <a:pt x="95" y="4"/>
                        <a:pt x="75" y="7"/>
                        <a:pt x="62" y="13"/>
                      </a:cubicBezTo>
                      <a:cubicBezTo>
                        <a:pt x="58" y="13"/>
                        <a:pt x="54" y="10"/>
                        <a:pt x="50" y="10"/>
                      </a:cubicBezTo>
                      <a:cubicBezTo>
                        <a:pt x="37" y="7"/>
                        <a:pt x="25" y="4"/>
                        <a:pt x="13" y="0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25" y="10"/>
                        <a:pt x="37" y="13"/>
                        <a:pt x="46" y="1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4" name="Freeform 1204"/>
                <p:cNvSpPr>
                  <a:spLocks/>
                </p:cNvSpPr>
                <p:nvPr/>
              </p:nvSpPr>
              <p:spPr bwMode="auto">
                <a:xfrm>
                  <a:off x="1596" y="2201"/>
                  <a:ext cx="16" cy="8"/>
                </a:xfrm>
                <a:custGeom>
                  <a:avLst/>
                  <a:gdLst>
                    <a:gd name="T0" fmla="*/ 5 w 16"/>
                    <a:gd name="T1" fmla="*/ 1 h 8"/>
                    <a:gd name="T2" fmla="*/ 7 w 16"/>
                    <a:gd name="T3" fmla="*/ 2 h 8"/>
                    <a:gd name="T4" fmla="*/ 6 w 16"/>
                    <a:gd name="T5" fmla="*/ 2 h 8"/>
                    <a:gd name="T6" fmla="*/ 6 w 16"/>
                    <a:gd name="T7" fmla="*/ 3 h 8"/>
                    <a:gd name="T8" fmla="*/ 4 w 16"/>
                    <a:gd name="T9" fmla="*/ 2 h 8"/>
                    <a:gd name="T10" fmla="*/ 1 w 16"/>
                    <a:gd name="T11" fmla="*/ 1 h 8"/>
                    <a:gd name="T12" fmla="*/ 0 w 16"/>
                    <a:gd name="T13" fmla="*/ 2 h 8"/>
                    <a:gd name="T14" fmla="*/ 4 w 16"/>
                    <a:gd name="T15" fmla="*/ 3 h 8"/>
                    <a:gd name="T16" fmla="*/ 5 w 16"/>
                    <a:gd name="T17" fmla="*/ 4 h 8"/>
                    <a:gd name="T18" fmla="*/ 8 w 16"/>
                    <a:gd name="T19" fmla="*/ 7 h 8"/>
                    <a:gd name="T20" fmla="*/ 15 w 16"/>
                    <a:gd name="T21" fmla="*/ 5 h 8"/>
                    <a:gd name="T22" fmla="*/ 12 w 16"/>
                    <a:gd name="T23" fmla="*/ 0 h 8"/>
                    <a:gd name="T24" fmla="*/ 7 w 16"/>
                    <a:gd name="T25" fmla="*/ 1 h 8"/>
                    <a:gd name="T26" fmla="*/ 6 w 16"/>
                    <a:gd name="T27" fmla="*/ 1 h 8"/>
                    <a:gd name="T28" fmla="*/ 2 w 16"/>
                    <a:gd name="T29" fmla="*/ 0 h 8"/>
                    <a:gd name="T30" fmla="*/ 1 w 16"/>
                    <a:gd name="T31" fmla="*/ 0 h 8"/>
                    <a:gd name="T32" fmla="*/ 5 w 16"/>
                    <a:gd name="T3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5" y="1"/>
                      </a:moveTo>
                      <a:cubicBezTo>
                        <a:pt x="6" y="1"/>
                        <a:pt x="6" y="2"/>
                        <a:pt x="7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1"/>
                        <a:pt x="1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2"/>
                        <a:pt x="4" y="3"/>
                      </a:cubicBezTo>
                      <a:cubicBezTo>
                        <a:pt x="4" y="3"/>
                        <a:pt x="5" y="3"/>
                        <a:pt x="5" y="4"/>
                      </a:cubicBezTo>
                      <a:cubicBezTo>
                        <a:pt x="5" y="5"/>
                        <a:pt x="6" y="7"/>
                        <a:pt x="8" y="7"/>
                      </a:cubicBezTo>
                      <a:cubicBezTo>
                        <a:pt x="10" y="8"/>
                        <a:pt x="14" y="7"/>
                        <a:pt x="15" y="5"/>
                      </a:cubicBezTo>
                      <a:cubicBezTo>
                        <a:pt x="16" y="4"/>
                        <a:pt x="15" y="1"/>
                        <a:pt x="12" y="0"/>
                      </a:cubicBezTo>
                      <a:cubicBezTo>
                        <a:pt x="10" y="0"/>
                        <a:pt x="8" y="0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" y="1"/>
                        <a:pt x="4" y="1"/>
                        <a:pt x="5" y="1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5" name="Freeform 1205"/>
                <p:cNvSpPr>
                  <a:spLocks/>
                </p:cNvSpPr>
                <p:nvPr/>
              </p:nvSpPr>
              <p:spPr bwMode="auto">
                <a:xfrm>
                  <a:off x="1585" y="2194"/>
                  <a:ext cx="13" cy="8"/>
                </a:xfrm>
                <a:custGeom>
                  <a:avLst/>
                  <a:gdLst>
                    <a:gd name="T0" fmla="*/ 74 w 128"/>
                    <a:gd name="T1" fmla="*/ 68 h 80"/>
                    <a:gd name="T2" fmla="*/ 77 w 128"/>
                    <a:gd name="T3" fmla="*/ 71 h 80"/>
                    <a:gd name="T4" fmla="*/ 114 w 128"/>
                    <a:gd name="T5" fmla="*/ 80 h 80"/>
                    <a:gd name="T6" fmla="*/ 117 w 128"/>
                    <a:gd name="T7" fmla="*/ 74 h 80"/>
                    <a:gd name="T8" fmla="*/ 81 w 128"/>
                    <a:gd name="T9" fmla="*/ 64 h 80"/>
                    <a:gd name="T10" fmla="*/ 77 w 128"/>
                    <a:gd name="T11" fmla="*/ 61 h 80"/>
                    <a:gd name="T12" fmla="*/ 81 w 128"/>
                    <a:gd name="T13" fmla="*/ 55 h 80"/>
                    <a:gd name="T14" fmla="*/ 85 w 128"/>
                    <a:gd name="T15" fmla="*/ 52 h 80"/>
                    <a:gd name="T16" fmla="*/ 96 w 128"/>
                    <a:gd name="T17" fmla="*/ 58 h 80"/>
                    <a:gd name="T18" fmla="*/ 125 w 128"/>
                    <a:gd name="T19" fmla="*/ 64 h 80"/>
                    <a:gd name="T20" fmla="*/ 128 w 128"/>
                    <a:gd name="T21" fmla="*/ 58 h 80"/>
                    <a:gd name="T22" fmla="*/ 99 w 128"/>
                    <a:gd name="T23" fmla="*/ 52 h 80"/>
                    <a:gd name="T24" fmla="*/ 85 w 128"/>
                    <a:gd name="T25" fmla="*/ 45 h 80"/>
                    <a:gd name="T26" fmla="*/ 63 w 128"/>
                    <a:gd name="T27" fmla="*/ 7 h 80"/>
                    <a:gd name="T28" fmla="*/ 8 w 128"/>
                    <a:gd name="T29" fmla="*/ 26 h 80"/>
                    <a:gd name="T30" fmla="*/ 30 w 128"/>
                    <a:gd name="T31" fmla="*/ 74 h 80"/>
                    <a:gd name="T32" fmla="*/ 74 w 128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8"/>
                      </a:moveTo>
                      <a:cubicBezTo>
                        <a:pt x="74" y="68"/>
                        <a:pt x="77" y="71"/>
                        <a:pt x="77" y="71"/>
                      </a:cubicBezTo>
                      <a:cubicBezTo>
                        <a:pt x="92" y="74"/>
                        <a:pt x="103" y="77"/>
                        <a:pt x="114" y="80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07" y="71"/>
                        <a:pt x="96" y="68"/>
                        <a:pt x="81" y="64"/>
                      </a:cubicBezTo>
                      <a:cubicBezTo>
                        <a:pt x="81" y="64"/>
                        <a:pt x="77" y="61"/>
                        <a:pt x="77" y="61"/>
                      </a:cubicBezTo>
                      <a:cubicBezTo>
                        <a:pt x="81" y="61"/>
                        <a:pt x="81" y="58"/>
                        <a:pt x="81" y="55"/>
                      </a:cubicBezTo>
                      <a:cubicBezTo>
                        <a:pt x="85" y="55"/>
                        <a:pt x="85" y="52"/>
                        <a:pt x="85" y="52"/>
                      </a:cubicBezTo>
                      <a:cubicBezTo>
                        <a:pt x="88" y="55"/>
                        <a:pt x="92" y="55"/>
                        <a:pt x="96" y="58"/>
                      </a:cubicBezTo>
                      <a:cubicBezTo>
                        <a:pt x="103" y="61"/>
                        <a:pt x="114" y="64"/>
                        <a:pt x="125" y="64"/>
                      </a:cubicBezTo>
                      <a:cubicBezTo>
                        <a:pt x="128" y="58"/>
                        <a:pt x="128" y="58"/>
                        <a:pt x="128" y="58"/>
                      </a:cubicBezTo>
                      <a:cubicBezTo>
                        <a:pt x="117" y="55"/>
                        <a:pt x="107" y="55"/>
                        <a:pt x="99" y="52"/>
                      </a:cubicBezTo>
                      <a:cubicBezTo>
                        <a:pt x="96" y="48"/>
                        <a:pt x="88" y="48"/>
                        <a:pt x="85" y="45"/>
                      </a:cubicBezTo>
                      <a:cubicBezTo>
                        <a:pt x="88" y="29"/>
                        <a:pt x="77" y="13"/>
                        <a:pt x="63" y="7"/>
                      </a:cubicBezTo>
                      <a:cubicBezTo>
                        <a:pt x="41" y="0"/>
                        <a:pt x="19" y="10"/>
                        <a:pt x="8" y="26"/>
                      </a:cubicBezTo>
                      <a:cubicBezTo>
                        <a:pt x="0" y="45"/>
                        <a:pt x="8" y="64"/>
                        <a:pt x="30" y="74"/>
                      </a:cubicBezTo>
                      <a:cubicBezTo>
                        <a:pt x="44" y="80"/>
                        <a:pt x="59" y="77"/>
                        <a:pt x="74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6" name="Freeform 1206"/>
                <p:cNvSpPr>
                  <a:spLocks/>
                </p:cNvSpPr>
                <p:nvPr/>
              </p:nvSpPr>
              <p:spPr bwMode="auto">
                <a:xfrm>
                  <a:off x="1585" y="2194"/>
                  <a:ext cx="13" cy="8"/>
                </a:xfrm>
                <a:custGeom>
                  <a:avLst/>
                  <a:gdLst>
                    <a:gd name="T0" fmla="*/ 7 w 13"/>
                    <a:gd name="T1" fmla="*/ 7 h 8"/>
                    <a:gd name="T2" fmla="*/ 8 w 13"/>
                    <a:gd name="T3" fmla="*/ 7 h 8"/>
                    <a:gd name="T4" fmla="*/ 12 w 13"/>
                    <a:gd name="T5" fmla="*/ 8 h 8"/>
                    <a:gd name="T6" fmla="*/ 12 w 13"/>
                    <a:gd name="T7" fmla="*/ 8 h 8"/>
                    <a:gd name="T8" fmla="*/ 8 w 13"/>
                    <a:gd name="T9" fmla="*/ 7 h 8"/>
                    <a:gd name="T10" fmla="*/ 8 w 13"/>
                    <a:gd name="T11" fmla="*/ 6 h 8"/>
                    <a:gd name="T12" fmla="*/ 8 w 13"/>
                    <a:gd name="T13" fmla="*/ 6 h 8"/>
                    <a:gd name="T14" fmla="*/ 9 w 13"/>
                    <a:gd name="T15" fmla="*/ 5 h 8"/>
                    <a:gd name="T16" fmla="*/ 10 w 13"/>
                    <a:gd name="T17" fmla="*/ 6 h 8"/>
                    <a:gd name="T18" fmla="*/ 13 w 13"/>
                    <a:gd name="T19" fmla="*/ 7 h 8"/>
                    <a:gd name="T20" fmla="*/ 13 w 13"/>
                    <a:gd name="T21" fmla="*/ 6 h 8"/>
                    <a:gd name="T22" fmla="*/ 10 w 13"/>
                    <a:gd name="T23" fmla="*/ 5 h 8"/>
                    <a:gd name="T24" fmla="*/ 9 w 13"/>
                    <a:gd name="T25" fmla="*/ 5 h 8"/>
                    <a:gd name="T26" fmla="*/ 6 w 13"/>
                    <a:gd name="T27" fmla="*/ 1 h 8"/>
                    <a:gd name="T28" fmla="*/ 0 w 13"/>
                    <a:gd name="T29" fmla="*/ 3 h 8"/>
                    <a:gd name="T30" fmla="*/ 3 w 13"/>
                    <a:gd name="T31" fmla="*/ 8 h 8"/>
                    <a:gd name="T32" fmla="*/ 7 w 13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7" y="7"/>
                      </a:move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9" y="8"/>
                        <a:pt x="10" y="8"/>
                        <a:pt x="12" y="8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7"/>
                        <a:pt x="10" y="7"/>
                        <a:pt x="8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0" y="6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1" y="6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4" y="0"/>
                        <a:pt x="2" y="1"/>
                        <a:pt x="0" y="3"/>
                      </a:cubicBezTo>
                      <a:cubicBezTo>
                        <a:pt x="0" y="5"/>
                        <a:pt x="0" y="7"/>
                        <a:pt x="3" y="8"/>
                      </a:cubicBezTo>
                      <a:cubicBezTo>
                        <a:pt x="4" y="8"/>
                        <a:pt x="6" y="8"/>
                        <a:pt x="7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7" name="Freeform 1207"/>
                <p:cNvSpPr>
                  <a:spLocks/>
                </p:cNvSpPr>
                <p:nvPr/>
              </p:nvSpPr>
              <p:spPr bwMode="auto">
                <a:xfrm>
                  <a:off x="2117" y="2397"/>
                  <a:ext cx="14" cy="10"/>
                </a:xfrm>
                <a:custGeom>
                  <a:avLst/>
                  <a:gdLst>
                    <a:gd name="T0" fmla="*/ 41 w 128"/>
                    <a:gd name="T1" fmla="*/ 19 h 96"/>
                    <a:gd name="T2" fmla="*/ 52 w 128"/>
                    <a:gd name="T3" fmla="*/ 23 h 96"/>
                    <a:gd name="T4" fmla="*/ 44 w 128"/>
                    <a:gd name="T5" fmla="*/ 30 h 96"/>
                    <a:gd name="T6" fmla="*/ 44 w 128"/>
                    <a:gd name="T7" fmla="*/ 37 h 96"/>
                    <a:gd name="T8" fmla="*/ 30 w 128"/>
                    <a:gd name="T9" fmla="*/ 26 h 96"/>
                    <a:gd name="T10" fmla="*/ 4 w 128"/>
                    <a:gd name="T11" fmla="*/ 19 h 96"/>
                    <a:gd name="T12" fmla="*/ 0 w 128"/>
                    <a:gd name="T13" fmla="*/ 26 h 96"/>
                    <a:gd name="T14" fmla="*/ 26 w 128"/>
                    <a:gd name="T15" fmla="*/ 34 h 96"/>
                    <a:gd name="T16" fmla="*/ 41 w 128"/>
                    <a:gd name="T17" fmla="*/ 45 h 96"/>
                    <a:gd name="T18" fmla="*/ 66 w 128"/>
                    <a:gd name="T19" fmla="*/ 85 h 96"/>
                    <a:gd name="T20" fmla="*/ 121 w 128"/>
                    <a:gd name="T21" fmla="*/ 67 h 96"/>
                    <a:gd name="T22" fmla="*/ 99 w 128"/>
                    <a:gd name="T23" fmla="*/ 12 h 96"/>
                    <a:gd name="T24" fmla="*/ 55 w 128"/>
                    <a:gd name="T25" fmla="*/ 15 h 96"/>
                    <a:gd name="T26" fmla="*/ 44 w 128"/>
                    <a:gd name="T27" fmla="*/ 12 h 96"/>
                    <a:gd name="T28" fmla="*/ 11 w 128"/>
                    <a:gd name="T29" fmla="*/ 0 h 96"/>
                    <a:gd name="T30" fmla="*/ 8 w 128"/>
                    <a:gd name="T31" fmla="*/ 8 h 96"/>
                    <a:gd name="T32" fmla="*/ 41 w 128"/>
                    <a:gd name="T33" fmla="*/ 1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41" y="19"/>
                      </a:moveTo>
                      <a:cubicBezTo>
                        <a:pt x="44" y="19"/>
                        <a:pt x="48" y="23"/>
                        <a:pt x="52" y="23"/>
                      </a:cubicBezTo>
                      <a:cubicBezTo>
                        <a:pt x="48" y="26"/>
                        <a:pt x="44" y="30"/>
                        <a:pt x="44" y="30"/>
                      </a:cubicBezTo>
                      <a:cubicBezTo>
                        <a:pt x="44" y="34"/>
                        <a:pt x="44" y="34"/>
                        <a:pt x="44" y="37"/>
                      </a:cubicBezTo>
                      <a:cubicBezTo>
                        <a:pt x="37" y="34"/>
                        <a:pt x="33" y="30"/>
                        <a:pt x="30" y="26"/>
                      </a:cubicBezTo>
                      <a:cubicBezTo>
                        <a:pt x="22" y="26"/>
                        <a:pt x="15" y="23"/>
                        <a:pt x="4" y="19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1" y="30"/>
                        <a:pt x="19" y="30"/>
                        <a:pt x="26" y="34"/>
                      </a:cubicBezTo>
                      <a:cubicBezTo>
                        <a:pt x="30" y="37"/>
                        <a:pt x="37" y="41"/>
                        <a:pt x="41" y="45"/>
                      </a:cubicBezTo>
                      <a:cubicBezTo>
                        <a:pt x="41" y="60"/>
                        <a:pt x="48" y="78"/>
                        <a:pt x="66" y="85"/>
                      </a:cubicBezTo>
                      <a:cubicBezTo>
                        <a:pt x="85" y="96"/>
                        <a:pt x="110" y="85"/>
                        <a:pt x="121" y="67"/>
                      </a:cubicBezTo>
                      <a:cubicBezTo>
                        <a:pt x="128" y="45"/>
                        <a:pt x="117" y="19"/>
                        <a:pt x="99" y="12"/>
                      </a:cubicBezTo>
                      <a:cubicBezTo>
                        <a:pt x="85" y="4"/>
                        <a:pt x="66" y="8"/>
                        <a:pt x="55" y="15"/>
                      </a:cubicBezTo>
                      <a:cubicBezTo>
                        <a:pt x="52" y="15"/>
                        <a:pt x="48" y="15"/>
                        <a:pt x="44" y="12"/>
                      </a:cubicBezTo>
                      <a:cubicBezTo>
                        <a:pt x="33" y="8"/>
                        <a:pt x="22" y="4"/>
                        <a:pt x="11" y="0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22" y="12"/>
                        <a:pt x="30" y="15"/>
                        <a:pt x="41" y="1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8" name="Freeform 1208"/>
                <p:cNvSpPr>
                  <a:spLocks/>
                </p:cNvSpPr>
                <p:nvPr/>
              </p:nvSpPr>
              <p:spPr bwMode="auto">
                <a:xfrm>
                  <a:off x="2117" y="2397"/>
                  <a:ext cx="14" cy="10"/>
                </a:xfrm>
                <a:custGeom>
                  <a:avLst/>
                  <a:gdLst>
                    <a:gd name="T0" fmla="*/ 4 w 14"/>
                    <a:gd name="T1" fmla="*/ 2 h 10"/>
                    <a:gd name="T2" fmla="*/ 6 w 14"/>
                    <a:gd name="T3" fmla="*/ 3 h 10"/>
                    <a:gd name="T4" fmla="*/ 5 w 14"/>
                    <a:gd name="T5" fmla="*/ 3 h 10"/>
                    <a:gd name="T6" fmla="*/ 5 w 14"/>
                    <a:gd name="T7" fmla="*/ 4 h 10"/>
                    <a:gd name="T8" fmla="*/ 3 w 14"/>
                    <a:gd name="T9" fmla="*/ 3 h 10"/>
                    <a:gd name="T10" fmla="*/ 1 w 14"/>
                    <a:gd name="T11" fmla="*/ 2 h 10"/>
                    <a:gd name="T12" fmla="*/ 0 w 14"/>
                    <a:gd name="T13" fmla="*/ 3 h 10"/>
                    <a:gd name="T14" fmla="*/ 3 w 14"/>
                    <a:gd name="T15" fmla="*/ 4 h 10"/>
                    <a:gd name="T16" fmla="*/ 4 w 14"/>
                    <a:gd name="T17" fmla="*/ 5 h 10"/>
                    <a:gd name="T18" fmla="*/ 7 w 14"/>
                    <a:gd name="T19" fmla="*/ 9 h 10"/>
                    <a:gd name="T20" fmla="*/ 13 w 14"/>
                    <a:gd name="T21" fmla="*/ 7 h 10"/>
                    <a:gd name="T22" fmla="*/ 11 w 14"/>
                    <a:gd name="T23" fmla="*/ 1 h 10"/>
                    <a:gd name="T24" fmla="*/ 6 w 14"/>
                    <a:gd name="T25" fmla="*/ 2 h 10"/>
                    <a:gd name="T26" fmla="*/ 5 w 14"/>
                    <a:gd name="T27" fmla="*/ 1 h 10"/>
                    <a:gd name="T28" fmla="*/ 1 w 14"/>
                    <a:gd name="T29" fmla="*/ 0 h 10"/>
                    <a:gd name="T30" fmla="*/ 1 w 14"/>
                    <a:gd name="T31" fmla="*/ 1 h 10"/>
                    <a:gd name="T32" fmla="*/ 4 w 14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4" y="2"/>
                      </a:moveTo>
                      <a:cubicBezTo>
                        <a:pt x="5" y="2"/>
                        <a:pt x="5" y="3"/>
                        <a:pt x="6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3"/>
                        <a:pt x="3" y="3"/>
                      </a:cubicBezTo>
                      <a:cubicBezTo>
                        <a:pt x="2" y="3"/>
                        <a:pt x="2" y="3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7"/>
                        <a:pt x="5" y="8"/>
                        <a:pt x="7" y="9"/>
                      </a:cubicBezTo>
                      <a:cubicBezTo>
                        <a:pt x="9" y="10"/>
                        <a:pt x="12" y="9"/>
                        <a:pt x="13" y="7"/>
                      </a:cubicBezTo>
                      <a:cubicBezTo>
                        <a:pt x="14" y="5"/>
                        <a:pt x="12" y="2"/>
                        <a:pt x="11" y="1"/>
                      </a:cubicBezTo>
                      <a:cubicBezTo>
                        <a:pt x="9" y="1"/>
                        <a:pt x="7" y="1"/>
                        <a:pt x="6" y="2"/>
                      </a:cubicBezTo>
                      <a:cubicBezTo>
                        <a:pt x="6" y="2"/>
                        <a:pt x="5" y="2"/>
                        <a:pt x="5" y="1"/>
                      </a:cubicBezTo>
                      <a:cubicBezTo>
                        <a:pt x="4" y="1"/>
                        <a:pt x="2" y="1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9" name="Freeform 1209"/>
                <p:cNvSpPr>
                  <a:spLocks/>
                </p:cNvSpPr>
                <p:nvPr/>
              </p:nvSpPr>
              <p:spPr bwMode="auto">
                <a:xfrm>
                  <a:off x="2104" y="2392"/>
                  <a:ext cx="13" cy="9"/>
                </a:xfrm>
                <a:custGeom>
                  <a:avLst/>
                  <a:gdLst>
                    <a:gd name="T0" fmla="*/ 76 w 128"/>
                    <a:gd name="T1" fmla="*/ 71 h 80"/>
                    <a:gd name="T2" fmla="*/ 80 w 128"/>
                    <a:gd name="T3" fmla="*/ 71 h 80"/>
                    <a:gd name="T4" fmla="*/ 117 w 128"/>
                    <a:gd name="T5" fmla="*/ 80 h 80"/>
                    <a:gd name="T6" fmla="*/ 121 w 128"/>
                    <a:gd name="T7" fmla="*/ 74 h 80"/>
                    <a:gd name="T8" fmla="*/ 83 w 128"/>
                    <a:gd name="T9" fmla="*/ 64 h 80"/>
                    <a:gd name="T10" fmla="*/ 80 w 128"/>
                    <a:gd name="T11" fmla="*/ 64 h 80"/>
                    <a:gd name="T12" fmla="*/ 83 w 128"/>
                    <a:gd name="T13" fmla="*/ 55 h 80"/>
                    <a:gd name="T14" fmla="*/ 87 w 128"/>
                    <a:gd name="T15" fmla="*/ 52 h 80"/>
                    <a:gd name="T16" fmla="*/ 98 w 128"/>
                    <a:gd name="T17" fmla="*/ 58 h 80"/>
                    <a:gd name="T18" fmla="*/ 125 w 128"/>
                    <a:gd name="T19" fmla="*/ 68 h 80"/>
                    <a:gd name="T20" fmla="*/ 128 w 128"/>
                    <a:gd name="T21" fmla="*/ 58 h 80"/>
                    <a:gd name="T22" fmla="*/ 102 w 128"/>
                    <a:gd name="T23" fmla="*/ 52 h 80"/>
                    <a:gd name="T24" fmla="*/ 87 w 128"/>
                    <a:gd name="T25" fmla="*/ 45 h 80"/>
                    <a:gd name="T26" fmla="*/ 64 w 128"/>
                    <a:gd name="T27" fmla="*/ 7 h 80"/>
                    <a:gd name="T28" fmla="*/ 8 w 128"/>
                    <a:gd name="T29" fmla="*/ 26 h 80"/>
                    <a:gd name="T30" fmla="*/ 31 w 128"/>
                    <a:gd name="T31" fmla="*/ 74 h 80"/>
                    <a:gd name="T32" fmla="*/ 76 w 128"/>
                    <a:gd name="T33" fmla="*/ 71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6" y="71"/>
                      </a:moveTo>
                      <a:cubicBezTo>
                        <a:pt x="76" y="71"/>
                        <a:pt x="80" y="71"/>
                        <a:pt x="80" y="71"/>
                      </a:cubicBezTo>
                      <a:cubicBezTo>
                        <a:pt x="91" y="77"/>
                        <a:pt x="106" y="77"/>
                        <a:pt x="117" y="80"/>
                      </a:cubicBezTo>
                      <a:cubicBezTo>
                        <a:pt x="121" y="74"/>
                        <a:pt x="121" y="74"/>
                        <a:pt x="121" y="74"/>
                      </a:cubicBezTo>
                      <a:cubicBezTo>
                        <a:pt x="110" y="71"/>
                        <a:pt x="95" y="68"/>
                        <a:pt x="83" y="64"/>
                      </a:cubicBezTo>
                      <a:cubicBezTo>
                        <a:pt x="83" y="64"/>
                        <a:pt x="80" y="64"/>
                        <a:pt x="80" y="64"/>
                      </a:cubicBezTo>
                      <a:cubicBezTo>
                        <a:pt x="83" y="61"/>
                        <a:pt x="83" y="58"/>
                        <a:pt x="83" y="55"/>
                      </a:cubicBezTo>
                      <a:cubicBezTo>
                        <a:pt x="83" y="55"/>
                        <a:pt x="87" y="55"/>
                        <a:pt x="87" y="52"/>
                      </a:cubicBezTo>
                      <a:cubicBezTo>
                        <a:pt x="91" y="55"/>
                        <a:pt x="91" y="55"/>
                        <a:pt x="98" y="58"/>
                      </a:cubicBezTo>
                      <a:cubicBezTo>
                        <a:pt x="106" y="61"/>
                        <a:pt x="117" y="64"/>
                        <a:pt x="125" y="68"/>
                      </a:cubicBezTo>
                      <a:cubicBezTo>
                        <a:pt x="128" y="58"/>
                        <a:pt x="128" y="58"/>
                        <a:pt x="128" y="58"/>
                      </a:cubicBezTo>
                      <a:cubicBezTo>
                        <a:pt x="121" y="58"/>
                        <a:pt x="110" y="55"/>
                        <a:pt x="102" y="52"/>
                      </a:cubicBezTo>
                      <a:cubicBezTo>
                        <a:pt x="95" y="48"/>
                        <a:pt x="91" y="48"/>
                        <a:pt x="87" y="45"/>
                      </a:cubicBezTo>
                      <a:cubicBezTo>
                        <a:pt x="91" y="29"/>
                        <a:pt x="80" y="13"/>
                        <a:pt x="64" y="7"/>
                      </a:cubicBezTo>
                      <a:cubicBezTo>
                        <a:pt x="42" y="0"/>
                        <a:pt x="19" y="10"/>
                        <a:pt x="8" y="26"/>
                      </a:cubicBezTo>
                      <a:cubicBezTo>
                        <a:pt x="0" y="45"/>
                        <a:pt x="8" y="64"/>
                        <a:pt x="31" y="74"/>
                      </a:cubicBezTo>
                      <a:cubicBezTo>
                        <a:pt x="46" y="80"/>
                        <a:pt x="61" y="77"/>
                        <a:pt x="76" y="7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0" name="Freeform 1210"/>
                <p:cNvSpPr>
                  <a:spLocks/>
                </p:cNvSpPr>
                <p:nvPr/>
              </p:nvSpPr>
              <p:spPr bwMode="auto">
                <a:xfrm>
                  <a:off x="2104" y="2392"/>
                  <a:ext cx="13" cy="9"/>
                </a:xfrm>
                <a:custGeom>
                  <a:avLst/>
                  <a:gdLst>
                    <a:gd name="T0" fmla="*/ 8 w 13"/>
                    <a:gd name="T1" fmla="*/ 8 h 9"/>
                    <a:gd name="T2" fmla="*/ 8 w 13"/>
                    <a:gd name="T3" fmla="*/ 8 h 9"/>
                    <a:gd name="T4" fmla="*/ 12 w 13"/>
                    <a:gd name="T5" fmla="*/ 9 h 9"/>
                    <a:gd name="T6" fmla="*/ 12 w 13"/>
                    <a:gd name="T7" fmla="*/ 8 h 9"/>
                    <a:gd name="T8" fmla="*/ 8 w 13"/>
                    <a:gd name="T9" fmla="*/ 7 h 9"/>
                    <a:gd name="T10" fmla="*/ 8 w 13"/>
                    <a:gd name="T11" fmla="*/ 7 h 9"/>
                    <a:gd name="T12" fmla="*/ 8 w 13"/>
                    <a:gd name="T13" fmla="*/ 6 h 9"/>
                    <a:gd name="T14" fmla="*/ 9 w 13"/>
                    <a:gd name="T15" fmla="*/ 6 h 9"/>
                    <a:gd name="T16" fmla="*/ 10 w 13"/>
                    <a:gd name="T17" fmla="*/ 6 h 9"/>
                    <a:gd name="T18" fmla="*/ 13 w 13"/>
                    <a:gd name="T19" fmla="*/ 7 h 9"/>
                    <a:gd name="T20" fmla="*/ 13 w 13"/>
                    <a:gd name="T21" fmla="*/ 6 h 9"/>
                    <a:gd name="T22" fmla="*/ 10 w 13"/>
                    <a:gd name="T23" fmla="*/ 6 h 9"/>
                    <a:gd name="T24" fmla="*/ 9 w 13"/>
                    <a:gd name="T25" fmla="*/ 5 h 9"/>
                    <a:gd name="T26" fmla="*/ 6 w 13"/>
                    <a:gd name="T27" fmla="*/ 1 h 9"/>
                    <a:gd name="T28" fmla="*/ 0 w 13"/>
                    <a:gd name="T29" fmla="*/ 3 h 9"/>
                    <a:gd name="T30" fmla="*/ 3 w 13"/>
                    <a:gd name="T31" fmla="*/ 8 h 9"/>
                    <a:gd name="T32" fmla="*/ 8 w 13"/>
                    <a:gd name="T33" fmla="*/ 8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8" y="8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8"/>
                        <a:pt x="11" y="8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0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1" y="7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1" y="6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4" y="0"/>
                        <a:pt x="2" y="1"/>
                        <a:pt x="0" y="3"/>
                      </a:cubicBezTo>
                      <a:cubicBezTo>
                        <a:pt x="0" y="5"/>
                        <a:pt x="0" y="7"/>
                        <a:pt x="3" y="8"/>
                      </a:cubicBezTo>
                      <a:cubicBezTo>
                        <a:pt x="4" y="9"/>
                        <a:pt x="6" y="8"/>
                        <a:pt x="8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1" name="Freeform 1211"/>
                <p:cNvSpPr>
                  <a:spLocks/>
                </p:cNvSpPr>
                <p:nvPr/>
              </p:nvSpPr>
              <p:spPr bwMode="auto">
                <a:xfrm>
                  <a:off x="1593" y="2209"/>
                  <a:ext cx="14" cy="9"/>
                </a:xfrm>
                <a:custGeom>
                  <a:avLst/>
                  <a:gdLst>
                    <a:gd name="T0" fmla="*/ 41 w 128"/>
                    <a:gd name="T1" fmla="*/ 14 h 80"/>
                    <a:gd name="T2" fmla="*/ 48 w 128"/>
                    <a:gd name="T3" fmla="*/ 17 h 80"/>
                    <a:gd name="T4" fmla="*/ 44 w 128"/>
                    <a:gd name="T5" fmla="*/ 27 h 80"/>
                    <a:gd name="T6" fmla="*/ 41 w 128"/>
                    <a:gd name="T7" fmla="*/ 30 h 80"/>
                    <a:gd name="T8" fmla="*/ 26 w 128"/>
                    <a:gd name="T9" fmla="*/ 24 h 80"/>
                    <a:gd name="T10" fmla="*/ 0 w 128"/>
                    <a:gd name="T11" fmla="*/ 17 h 80"/>
                    <a:gd name="T12" fmla="*/ 0 w 128"/>
                    <a:gd name="T13" fmla="*/ 24 h 80"/>
                    <a:gd name="T14" fmla="*/ 22 w 128"/>
                    <a:gd name="T15" fmla="*/ 30 h 80"/>
                    <a:gd name="T16" fmla="*/ 41 w 128"/>
                    <a:gd name="T17" fmla="*/ 37 h 80"/>
                    <a:gd name="T18" fmla="*/ 66 w 128"/>
                    <a:gd name="T19" fmla="*/ 74 h 80"/>
                    <a:gd name="T20" fmla="*/ 121 w 128"/>
                    <a:gd name="T21" fmla="*/ 54 h 80"/>
                    <a:gd name="T22" fmla="*/ 96 w 128"/>
                    <a:gd name="T23" fmla="*/ 4 h 80"/>
                    <a:gd name="T24" fmla="*/ 52 w 128"/>
                    <a:gd name="T25" fmla="*/ 14 h 80"/>
                    <a:gd name="T26" fmla="*/ 44 w 128"/>
                    <a:gd name="T27" fmla="*/ 10 h 80"/>
                    <a:gd name="T28" fmla="*/ 11 w 128"/>
                    <a:gd name="T29" fmla="*/ 0 h 80"/>
                    <a:gd name="T30" fmla="*/ 8 w 128"/>
                    <a:gd name="T31" fmla="*/ 7 h 80"/>
                    <a:gd name="T32" fmla="*/ 41 w 128"/>
                    <a:gd name="T33" fmla="*/ 1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14"/>
                      </a:moveTo>
                      <a:cubicBezTo>
                        <a:pt x="44" y="17"/>
                        <a:pt x="44" y="17"/>
                        <a:pt x="48" y="17"/>
                      </a:cubicBezTo>
                      <a:cubicBezTo>
                        <a:pt x="44" y="20"/>
                        <a:pt x="44" y="24"/>
                        <a:pt x="44" y="27"/>
                      </a:cubicBezTo>
                      <a:cubicBezTo>
                        <a:pt x="41" y="27"/>
                        <a:pt x="41" y="30"/>
                        <a:pt x="41" y="30"/>
                      </a:cubicBezTo>
                      <a:cubicBezTo>
                        <a:pt x="37" y="27"/>
                        <a:pt x="33" y="24"/>
                        <a:pt x="26" y="24"/>
                      </a:cubicBezTo>
                      <a:cubicBezTo>
                        <a:pt x="19" y="20"/>
                        <a:pt x="11" y="17"/>
                        <a:pt x="0" y="17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8" y="27"/>
                        <a:pt x="15" y="27"/>
                        <a:pt x="22" y="30"/>
                      </a:cubicBezTo>
                      <a:cubicBezTo>
                        <a:pt x="30" y="30"/>
                        <a:pt x="33" y="34"/>
                        <a:pt x="41" y="37"/>
                      </a:cubicBezTo>
                      <a:cubicBezTo>
                        <a:pt x="41" y="54"/>
                        <a:pt x="48" y="67"/>
                        <a:pt x="66" y="74"/>
                      </a:cubicBezTo>
                      <a:cubicBezTo>
                        <a:pt x="85" y="80"/>
                        <a:pt x="110" y="74"/>
                        <a:pt x="121" y="54"/>
                      </a:cubicBezTo>
                      <a:cubicBezTo>
                        <a:pt x="128" y="37"/>
                        <a:pt x="117" y="14"/>
                        <a:pt x="96" y="4"/>
                      </a:cubicBezTo>
                      <a:cubicBezTo>
                        <a:pt x="81" y="0"/>
                        <a:pt x="66" y="4"/>
                        <a:pt x="52" y="14"/>
                      </a:cubicBezTo>
                      <a:cubicBezTo>
                        <a:pt x="48" y="10"/>
                        <a:pt x="44" y="10"/>
                        <a:pt x="44" y="10"/>
                      </a:cubicBezTo>
                      <a:cubicBezTo>
                        <a:pt x="33" y="4"/>
                        <a:pt x="19" y="0"/>
                        <a:pt x="11" y="0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9" y="7"/>
                        <a:pt x="30" y="10"/>
                        <a:pt x="41" y="1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2" name="Freeform 1212"/>
                <p:cNvSpPr>
                  <a:spLocks/>
                </p:cNvSpPr>
                <p:nvPr/>
              </p:nvSpPr>
              <p:spPr bwMode="auto">
                <a:xfrm>
                  <a:off x="1593" y="2209"/>
                  <a:ext cx="14" cy="9"/>
                </a:xfrm>
                <a:custGeom>
                  <a:avLst/>
                  <a:gdLst>
                    <a:gd name="T0" fmla="*/ 4 w 14"/>
                    <a:gd name="T1" fmla="*/ 2 h 9"/>
                    <a:gd name="T2" fmla="*/ 5 w 14"/>
                    <a:gd name="T3" fmla="*/ 2 h 9"/>
                    <a:gd name="T4" fmla="*/ 5 w 14"/>
                    <a:gd name="T5" fmla="*/ 3 h 9"/>
                    <a:gd name="T6" fmla="*/ 4 w 14"/>
                    <a:gd name="T7" fmla="*/ 3 h 9"/>
                    <a:gd name="T8" fmla="*/ 3 w 14"/>
                    <a:gd name="T9" fmla="*/ 3 h 9"/>
                    <a:gd name="T10" fmla="*/ 0 w 14"/>
                    <a:gd name="T11" fmla="*/ 2 h 9"/>
                    <a:gd name="T12" fmla="*/ 0 w 14"/>
                    <a:gd name="T13" fmla="*/ 3 h 9"/>
                    <a:gd name="T14" fmla="*/ 2 w 14"/>
                    <a:gd name="T15" fmla="*/ 3 h 9"/>
                    <a:gd name="T16" fmla="*/ 4 w 14"/>
                    <a:gd name="T17" fmla="*/ 4 h 9"/>
                    <a:gd name="T18" fmla="*/ 7 w 14"/>
                    <a:gd name="T19" fmla="*/ 8 h 9"/>
                    <a:gd name="T20" fmla="*/ 13 w 14"/>
                    <a:gd name="T21" fmla="*/ 6 h 9"/>
                    <a:gd name="T22" fmla="*/ 10 w 14"/>
                    <a:gd name="T23" fmla="*/ 0 h 9"/>
                    <a:gd name="T24" fmla="*/ 6 w 14"/>
                    <a:gd name="T25" fmla="*/ 2 h 9"/>
                    <a:gd name="T26" fmla="*/ 5 w 14"/>
                    <a:gd name="T27" fmla="*/ 1 h 9"/>
                    <a:gd name="T28" fmla="*/ 1 w 14"/>
                    <a:gd name="T29" fmla="*/ 0 h 9"/>
                    <a:gd name="T30" fmla="*/ 1 w 14"/>
                    <a:gd name="T31" fmla="*/ 1 h 9"/>
                    <a:gd name="T32" fmla="*/ 4 w 14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3" y="3"/>
                        <a:pt x="4" y="4"/>
                        <a:pt x="4" y="4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9" y="9"/>
                        <a:pt x="12" y="8"/>
                        <a:pt x="13" y="6"/>
                      </a:cubicBezTo>
                      <a:cubicBezTo>
                        <a:pt x="14" y="4"/>
                        <a:pt x="12" y="2"/>
                        <a:pt x="10" y="0"/>
                      </a:cubicBezTo>
                      <a:cubicBezTo>
                        <a:pt x="9" y="0"/>
                        <a:pt x="7" y="0"/>
                        <a:pt x="6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3" name="Freeform 1213"/>
                <p:cNvSpPr>
                  <a:spLocks/>
                </p:cNvSpPr>
                <p:nvPr/>
              </p:nvSpPr>
              <p:spPr bwMode="auto">
                <a:xfrm>
                  <a:off x="1580" y="2202"/>
                  <a:ext cx="13" cy="9"/>
                </a:xfrm>
                <a:custGeom>
                  <a:avLst/>
                  <a:gdLst>
                    <a:gd name="T0" fmla="*/ 74 w 128"/>
                    <a:gd name="T1" fmla="*/ 71 h 80"/>
                    <a:gd name="T2" fmla="*/ 77 w 128"/>
                    <a:gd name="T3" fmla="*/ 71 h 80"/>
                    <a:gd name="T4" fmla="*/ 117 w 128"/>
                    <a:gd name="T5" fmla="*/ 80 h 80"/>
                    <a:gd name="T6" fmla="*/ 121 w 128"/>
                    <a:gd name="T7" fmla="*/ 74 h 80"/>
                    <a:gd name="T8" fmla="*/ 81 w 128"/>
                    <a:gd name="T9" fmla="*/ 64 h 80"/>
                    <a:gd name="T10" fmla="*/ 81 w 128"/>
                    <a:gd name="T11" fmla="*/ 64 h 80"/>
                    <a:gd name="T12" fmla="*/ 85 w 128"/>
                    <a:gd name="T13" fmla="*/ 55 h 80"/>
                    <a:gd name="T14" fmla="*/ 85 w 128"/>
                    <a:gd name="T15" fmla="*/ 52 h 80"/>
                    <a:gd name="T16" fmla="*/ 96 w 128"/>
                    <a:gd name="T17" fmla="*/ 58 h 80"/>
                    <a:gd name="T18" fmla="*/ 125 w 128"/>
                    <a:gd name="T19" fmla="*/ 64 h 80"/>
                    <a:gd name="T20" fmla="*/ 128 w 128"/>
                    <a:gd name="T21" fmla="*/ 58 h 80"/>
                    <a:gd name="T22" fmla="*/ 99 w 128"/>
                    <a:gd name="T23" fmla="*/ 52 h 80"/>
                    <a:gd name="T24" fmla="*/ 85 w 128"/>
                    <a:gd name="T25" fmla="*/ 45 h 80"/>
                    <a:gd name="T26" fmla="*/ 63 w 128"/>
                    <a:gd name="T27" fmla="*/ 10 h 80"/>
                    <a:gd name="T28" fmla="*/ 8 w 128"/>
                    <a:gd name="T29" fmla="*/ 29 h 80"/>
                    <a:gd name="T30" fmla="*/ 30 w 128"/>
                    <a:gd name="T31" fmla="*/ 77 h 80"/>
                    <a:gd name="T32" fmla="*/ 74 w 128"/>
                    <a:gd name="T33" fmla="*/ 71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71"/>
                      </a:moveTo>
                      <a:cubicBezTo>
                        <a:pt x="74" y="71"/>
                        <a:pt x="77" y="71"/>
                        <a:pt x="77" y="71"/>
                      </a:cubicBezTo>
                      <a:cubicBezTo>
                        <a:pt x="92" y="77"/>
                        <a:pt x="107" y="77"/>
                        <a:pt x="117" y="80"/>
                      </a:cubicBezTo>
                      <a:cubicBezTo>
                        <a:pt x="121" y="74"/>
                        <a:pt x="121" y="74"/>
                        <a:pt x="121" y="74"/>
                      </a:cubicBezTo>
                      <a:cubicBezTo>
                        <a:pt x="107" y="71"/>
                        <a:pt x="96" y="68"/>
                        <a:pt x="81" y="64"/>
                      </a:cubicBezTo>
                      <a:cubicBezTo>
                        <a:pt x="81" y="64"/>
                        <a:pt x="81" y="64"/>
                        <a:pt x="81" y="64"/>
                      </a:cubicBezTo>
                      <a:cubicBezTo>
                        <a:pt x="81" y="61"/>
                        <a:pt x="81" y="58"/>
                        <a:pt x="85" y="55"/>
                      </a:cubicBezTo>
                      <a:cubicBezTo>
                        <a:pt x="85" y="55"/>
                        <a:pt x="85" y="55"/>
                        <a:pt x="85" y="52"/>
                      </a:cubicBezTo>
                      <a:cubicBezTo>
                        <a:pt x="88" y="55"/>
                        <a:pt x="92" y="58"/>
                        <a:pt x="96" y="58"/>
                      </a:cubicBezTo>
                      <a:cubicBezTo>
                        <a:pt x="103" y="61"/>
                        <a:pt x="114" y="64"/>
                        <a:pt x="125" y="64"/>
                      </a:cubicBezTo>
                      <a:cubicBezTo>
                        <a:pt x="128" y="58"/>
                        <a:pt x="128" y="58"/>
                        <a:pt x="128" y="58"/>
                      </a:cubicBezTo>
                      <a:cubicBezTo>
                        <a:pt x="117" y="55"/>
                        <a:pt x="107" y="55"/>
                        <a:pt x="99" y="52"/>
                      </a:cubicBezTo>
                      <a:cubicBezTo>
                        <a:pt x="96" y="48"/>
                        <a:pt x="92" y="48"/>
                        <a:pt x="85" y="45"/>
                      </a:cubicBezTo>
                      <a:cubicBezTo>
                        <a:pt x="88" y="29"/>
                        <a:pt x="77" y="16"/>
                        <a:pt x="63" y="10"/>
                      </a:cubicBezTo>
                      <a:cubicBezTo>
                        <a:pt x="41" y="0"/>
                        <a:pt x="15" y="13"/>
                        <a:pt x="8" y="29"/>
                      </a:cubicBezTo>
                      <a:cubicBezTo>
                        <a:pt x="0" y="48"/>
                        <a:pt x="8" y="68"/>
                        <a:pt x="30" y="77"/>
                      </a:cubicBezTo>
                      <a:cubicBezTo>
                        <a:pt x="44" y="80"/>
                        <a:pt x="63" y="77"/>
                        <a:pt x="74" y="7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4" name="Freeform 1214"/>
                <p:cNvSpPr>
                  <a:spLocks/>
                </p:cNvSpPr>
                <p:nvPr/>
              </p:nvSpPr>
              <p:spPr bwMode="auto">
                <a:xfrm>
                  <a:off x="1580" y="2202"/>
                  <a:ext cx="13" cy="9"/>
                </a:xfrm>
                <a:custGeom>
                  <a:avLst/>
                  <a:gdLst>
                    <a:gd name="T0" fmla="*/ 7 w 13"/>
                    <a:gd name="T1" fmla="*/ 8 h 9"/>
                    <a:gd name="T2" fmla="*/ 8 w 13"/>
                    <a:gd name="T3" fmla="*/ 8 h 9"/>
                    <a:gd name="T4" fmla="*/ 12 w 13"/>
                    <a:gd name="T5" fmla="*/ 9 h 9"/>
                    <a:gd name="T6" fmla="*/ 12 w 13"/>
                    <a:gd name="T7" fmla="*/ 8 h 9"/>
                    <a:gd name="T8" fmla="*/ 8 w 13"/>
                    <a:gd name="T9" fmla="*/ 7 h 9"/>
                    <a:gd name="T10" fmla="*/ 8 w 13"/>
                    <a:gd name="T11" fmla="*/ 7 h 9"/>
                    <a:gd name="T12" fmla="*/ 9 w 13"/>
                    <a:gd name="T13" fmla="*/ 6 h 9"/>
                    <a:gd name="T14" fmla="*/ 9 w 13"/>
                    <a:gd name="T15" fmla="*/ 6 h 9"/>
                    <a:gd name="T16" fmla="*/ 10 w 13"/>
                    <a:gd name="T17" fmla="*/ 6 h 9"/>
                    <a:gd name="T18" fmla="*/ 13 w 13"/>
                    <a:gd name="T19" fmla="*/ 7 h 9"/>
                    <a:gd name="T20" fmla="*/ 13 w 13"/>
                    <a:gd name="T21" fmla="*/ 6 h 9"/>
                    <a:gd name="T22" fmla="*/ 10 w 13"/>
                    <a:gd name="T23" fmla="*/ 6 h 9"/>
                    <a:gd name="T24" fmla="*/ 9 w 13"/>
                    <a:gd name="T25" fmla="*/ 5 h 9"/>
                    <a:gd name="T26" fmla="*/ 6 w 13"/>
                    <a:gd name="T27" fmla="*/ 1 h 9"/>
                    <a:gd name="T28" fmla="*/ 0 w 13"/>
                    <a:gd name="T29" fmla="*/ 3 h 9"/>
                    <a:gd name="T30" fmla="*/ 3 w 13"/>
                    <a:gd name="T31" fmla="*/ 8 h 9"/>
                    <a:gd name="T32" fmla="*/ 7 w 13"/>
                    <a:gd name="T33" fmla="*/ 8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7" y="8"/>
                      </a:moveTo>
                      <a:cubicBezTo>
                        <a:pt x="7" y="8"/>
                        <a:pt x="8" y="8"/>
                        <a:pt x="8" y="8"/>
                      </a:cubicBezTo>
                      <a:cubicBezTo>
                        <a:pt x="9" y="8"/>
                        <a:pt x="11" y="8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0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0" y="7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1" y="6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3"/>
                        <a:pt x="8" y="2"/>
                        <a:pt x="6" y="1"/>
                      </a:cubicBezTo>
                      <a:cubicBezTo>
                        <a:pt x="4" y="0"/>
                        <a:pt x="1" y="2"/>
                        <a:pt x="0" y="3"/>
                      </a:cubicBezTo>
                      <a:cubicBezTo>
                        <a:pt x="0" y="5"/>
                        <a:pt x="0" y="7"/>
                        <a:pt x="3" y="8"/>
                      </a:cubicBezTo>
                      <a:cubicBezTo>
                        <a:pt x="4" y="9"/>
                        <a:pt x="6" y="8"/>
                        <a:pt x="7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5" name="Freeform 1215"/>
                <p:cNvSpPr>
                  <a:spLocks/>
                </p:cNvSpPr>
                <p:nvPr/>
              </p:nvSpPr>
              <p:spPr bwMode="auto">
                <a:xfrm>
                  <a:off x="2120" y="2390"/>
                  <a:ext cx="14" cy="9"/>
                </a:xfrm>
                <a:custGeom>
                  <a:avLst/>
                  <a:gdLst>
                    <a:gd name="T0" fmla="*/ 41 w 128"/>
                    <a:gd name="T1" fmla="*/ 16 h 80"/>
                    <a:gd name="T2" fmla="*/ 48 w 128"/>
                    <a:gd name="T3" fmla="*/ 20 h 80"/>
                    <a:gd name="T4" fmla="*/ 44 w 128"/>
                    <a:gd name="T5" fmla="*/ 26 h 80"/>
                    <a:gd name="T6" fmla="*/ 41 w 128"/>
                    <a:gd name="T7" fmla="*/ 29 h 80"/>
                    <a:gd name="T8" fmla="*/ 26 w 128"/>
                    <a:gd name="T9" fmla="*/ 23 h 80"/>
                    <a:gd name="T10" fmla="*/ 4 w 128"/>
                    <a:gd name="T11" fmla="*/ 16 h 80"/>
                    <a:gd name="T12" fmla="*/ 0 w 128"/>
                    <a:gd name="T13" fmla="*/ 23 h 80"/>
                    <a:gd name="T14" fmla="*/ 26 w 128"/>
                    <a:gd name="T15" fmla="*/ 29 h 80"/>
                    <a:gd name="T16" fmla="*/ 41 w 128"/>
                    <a:gd name="T17" fmla="*/ 39 h 80"/>
                    <a:gd name="T18" fmla="*/ 66 w 128"/>
                    <a:gd name="T19" fmla="*/ 74 h 80"/>
                    <a:gd name="T20" fmla="*/ 121 w 128"/>
                    <a:gd name="T21" fmla="*/ 55 h 80"/>
                    <a:gd name="T22" fmla="*/ 96 w 128"/>
                    <a:gd name="T23" fmla="*/ 7 h 80"/>
                    <a:gd name="T24" fmla="*/ 55 w 128"/>
                    <a:gd name="T25" fmla="*/ 13 h 80"/>
                    <a:gd name="T26" fmla="*/ 44 w 128"/>
                    <a:gd name="T27" fmla="*/ 10 h 80"/>
                    <a:gd name="T28" fmla="*/ 11 w 128"/>
                    <a:gd name="T29" fmla="*/ 0 h 80"/>
                    <a:gd name="T30" fmla="*/ 8 w 128"/>
                    <a:gd name="T31" fmla="*/ 7 h 80"/>
                    <a:gd name="T32" fmla="*/ 41 w 128"/>
                    <a:gd name="T33" fmla="*/ 1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16"/>
                      </a:moveTo>
                      <a:cubicBezTo>
                        <a:pt x="44" y="16"/>
                        <a:pt x="48" y="20"/>
                        <a:pt x="48" y="20"/>
                      </a:cubicBezTo>
                      <a:cubicBezTo>
                        <a:pt x="48" y="20"/>
                        <a:pt x="44" y="26"/>
                        <a:pt x="44" y="26"/>
                      </a:cubicBezTo>
                      <a:cubicBezTo>
                        <a:pt x="44" y="29"/>
                        <a:pt x="44" y="29"/>
                        <a:pt x="41" y="29"/>
                      </a:cubicBezTo>
                      <a:cubicBezTo>
                        <a:pt x="37" y="26"/>
                        <a:pt x="33" y="26"/>
                        <a:pt x="26" y="23"/>
                      </a:cubicBezTo>
                      <a:cubicBezTo>
                        <a:pt x="22" y="20"/>
                        <a:pt x="11" y="20"/>
                        <a:pt x="4" y="1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8" y="26"/>
                        <a:pt x="19" y="26"/>
                        <a:pt x="26" y="29"/>
                      </a:cubicBezTo>
                      <a:cubicBezTo>
                        <a:pt x="30" y="32"/>
                        <a:pt x="37" y="36"/>
                        <a:pt x="41" y="39"/>
                      </a:cubicBezTo>
                      <a:cubicBezTo>
                        <a:pt x="41" y="52"/>
                        <a:pt x="52" y="68"/>
                        <a:pt x="66" y="74"/>
                      </a:cubicBezTo>
                      <a:cubicBezTo>
                        <a:pt x="88" y="80"/>
                        <a:pt x="114" y="71"/>
                        <a:pt x="121" y="55"/>
                      </a:cubicBezTo>
                      <a:cubicBezTo>
                        <a:pt x="128" y="36"/>
                        <a:pt x="117" y="13"/>
                        <a:pt x="96" y="7"/>
                      </a:cubicBezTo>
                      <a:cubicBezTo>
                        <a:pt x="81" y="0"/>
                        <a:pt x="66" y="4"/>
                        <a:pt x="55" y="13"/>
                      </a:cubicBezTo>
                      <a:cubicBezTo>
                        <a:pt x="52" y="13"/>
                        <a:pt x="48" y="10"/>
                        <a:pt x="44" y="10"/>
                      </a:cubicBezTo>
                      <a:cubicBezTo>
                        <a:pt x="33" y="7"/>
                        <a:pt x="22" y="4"/>
                        <a:pt x="11" y="0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9" y="10"/>
                        <a:pt x="30" y="13"/>
                        <a:pt x="41" y="1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6" name="Freeform 1216"/>
                <p:cNvSpPr>
                  <a:spLocks/>
                </p:cNvSpPr>
                <p:nvPr/>
              </p:nvSpPr>
              <p:spPr bwMode="auto">
                <a:xfrm>
                  <a:off x="2120" y="2390"/>
                  <a:ext cx="14" cy="9"/>
                </a:xfrm>
                <a:custGeom>
                  <a:avLst/>
                  <a:gdLst>
                    <a:gd name="T0" fmla="*/ 5 w 14"/>
                    <a:gd name="T1" fmla="*/ 2 h 9"/>
                    <a:gd name="T2" fmla="*/ 6 w 14"/>
                    <a:gd name="T3" fmla="*/ 3 h 9"/>
                    <a:gd name="T4" fmla="*/ 5 w 14"/>
                    <a:gd name="T5" fmla="*/ 3 h 9"/>
                    <a:gd name="T6" fmla="*/ 5 w 14"/>
                    <a:gd name="T7" fmla="*/ 3 h 9"/>
                    <a:gd name="T8" fmla="*/ 3 w 14"/>
                    <a:gd name="T9" fmla="*/ 3 h 9"/>
                    <a:gd name="T10" fmla="*/ 1 w 14"/>
                    <a:gd name="T11" fmla="*/ 2 h 9"/>
                    <a:gd name="T12" fmla="*/ 0 w 14"/>
                    <a:gd name="T13" fmla="*/ 3 h 9"/>
                    <a:gd name="T14" fmla="*/ 3 w 14"/>
                    <a:gd name="T15" fmla="*/ 3 h 9"/>
                    <a:gd name="T16" fmla="*/ 5 w 14"/>
                    <a:gd name="T17" fmla="*/ 5 h 9"/>
                    <a:gd name="T18" fmla="*/ 7 w 14"/>
                    <a:gd name="T19" fmla="*/ 8 h 9"/>
                    <a:gd name="T20" fmla="*/ 13 w 14"/>
                    <a:gd name="T21" fmla="*/ 6 h 9"/>
                    <a:gd name="T22" fmla="*/ 11 w 14"/>
                    <a:gd name="T23" fmla="*/ 1 h 9"/>
                    <a:gd name="T24" fmla="*/ 6 w 14"/>
                    <a:gd name="T25" fmla="*/ 2 h 9"/>
                    <a:gd name="T26" fmla="*/ 5 w 14"/>
                    <a:gd name="T27" fmla="*/ 1 h 9"/>
                    <a:gd name="T28" fmla="*/ 2 w 14"/>
                    <a:gd name="T29" fmla="*/ 0 h 9"/>
                    <a:gd name="T30" fmla="*/ 1 w 14"/>
                    <a:gd name="T31" fmla="*/ 1 h 9"/>
                    <a:gd name="T32" fmla="*/ 5 w 14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5" y="2"/>
                      </a:moveTo>
                      <a:cubicBezTo>
                        <a:pt x="5" y="2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3"/>
                        <a:pt x="2" y="3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4" y="4"/>
                        <a:pt x="4" y="4"/>
                        <a:pt x="5" y="5"/>
                      </a:cubicBezTo>
                      <a:cubicBezTo>
                        <a:pt x="5" y="6"/>
                        <a:pt x="6" y="8"/>
                        <a:pt x="7" y="8"/>
                      </a:cubicBezTo>
                      <a:cubicBezTo>
                        <a:pt x="10" y="9"/>
                        <a:pt x="13" y="8"/>
                        <a:pt x="13" y="6"/>
                      </a:cubicBezTo>
                      <a:cubicBezTo>
                        <a:pt x="14" y="4"/>
                        <a:pt x="13" y="2"/>
                        <a:pt x="11" y="1"/>
                      </a:cubicBezTo>
                      <a:cubicBezTo>
                        <a:pt x="9" y="0"/>
                        <a:pt x="7" y="1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4" y="1"/>
                        <a:pt x="3" y="1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7" name="Freeform 1217"/>
                <p:cNvSpPr>
                  <a:spLocks/>
                </p:cNvSpPr>
                <p:nvPr/>
              </p:nvSpPr>
              <p:spPr bwMode="auto">
                <a:xfrm>
                  <a:off x="2107" y="2384"/>
                  <a:ext cx="13" cy="8"/>
                </a:xfrm>
                <a:custGeom>
                  <a:avLst/>
                  <a:gdLst>
                    <a:gd name="T0" fmla="*/ 74 w 128"/>
                    <a:gd name="T1" fmla="*/ 68 h 80"/>
                    <a:gd name="T2" fmla="*/ 81 w 128"/>
                    <a:gd name="T3" fmla="*/ 71 h 80"/>
                    <a:gd name="T4" fmla="*/ 117 w 128"/>
                    <a:gd name="T5" fmla="*/ 80 h 80"/>
                    <a:gd name="T6" fmla="*/ 121 w 128"/>
                    <a:gd name="T7" fmla="*/ 71 h 80"/>
                    <a:gd name="T8" fmla="*/ 85 w 128"/>
                    <a:gd name="T9" fmla="*/ 64 h 80"/>
                    <a:gd name="T10" fmla="*/ 81 w 128"/>
                    <a:gd name="T11" fmla="*/ 61 h 80"/>
                    <a:gd name="T12" fmla="*/ 85 w 128"/>
                    <a:gd name="T13" fmla="*/ 55 h 80"/>
                    <a:gd name="T14" fmla="*/ 85 w 128"/>
                    <a:gd name="T15" fmla="*/ 52 h 80"/>
                    <a:gd name="T16" fmla="*/ 96 w 128"/>
                    <a:gd name="T17" fmla="*/ 55 h 80"/>
                    <a:gd name="T18" fmla="*/ 125 w 128"/>
                    <a:gd name="T19" fmla="*/ 64 h 80"/>
                    <a:gd name="T20" fmla="*/ 128 w 128"/>
                    <a:gd name="T21" fmla="*/ 55 h 80"/>
                    <a:gd name="T22" fmla="*/ 99 w 128"/>
                    <a:gd name="T23" fmla="*/ 48 h 80"/>
                    <a:gd name="T24" fmla="*/ 88 w 128"/>
                    <a:gd name="T25" fmla="*/ 45 h 80"/>
                    <a:gd name="T26" fmla="*/ 63 w 128"/>
                    <a:gd name="T27" fmla="*/ 7 h 80"/>
                    <a:gd name="T28" fmla="*/ 8 w 128"/>
                    <a:gd name="T29" fmla="*/ 29 h 80"/>
                    <a:gd name="T30" fmla="*/ 30 w 128"/>
                    <a:gd name="T31" fmla="*/ 74 h 80"/>
                    <a:gd name="T32" fmla="*/ 74 w 128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8"/>
                      </a:moveTo>
                      <a:cubicBezTo>
                        <a:pt x="77" y="68"/>
                        <a:pt x="77" y="71"/>
                        <a:pt x="81" y="71"/>
                      </a:cubicBezTo>
                      <a:cubicBezTo>
                        <a:pt x="92" y="74"/>
                        <a:pt x="107" y="77"/>
                        <a:pt x="117" y="80"/>
                      </a:cubicBezTo>
                      <a:cubicBezTo>
                        <a:pt x="121" y="71"/>
                        <a:pt x="121" y="71"/>
                        <a:pt x="121" y="71"/>
                      </a:cubicBezTo>
                      <a:cubicBezTo>
                        <a:pt x="107" y="71"/>
                        <a:pt x="96" y="68"/>
                        <a:pt x="85" y="64"/>
                      </a:cubicBezTo>
                      <a:cubicBezTo>
                        <a:pt x="81" y="61"/>
                        <a:pt x="81" y="61"/>
                        <a:pt x="81" y="61"/>
                      </a:cubicBezTo>
                      <a:cubicBezTo>
                        <a:pt x="81" y="58"/>
                        <a:pt x="85" y="58"/>
                        <a:pt x="85" y="55"/>
                      </a:cubicBezTo>
                      <a:cubicBezTo>
                        <a:pt x="85" y="55"/>
                        <a:pt x="85" y="52"/>
                        <a:pt x="85" y="52"/>
                      </a:cubicBezTo>
                      <a:cubicBezTo>
                        <a:pt x="88" y="55"/>
                        <a:pt x="92" y="55"/>
                        <a:pt x="96" y="55"/>
                      </a:cubicBezTo>
                      <a:cubicBezTo>
                        <a:pt x="103" y="58"/>
                        <a:pt x="114" y="61"/>
                        <a:pt x="125" y="64"/>
                      </a:cubicBezTo>
                      <a:cubicBezTo>
                        <a:pt x="128" y="55"/>
                        <a:pt x="128" y="55"/>
                        <a:pt x="128" y="55"/>
                      </a:cubicBezTo>
                      <a:cubicBezTo>
                        <a:pt x="117" y="55"/>
                        <a:pt x="107" y="52"/>
                        <a:pt x="99" y="48"/>
                      </a:cubicBezTo>
                      <a:cubicBezTo>
                        <a:pt x="96" y="48"/>
                        <a:pt x="92" y="45"/>
                        <a:pt x="88" y="45"/>
                      </a:cubicBezTo>
                      <a:cubicBezTo>
                        <a:pt x="88" y="29"/>
                        <a:pt x="77" y="13"/>
                        <a:pt x="63" y="7"/>
                      </a:cubicBezTo>
                      <a:cubicBezTo>
                        <a:pt x="41" y="0"/>
                        <a:pt x="19" y="10"/>
                        <a:pt x="8" y="29"/>
                      </a:cubicBezTo>
                      <a:cubicBezTo>
                        <a:pt x="0" y="45"/>
                        <a:pt x="11" y="68"/>
                        <a:pt x="30" y="74"/>
                      </a:cubicBezTo>
                      <a:cubicBezTo>
                        <a:pt x="48" y="80"/>
                        <a:pt x="63" y="77"/>
                        <a:pt x="74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8" name="Freeform 1218"/>
                <p:cNvSpPr>
                  <a:spLocks/>
                </p:cNvSpPr>
                <p:nvPr/>
              </p:nvSpPr>
              <p:spPr bwMode="auto">
                <a:xfrm>
                  <a:off x="2107" y="2384"/>
                  <a:ext cx="13" cy="8"/>
                </a:xfrm>
                <a:custGeom>
                  <a:avLst/>
                  <a:gdLst>
                    <a:gd name="T0" fmla="*/ 8 w 13"/>
                    <a:gd name="T1" fmla="*/ 7 h 8"/>
                    <a:gd name="T2" fmla="*/ 8 w 13"/>
                    <a:gd name="T3" fmla="*/ 7 h 8"/>
                    <a:gd name="T4" fmla="*/ 12 w 13"/>
                    <a:gd name="T5" fmla="*/ 8 h 8"/>
                    <a:gd name="T6" fmla="*/ 13 w 13"/>
                    <a:gd name="T7" fmla="*/ 7 h 8"/>
                    <a:gd name="T8" fmla="*/ 9 w 13"/>
                    <a:gd name="T9" fmla="*/ 6 h 8"/>
                    <a:gd name="T10" fmla="*/ 8 w 13"/>
                    <a:gd name="T11" fmla="*/ 6 h 8"/>
                    <a:gd name="T12" fmla="*/ 9 w 13"/>
                    <a:gd name="T13" fmla="*/ 5 h 8"/>
                    <a:gd name="T14" fmla="*/ 9 w 13"/>
                    <a:gd name="T15" fmla="*/ 5 h 8"/>
                    <a:gd name="T16" fmla="*/ 10 w 13"/>
                    <a:gd name="T17" fmla="*/ 5 h 8"/>
                    <a:gd name="T18" fmla="*/ 13 w 13"/>
                    <a:gd name="T19" fmla="*/ 6 h 8"/>
                    <a:gd name="T20" fmla="*/ 13 w 13"/>
                    <a:gd name="T21" fmla="*/ 5 h 8"/>
                    <a:gd name="T22" fmla="*/ 10 w 13"/>
                    <a:gd name="T23" fmla="*/ 5 h 8"/>
                    <a:gd name="T24" fmla="*/ 9 w 13"/>
                    <a:gd name="T25" fmla="*/ 4 h 8"/>
                    <a:gd name="T26" fmla="*/ 7 w 13"/>
                    <a:gd name="T27" fmla="*/ 0 h 8"/>
                    <a:gd name="T28" fmla="*/ 1 w 13"/>
                    <a:gd name="T29" fmla="*/ 3 h 8"/>
                    <a:gd name="T30" fmla="*/ 3 w 13"/>
                    <a:gd name="T31" fmla="*/ 7 h 8"/>
                    <a:gd name="T32" fmla="*/ 8 w 13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8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0" y="7"/>
                        <a:pt x="11" y="8"/>
                        <a:pt x="12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1" y="6"/>
                        <a:pt x="12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1" y="5"/>
                        <a:pt x="10" y="5"/>
                      </a:cubicBezTo>
                      <a:cubicBezTo>
                        <a:pt x="10" y="5"/>
                        <a:pt x="10" y="4"/>
                        <a:pt x="9" y="4"/>
                      </a:cubicBezTo>
                      <a:cubicBezTo>
                        <a:pt x="9" y="3"/>
                        <a:pt x="8" y="1"/>
                        <a:pt x="7" y="0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4"/>
                        <a:pt x="1" y="7"/>
                        <a:pt x="3" y="7"/>
                      </a:cubicBezTo>
                      <a:cubicBezTo>
                        <a:pt x="5" y="8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9" name="Freeform 1219"/>
                <p:cNvSpPr>
                  <a:spLocks/>
                </p:cNvSpPr>
                <p:nvPr/>
              </p:nvSpPr>
              <p:spPr bwMode="auto">
                <a:xfrm>
                  <a:off x="1590" y="2216"/>
                  <a:ext cx="13" cy="8"/>
                </a:xfrm>
                <a:custGeom>
                  <a:avLst/>
                  <a:gdLst>
                    <a:gd name="T0" fmla="*/ 41 w 128"/>
                    <a:gd name="T1" fmla="*/ 16 h 80"/>
                    <a:gd name="T2" fmla="*/ 48 w 128"/>
                    <a:gd name="T3" fmla="*/ 20 h 80"/>
                    <a:gd name="T4" fmla="*/ 44 w 128"/>
                    <a:gd name="T5" fmla="*/ 29 h 80"/>
                    <a:gd name="T6" fmla="*/ 41 w 128"/>
                    <a:gd name="T7" fmla="*/ 32 h 80"/>
                    <a:gd name="T8" fmla="*/ 26 w 128"/>
                    <a:gd name="T9" fmla="*/ 26 h 80"/>
                    <a:gd name="T10" fmla="*/ 4 w 128"/>
                    <a:gd name="T11" fmla="*/ 20 h 80"/>
                    <a:gd name="T12" fmla="*/ 0 w 128"/>
                    <a:gd name="T13" fmla="*/ 26 h 80"/>
                    <a:gd name="T14" fmla="*/ 26 w 128"/>
                    <a:gd name="T15" fmla="*/ 32 h 80"/>
                    <a:gd name="T16" fmla="*/ 41 w 128"/>
                    <a:gd name="T17" fmla="*/ 39 h 80"/>
                    <a:gd name="T18" fmla="*/ 70 w 128"/>
                    <a:gd name="T19" fmla="*/ 74 h 80"/>
                    <a:gd name="T20" fmla="*/ 121 w 128"/>
                    <a:gd name="T21" fmla="*/ 52 h 80"/>
                    <a:gd name="T22" fmla="*/ 96 w 128"/>
                    <a:gd name="T23" fmla="*/ 7 h 80"/>
                    <a:gd name="T24" fmla="*/ 52 w 128"/>
                    <a:gd name="T25" fmla="*/ 13 h 80"/>
                    <a:gd name="T26" fmla="*/ 44 w 128"/>
                    <a:gd name="T27" fmla="*/ 10 h 80"/>
                    <a:gd name="T28" fmla="*/ 8 w 128"/>
                    <a:gd name="T29" fmla="*/ 4 h 80"/>
                    <a:gd name="T30" fmla="*/ 8 w 128"/>
                    <a:gd name="T31" fmla="*/ 10 h 80"/>
                    <a:gd name="T32" fmla="*/ 41 w 128"/>
                    <a:gd name="T33" fmla="*/ 1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16"/>
                      </a:moveTo>
                      <a:cubicBezTo>
                        <a:pt x="44" y="20"/>
                        <a:pt x="48" y="20"/>
                        <a:pt x="48" y="20"/>
                      </a:cubicBezTo>
                      <a:cubicBezTo>
                        <a:pt x="48" y="23"/>
                        <a:pt x="44" y="26"/>
                        <a:pt x="44" y="29"/>
                      </a:cubicBezTo>
                      <a:cubicBezTo>
                        <a:pt x="44" y="29"/>
                        <a:pt x="44" y="29"/>
                        <a:pt x="41" y="32"/>
                      </a:cubicBezTo>
                      <a:cubicBezTo>
                        <a:pt x="37" y="29"/>
                        <a:pt x="33" y="26"/>
                        <a:pt x="26" y="26"/>
                      </a:cubicBezTo>
                      <a:cubicBezTo>
                        <a:pt x="19" y="23"/>
                        <a:pt x="11" y="20"/>
                        <a:pt x="4" y="2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8" y="29"/>
                        <a:pt x="19" y="29"/>
                        <a:pt x="26" y="32"/>
                      </a:cubicBezTo>
                      <a:cubicBezTo>
                        <a:pt x="30" y="32"/>
                        <a:pt x="37" y="36"/>
                        <a:pt x="41" y="39"/>
                      </a:cubicBezTo>
                      <a:cubicBezTo>
                        <a:pt x="41" y="55"/>
                        <a:pt x="52" y="68"/>
                        <a:pt x="70" y="74"/>
                      </a:cubicBezTo>
                      <a:cubicBezTo>
                        <a:pt x="88" y="80"/>
                        <a:pt x="114" y="71"/>
                        <a:pt x="121" y="52"/>
                      </a:cubicBezTo>
                      <a:cubicBezTo>
                        <a:pt x="128" y="36"/>
                        <a:pt x="117" y="13"/>
                        <a:pt x="96" y="7"/>
                      </a:cubicBezTo>
                      <a:cubicBezTo>
                        <a:pt x="81" y="0"/>
                        <a:pt x="66" y="7"/>
                        <a:pt x="52" y="13"/>
                      </a:cubicBezTo>
                      <a:cubicBezTo>
                        <a:pt x="52" y="13"/>
                        <a:pt x="44" y="13"/>
                        <a:pt x="44" y="10"/>
                      </a:cubicBezTo>
                      <a:cubicBezTo>
                        <a:pt x="33" y="7"/>
                        <a:pt x="19" y="4"/>
                        <a:pt x="8" y="4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9" y="13"/>
                        <a:pt x="30" y="13"/>
                        <a:pt x="41" y="1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0" name="Freeform 1220"/>
                <p:cNvSpPr>
                  <a:spLocks/>
                </p:cNvSpPr>
                <p:nvPr/>
              </p:nvSpPr>
              <p:spPr bwMode="auto">
                <a:xfrm>
                  <a:off x="1590" y="2216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2 h 8"/>
                    <a:gd name="T4" fmla="*/ 4 w 13"/>
                    <a:gd name="T5" fmla="*/ 3 h 8"/>
                    <a:gd name="T6" fmla="*/ 4 w 13"/>
                    <a:gd name="T7" fmla="*/ 3 h 8"/>
                    <a:gd name="T8" fmla="*/ 2 w 13"/>
                    <a:gd name="T9" fmla="*/ 3 h 8"/>
                    <a:gd name="T10" fmla="*/ 0 w 13"/>
                    <a:gd name="T11" fmla="*/ 2 h 8"/>
                    <a:gd name="T12" fmla="*/ 0 w 13"/>
                    <a:gd name="T13" fmla="*/ 3 h 8"/>
                    <a:gd name="T14" fmla="*/ 2 w 13"/>
                    <a:gd name="T15" fmla="*/ 3 h 8"/>
                    <a:gd name="T16" fmla="*/ 4 w 13"/>
                    <a:gd name="T17" fmla="*/ 4 h 8"/>
                    <a:gd name="T18" fmla="*/ 7 w 13"/>
                    <a:gd name="T19" fmla="*/ 8 h 8"/>
                    <a:gd name="T20" fmla="*/ 12 w 13"/>
                    <a:gd name="T21" fmla="*/ 5 h 8"/>
                    <a:gd name="T22" fmla="*/ 10 w 13"/>
                    <a:gd name="T23" fmla="*/ 1 h 8"/>
                    <a:gd name="T24" fmla="*/ 5 w 13"/>
                    <a:gd name="T25" fmla="*/ 1 h 8"/>
                    <a:gd name="T26" fmla="*/ 4 w 13"/>
                    <a:gd name="T27" fmla="*/ 1 h 8"/>
                    <a:gd name="T28" fmla="*/ 1 w 13"/>
                    <a:gd name="T29" fmla="*/ 0 h 8"/>
                    <a:gd name="T30" fmla="*/ 1 w 13"/>
                    <a:gd name="T31" fmla="*/ 1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2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2" y="3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3" y="3"/>
                        <a:pt x="4" y="4"/>
                        <a:pt x="4" y="4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9" y="8"/>
                        <a:pt x="12" y="7"/>
                        <a:pt x="12" y="5"/>
                      </a:cubicBezTo>
                      <a:cubicBezTo>
                        <a:pt x="13" y="4"/>
                        <a:pt x="12" y="1"/>
                        <a:pt x="10" y="1"/>
                      </a:cubicBezTo>
                      <a:cubicBezTo>
                        <a:pt x="8" y="0"/>
                        <a:pt x="7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1" name="Freeform 1221"/>
                <p:cNvSpPr>
                  <a:spLocks/>
                </p:cNvSpPr>
                <p:nvPr/>
              </p:nvSpPr>
              <p:spPr bwMode="auto">
                <a:xfrm>
                  <a:off x="1576" y="2211"/>
                  <a:ext cx="14" cy="8"/>
                </a:xfrm>
                <a:custGeom>
                  <a:avLst/>
                  <a:gdLst>
                    <a:gd name="T0" fmla="*/ 74 w 128"/>
                    <a:gd name="T1" fmla="*/ 68 h 80"/>
                    <a:gd name="T2" fmla="*/ 81 w 128"/>
                    <a:gd name="T3" fmla="*/ 71 h 80"/>
                    <a:gd name="T4" fmla="*/ 117 w 128"/>
                    <a:gd name="T5" fmla="*/ 77 h 80"/>
                    <a:gd name="T6" fmla="*/ 121 w 128"/>
                    <a:gd name="T7" fmla="*/ 71 h 80"/>
                    <a:gd name="T8" fmla="*/ 81 w 128"/>
                    <a:gd name="T9" fmla="*/ 64 h 80"/>
                    <a:gd name="T10" fmla="*/ 81 w 128"/>
                    <a:gd name="T11" fmla="*/ 61 h 80"/>
                    <a:gd name="T12" fmla="*/ 81 w 128"/>
                    <a:gd name="T13" fmla="*/ 55 h 80"/>
                    <a:gd name="T14" fmla="*/ 85 w 128"/>
                    <a:gd name="T15" fmla="*/ 52 h 80"/>
                    <a:gd name="T16" fmla="*/ 96 w 128"/>
                    <a:gd name="T17" fmla="*/ 58 h 80"/>
                    <a:gd name="T18" fmla="*/ 125 w 128"/>
                    <a:gd name="T19" fmla="*/ 61 h 80"/>
                    <a:gd name="T20" fmla="*/ 128 w 128"/>
                    <a:gd name="T21" fmla="*/ 55 h 80"/>
                    <a:gd name="T22" fmla="*/ 99 w 128"/>
                    <a:gd name="T23" fmla="*/ 48 h 80"/>
                    <a:gd name="T24" fmla="*/ 85 w 128"/>
                    <a:gd name="T25" fmla="*/ 45 h 80"/>
                    <a:gd name="T26" fmla="*/ 59 w 128"/>
                    <a:gd name="T27" fmla="*/ 10 h 80"/>
                    <a:gd name="T28" fmla="*/ 8 w 128"/>
                    <a:gd name="T29" fmla="*/ 32 h 80"/>
                    <a:gd name="T30" fmla="*/ 30 w 128"/>
                    <a:gd name="T31" fmla="*/ 77 h 80"/>
                    <a:gd name="T32" fmla="*/ 74 w 128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8"/>
                      </a:moveTo>
                      <a:cubicBezTo>
                        <a:pt x="74" y="71"/>
                        <a:pt x="77" y="71"/>
                        <a:pt x="81" y="71"/>
                      </a:cubicBezTo>
                      <a:cubicBezTo>
                        <a:pt x="92" y="74"/>
                        <a:pt x="107" y="77"/>
                        <a:pt x="117" y="77"/>
                      </a:cubicBezTo>
                      <a:cubicBezTo>
                        <a:pt x="121" y="71"/>
                        <a:pt x="121" y="71"/>
                        <a:pt x="121" y="71"/>
                      </a:cubicBezTo>
                      <a:cubicBezTo>
                        <a:pt x="107" y="71"/>
                        <a:pt x="96" y="68"/>
                        <a:pt x="81" y="64"/>
                      </a:cubicBezTo>
                      <a:cubicBezTo>
                        <a:pt x="81" y="64"/>
                        <a:pt x="81" y="61"/>
                        <a:pt x="81" y="61"/>
                      </a:cubicBezTo>
                      <a:cubicBezTo>
                        <a:pt x="81" y="61"/>
                        <a:pt x="81" y="58"/>
                        <a:pt x="81" y="55"/>
                      </a:cubicBezTo>
                      <a:cubicBezTo>
                        <a:pt x="85" y="55"/>
                        <a:pt x="85" y="52"/>
                        <a:pt x="85" y="52"/>
                      </a:cubicBezTo>
                      <a:cubicBezTo>
                        <a:pt x="88" y="55"/>
                        <a:pt x="92" y="55"/>
                        <a:pt x="96" y="58"/>
                      </a:cubicBezTo>
                      <a:cubicBezTo>
                        <a:pt x="103" y="58"/>
                        <a:pt x="114" y="61"/>
                        <a:pt x="125" y="61"/>
                      </a:cubicBezTo>
                      <a:cubicBezTo>
                        <a:pt x="128" y="55"/>
                        <a:pt x="128" y="55"/>
                        <a:pt x="128" y="55"/>
                      </a:cubicBezTo>
                      <a:cubicBezTo>
                        <a:pt x="117" y="55"/>
                        <a:pt x="107" y="52"/>
                        <a:pt x="99" y="48"/>
                      </a:cubicBezTo>
                      <a:cubicBezTo>
                        <a:pt x="92" y="48"/>
                        <a:pt x="88" y="45"/>
                        <a:pt x="85" y="45"/>
                      </a:cubicBezTo>
                      <a:cubicBezTo>
                        <a:pt x="88" y="29"/>
                        <a:pt x="77" y="13"/>
                        <a:pt x="59" y="10"/>
                      </a:cubicBezTo>
                      <a:cubicBezTo>
                        <a:pt x="37" y="0"/>
                        <a:pt x="15" y="13"/>
                        <a:pt x="8" y="32"/>
                      </a:cubicBezTo>
                      <a:cubicBezTo>
                        <a:pt x="0" y="48"/>
                        <a:pt x="11" y="71"/>
                        <a:pt x="30" y="77"/>
                      </a:cubicBezTo>
                      <a:cubicBezTo>
                        <a:pt x="48" y="80"/>
                        <a:pt x="63" y="77"/>
                        <a:pt x="74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2" name="Freeform 1222"/>
                <p:cNvSpPr>
                  <a:spLocks/>
                </p:cNvSpPr>
                <p:nvPr/>
              </p:nvSpPr>
              <p:spPr bwMode="auto">
                <a:xfrm>
                  <a:off x="1576" y="2211"/>
                  <a:ext cx="14" cy="8"/>
                </a:xfrm>
                <a:custGeom>
                  <a:avLst/>
                  <a:gdLst>
                    <a:gd name="T0" fmla="*/ 8 w 14"/>
                    <a:gd name="T1" fmla="*/ 7 h 8"/>
                    <a:gd name="T2" fmla="*/ 9 w 14"/>
                    <a:gd name="T3" fmla="*/ 7 h 8"/>
                    <a:gd name="T4" fmla="*/ 13 w 14"/>
                    <a:gd name="T5" fmla="*/ 8 h 8"/>
                    <a:gd name="T6" fmla="*/ 13 w 14"/>
                    <a:gd name="T7" fmla="*/ 7 h 8"/>
                    <a:gd name="T8" fmla="*/ 9 w 14"/>
                    <a:gd name="T9" fmla="*/ 7 h 8"/>
                    <a:gd name="T10" fmla="*/ 9 w 14"/>
                    <a:gd name="T11" fmla="*/ 6 h 8"/>
                    <a:gd name="T12" fmla="*/ 9 w 14"/>
                    <a:gd name="T13" fmla="*/ 6 h 8"/>
                    <a:gd name="T14" fmla="*/ 9 w 14"/>
                    <a:gd name="T15" fmla="*/ 5 h 8"/>
                    <a:gd name="T16" fmla="*/ 10 w 14"/>
                    <a:gd name="T17" fmla="*/ 6 h 8"/>
                    <a:gd name="T18" fmla="*/ 13 w 14"/>
                    <a:gd name="T19" fmla="*/ 6 h 8"/>
                    <a:gd name="T20" fmla="*/ 14 w 14"/>
                    <a:gd name="T21" fmla="*/ 6 h 8"/>
                    <a:gd name="T22" fmla="*/ 11 w 14"/>
                    <a:gd name="T23" fmla="*/ 5 h 8"/>
                    <a:gd name="T24" fmla="*/ 9 w 14"/>
                    <a:gd name="T25" fmla="*/ 5 h 8"/>
                    <a:gd name="T26" fmla="*/ 6 w 14"/>
                    <a:gd name="T27" fmla="*/ 1 h 8"/>
                    <a:gd name="T28" fmla="*/ 1 w 14"/>
                    <a:gd name="T29" fmla="*/ 3 h 8"/>
                    <a:gd name="T30" fmla="*/ 3 w 14"/>
                    <a:gd name="T31" fmla="*/ 8 h 8"/>
                    <a:gd name="T32" fmla="*/ 8 w 14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8" y="7"/>
                      </a:move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0" y="8"/>
                        <a:pt x="11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9" y="7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6"/>
                        <a:pt x="10" y="6"/>
                        <a:pt x="10" y="6"/>
                      </a:cubicBezTo>
                      <a:cubicBezTo>
                        <a:pt x="11" y="6"/>
                        <a:pt x="12" y="6"/>
                        <a:pt x="13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3" y="6"/>
                        <a:pt x="11" y="5"/>
                        <a:pt x="11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5"/>
                        <a:pt x="1" y="7"/>
                        <a:pt x="3" y="8"/>
                      </a:cubicBezTo>
                      <a:cubicBezTo>
                        <a:pt x="5" y="8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3" name="Freeform 1223"/>
                <p:cNvSpPr>
                  <a:spLocks/>
                </p:cNvSpPr>
                <p:nvPr/>
              </p:nvSpPr>
              <p:spPr bwMode="auto">
                <a:xfrm>
                  <a:off x="2124" y="2382"/>
                  <a:ext cx="13" cy="8"/>
                </a:xfrm>
                <a:custGeom>
                  <a:avLst/>
                  <a:gdLst>
                    <a:gd name="T0" fmla="*/ 41 w 128"/>
                    <a:gd name="T1" fmla="*/ 16 h 80"/>
                    <a:gd name="T2" fmla="*/ 48 w 128"/>
                    <a:gd name="T3" fmla="*/ 20 h 80"/>
                    <a:gd name="T4" fmla="*/ 44 w 128"/>
                    <a:gd name="T5" fmla="*/ 29 h 80"/>
                    <a:gd name="T6" fmla="*/ 44 w 128"/>
                    <a:gd name="T7" fmla="*/ 32 h 80"/>
                    <a:gd name="T8" fmla="*/ 26 w 128"/>
                    <a:gd name="T9" fmla="*/ 26 h 80"/>
                    <a:gd name="T10" fmla="*/ 4 w 128"/>
                    <a:gd name="T11" fmla="*/ 20 h 80"/>
                    <a:gd name="T12" fmla="*/ 0 w 128"/>
                    <a:gd name="T13" fmla="*/ 26 h 80"/>
                    <a:gd name="T14" fmla="*/ 26 w 128"/>
                    <a:gd name="T15" fmla="*/ 32 h 80"/>
                    <a:gd name="T16" fmla="*/ 41 w 128"/>
                    <a:gd name="T17" fmla="*/ 39 h 80"/>
                    <a:gd name="T18" fmla="*/ 70 w 128"/>
                    <a:gd name="T19" fmla="*/ 74 h 80"/>
                    <a:gd name="T20" fmla="*/ 121 w 128"/>
                    <a:gd name="T21" fmla="*/ 52 h 80"/>
                    <a:gd name="T22" fmla="*/ 96 w 128"/>
                    <a:gd name="T23" fmla="*/ 7 h 80"/>
                    <a:gd name="T24" fmla="*/ 52 w 128"/>
                    <a:gd name="T25" fmla="*/ 13 h 80"/>
                    <a:gd name="T26" fmla="*/ 44 w 128"/>
                    <a:gd name="T27" fmla="*/ 10 h 80"/>
                    <a:gd name="T28" fmla="*/ 11 w 128"/>
                    <a:gd name="T29" fmla="*/ 4 h 80"/>
                    <a:gd name="T30" fmla="*/ 8 w 128"/>
                    <a:gd name="T31" fmla="*/ 10 h 80"/>
                    <a:gd name="T32" fmla="*/ 41 w 128"/>
                    <a:gd name="T33" fmla="*/ 1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16"/>
                      </a:moveTo>
                      <a:cubicBezTo>
                        <a:pt x="44" y="20"/>
                        <a:pt x="48" y="20"/>
                        <a:pt x="48" y="20"/>
                      </a:cubicBezTo>
                      <a:cubicBezTo>
                        <a:pt x="48" y="23"/>
                        <a:pt x="44" y="26"/>
                        <a:pt x="44" y="29"/>
                      </a:cubicBezTo>
                      <a:cubicBezTo>
                        <a:pt x="44" y="29"/>
                        <a:pt x="44" y="29"/>
                        <a:pt x="44" y="32"/>
                      </a:cubicBezTo>
                      <a:cubicBezTo>
                        <a:pt x="37" y="29"/>
                        <a:pt x="33" y="26"/>
                        <a:pt x="26" y="26"/>
                      </a:cubicBezTo>
                      <a:cubicBezTo>
                        <a:pt x="22" y="23"/>
                        <a:pt x="11" y="20"/>
                        <a:pt x="4" y="2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8" y="29"/>
                        <a:pt x="19" y="29"/>
                        <a:pt x="26" y="32"/>
                      </a:cubicBezTo>
                      <a:cubicBezTo>
                        <a:pt x="30" y="32"/>
                        <a:pt x="37" y="36"/>
                        <a:pt x="41" y="39"/>
                      </a:cubicBezTo>
                      <a:cubicBezTo>
                        <a:pt x="41" y="55"/>
                        <a:pt x="52" y="68"/>
                        <a:pt x="70" y="74"/>
                      </a:cubicBezTo>
                      <a:cubicBezTo>
                        <a:pt x="88" y="80"/>
                        <a:pt x="114" y="71"/>
                        <a:pt x="121" y="52"/>
                      </a:cubicBezTo>
                      <a:cubicBezTo>
                        <a:pt x="128" y="36"/>
                        <a:pt x="117" y="13"/>
                        <a:pt x="96" y="7"/>
                      </a:cubicBezTo>
                      <a:cubicBezTo>
                        <a:pt x="81" y="0"/>
                        <a:pt x="66" y="7"/>
                        <a:pt x="52" y="13"/>
                      </a:cubicBezTo>
                      <a:cubicBezTo>
                        <a:pt x="52" y="13"/>
                        <a:pt x="48" y="13"/>
                        <a:pt x="44" y="10"/>
                      </a:cubicBezTo>
                      <a:cubicBezTo>
                        <a:pt x="33" y="7"/>
                        <a:pt x="19" y="4"/>
                        <a:pt x="11" y="4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9" y="13"/>
                        <a:pt x="30" y="13"/>
                        <a:pt x="41" y="1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4" name="Freeform 1224"/>
                <p:cNvSpPr>
                  <a:spLocks/>
                </p:cNvSpPr>
                <p:nvPr/>
              </p:nvSpPr>
              <p:spPr bwMode="auto">
                <a:xfrm>
                  <a:off x="2124" y="2382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2 h 8"/>
                    <a:gd name="T4" fmla="*/ 4 w 13"/>
                    <a:gd name="T5" fmla="*/ 3 h 8"/>
                    <a:gd name="T6" fmla="*/ 4 w 13"/>
                    <a:gd name="T7" fmla="*/ 3 h 8"/>
                    <a:gd name="T8" fmla="*/ 3 w 13"/>
                    <a:gd name="T9" fmla="*/ 3 h 8"/>
                    <a:gd name="T10" fmla="*/ 0 w 13"/>
                    <a:gd name="T11" fmla="*/ 2 h 8"/>
                    <a:gd name="T12" fmla="*/ 0 w 13"/>
                    <a:gd name="T13" fmla="*/ 3 h 8"/>
                    <a:gd name="T14" fmla="*/ 3 w 13"/>
                    <a:gd name="T15" fmla="*/ 3 h 8"/>
                    <a:gd name="T16" fmla="*/ 4 w 13"/>
                    <a:gd name="T17" fmla="*/ 4 h 8"/>
                    <a:gd name="T18" fmla="*/ 7 w 13"/>
                    <a:gd name="T19" fmla="*/ 8 h 8"/>
                    <a:gd name="T20" fmla="*/ 13 w 13"/>
                    <a:gd name="T21" fmla="*/ 5 h 8"/>
                    <a:gd name="T22" fmla="*/ 10 w 13"/>
                    <a:gd name="T23" fmla="*/ 1 h 8"/>
                    <a:gd name="T24" fmla="*/ 5 w 13"/>
                    <a:gd name="T25" fmla="*/ 1 h 8"/>
                    <a:gd name="T26" fmla="*/ 4 w 13"/>
                    <a:gd name="T27" fmla="*/ 1 h 8"/>
                    <a:gd name="T28" fmla="*/ 1 w 13"/>
                    <a:gd name="T29" fmla="*/ 0 h 8"/>
                    <a:gd name="T30" fmla="*/ 1 w 13"/>
                    <a:gd name="T31" fmla="*/ 1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2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3" y="3"/>
                        <a:pt x="4" y="4"/>
                        <a:pt x="4" y="4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9" y="8"/>
                        <a:pt x="12" y="7"/>
                        <a:pt x="13" y="5"/>
                      </a:cubicBezTo>
                      <a:cubicBezTo>
                        <a:pt x="13" y="4"/>
                        <a:pt x="12" y="1"/>
                        <a:pt x="10" y="1"/>
                      </a:cubicBezTo>
                      <a:cubicBezTo>
                        <a:pt x="8" y="0"/>
                        <a:pt x="7" y="1"/>
                        <a:pt x="5" y="1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1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5" name="Freeform 1225"/>
                <p:cNvSpPr>
                  <a:spLocks/>
                </p:cNvSpPr>
                <p:nvPr/>
              </p:nvSpPr>
              <p:spPr bwMode="auto">
                <a:xfrm>
                  <a:off x="2110" y="2377"/>
                  <a:ext cx="14" cy="8"/>
                </a:xfrm>
                <a:custGeom>
                  <a:avLst/>
                  <a:gdLst>
                    <a:gd name="T0" fmla="*/ 74 w 128"/>
                    <a:gd name="T1" fmla="*/ 67 h 80"/>
                    <a:gd name="T2" fmla="*/ 81 w 128"/>
                    <a:gd name="T3" fmla="*/ 70 h 80"/>
                    <a:gd name="T4" fmla="*/ 117 w 128"/>
                    <a:gd name="T5" fmla="*/ 77 h 80"/>
                    <a:gd name="T6" fmla="*/ 121 w 128"/>
                    <a:gd name="T7" fmla="*/ 70 h 80"/>
                    <a:gd name="T8" fmla="*/ 85 w 128"/>
                    <a:gd name="T9" fmla="*/ 64 h 80"/>
                    <a:gd name="T10" fmla="*/ 81 w 128"/>
                    <a:gd name="T11" fmla="*/ 60 h 80"/>
                    <a:gd name="T12" fmla="*/ 85 w 128"/>
                    <a:gd name="T13" fmla="*/ 54 h 80"/>
                    <a:gd name="T14" fmla="*/ 85 w 128"/>
                    <a:gd name="T15" fmla="*/ 50 h 80"/>
                    <a:gd name="T16" fmla="*/ 96 w 128"/>
                    <a:gd name="T17" fmla="*/ 57 h 80"/>
                    <a:gd name="T18" fmla="*/ 125 w 128"/>
                    <a:gd name="T19" fmla="*/ 64 h 80"/>
                    <a:gd name="T20" fmla="*/ 128 w 128"/>
                    <a:gd name="T21" fmla="*/ 54 h 80"/>
                    <a:gd name="T22" fmla="*/ 99 w 128"/>
                    <a:gd name="T23" fmla="*/ 47 h 80"/>
                    <a:gd name="T24" fmla="*/ 85 w 128"/>
                    <a:gd name="T25" fmla="*/ 44 h 80"/>
                    <a:gd name="T26" fmla="*/ 59 w 128"/>
                    <a:gd name="T27" fmla="*/ 7 h 80"/>
                    <a:gd name="T28" fmla="*/ 8 w 128"/>
                    <a:gd name="T29" fmla="*/ 30 h 80"/>
                    <a:gd name="T30" fmla="*/ 30 w 128"/>
                    <a:gd name="T31" fmla="*/ 77 h 80"/>
                    <a:gd name="T32" fmla="*/ 74 w 128"/>
                    <a:gd name="T33" fmla="*/ 6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7"/>
                      </a:moveTo>
                      <a:cubicBezTo>
                        <a:pt x="77" y="70"/>
                        <a:pt x="77" y="70"/>
                        <a:pt x="81" y="70"/>
                      </a:cubicBezTo>
                      <a:cubicBezTo>
                        <a:pt x="92" y="74"/>
                        <a:pt x="107" y="77"/>
                        <a:pt x="117" y="77"/>
                      </a:cubicBezTo>
                      <a:cubicBezTo>
                        <a:pt x="121" y="70"/>
                        <a:pt x="121" y="70"/>
                        <a:pt x="121" y="70"/>
                      </a:cubicBezTo>
                      <a:cubicBezTo>
                        <a:pt x="107" y="70"/>
                        <a:pt x="96" y="67"/>
                        <a:pt x="85" y="64"/>
                      </a:cubicBezTo>
                      <a:cubicBezTo>
                        <a:pt x="81" y="64"/>
                        <a:pt x="81" y="60"/>
                        <a:pt x="81" y="60"/>
                      </a:cubicBezTo>
                      <a:cubicBezTo>
                        <a:pt x="81" y="60"/>
                        <a:pt x="81" y="57"/>
                        <a:pt x="85" y="54"/>
                      </a:cubicBezTo>
                      <a:cubicBezTo>
                        <a:pt x="85" y="54"/>
                        <a:pt x="85" y="50"/>
                        <a:pt x="85" y="50"/>
                      </a:cubicBezTo>
                      <a:cubicBezTo>
                        <a:pt x="88" y="54"/>
                        <a:pt x="92" y="54"/>
                        <a:pt x="96" y="57"/>
                      </a:cubicBezTo>
                      <a:cubicBezTo>
                        <a:pt x="103" y="57"/>
                        <a:pt x="114" y="60"/>
                        <a:pt x="125" y="64"/>
                      </a:cubicBezTo>
                      <a:cubicBezTo>
                        <a:pt x="128" y="54"/>
                        <a:pt x="128" y="54"/>
                        <a:pt x="128" y="54"/>
                      </a:cubicBezTo>
                      <a:cubicBezTo>
                        <a:pt x="117" y="54"/>
                        <a:pt x="107" y="50"/>
                        <a:pt x="99" y="47"/>
                      </a:cubicBezTo>
                      <a:cubicBezTo>
                        <a:pt x="96" y="47"/>
                        <a:pt x="88" y="44"/>
                        <a:pt x="85" y="44"/>
                      </a:cubicBezTo>
                      <a:cubicBezTo>
                        <a:pt x="88" y="27"/>
                        <a:pt x="77" y="10"/>
                        <a:pt x="59" y="7"/>
                      </a:cubicBezTo>
                      <a:cubicBezTo>
                        <a:pt x="37" y="0"/>
                        <a:pt x="15" y="10"/>
                        <a:pt x="8" y="30"/>
                      </a:cubicBezTo>
                      <a:cubicBezTo>
                        <a:pt x="0" y="47"/>
                        <a:pt x="11" y="70"/>
                        <a:pt x="30" y="77"/>
                      </a:cubicBezTo>
                      <a:cubicBezTo>
                        <a:pt x="48" y="80"/>
                        <a:pt x="63" y="77"/>
                        <a:pt x="74" y="6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6" name="Freeform 1226"/>
                <p:cNvSpPr>
                  <a:spLocks/>
                </p:cNvSpPr>
                <p:nvPr/>
              </p:nvSpPr>
              <p:spPr bwMode="auto">
                <a:xfrm>
                  <a:off x="2110" y="2377"/>
                  <a:ext cx="14" cy="8"/>
                </a:xfrm>
                <a:custGeom>
                  <a:avLst/>
                  <a:gdLst>
                    <a:gd name="T0" fmla="*/ 8 w 14"/>
                    <a:gd name="T1" fmla="*/ 7 h 8"/>
                    <a:gd name="T2" fmla="*/ 9 w 14"/>
                    <a:gd name="T3" fmla="*/ 7 h 8"/>
                    <a:gd name="T4" fmla="*/ 13 w 14"/>
                    <a:gd name="T5" fmla="*/ 8 h 8"/>
                    <a:gd name="T6" fmla="*/ 13 w 14"/>
                    <a:gd name="T7" fmla="*/ 7 h 8"/>
                    <a:gd name="T8" fmla="*/ 9 w 14"/>
                    <a:gd name="T9" fmla="*/ 7 h 8"/>
                    <a:gd name="T10" fmla="*/ 9 w 14"/>
                    <a:gd name="T11" fmla="*/ 6 h 8"/>
                    <a:gd name="T12" fmla="*/ 9 w 14"/>
                    <a:gd name="T13" fmla="*/ 6 h 8"/>
                    <a:gd name="T14" fmla="*/ 9 w 14"/>
                    <a:gd name="T15" fmla="*/ 5 h 8"/>
                    <a:gd name="T16" fmla="*/ 10 w 14"/>
                    <a:gd name="T17" fmla="*/ 6 h 8"/>
                    <a:gd name="T18" fmla="*/ 14 w 14"/>
                    <a:gd name="T19" fmla="*/ 7 h 8"/>
                    <a:gd name="T20" fmla="*/ 14 w 14"/>
                    <a:gd name="T21" fmla="*/ 6 h 8"/>
                    <a:gd name="T22" fmla="*/ 11 w 14"/>
                    <a:gd name="T23" fmla="*/ 5 h 8"/>
                    <a:gd name="T24" fmla="*/ 9 w 14"/>
                    <a:gd name="T25" fmla="*/ 4 h 8"/>
                    <a:gd name="T26" fmla="*/ 7 w 14"/>
                    <a:gd name="T27" fmla="*/ 1 h 8"/>
                    <a:gd name="T28" fmla="*/ 1 w 14"/>
                    <a:gd name="T29" fmla="*/ 3 h 8"/>
                    <a:gd name="T30" fmla="*/ 3 w 14"/>
                    <a:gd name="T31" fmla="*/ 8 h 8"/>
                    <a:gd name="T32" fmla="*/ 8 w 14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8" y="7"/>
                      </a:move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0" y="8"/>
                        <a:pt x="12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7"/>
                        <a:pt x="10" y="7"/>
                        <a:pt x="9" y="7"/>
                      </a:cubicBezTo>
                      <a:cubicBezTo>
                        <a:pt x="9" y="7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1" y="6"/>
                        <a:pt x="12" y="6"/>
                        <a:pt x="14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3" y="6"/>
                        <a:pt x="12" y="5"/>
                        <a:pt x="11" y="5"/>
                      </a:cubicBezTo>
                      <a:cubicBezTo>
                        <a:pt x="10" y="5"/>
                        <a:pt x="10" y="4"/>
                        <a:pt x="9" y="4"/>
                      </a:cubicBezTo>
                      <a:cubicBezTo>
                        <a:pt x="10" y="3"/>
                        <a:pt x="8" y="1"/>
                        <a:pt x="7" y="1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5"/>
                        <a:pt x="1" y="7"/>
                        <a:pt x="3" y="8"/>
                      </a:cubicBezTo>
                      <a:cubicBezTo>
                        <a:pt x="5" y="8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7" name="Freeform 1227"/>
                <p:cNvSpPr>
                  <a:spLocks/>
                </p:cNvSpPr>
                <p:nvPr/>
              </p:nvSpPr>
              <p:spPr bwMode="auto">
                <a:xfrm>
                  <a:off x="1586" y="2224"/>
                  <a:ext cx="14" cy="9"/>
                </a:xfrm>
                <a:custGeom>
                  <a:avLst/>
                  <a:gdLst>
                    <a:gd name="T0" fmla="*/ 41 w 128"/>
                    <a:gd name="T1" fmla="*/ 17 h 80"/>
                    <a:gd name="T2" fmla="*/ 48 w 128"/>
                    <a:gd name="T3" fmla="*/ 20 h 80"/>
                    <a:gd name="T4" fmla="*/ 44 w 128"/>
                    <a:gd name="T5" fmla="*/ 30 h 80"/>
                    <a:gd name="T6" fmla="*/ 44 w 128"/>
                    <a:gd name="T7" fmla="*/ 34 h 80"/>
                    <a:gd name="T8" fmla="*/ 26 w 128"/>
                    <a:gd name="T9" fmla="*/ 27 h 80"/>
                    <a:gd name="T10" fmla="*/ 4 w 128"/>
                    <a:gd name="T11" fmla="*/ 20 h 80"/>
                    <a:gd name="T12" fmla="*/ 0 w 128"/>
                    <a:gd name="T13" fmla="*/ 30 h 80"/>
                    <a:gd name="T14" fmla="*/ 26 w 128"/>
                    <a:gd name="T15" fmla="*/ 34 h 80"/>
                    <a:gd name="T16" fmla="*/ 41 w 128"/>
                    <a:gd name="T17" fmla="*/ 40 h 80"/>
                    <a:gd name="T18" fmla="*/ 70 w 128"/>
                    <a:gd name="T19" fmla="*/ 77 h 80"/>
                    <a:gd name="T20" fmla="*/ 121 w 128"/>
                    <a:gd name="T21" fmla="*/ 54 h 80"/>
                    <a:gd name="T22" fmla="*/ 96 w 128"/>
                    <a:gd name="T23" fmla="*/ 4 h 80"/>
                    <a:gd name="T24" fmla="*/ 52 w 128"/>
                    <a:gd name="T25" fmla="*/ 14 h 80"/>
                    <a:gd name="T26" fmla="*/ 44 w 128"/>
                    <a:gd name="T27" fmla="*/ 10 h 80"/>
                    <a:gd name="T28" fmla="*/ 8 w 128"/>
                    <a:gd name="T29" fmla="*/ 4 h 80"/>
                    <a:gd name="T30" fmla="*/ 4 w 128"/>
                    <a:gd name="T31" fmla="*/ 14 h 80"/>
                    <a:gd name="T32" fmla="*/ 41 w 128"/>
                    <a:gd name="T33" fmla="*/ 1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17"/>
                      </a:moveTo>
                      <a:cubicBezTo>
                        <a:pt x="44" y="20"/>
                        <a:pt x="44" y="20"/>
                        <a:pt x="48" y="20"/>
                      </a:cubicBezTo>
                      <a:cubicBezTo>
                        <a:pt x="48" y="24"/>
                        <a:pt x="44" y="27"/>
                        <a:pt x="44" y="30"/>
                      </a:cubicBezTo>
                      <a:cubicBezTo>
                        <a:pt x="44" y="30"/>
                        <a:pt x="44" y="30"/>
                        <a:pt x="44" y="34"/>
                      </a:cubicBezTo>
                      <a:cubicBezTo>
                        <a:pt x="37" y="30"/>
                        <a:pt x="33" y="30"/>
                        <a:pt x="26" y="27"/>
                      </a:cubicBezTo>
                      <a:cubicBezTo>
                        <a:pt x="19" y="24"/>
                        <a:pt x="11" y="24"/>
                        <a:pt x="4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8" y="30"/>
                        <a:pt x="19" y="30"/>
                        <a:pt x="26" y="34"/>
                      </a:cubicBezTo>
                      <a:cubicBezTo>
                        <a:pt x="30" y="37"/>
                        <a:pt x="37" y="37"/>
                        <a:pt x="41" y="40"/>
                      </a:cubicBezTo>
                      <a:cubicBezTo>
                        <a:pt x="44" y="57"/>
                        <a:pt x="52" y="70"/>
                        <a:pt x="70" y="77"/>
                      </a:cubicBezTo>
                      <a:cubicBezTo>
                        <a:pt x="92" y="80"/>
                        <a:pt x="117" y="74"/>
                        <a:pt x="121" y="54"/>
                      </a:cubicBezTo>
                      <a:cubicBezTo>
                        <a:pt x="128" y="34"/>
                        <a:pt x="117" y="10"/>
                        <a:pt x="96" y="4"/>
                      </a:cubicBezTo>
                      <a:cubicBezTo>
                        <a:pt x="81" y="0"/>
                        <a:pt x="63" y="4"/>
                        <a:pt x="52" y="14"/>
                      </a:cubicBezTo>
                      <a:cubicBezTo>
                        <a:pt x="48" y="14"/>
                        <a:pt x="44" y="14"/>
                        <a:pt x="44" y="10"/>
                      </a:cubicBezTo>
                      <a:cubicBezTo>
                        <a:pt x="30" y="7"/>
                        <a:pt x="19" y="7"/>
                        <a:pt x="8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9" y="14"/>
                        <a:pt x="30" y="14"/>
                        <a:pt x="41" y="1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8" name="Freeform 1228"/>
                <p:cNvSpPr>
                  <a:spLocks/>
                </p:cNvSpPr>
                <p:nvPr/>
              </p:nvSpPr>
              <p:spPr bwMode="auto">
                <a:xfrm>
                  <a:off x="1586" y="2224"/>
                  <a:ext cx="14" cy="9"/>
                </a:xfrm>
                <a:custGeom>
                  <a:avLst/>
                  <a:gdLst>
                    <a:gd name="T0" fmla="*/ 5 w 14"/>
                    <a:gd name="T1" fmla="*/ 2 h 9"/>
                    <a:gd name="T2" fmla="*/ 5 w 14"/>
                    <a:gd name="T3" fmla="*/ 2 h 9"/>
                    <a:gd name="T4" fmla="*/ 5 w 14"/>
                    <a:gd name="T5" fmla="*/ 3 h 9"/>
                    <a:gd name="T6" fmla="*/ 5 w 14"/>
                    <a:gd name="T7" fmla="*/ 4 h 9"/>
                    <a:gd name="T8" fmla="*/ 3 w 14"/>
                    <a:gd name="T9" fmla="*/ 3 h 9"/>
                    <a:gd name="T10" fmla="*/ 1 w 14"/>
                    <a:gd name="T11" fmla="*/ 2 h 9"/>
                    <a:gd name="T12" fmla="*/ 0 w 14"/>
                    <a:gd name="T13" fmla="*/ 3 h 9"/>
                    <a:gd name="T14" fmla="*/ 3 w 14"/>
                    <a:gd name="T15" fmla="*/ 4 h 9"/>
                    <a:gd name="T16" fmla="*/ 5 w 14"/>
                    <a:gd name="T17" fmla="*/ 5 h 9"/>
                    <a:gd name="T18" fmla="*/ 8 w 14"/>
                    <a:gd name="T19" fmla="*/ 8 h 9"/>
                    <a:gd name="T20" fmla="*/ 13 w 14"/>
                    <a:gd name="T21" fmla="*/ 6 h 9"/>
                    <a:gd name="T22" fmla="*/ 10 w 14"/>
                    <a:gd name="T23" fmla="*/ 1 h 9"/>
                    <a:gd name="T24" fmla="*/ 6 w 14"/>
                    <a:gd name="T25" fmla="*/ 2 h 9"/>
                    <a:gd name="T26" fmla="*/ 5 w 14"/>
                    <a:gd name="T27" fmla="*/ 1 h 9"/>
                    <a:gd name="T28" fmla="*/ 1 w 14"/>
                    <a:gd name="T29" fmla="*/ 1 h 9"/>
                    <a:gd name="T30" fmla="*/ 1 w 14"/>
                    <a:gd name="T31" fmla="*/ 2 h 9"/>
                    <a:gd name="T32" fmla="*/ 5 w 14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5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3" y="4"/>
                        <a:pt x="4" y="4"/>
                        <a:pt x="5" y="5"/>
                      </a:cubicBezTo>
                      <a:cubicBezTo>
                        <a:pt x="5" y="6"/>
                        <a:pt x="6" y="8"/>
                        <a:pt x="8" y="8"/>
                      </a:cubicBezTo>
                      <a:cubicBezTo>
                        <a:pt x="10" y="9"/>
                        <a:pt x="13" y="8"/>
                        <a:pt x="13" y="6"/>
                      </a:cubicBezTo>
                      <a:cubicBezTo>
                        <a:pt x="14" y="4"/>
                        <a:pt x="13" y="1"/>
                        <a:pt x="10" y="1"/>
                      </a:cubicBezTo>
                      <a:cubicBezTo>
                        <a:pt x="9" y="0"/>
                        <a:pt x="7" y="1"/>
                        <a:pt x="6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3" y="1"/>
                        <a:pt x="2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3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9" name="Freeform 1229"/>
                <p:cNvSpPr>
                  <a:spLocks/>
                </p:cNvSpPr>
                <p:nvPr/>
              </p:nvSpPr>
              <p:spPr bwMode="auto">
                <a:xfrm>
                  <a:off x="1573" y="2219"/>
                  <a:ext cx="13" cy="9"/>
                </a:xfrm>
                <a:custGeom>
                  <a:avLst/>
                  <a:gdLst>
                    <a:gd name="T0" fmla="*/ 77 w 128"/>
                    <a:gd name="T1" fmla="*/ 67 h 80"/>
                    <a:gd name="T2" fmla="*/ 85 w 128"/>
                    <a:gd name="T3" fmla="*/ 70 h 80"/>
                    <a:gd name="T4" fmla="*/ 121 w 128"/>
                    <a:gd name="T5" fmla="*/ 77 h 80"/>
                    <a:gd name="T6" fmla="*/ 125 w 128"/>
                    <a:gd name="T7" fmla="*/ 70 h 80"/>
                    <a:gd name="T8" fmla="*/ 85 w 128"/>
                    <a:gd name="T9" fmla="*/ 64 h 80"/>
                    <a:gd name="T10" fmla="*/ 81 w 128"/>
                    <a:gd name="T11" fmla="*/ 60 h 80"/>
                    <a:gd name="T12" fmla="*/ 85 w 128"/>
                    <a:gd name="T13" fmla="*/ 54 h 80"/>
                    <a:gd name="T14" fmla="*/ 88 w 128"/>
                    <a:gd name="T15" fmla="*/ 50 h 80"/>
                    <a:gd name="T16" fmla="*/ 99 w 128"/>
                    <a:gd name="T17" fmla="*/ 54 h 80"/>
                    <a:gd name="T18" fmla="*/ 128 w 128"/>
                    <a:gd name="T19" fmla="*/ 60 h 80"/>
                    <a:gd name="T20" fmla="*/ 128 w 128"/>
                    <a:gd name="T21" fmla="*/ 54 h 80"/>
                    <a:gd name="T22" fmla="*/ 99 w 128"/>
                    <a:gd name="T23" fmla="*/ 47 h 80"/>
                    <a:gd name="T24" fmla="*/ 88 w 128"/>
                    <a:gd name="T25" fmla="*/ 44 h 80"/>
                    <a:gd name="T26" fmla="*/ 59 w 128"/>
                    <a:gd name="T27" fmla="*/ 7 h 80"/>
                    <a:gd name="T28" fmla="*/ 8 w 128"/>
                    <a:gd name="T29" fmla="*/ 30 h 80"/>
                    <a:gd name="T30" fmla="*/ 33 w 128"/>
                    <a:gd name="T31" fmla="*/ 77 h 80"/>
                    <a:gd name="T32" fmla="*/ 77 w 128"/>
                    <a:gd name="T33" fmla="*/ 6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7" y="67"/>
                      </a:moveTo>
                      <a:cubicBezTo>
                        <a:pt x="77" y="70"/>
                        <a:pt x="81" y="70"/>
                        <a:pt x="85" y="70"/>
                      </a:cubicBezTo>
                      <a:cubicBezTo>
                        <a:pt x="96" y="74"/>
                        <a:pt x="110" y="74"/>
                        <a:pt x="121" y="77"/>
                      </a:cubicBezTo>
                      <a:cubicBezTo>
                        <a:pt x="125" y="70"/>
                        <a:pt x="125" y="70"/>
                        <a:pt x="125" y="70"/>
                      </a:cubicBezTo>
                      <a:cubicBezTo>
                        <a:pt x="110" y="67"/>
                        <a:pt x="99" y="67"/>
                        <a:pt x="85" y="64"/>
                      </a:cubicBezTo>
                      <a:cubicBezTo>
                        <a:pt x="85" y="60"/>
                        <a:pt x="81" y="60"/>
                        <a:pt x="81" y="60"/>
                      </a:cubicBezTo>
                      <a:cubicBezTo>
                        <a:pt x="85" y="60"/>
                        <a:pt x="85" y="57"/>
                        <a:pt x="85" y="54"/>
                      </a:cubicBezTo>
                      <a:cubicBezTo>
                        <a:pt x="85" y="54"/>
                        <a:pt x="85" y="50"/>
                        <a:pt x="88" y="50"/>
                      </a:cubicBezTo>
                      <a:cubicBezTo>
                        <a:pt x="92" y="54"/>
                        <a:pt x="92" y="54"/>
                        <a:pt x="99" y="54"/>
                      </a:cubicBezTo>
                      <a:cubicBezTo>
                        <a:pt x="107" y="57"/>
                        <a:pt x="117" y="57"/>
                        <a:pt x="128" y="60"/>
                      </a:cubicBezTo>
                      <a:cubicBezTo>
                        <a:pt x="128" y="54"/>
                        <a:pt x="128" y="54"/>
                        <a:pt x="128" y="54"/>
                      </a:cubicBezTo>
                      <a:cubicBezTo>
                        <a:pt x="121" y="50"/>
                        <a:pt x="110" y="50"/>
                        <a:pt x="99" y="47"/>
                      </a:cubicBezTo>
                      <a:cubicBezTo>
                        <a:pt x="96" y="44"/>
                        <a:pt x="92" y="44"/>
                        <a:pt x="88" y="44"/>
                      </a:cubicBezTo>
                      <a:cubicBezTo>
                        <a:pt x="88" y="27"/>
                        <a:pt x="77" y="10"/>
                        <a:pt x="59" y="7"/>
                      </a:cubicBezTo>
                      <a:cubicBezTo>
                        <a:pt x="37" y="0"/>
                        <a:pt x="15" y="10"/>
                        <a:pt x="8" y="30"/>
                      </a:cubicBezTo>
                      <a:cubicBezTo>
                        <a:pt x="0" y="50"/>
                        <a:pt x="11" y="70"/>
                        <a:pt x="33" y="77"/>
                      </a:cubicBezTo>
                      <a:cubicBezTo>
                        <a:pt x="52" y="80"/>
                        <a:pt x="66" y="77"/>
                        <a:pt x="77" y="6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0" name="Freeform 1230"/>
                <p:cNvSpPr>
                  <a:spLocks/>
                </p:cNvSpPr>
                <p:nvPr/>
              </p:nvSpPr>
              <p:spPr bwMode="auto">
                <a:xfrm>
                  <a:off x="1573" y="2219"/>
                  <a:ext cx="13" cy="9"/>
                </a:xfrm>
                <a:custGeom>
                  <a:avLst/>
                  <a:gdLst>
                    <a:gd name="T0" fmla="*/ 8 w 13"/>
                    <a:gd name="T1" fmla="*/ 7 h 9"/>
                    <a:gd name="T2" fmla="*/ 9 w 13"/>
                    <a:gd name="T3" fmla="*/ 8 h 9"/>
                    <a:gd name="T4" fmla="*/ 13 w 13"/>
                    <a:gd name="T5" fmla="*/ 8 h 9"/>
                    <a:gd name="T6" fmla="*/ 13 w 13"/>
                    <a:gd name="T7" fmla="*/ 8 h 9"/>
                    <a:gd name="T8" fmla="*/ 9 w 13"/>
                    <a:gd name="T9" fmla="*/ 7 h 9"/>
                    <a:gd name="T10" fmla="*/ 8 w 13"/>
                    <a:gd name="T11" fmla="*/ 7 h 9"/>
                    <a:gd name="T12" fmla="*/ 9 w 13"/>
                    <a:gd name="T13" fmla="*/ 6 h 9"/>
                    <a:gd name="T14" fmla="*/ 9 w 13"/>
                    <a:gd name="T15" fmla="*/ 6 h 9"/>
                    <a:gd name="T16" fmla="*/ 10 w 13"/>
                    <a:gd name="T17" fmla="*/ 6 h 9"/>
                    <a:gd name="T18" fmla="*/ 13 w 13"/>
                    <a:gd name="T19" fmla="*/ 7 h 9"/>
                    <a:gd name="T20" fmla="*/ 13 w 13"/>
                    <a:gd name="T21" fmla="*/ 6 h 9"/>
                    <a:gd name="T22" fmla="*/ 10 w 13"/>
                    <a:gd name="T23" fmla="*/ 5 h 9"/>
                    <a:gd name="T24" fmla="*/ 9 w 13"/>
                    <a:gd name="T25" fmla="*/ 5 h 9"/>
                    <a:gd name="T26" fmla="*/ 6 w 13"/>
                    <a:gd name="T27" fmla="*/ 1 h 9"/>
                    <a:gd name="T28" fmla="*/ 1 w 13"/>
                    <a:gd name="T29" fmla="*/ 3 h 9"/>
                    <a:gd name="T30" fmla="*/ 3 w 13"/>
                    <a:gd name="T31" fmla="*/ 8 h 9"/>
                    <a:gd name="T32" fmla="*/ 8 w 13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8" y="7"/>
                      </a:move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10" y="8"/>
                        <a:pt x="11" y="8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9" y="7"/>
                        <a:pt x="8" y="7"/>
                        <a:pt x="8" y="7"/>
                      </a:cubicBezTo>
                      <a:cubicBezTo>
                        <a:pt x="9" y="7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1" y="6"/>
                        <a:pt x="12" y="6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1" y="6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4" y="0"/>
                        <a:pt x="1" y="1"/>
                        <a:pt x="1" y="3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5" y="9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1" name="Freeform 1231"/>
                <p:cNvSpPr>
                  <a:spLocks/>
                </p:cNvSpPr>
                <p:nvPr/>
              </p:nvSpPr>
              <p:spPr bwMode="auto">
                <a:xfrm>
                  <a:off x="2127" y="2373"/>
                  <a:ext cx="15" cy="9"/>
                </a:xfrm>
                <a:custGeom>
                  <a:avLst/>
                  <a:gdLst>
                    <a:gd name="T0" fmla="*/ 44 w 144"/>
                    <a:gd name="T1" fmla="*/ 17 h 80"/>
                    <a:gd name="T2" fmla="*/ 52 w 144"/>
                    <a:gd name="T3" fmla="*/ 20 h 80"/>
                    <a:gd name="T4" fmla="*/ 48 w 144"/>
                    <a:gd name="T5" fmla="*/ 30 h 80"/>
                    <a:gd name="T6" fmla="*/ 48 w 144"/>
                    <a:gd name="T7" fmla="*/ 34 h 80"/>
                    <a:gd name="T8" fmla="*/ 32 w 144"/>
                    <a:gd name="T9" fmla="*/ 27 h 80"/>
                    <a:gd name="T10" fmla="*/ 4 w 144"/>
                    <a:gd name="T11" fmla="*/ 20 h 80"/>
                    <a:gd name="T12" fmla="*/ 0 w 144"/>
                    <a:gd name="T13" fmla="*/ 30 h 80"/>
                    <a:gd name="T14" fmla="*/ 28 w 144"/>
                    <a:gd name="T15" fmla="*/ 34 h 80"/>
                    <a:gd name="T16" fmla="*/ 44 w 144"/>
                    <a:gd name="T17" fmla="*/ 40 h 80"/>
                    <a:gd name="T18" fmla="*/ 76 w 144"/>
                    <a:gd name="T19" fmla="*/ 77 h 80"/>
                    <a:gd name="T20" fmla="*/ 136 w 144"/>
                    <a:gd name="T21" fmla="*/ 54 h 80"/>
                    <a:gd name="T22" fmla="*/ 104 w 144"/>
                    <a:gd name="T23" fmla="*/ 4 h 80"/>
                    <a:gd name="T24" fmla="*/ 60 w 144"/>
                    <a:gd name="T25" fmla="*/ 14 h 80"/>
                    <a:gd name="T26" fmla="*/ 48 w 144"/>
                    <a:gd name="T27" fmla="*/ 10 h 80"/>
                    <a:gd name="T28" fmla="*/ 12 w 144"/>
                    <a:gd name="T29" fmla="*/ 4 h 80"/>
                    <a:gd name="T30" fmla="*/ 8 w 144"/>
                    <a:gd name="T31" fmla="*/ 14 h 80"/>
                    <a:gd name="T32" fmla="*/ 44 w 144"/>
                    <a:gd name="T33" fmla="*/ 1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4" y="17"/>
                      </a:moveTo>
                      <a:cubicBezTo>
                        <a:pt x="48" y="20"/>
                        <a:pt x="52" y="20"/>
                        <a:pt x="52" y="20"/>
                      </a:cubicBezTo>
                      <a:cubicBezTo>
                        <a:pt x="52" y="24"/>
                        <a:pt x="48" y="27"/>
                        <a:pt x="48" y="30"/>
                      </a:cubicBezTo>
                      <a:cubicBezTo>
                        <a:pt x="48" y="30"/>
                        <a:pt x="48" y="30"/>
                        <a:pt x="48" y="34"/>
                      </a:cubicBezTo>
                      <a:cubicBezTo>
                        <a:pt x="40" y="30"/>
                        <a:pt x="36" y="30"/>
                        <a:pt x="32" y="27"/>
                      </a:cubicBezTo>
                      <a:cubicBezTo>
                        <a:pt x="24" y="24"/>
                        <a:pt x="12" y="24"/>
                        <a:pt x="4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2" y="30"/>
                        <a:pt x="20" y="30"/>
                        <a:pt x="28" y="34"/>
                      </a:cubicBezTo>
                      <a:cubicBezTo>
                        <a:pt x="36" y="37"/>
                        <a:pt x="40" y="40"/>
                        <a:pt x="44" y="40"/>
                      </a:cubicBezTo>
                      <a:cubicBezTo>
                        <a:pt x="48" y="57"/>
                        <a:pt x="60" y="70"/>
                        <a:pt x="76" y="77"/>
                      </a:cubicBezTo>
                      <a:cubicBezTo>
                        <a:pt x="100" y="80"/>
                        <a:pt x="128" y="74"/>
                        <a:pt x="136" y="54"/>
                      </a:cubicBezTo>
                      <a:cubicBezTo>
                        <a:pt x="144" y="34"/>
                        <a:pt x="128" y="10"/>
                        <a:pt x="104" y="4"/>
                      </a:cubicBezTo>
                      <a:cubicBezTo>
                        <a:pt x="88" y="0"/>
                        <a:pt x="72" y="4"/>
                        <a:pt x="60" y="14"/>
                      </a:cubicBezTo>
                      <a:cubicBezTo>
                        <a:pt x="56" y="14"/>
                        <a:pt x="52" y="14"/>
                        <a:pt x="48" y="10"/>
                      </a:cubicBezTo>
                      <a:cubicBezTo>
                        <a:pt x="36" y="10"/>
                        <a:pt x="20" y="7"/>
                        <a:pt x="12" y="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20" y="14"/>
                        <a:pt x="32" y="14"/>
                        <a:pt x="44" y="1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2" name="Freeform 1232"/>
                <p:cNvSpPr>
                  <a:spLocks/>
                </p:cNvSpPr>
                <p:nvPr/>
              </p:nvSpPr>
              <p:spPr bwMode="auto">
                <a:xfrm>
                  <a:off x="2127" y="2373"/>
                  <a:ext cx="15" cy="9"/>
                </a:xfrm>
                <a:custGeom>
                  <a:avLst/>
                  <a:gdLst>
                    <a:gd name="T0" fmla="*/ 5 w 15"/>
                    <a:gd name="T1" fmla="*/ 2 h 9"/>
                    <a:gd name="T2" fmla="*/ 6 w 15"/>
                    <a:gd name="T3" fmla="*/ 3 h 9"/>
                    <a:gd name="T4" fmla="*/ 5 w 15"/>
                    <a:gd name="T5" fmla="*/ 4 h 9"/>
                    <a:gd name="T6" fmla="*/ 5 w 15"/>
                    <a:gd name="T7" fmla="*/ 4 h 9"/>
                    <a:gd name="T8" fmla="*/ 4 w 15"/>
                    <a:gd name="T9" fmla="*/ 3 h 9"/>
                    <a:gd name="T10" fmla="*/ 1 w 15"/>
                    <a:gd name="T11" fmla="*/ 3 h 9"/>
                    <a:gd name="T12" fmla="*/ 0 w 15"/>
                    <a:gd name="T13" fmla="*/ 4 h 9"/>
                    <a:gd name="T14" fmla="*/ 3 w 15"/>
                    <a:gd name="T15" fmla="*/ 4 h 9"/>
                    <a:gd name="T16" fmla="*/ 5 w 15"/>
                    <a:gd name="T17" fmla="*/ 5 h 9"/>
                    <a:gd name="T18" fmla="*/ 8 w 15"/>
                    <a:gd name="T19" fmla="*/ 9 h 9"/>
                    <a:gd name="T20" fmla="*/ 15 w 15"/>
                    <a:gd name="T21" fmla="*/ 6 h 9"/>
                    <a:gd name="T22" fmla="*/ 11 w 15"/>
                    <a:gd name="T23" fmla="*/ 1 h 9"/>
                    <a:gd name="T24" fmla="*/ 7 w 15"/>
                    <a:gd name="T25" fmla="*/ 2 h 9"/>
                    <a:gd name="T26" fmla="*/ 5 w 15"/>
                    <a:gd name="T27" fmla="*/ 1 h 9"/>
                    <a:gd name="T28" fmla="*/ 1 w 15"/>
                    <a:gd name="T29" fmla="*/ 1 h 9"/>
                    <a:gd name="T30" fmla="*/ 1 w 15"/>
                    <a:gd name="T31" fmla="*/ 2 h 9"/>
                    <a:gd name="T32" fmla="*/ 5 w 15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5" y="2"/>
                      </a:move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3"/>
                      </a:cubicBezTo>
                      <a:cubicBezTo>
                        <a:pt x="3" y="3"/>
                        <a:pt x="1" y="3"/>
                        <a:pt x="1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3" y="4"/>
                      </a:cubicBezTo>
                      <a:cubicBezTo>
                        <a:pt x="4" y="4"/>
                        <a:pt x="4" y="5"/>
                        <a:pt x="5" y="5"/>
                      </a:cubicBezTo>
                      <a:cubicBezTo>
                        <a:pt x="5" y="6"/>
                        <a:pt x="7" y="8"/>
                        <a:pt x="8" y="9"/>
                      </a:cubicBezTo>
                      <a:cubicBezTo>
                        <a:pt x="11" y="9"/>
                        <a:pt x="14" y="8"/>
                        <a:pt x="15" y="6"/>
                      </a:cubicBezTo>
                      <a:cubicBezTo>
                        <a:pt x="15" y="4"/>
                        <a:pt x="14" y="1"/>
                        <a:pt x="11" y="1"/>
                      </a:cubicBezTo>
                      <a:cubicBezTo>
                        <a:pt x="10" y="0"/>
                        <a:pt x="8" y="1"/>
                        <a:pt x="7" y="2"/>
                      </a:cubicBezTo>
                      <a:cubicBezTo>
                        <a:pt x="6" y="2"/>
                        <a:pt x="6" y="2"/>
                        <a:pt x="5" y="1"/>
                      </a:cubicBezTo>
                      <a:cubicBezTo>
                        <a:pt x="4" y="1"/>
                        <a:pt x="2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4" y="2"/>
                        <a:pt x="5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3" name="Freeform 1233"/>
                <p:cNvSpPr>
                  <a:spLocks/>
                </p:cNvSpPr>
                <p:nvPr/>
              </p:nvSpPr>
              <p:spPr bwMode="auto">
                <a:xfrm>
                  <a:off x="2114" y="2368"/>
                  <a:ext cx="13" cy="9"/>
                </a:xfrm>
                <a:custGeom>
                  <a:avLst/>
                  <a:gdLst>
                    <a:gd name="T0" fmla="*/ 74 w 128"/>
                    <a:gd name="T1" fmla="*/ 67 h 80"/>
                    <a:gd name="T2" fmla="*/ 81 w 128"/>
                    <a:gd name="T3" fmla="*/ 70 h 80"/>
                    <a:gd name="T4" fmla="*/ 117 w 128"/>
                    <a:gd name="T5" fmla="*/ 77 h 80"/>
                    <a:gd name="T6" fmla="*/ 121 w 128"/>
                    <a:gd name="T7" fmla="*/ 70 h 80"/>
                    <a:gd name="T8" fmla="*/ 85 w 128"/>
                    <a:gd name="T9" fmla="*/ 64 h 80"/>
                    <a:gd name="T10" fmla="*/ 81 w 128"/>
                    <a:gd name="T11" fmla="*/ 60 h 80"/>
                    <a:gd name="T12" fmla="*/ 85 w 128"/>
                    <a:gd name="T13" fmla="*/ 54 h 80"/>
                    <a:gd name="T14" fmla="*/ 85 w 128"/>
                    <a:gd name="T15" fmla="*/ 50 h 80"/>
                    <a:gd name="T16" fmla="*/ 96 w 128"/>
                    <a:gd name="T17" fmla="*/ 54 h 80"/>
                    <a:gd name="T18" fmla="*/ 125 w 128"/>
                    <a:gd name="T19" fmla="*/ 60 h 80"/>
                    <a:gd name="T20" fmla="*/ 128 w 128"/>
                    <a:gd name="T21" fmla="*/ 54 h 80"/>
                    <a:gd name="T22" fmla="*/ 99 w 128"/>
                    <a:gd name="T23" fmla="*/ 47 h 80"/>
                    <a:gd name="T24" fmla="*/ 85 w 128"/>
                    <a:gd name="T25" fmla="*/ 44 h 80"/>
                    <a:gd name="T26" fmla="*/ 59 w 128"/>
                    <a:gd name="T27" fmla="*/ 7 h 80"/>
                    <a:gd name="T28" fmla="*/ 8 w 128"/>
                    <a:gd name="T29" fmla="*/ 30 h 80"/>
                    <a:gd name="T30" fmla="*/ 33 w 128"/>
                    <a:gd name="T31" fmla="*/ 77 h 80"/>
                    <a:gd name="T32" fmla="*/ 74 w 128"/>
                    <a:gd name="T33" fmla="*/ 6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4" y="67"/>
                      </a:moveTo>
                      <a:cubicBezTo>
                        <a:pt x="77" y="70"/>
                        <a:pt x="77" y="70"/>
                        <a:pt x="81" y="70"/>
                      </a:cubicBezTo>
                      <a:cubicBezTo>
                        <a:pt x="92" y="74"/>
                        <a:pt x="107" y="77"/>
                        <a:pt x="117" y="77"/>
                      </a:cubicBezTo>
                      <a:cubicBezTo>
                        <a:pt x="121" y="70"/>
                        <a:pt x="121" y="70"/>
                        <a:pt x="121" y="70"/>
                      </a:cubicBezTo>
                      <a:cubicBezTo>
                        <a:pt x="107" y="67"/>
                        <a:pt x="96" y="67"/>
                        <a:pt x="85" y="64"/>
                      </a:cubicBezTo>
                      <a:cubicBezTo>
                        <a:pt x="81" y="64"/>
                        <a:pt x="81" y="60"/>
                        <a:pt x="81" y="60"/>
                      </a:cubicBezTo>
                      <a:cubicBezTo>
                        <a:pt x="81" y="60"/>
                        <a:pt x="81" y="57"/>
                        <a:pt x="85" y="54"/>
                      </a:cubicBezTo>
                      <a:cubicBezTo>
                        <a:pt x="85" y="54"/>
                        <a:pt x="85" y="50"/>
                        <a:pt x="85" y="50"/>
                      </a:cubicBezTo>
                      <a:cubicBezTo>
                        <a:pt x="88" y="54"/>
                        <a:pt x="92" y="54"/>
                        <a:pt x="96" y="54"/>
                      </a:cubicBezTo>
                      <a:cubicBezTo>
                        <a:pt x="103" y="57"/>
                        <a:pt x="114" y="60"/>
                        <a:pt x="125" y="60"/>
                      </a:cubicBezTo>
                      <a:cubicBezTo>
                        <a:pt x="128" y="54"/>
                        <a:pt x="128" y="54"/>
                        <a:pt x="128" y="54"/>
                      </a:cubicBezTo>
                      <a:cubicBezTo>
                        <a:pt x="117" y="50"/>
                        <a:pt x="107" y="50"/>
                        <a:pt x="99" y="47"/>
                      </a:cubicBezTo>
                      <a:cubicBezTo>
                        <a:pt x="92" y="47"/>
                        <a:pt x="88" y="44"/>
                        <a:pt x="85" y="44"/>
                      </a:cubicBezTo>
                      <a:cubicBezTo>
                        <a:pt x="88" y="27"/>
                        <a:pt x="74" y="10"/>
                        <a:pt x="59" y="7"/>
                      </a:cubicBezTo>
                      <a:cubicBezTo>
                        <a:pt x="37" y="0"/>
                        <a:pt x="15" y="10"/>
                        <a:pt x="8" y="30"/>
                      </a:cubicBezTo>
                      <a:cubicBezTo>
                        <a:pt x="0" y="50"/>
                        <a:pt x="11" y="70"/>
                        <a:pt x="33" y="77"/>
                      </a:cubicBezTo>
                      <a:cubicBezTo>
                        <a:pt x="48" y="80"/>
                        <a:pt x="63" y="77"/>
                        <a:pt x="74" y="6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4" name="Freeform 1234"/>
                <p:cNvSpPr>
                  <a:spLocks/>
                </p:cNvSpPr>
                <p:nvPr/>
              </p:nvSpPr>
              <p:spPr bwMode="auto">
                <a:xfrm>
                  <a:off x="2114" y="2368"/>
                  <a:ext cx="13" cy="9"/>
                </a:xfrm>
                <a:custGeom>
                  <a:avLst/>
                  <a:gdLst>
                    <a:gd name="T0" fmla="*/ 8 w 13"/>
                    <a:gd name="T1" fmla="*/ 7 h 9"/>
                    <a:gd name="T2" fmla="*/ 8 w 13"/>
                    <a:gd name="T3" fmla="*/ 8 h 9"/>
                    <a:gd name="T4" fmla="*/ 12 w 13"/>
                    <a:gd name="T5" fmla="*/ 9 h 9"/>
                    <a:gd name="T6" fmla="*/ 12 w 13"/>
                    <a:gd name="T7" fmla="*/ 8 h 9"/>
                    <a:gd name="T8" fmla="*/ 9 w 13"/>
                    <a:gd name="T9" fmla="*/ 7 h 9"/>
                    <a:gd name="T10" fmla="*/ 8 w 13"/>
                    <a:gd name="T11" fmla="*/ 7 h 9"/>
                    <a:gd name="T12" fmla="*/ 9 w 13"/>
                    <a:gd name="T13" fmla="*/ 6 h 9"/>
                    <a:gd name="T14" fmla="*/ 9 w 13"/>
                    <a:gd name="T15" fmla="*/ 6 h 9"/>
                    <a:gd name="T16" fmla="*/ 10 w 13"/>
                    <a:gd name="T17" fmla="*/ 6 h 9"/>
                    <a:gd name="T18" fmla="*/ 13 w 13"/>
                    <a:gd name="T19" fmla="*/ 7 h 9"/>
                    <a:gd name="T20" fmla="*/ 13 w 13"/>
                    <a:gd name="T21" fmla="*/ 6 h 9"/>
                    <a:gd name="T22" fmla="*/ 10 w 13"/>
                    <a:gd name="T23" fmla="*/ 5 h 9"/>
                    <a:gd name="T24" fmla="*/ 9 w 13"/>
                    <a:gd name="T25" fmla="*/ 5 h 9"/>
                    <a:gd name="T26" fmla="*/ 6 w 13"/>
                    <a:gd name="T27" fmla="*/ 1 h 9"/>
                    <a:gd name="T28" fmla="*/ 1 w 13"/>
                    <a:gd name="T29" fmla="*/ 4 h 9"/>
                    <a:gd name="T30" fmla="*/ 3 w 13"/>
                    <a:gd name="T31" fmla="*/ 9 h 9"/>
                    <a:gd name="T32" fmla="*/ 8 w 13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8" y="7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8"/>
                        <a:pt x="11" y="9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1" y="6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1" y="6"/>
                        <a:pt x="10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4" y="0"/>
                        <a:pt x="1" y="1"/>
                        <a:pt x="1" y="4"/>
                      </a:cubicBezTo>
                      <a:cubicBezTo>
                        <a:pt x="0" y="6"/>
                        <a:pt x="1" y="8"/>
                        <a:pt x="3" y="9"/>
                      </a:cubicBezTo>
                      <a:cubicBezTo>
                        <a:pt x="5" y="9"/>
                        <a:pt x="6" y="9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5" name="Freeform 1235"/>
                <p:cNvSpPr>
                  <a:spLocks/>
                </p:cNvSpPr>
                <p:nvPr/>
              </p:nvSpPr>
              <p:spPr bwMode="auto">
                <a:xfrm>
                  <a:off x="1585" y="2231"/>
                  <a:ext cx="13" cy="9"/>
                </a:xfrm>
                <a:custGeom>
                  <a:avLst/>
                  <a:gdLst>
                    <a:gd name="T0" fmla="*/ 41 w 128"/>
                    <a:gd name="T1" fmla="*/ 20 h 80"/>
                    <a:gd name="T2" fmla="*/ 48 w 128"/>
                    <a:gd name="T3" fmla="*/ 20 h 80"/>
                    <a:gd name="T4" fmla="*/ 44 w 128"/>
                    <a:gd name="T5" fmla="*/ 30 h 80"/>
                    <a:gd name="T6" fmla="*/ 41 w 128"/>
                    <a:gd name="T7" fmla="*/ 34 h 80"/>
                    <a:gd name="T8" fmla="*/ 26 w 128"/>
                    <a:gd name="T9" fmla="*/ 30 h 80"/>
                    <a:gd name="T10" fmla="*/ 0 w 128"/>
                    <a:gd name="T11" fmla="*/ 24 h 80"/>
                    <a:gd name="T12" fmla="*/ 0 w 128"/>
                    <a:gd name="T13" fmla="*/ 30 h 80"/>
                    <a:gd name="T14" fmla="*/ 26 w 128"/>
                    <a:gd name="T15" fmla="*/ 37 h 80"/>
                    <a:gd name="T16" fmla="*/ 41 w 128"/>
                    <a:gd name="T17" fmla="*/ 44 h 80"/>
                    <a:gd name="T18" fmla="*/ 70 w 128"/>
                    <a:gd name="T19" fmla="*/ 77 h 80"/>
                    <a:gd name="T20" fmla="*/ 125 w 128"/>
                    <a:gd name="T21" fmla="*/ 50 h 80"/>
                    <a:gd name="T22" fmla="*/ 96 w 128"/>
                    <a:gd name="T23" fmla="*/ 4 h 80"/>
                    <a:gd name="T24" fmla="*/ 52 w 128"/>
                    <a:gd name="T25" fmla="*/ 17 h 80"/>
                    <a:gd name="T26" fmla="*/ 41 w 128"/>
                    <a:gd name="T27" fmla="*/ 14 h 80"/>
                    <a:gd name="T28" fmla="*/ 8 w 128"/>
                    <a:gd name="T29" fmla="*/ 7 h 80"/>
                    <a:gd name="T30" fmla="*/ 4 w 128"/>
                    <a:gd name="T31" fmla="*/ 14 h 80"/>
                    <a:gd name="T32" fmla="*/ 41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20"/>
                      </a:moveTo>
                      <a:cubicBezTo>
                        <a:pt x="41" y="20"/>
                        <a:pt x="44" y="20"/>
                        <a:pt x="48" y="20"/>
                      </a:cubicBezTo>
                      <a:cubicBezTo>
                        <a:pt x="44" y="24"/>
                        <a:pt x="44" y="27"/>
                        <a:pt x="44" y="30"/>
                      </a:cubicBezTo>
                      <a:cubicBezTo>
                        <a:pt x="44" y="30"/>
                        <a:pt x="44" y="34"/>
                        <a:pt x="41" y="34"/>
                      </a:cubicBezTo>
                      <a:cubicBezTo>
                        <a:pt x="37" y="30"/>
                        <a:pt x="33" y="30"/>
                        <a:pt x="26" y="30"/>
                      </a:cubicBezTo>
                      <a:cubicBezTo>
                        <a:pt x="19" y="27"/>
                        <a:pt x="11" y="24"/>
                        <a:pt x="0" y="24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8" y="34"/>
                        <a:pt x="19" y="34"/>
                        <a:pt x="26" y="37"/>
                      </a:cubicBezTo>
                      <a:cubicBezTo>
                        <a:pt x="30" y="37"/>
                        <a:pt x="37" y="40"/>
                        <a:pt x="41" y="44"/>
                      </a:cubicBezTo>
                      <a:cubicBezTo>
                        <a:pt x="44" y="57"/>
                        <a:pt x="55" y="70"/>
                        <a:pt x="70" y="77"/>
                      </a:cubicBezTo>
                      <a:cubicBezTo>
                        <a:pt x="92" y="80"/>
                        <a:pt x="117" y="70"/>
                        <a:pt x="125" y="50"/>
                      </a:cubicBezTo>
                      <a:cubicBezTo>
                        <a:pt x="128" y="30"/>
                        <a:pt x="114" y="10"/>
                        <a:pt x="96" y="4"/>
                      </a:cubicBezTo>
                      <a:cubicBezTo>
                        <a:pt x="77" y="0"/>
                        <a:pt x="63" y="7"/>
                        <a:pt x="52" y="17"/>
                      </a:cubicBezTo>
                      <a:cubicBezTo>
                        <a:pt x="48" y="14"/>
                        <a:pt x="44" y="14"/>
                        <a:pt x="41" y="14"/>
                      </a:cubicBezTo>
                      <a:cubicBezTo>
                        <a:pt x="30" y="10"/>
                        <a:pt x="19" y="7"/>
                        <a:pt x="8" y="7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9" y="14"/>
                        <a:pt x="30" y="17"/>
                        <a:pt x="41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6" name="Freeform 1236"/>
                <p:cNvSpPr>
                  <a:spLocks/>
                </p:cNvSpPr>
                <p:nvPr/>
              </p:nvSpPr>
              <p:spPr bwMode="auto">
                <a:xfrm>
                  <a:off x="1585" y="2231"/>
                  <a:ext cx="13" cy="9"/>
                </a:xfrm>
                <a:custGeom>
                  <a:avLst/>
                  <a:gdLst>
                    <a:gd name="T0" fmla="*/ 4 w 13"/>
                    <a:gd name="T1" fmla="*/ 2 h 9"/>
                    <a:gd name="T2" fmla="*/ 5 w 13"/>
                    <a:gd name="T3" fmla="*/ 2 h 9"/>
                    <a:gd name="T4" fmla="*/ 4 w 13"/>
                    <a:gd name="T5" fmla="*/ 3 h 9"/>
                    <a:gd name="T6" fmla="*/ 4 w 13"/>
                    <a:gd name="T7" fmla="*/ 4 h 9"/>
                    <a:gd name="T8" fmla="*/ 2 w 13"/>
                    <a:gd name="T9" fmla="*/ 3 h 9"/>
                    <a:gd name="T10" fmla="*/ 0 w 13"/>
                    <a:gd name="T11" fmla="*/ 3 h 9"/>
                    <a:gd name="T12" fmla="*/ 0 w 13"/>
                    <a:gd name="T13" fmla="*/ 3 h 9"/>
                    <a:gd name="T14" fmla="*/ 2 w 13"/>
                    <a:gd name="T15" fmla="*/ 4 h 9"/>
                    <a:gd name="T16" fmla="*/ 4 w 13"/>
                    <a:gd name="T17" fmla="*/ 5 h 9"/>
                    <a:gd name="T18" fmla="*/ 7 w 13"/>
                    <a:gd name="T19" fmla="*/ 8 h 9"/>
                    <a:gd name="T20" fmla="*/ 13 w 13"/>
                    <a:gd name="T21" fmla="*/ 5 h 9"/>
                    <a:gd name="T22" fmla="*/ 10 w 13"/>
                    <a:gd name="T23" fmla="*/ 0 h 9"/>
                    <a:gd name="T24" fmla="*/ 5 w 13"/>
                    <a:gd name="T25" fmla="*/ 2 h 9"/>
                    <a:gd name="T26" fmla="*/ 4 w 13"/>
                    <a:gd name="T27" fmla="*/ 2 h 9"/>
                    <a:gd name="T28" fmla="*/ 0 w 13"/>
                    <a:gd name="T29" fmla="*/ 1 h 9"/>
                    <a:gd name="T30" fmla="*/ 0 w 13"/>
                    <a:gd name="T31" fmla="*/ 2 h 9"/>
                    <a:gd name="T32" fmla="*/ 4 w 13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2"/>
                      </a:moveTo>
                      <a:cubicBezTo>
                        <a:pt x="4" y="2"/>
                        <a:pt x="4" y="2"/>
                        <a:pt x="5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2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2" y="4"/>
                        <a:pt x="2" y="4"/>
                      </a:cubicBezTo>
                      <a:cubicBezTo>
                        <a:pt x="3" y="4"/>
                        <a:pt x="4" y="4"/>
                        <a:pt x="4" y="5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9" y="9"/>
                        <a:pt x="12" y="7"/>
                        <a:pt x="13" y="5"/>
                      </a:cubicBezTo>
                      <a:cubicBezTo>
                        <a:pt x="13" y="3"/>
                        <a:pt x="12" y="1"/>
                        <a:pt x="10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1"/>
                        <a:pt x="2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7" name="Freeform 1237"/>
                <p:cNvSpPr>
                  <a:spLocks/>
                </p:cNvSpPr>
                <p:nvPr/>
              </p:nvSpPr>
              <p:spPr bwMode="auto">
                <a:xfrm>
                  <a:off x="1569" y="2228"/>
                  <a:ext cx="16" cy="8"/>
                </a:xfrm>
                <a:custGeom>
                  <a:avLst/>
                  <a:gdLst>
                    <a:gd name="T0" fmla="*/ 87 w 144"/>
                    <a:gd name="T1" fmla="*/ 68 h 80"/>
                    <a:gd name="T2" fmla="*/ 91 w 144"/>
                    <a:gd name="T3" fmla="*/ 68 h 80"/>
                    <a:gd name="T4" fmla="*/ 136 w 144"/>
                    <a:gd name="T5" fmla="*/ 74 h 80"/>
                    <a:gd name="T6" fmla="*/ 140 w 144"/>
                    <a:gd name="T7" fmla="*/ 68 h 80"/>
                    <a:gd name="T8" fmla="*/ 95 w 144"/>
                    <a:gd name="T9" fmla="*/ 61 h 80"/>
                    <a:gd name="T10" fmla="*/ 91 w 144"/>
                    <a:gd name="T11" fmla="*/ 61 h 80"/>
                    <a:gd name="T12" fmla="*/ 95 w 144"/>
                    <a:gd name="T13" fmla="*/ 52 h 80"/>
                    <a:gd name="T14" fmla="*/ 95 w 144"/>
                    <a:gd name="T15" fmla="*/ 48 h 80"/>
                    <a:gd name="T16" fmla="*/ 107 w 144"/>
                    <a:gd name="T17" fmla="*/ 52 h 80"/>
                    <a:gd name="T18" fmla="*/ 140 w 144"/>
                    <a:gd name="T19" fmla="*/ 58 h 80"/>
                    <a:gd name="T20" fmla="*/ 144 w 144"/>
                    <a:gd name="T21" fmla="*/ 48 h 80"/>
                    <a:gd name="T22" fmla="*/ 112 w 144"/>
                    <a:gd name="T23" fmla="*/ 45 h 80"/>
                    <a:gd name="T24" fmla="*/ 95 w 144"/>
                    <a:gd name="T25" fmla="*/ 42 h 80"/>
                    <a:gd name="T26" fmla="*/ 62 w 144"/>
                    <a:gd name="T27" fmla="*/ 7 h 80"/>
                    <a:gd name="T28" fmla="*/ 9 w 144"/>
                    <a:gd name="T29" fmla="*/ 32 h 80"/>
                    <a:gd name="T30" fmla="*/ 37 w 144"/>
                    <a:gd name="T31" fmla="*/ 77 h 80"/>
                    <a:gd name="T32" fmla="*/ 87 w 144"/>
                    <a:gd name="T33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7" y="68"/>
                      </a:moveTo>
                      <a:cubicBezTo>
                        <a:pt x="87" y="68"/>
                        <a:pt x="91" y="68"/>
                        <a:pt x="91" y="68"/>
                      </a:cubicBezTo>
                      <a:cubicBezTo>
                        <a:pt x="107" y="71"/>
                        <a:pt x="124" y="71"/>
                        <a:pt x="136" y="74"/>
                      </a:cubicBezTo>
                      <a:cubicBezTo>
                        <a:pt x="140" y="68"/>
                        <a:pt x="140" y="68"/>
                        <a:pt x="140" y="68"/>
                      </a:cubicBezTo>
                      <a:cubicBezTo>
                        <a:pt x="124" y="64"/>
                        <a:pt x="112" y="64"/>
                        <a:pt x="95" y="61"/>
                      </a:cubicBezTo>
                      <a:cubicBezTo>
                        <a:pt x="95" y="61"/>
                        <a:pt x="91" y="61"/>
                        <a:pt x="91" y="61"/>
                      </a:cubicBezTo>
                      <a:cubicBezTo>
                        <a:pt x="91" y="58"/>
                        <a:pt x="95" y="55"/>
                        <a:pt x="95" y="52"/>
                      </a:cubicBezTo>
                      <a:cubicBezTo>
                        <a:pt x="95" y="52"/>
                        <a:pt x="95" y="48"/>
                        <a:pt x="95" y="48"/>
                      </a:cubicBezTo>
                      <a:cubicBezTo>
                        <a:pt x="99" y="52"/>
                        <a:pt x="103" y="52"/>
                        <a:pt x="107" y="52"/>
                      </a:cubicBezTo>
                      <a:cubicBezTo>
                        <a:pt x="120" y="55"/>
                        <a:pt x="128" y="55"/>
                        <a:pt x="140" y="58"/>
                      </a:cubicBezTo>
                      <a:cubicBezTo>
                        <a:pt x="144" y="48"/>
                        <a:pt x="144" y="48"/>
                        <a:pt x="144" y="48"/>
                      </a:cubicBezTo>
                      <a:cubicBezTo>
                        <a:pt x="132" y="48"/>
                        <a:pt x="120" y="48"/>
                        <a:pt x="112" y="45"/>
                      </a:cubicBezTo>
                      <a:cubicBezTo>
                        <a:pt x="107" y="45"/>
                        <a:pt x="103" y="42"/>
                        <a:pt x="95" y="42"/>
                      </a:cubicBezTo>
                      <a:cubicBezTo>
                        <a:pt x="99" y="26"/>
                        <a:pt x="83" y="13"/>
                        <a:pt x="62" y="7"/>
                      </a:cubicBezTo>
                      <a:cubicBezTo>
                        <a:pt x="37" y="0"/>
                        <a:pt x="13" y="13"/>
                        <a:pt x="9" y="32"/>
                      </a:cubicBezTo>
                      <a:cubicBezTo>
                        <a:pt x="0" y="52"/>
                        <a:pt x="13" y="71"/>
                        <a:pt x="37" y="77"/>
                      </a:cubicBezTo>
                      <a:cubicBezTo>
                        <a:pt x="58" y="80"/>
                        <a:pt x="75" y="77"/>
                        <a:pt x="87" y="6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8" name="Freeform 1238"/>
                <p:cNvSpPr>
                  <a:spLocks/>
                </p:cNvSpPr>
                <p:nvPr/>
              </p:nvSpPr>
              <p:spPr bwMode="auto">
                <a:xfrm>
                  <a:off x="1569" y="2228"/>
                  <a:ext cx="16" cy="8"/>
                </a:xfrm>
                <a:custGeom>
                  <a:avLst/>
                  <a:gdLst>
                    <a:gd name="T0" fmla="*/ 10 w 16"/>
                    <a:gd name="T1" fmla="*/ 7 h 8"/>
                    <a:gd name="T2" fmla="*/ 10 w 16"/>
                    <a:gd name="T3" fmla="*/ 7 h 8"/>
                    <a:gd name="T4" fmla="*/ 15 w 16"/>
                    <a:gd name="T5" fmla="*/ 8 h 8"/>
                    <a:gd name="T6" fmla="*/ 15 w 16"/>
                    <a:gd name="T7" fmla="*/ 7 h 8"/>
                    <a:gd name="T8" fmla="*/ 10 w 16"/>
                    <a:gd name="T9" fmla="*/ 6 h 8"/>
                    <a:gd name="T10" fmla="*/ 10 w 16"/>
                    <a:gd name="T11" fmla="*/ 6 h 8"/>
                    <a:gd name="T12" fmla="*/ 10 w 16"/>
                    <a:gd name="T13" fmla="*/ 5 h 8"/>
                    <a:gd name="T14" fmla="*/ 10 w 16"/>
                    <a:gd name="T15" fmla="*/ 5 h 8"/>
                    <a:gd name="T16" fmla="*/ 12 w 16"/>
                    <a:gd name="T17" fmla="*/ 5 h 8"/>
                    <a:gd name="T18" fmla="*/ 15 w 16"/>
                    <a:gd name="T19" fmla="*/ 6 h 8"/>
                    <a:gd name="T20" fmla="*/ 16 w 16"/>
                    <a:gd name="T21" fmla="*/ 5 h 8"/>
                    <a:gd name="T22" fmla="*/ 12 w 16"/>
                    <a:gd name="T23" fmla="*/ 4 h 8"/>
                    <a:gd name="T24" fmla="*/ 10 w 16"/>
                    <a:gd name="T25" fmla="*/ 4 h 8"/>
                    <a:gd name="T26" fmla="*/ 7 w 16"/>
                    <a:gd name="T27" fmla="*/ 0 h 8"/>
                    <a:gd name="T28" fmla="*/ 1 w 16"/>
                    <a:gd name="T29" fmla="*/ 3 h 8"/>
                    <a:gd name="T30" fmla="*/ 4 w 16"/>
                    <a:gd name="T31" fmla="*/ 8 h 8"/>
                    <a:gd name="T32" fmla="*/ 10 w 16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0" y="7"/>
                      </a:move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2" y="7"/>
                        <a:pt x="13" y="7"/>
                        <a:pt x="15" y="8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3" y="6"/>
                        <a:pt x="12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3" y="6"/>
                        <a:pt x="14" y="6"/>
                        <a:pt x="15" y="6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4" y="5"/>
                        <a:pt x="13" y="5"/>
                        <a:pt x="12" y="4"/>
                      </a:cubicBezTo>
                      <a:cubicBezTo>
                        <a:pt x="12" y="4"/>
                        <a:pt x="11" y="4"/>
                        <a:pt x="10" y="4"/>
                      </a:cubicBezTo>
                      <a:cubicBezTo>
                        <a:pt x="11" y="2"/>
                        <a:pt x="9" y="1"/>
                        <a:pt x="7" y="0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5"/>
                        <a:pt x="2" y="7"/>
                        <a:pt x="4" y="8"/>
                      </a:cubicBezTo>
                      <a:cubicBezTo>
                        <a:pt x="7" y="8"/>
                        <a:pt x="8" y="8"/>
                        <a:pt x="10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9" name="Freeform 1239"/>
                <p:cNvSpPr>
                  <a:spLocks/>
                </p:cNvSpPr>
                <p:nvPr/>
              </p:nvSpPr>
              <p:spPr bwMode="auto">
                <a:xfrm>
                  <a:off x="2131" y="2365"/>
                  <a:ext cx="13" cy="8"/>
                </a:xfrm>
                <a:custGeom>
                  <a:avLst/>
                  <a:gdLst>
                    <a:gd name="T0" fmla="*/ 37 w 128"/>
                    <a:gd name="T1" fmla="*/ 20 h 80"/>
                    <a:gd name="T2" fmla="*/ 48 w 128"/>
                    <a:gd name="T3" fmla="*/ 23 h 80"/>
                    <a:gd name="T4" fmla="*/ 44 w 128"/>
                    <a:gd name="T5" fmla="*/ 32 h 80"/>
                    <a:gd name="T6" fmla="*/ 41 w 128"/>
                    <a:gd name="T7" fmla="*/ 36 h 80"/>
                    <a:gd name="T8" fmla="*/ 26 w 128"/>
                    <a:gd name="T9" fmla="*/ 29 h 80"/>
                    <a:gd name="T10" fmla="*/ 0 w 128"/>
                    <a:gd name="T11" fmla="*/ 26 h 80"/>
                    <a:gd name="T12" fmla="*/ 0 w 128"/>
                    <a:gd name="T13" fmla="*/ 32 h 80"/>
                    <a:gd name="T14" fmla="*/ 26 w 128"/>
                    <a:gd name="T15" fmla="*/ 36 h 80"/>
                    <a:gd name="T16" fmla="*/ 41 w 128"/>
                    <a:gd name="T17" fmla="*/ 42 h 80"/>
                    <a:gd name="T18" fmla="*/ 70 w 128"/>
                    <a:gd name="T19" fmla="*/ 74 h 80"/>
                    <a:gd name="T20" fmla="*/ 121 w 128"/>
                    <a:gd name="T21" fmla="*/ 52 h 80"/>
                    <a:gd name="T22" fmla="*/ 92 w 128"/>
                    <a:gd name="T23" fmla="*/ 7 h 80"/>
                    <a:gd name="T24" fmla="*/ 52 w 128"/>
                    <a:gd name="T25" fmla="*/ 16 h 80"/>
                    <a:gd name="T26" fmla="*/ 41 w 128"/>
                    <a:gd name="T27" fmla="*/ 13 h 80"/>
                    <a:gd name="T28" fmla="*/ 8 w 128"/>
                    <a:gd name="T29" fmla="*/ 7 h 80"/>
                    <a:gd name="T30" fmla="*/ 4 w 128"/>
                    <a:gd name="T31" fmla="*/ 16 h 80"/>
                    <a:gd name="T32" fmla="*/ 37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0"/>
                      </a:moveTo>
                      <a:cubicBezTo>
                        <a:pt x="41" y="23"/>
                        <a:pt x="44" y="23"/>
                        <a:pt x="48" y="23"/>
                      </a:cubicBezTo>
                      <a:cubicBezTo>
                        <a:pt x="44" y="26"/>
                        <a:pt x="44" y="29"/>
                        <a:pt x="44" y="32"/>
                      </a:cubicBezTo>
                      <a:cubicBezTo>
                        <a:pt x="44" y="32"/>
                        <a:pt x="41" y="32"/>
                        <a:pt x="41" y="36"/>
                      </a:cubicBezTo>
                      <a:cubicBezTo>
                        <a:pt x="37" y="32"/>
                        <a:pt x="33" y="32"/>
                        <a:pt x="26" y="29"/>
                      </a:cubicBezTo>
                      <a:cubicBezTo>
                        <a:pt x="19" y="29"/>
                        <a:pt x="11" y="26"/>
                        <a:pt x="0" y="2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19" y="32"/>
                        <a:pt x="26" y="36"/>
                      </a:cubicBezTo>
                      <a:cubicBezTo>
                        <a:pt x="30" y="39"/>
                        <a:pt x="37" y="39"/>
                        <a:pt x="41" y="42"/>
                      </a:cubicBezTo>
                      <a:cubicBezTo>
                        <a:pt x="41" y="58"/>
                        <a:pt x="55" y="71"/>
                        <a:pt x="70" y="74"/>
                      </a:cubicBezTo>
                      <a:cubicBezTo>
                        <a:pt x="92" y="80"/>
                        <a:pt x="117" y="71"/>
                        <a:pt x="121" y="52"/>
                      </a:cubicBezTo>
                      <a:cubicBezTo>
                        <a:pt x="128" y="32"/>
                        <a:pt x="114" y="10"/>
                        <a:pt x="92" y="7"/>
                      </a:cubicBezTo>
                      <a:cubicBezTo>
                        <a:pt x="77" y="0"/>
                        <a:pt x="63" y="7"/>
                        <a:pt x="52" y="16"/>
                      </a:cubicBezTo>
                      <a:cubicBezTo>
                        <a:pt x="48" y="16"/>
                        <a:pt x="44" y="16"/>
                        <a:pt x="41" y="13"/>
                      </a:cubicBezTo>
                      <a:cubicBezTo>
                        <a:pt x="30" y="10"/>
                        <a:pt x="19" y="10"/>
                        <a:pt x="8" y="7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15" y="16"/>
                        <a:pt x="26" y="16"/>
                        <a:pt x="37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0" name="Freeform 1240"/>
                <p:cNvSpPr>
                  <a:spLocks/>
                </p:cNvSpPr>
                <p:nvPr/>
              </p:nvSpPr>
              <p:spPr bwMode="auto">
                <a:xfrm>
                  <a:off x="2131" y="2365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2 h 8"/>
                    <a:gd name="T4" fmla="*/ 4 w 13"/>
                    <a:gd name="T5" fmla="*/ 3 h 8"/>
                    <a:gd name="T6" fmla="*/ 4 w 13"/>
                    <a:gd name="T7" fmla="*/ 4 h 8"/>
                    <a:gd name="T8" fmla="*/ 2 w 13"/>
                    <a:gd name="T9" fmla="*/ 3 h 8"/>
                    <a:gd name="T10" fmla="*/ 0 w 13"/>
                    <a:gd name="T11" fmla="*/ 3 h 8"/>
                    <a:gd name="T12" fmla="*/ 0 w 13"/>
                    <a:gd name="T13" fmla="*/ 3 h 8"/>
                    <a:gd name="T14" fmla="*/ 2 w 13"/>
                    <a:gd name="T15" fmla="*/ 4 h 8"/>
                    <a:gd name="T16" fmla="*/ 4 w 13"/>
                    <a:gd name="T17" fmla="*/ 4 h 8"/>
                    <a:gd name="T18" fmla="*/ 7 w 13"/>
                    <a:gd name="T19" fmla="*/ 8 h 8"/>
                    <a:gd name="T20" fmla="*/ 12 w 13"/>
                    <a:gd name="T21" fmla="*/ 5 h 8"/>
                    <a:gd name="T22" fmla="*/ 9 w 13"/>
                    <a:gd name="T23" fmla="*/ 1 h 8"/>
                    <a:gd name="T24" fmla="*/ 5 w 13"/>
                    <a:gd name="T25" fmla="*/ 2 h 8"/>
                    <a:gd name="T26" fmla="*/ 4 w 13"/>
                    <a:gd name="T27" fmla="*/ 1 h 8"/>
                    <a:gd name="T28" fmla="*/ 0 w 13"/>
                    <a:gd name="T29" fmla="*/ 1 h 8"/>
                    <a:gd name="T30" fmla="*/ 0 w 13"/>
                    <a:gd name="T31" fmla="*/ 2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4" y="2"/>
                        <a:pt x="5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3"/>
                        <a:pt x="3" y="3"/>
                        <a:pt x="2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2" y="3"/>
                        <a:pt x="2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9" y="8"/>
                        <a:pt x="12" y="7"/>
                        <a:pt x="12" y="5"/>
                      </a:cubicBezTo>
                      <a:cubicBezTo>
                        <a:pt x="13" y="3"/>
                        <a:pt x="12" y="1"/>
                        <a:pt x="9" y="1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1"/>
                        <a:pt x="2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1" name="Freeform 1241"/>
                <p:cNvSpPr>
                  <a:spLocks/>
                </p:cNvSpPr>
                <p:nvPr/>
              </p:nvSpPr>
              <p:spPr bwMode="auto">
                <a:xfrm>
                  <a:off x="2117" y="2362"/>
                  <a:ext cx="14" cy="6"/>
                </a:xfrm>
                <a:custGeom>
                  <a:avLst/>
                  <a:gdLst>
                    <a:gd name="T0" fmla="*/ 77 w 128"/>
                    <a:gd name="T1" fmla="*/ 54 h 64"/>
                    <a:gd name="T2" fmla="*/ 81 w 128"/>
                    <a:gd name="T3" fmla="*/ 56 h 64"/>
                    <a:gd name="T4" fmla="*/ 121 w 128"/>
                    <a:gd name="T5" fmla="*/ 59 h 64"/>
                    <a:gd name="T6" fmla="*/ 121 w 128"/>
                    <a:gd name="T7" fmla="*/ 54 h 64"/>
                    <a:gd name="T8" fmla="*/ 85 w 128"/>
                    <a:gd name="T9" fmla="*/ 48 h 64"/>
                    <a:gd name="T10" fmla="*/ 81 w 128"/>
                    <a:gd name="T11" fmla="*/ 48 h 64"/>
                    <a:gd name="T12" fmla="*/ 85 w 128"/>
                    <a:gd name="T13" fmla="*/ 43 h 64"/>
                    <a:gd name="T14" fmla="*/ 85 w 128"/>
                    <a:gd name="T15" fmla="*/ 38 h 64"/>
                    <a:gd name="T16" fmla="*/ 96 w 128"/>
                    <a:gd name="T17" fmla="*/ 43 h 64"/>
                    <a:gd name="T18" fmla="*/ 125 w 128"/>
                    <a:gd name="T19" fmla="*/ 46 h 64"/>
                    <a:gd name="T20" fmla="*/ 128 w 128"/>
                    <a:gd name="T21" fmla="*/ 40 h 64"/>
                    <a:gd name="T22" fmla="*/ 99 w 128"/>
                    <a:gd name="T23" fmla="*/ 35 h 64"/>
                    <a:gd name="T24" fmla="*/ 85 w 128"/>
                    <a:gd name="T25" fmla="*/ 32 h 64"/>
                    <a:gd name="T26" fmla="*/ 55 w 128"/>
                    <a:gd name="T27" fmla="*/ 6 h 64"/>
                    <a:gd name="T28" fmla="*/ 8 w 128"/>
                    <a:gd name="T29" fmla="*/ 27 h 64"/>
                    <a:gd name="T30" fmla="*/ 33 w 128"/>
                    <a:gd name="T31" fmla="*/ 62 h 64"/>
                    <a:gd name="T32" fmla="*/ 77 w 128"/>
                    <a:gd name="T33" fmla="*/ 5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77" y="54"/>
                      </a:moveTo>
                      <a:cubicBezTo>
                        <a:pt x="77" y="54"/>
                        <a:pt x="81" y="56"/>
                        <a:pt x="81" y="56"/>
                      </a:cubicBezTo>
                      <a:cubicBezTo>
                        <a:pt x="96" y="59"/>
                        <a:pt x="107" y="59"/>
                        <a:pt x="121" y="59"/>
                      </a:cubicBezTo>
                      <a:cubicBezTo>
                        <a:pt x="121" y="54"/>
                        <a:pt x="121" y="54"/>
                        <a:pt x="121" y="54"/>
                      </a:cubicBezTo>
                      <a:cubicBezTo>
                        <a:pt x="110" y="54"/>
                        <a:pt x="96" y="51"/>
                        <a:pt x="85" y="48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1" y="46"/>
                        <a:pt x="81" y="43"/>
                        <a:pt x="85" y="43"/>
                      </a:cubicBezTo>
                      <a:cubicBezTo>
                        <a:pt x="85" y="40"/>
                        <a:pt x="85" y="40"/>
                        <a:pt x="85" y="38"/>
                      </a:cubicBezTo>
                      <a:cubicBezTo>
                        <a:pt x="88" y="40"/>
                        <a:pt x="92" y="43"/>
                        <a:pt x="96" y="43"/>
                      </a:cubicBezTo>
                      <a:cubicBezTo>
                        <a:pt x="103" y="46"/>
                        <a:pt x="114" y="46"/>
                        <a:pt x="125" y="46"/>
                      </a:cubicBezTo>
                      <a:cubicBezTo>
                        <a:pt x="128" y="40"/>
                        <a:pt x="128" y="40"/>
                        <a:pt x="128" y="40"/>
                      </a:cubicBezTo>
                      <a:cubicBezTo>
                        <a:pt x="117" y="40"/>
                        <a:pt x="107" y="38"/>
                        <a:pt x="99" y="35"/>
                      </a:cubicBezTo>
                      <a:cubicBezTo>
                        <a:pt x="96" y="35"/>
                        <a:pt x="88" y="35"/>
                        <a:pt x="85" y="32"/>
                      </a:cubicBezTo>
                      <a:cubicBezTo>
                        <a:pt x="85" y="19"/>
                        <a:pt x="74" y="8"/>
                        <a:pt x="55" y="6"/>
                      </a:cubicBezTo>
                      <a:cubicBezTo>
                        <a:pt x="33" y="0"/>
                        <a:pt x="11" y="11"/>
                        <a:pt x="8" y="27"/>
                      </a:cubicBezTo>
                      <a:cubicBezTo>
                        <a:pt x="0" y="43"/>
                        <a:pt x="11" y="59"/>
                        <a:pt x="33" y="62"/>
                      </a:cubicBezTo>
                      <a:cubicBezTo>
                        <a:pt x="48" y="64"/>
                        <a:pt x="66" y="62"/>
                        <a:pt x="77" y="5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2" name="Freeform 1242"/>
                <p:cNvSpPr>
                  <a:spLocks/>
                </p:cNvSpPr>
                <p:nvPr/>
              </p:nvSpPr>
              <p:spPr bwMode="auto">
                <a:xfrm>
                  <a:off x="2117" y="2362"/>
                  <a:ext cx="14" cy="6"/>
                </a:xfrm>
                <a:custGeom>
                  <a:avLst/>
                  <a:gdLst>
                    <a:gd name="T0" fmla="*/ 8 w 14"/>
                    <a:gd name="T1" fmla="*/ 5 h 6"/>
                    <a:gd name="T2" fmla="*/ 9 w 14"/>
                    <a:gd name="T3" fmla="*/ 6 h 6"/>
                    <a:gd name="T4" fmla="*/ 13 w 14"/>
                    <a:gd name="T5" fmla="*/ 6 h 6"/>
                    <a:gd name="T6" fmla="*/ 13 w 14"/>
                    <a:gd name="T7" fmla="*/ 5 h 6"/>
                    <a:gd name="T8" fmla="*/ 9 w 14"/>
                    <a:gd name="T9" fmla="*/ 5 h 6"/>
                    <a:gd name="T10" fmla="*/ 9 w 14"/>
                    <a:gd name="T11" fmla="*/ 5 h 6"/>
                    <a:gd name="T12" fmla="*/ 9 w 14"/>
                    <a:gd name="T13" fmla="*/ 4 h 6"/>
                    <a:gd name="T14" fmla="*/ 9 w 14"/>
                    <a:gd name="T15" fmla="*/ 4 h 6"/>
                    <a:gd name="T16" fmla="*/ 10 w 14"/>
                    <a:gd name="T17" fmla="*/ 4 h 6"/>
                    <a:gd name="T18" fmla="*/ 13 w 14"/>
                    <a:gd name="T19" fmla="*/ 4 h 6"/>
                    <a:gd name="T20" fmla="*/ 14 w 14"/>
                    <a:gd name="T21" fmla="*/ 4 h 6"/>
                    <a:gd name="T22" fmla="*/ 11 w 14"/>
                    <a:gd name="T23" fmla="*/ 3 h 6"/>
                    <a:gd name="T24" fmla="*/ 9 w 14"/>
                    <a:gd name="T25" fmla="*/ 3 h 6"/>
                    <a:gd name="T26" fmla="*/ 6 w 14"/>
                    <a:gd name="T27" fmla="*/ 0 h 6"/>
                    <a:gd name="T28" fmla="*/ 1 w 14"/>
                    <a:gd name="T29" fmla="*/ 2 h 6"/>
                    <a:gd name="T30" fmla="*/ 4 w 14"/>
                    <a:gd name="T31" fmla="*/ 6 h 6"/>
                    <a:gd name="T32" fmla="*/ 8 w 14"/>
                    <a:gd name="T33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8" y="5"/>
                      </a:moveTo>
                      <a:cubicBezTo>
                        <a:pt x="8" y="5"/>
                        <a:pt x="9" y="6"/>
                        <a:pt x="9" y="6"/>
                      </a:cubicBezTo>
                      <a:cubicBezTo>
                        <a:pt x="10" y="6"/>
                        <a:pt x="11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0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10" y="4"/>
                        <a:pt x="10" y="4"/>
                      </a:cubicBezTo>
                      <a:cubicBezTo>
                        <a:pt x="11" y="4"/>
                        <a:pt x="12" y="4"/>
                        <a:pt x="13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2" y="4"/>
                        <a:pt x="11" y="4"/>
                        <a:pt x="11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2"/>
                        <a:pt x="8" y="0"/>
                        <a:pt x="6" y="0"/>
                      </a:cubicBezTo>
                      <a:cubicBezTo>
                        <a:pt x="4" y="0"/>
                        <a:pt x="1" y="1"/>
                        <a:pt x="1" y="2"/>
                      </a:cubicBezTo>
                      <a:cubicBezTo>
                        <a:pt x="0" y="4"/>
                        <a:pt x="1" y="6"/>
                        <a:pt x="4" y="6"/>
                      </a:cubicBezTo>
                      <a:cubicBezTo>
                        <a:pt x="5" y="6"/>
                        <a:pt x="7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3" name="Freeform 1243"/>
                <p:cNvSpPr>
                  <a:spLocks/>
                </p:cNvSpPr>
                <p:nvPr/>
              </p:nvSpPr>
              <p:spPr bwMode="auto">
                <a:xfrm>
                  <a:off x="1581" y="2240"/>
                  <a:ext cx="14" cy="8"/>
                </a:xfrm>
                <a:custGeom>
                  <a:avLst/>
                  <a:gdLst>
                    <a:gd name="T0" fmla="*/ 40 w 128"/>
                    <a:gd name="T1" fmla="*/ 20 h 80"/>
                    <a:gd name="T2" fmla="*/ 50 w 128"/>
                    <a:gd name="T3" fmla="*/ 24 h 80"/>
                    <a:gd name="T4" fmla="*/ 47 w 128"/>
                    <a:gd name="T5" fmla="*/ 34 h 80"/>
                    <a:gd name="T6" fmla="*/ 43 w 128"/>
                    <a:gd name="T7" fmla="*/ 37 h 80"/>
                    <a:gd name="T8" fmla="*/ 29 w 128"/>
                    <a:gd name="T9" fmla="*/ 30 h 80"/>
                    <a:gd name="T10" fmla="*/ 4 w 128"/>
                    <a:gd name="T11" fmla="*/ 27 h 80"/>
                    <a:gd name="T12" fmla="*/ 0 w 128"/>
                    <a:gd name="T13" fmla="*/ 34 h 80"/>
                    <a:gd name="T14" fmla="*/ 25 w 128"/>
                    <a:gd name="T15" fmla="*/ 37 h 80"/>
                    <a:gd name="T16" fmla="*/ 43 w 128"/>
                    <a:gd name="T17" fmla="*/ 44 h 80"/>
                    <a:gd name="T18" fmla="*/ 75 w 128"/>
                    <a:gd name="T19" fmla="*/ 77 h 80"/>
                    <a:gd name="T20" fmla="*/ 121 w 128"/>
                    <a:gd name="T21" fmla="*/ 50 h 80"/>
                    <a:gd name="T22" fmla="*/ 93 w 128"/>
                    <a:gd name="T23" fmla="*/ 4 h 80"/>
                    <a:gd name="T24" fmla="*/ 50 w 128"/>
                    <a:gd name="T25" fmla="*/ 17 h 80"/>
                    <a:gd name="T26" fmla="*/ 43 w 128"/>
                    <a:gd name="T27" fmla="*/ 14 h 80"/>
                    <a:gd name="T28" fmla="*/ 8 w 128"/>
                    <a:gd name="T29" fmla="*/ 10 h 80"/>
                    <a:gd name="T30" fmla="*/ 8 w 128"/>
                    <a:gd name="T31" fmla="*/ 17 h 80"/>
                    <a:gd name="T32" fmla="*/ 40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0" y="20"/>
                      </a:moveTo>
                      <a:cubicBezTo>
                        <a:pt x="43" y="24"/>
                        <a:pt x="47" y="24"/>
                        <a:pt x="50" y="24"/>
                      </a:cubicBezTo>
                      <a:cubicBezTo>
                        <a:pt x="47" y="27"/>
                        <a:pt x="47" y="30"/>
                        <a:pt x="47" y="34"/>
                      </a:cubicBezTo>
                      <a:cubicBezTo>
                        <a:pt x="43" y="34"/>
                        <a:pt x="43" y="34"/>
                        <a:pt x="43" y="37"/>
                      </a:cubicBezTo>
                      <a:cubicBezTo>
                        <a:pt x="40" y="34"/>
                        <a:pt x="36" y="34"/>
                        <a:pt x="29" y="30"/>
                      </a:cubicBezTo>
                      <a:cubicBezTo>
                        <a:pt x="22" y="30"/>
                        <a:pt x="15" y="27"/>
                        <a:pt x="4" y="27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11" y="37"/>
                        <a:pt x="18" y="37"/>
                        <a:pt x="25" y="37"/>
                      </a:cubicBezTo>
                      <a:cubicBezTo>
                        <a:pt x="32" y="40"/>
                        <a:pt x="40" y="44"/>
                        <a:pt x="43" y="44"/>
                      </a:cubicBezTo>
                      <a:cubicBezTo>
                        <a:pt x="47" y="60"/>
                        <a:pt x="57" y="74"/>
                        <a:pt x="75" y="77"/>
                      </a:cubicBezTo>
                      <a:cubicBezTo>
                        <a:pt x="96" y="80"/>
                        <a:pt x="118" y="70"/>
                        <a:pt x="121" y="50"/>
                      </a:cubicBezTo>
                      <a:cubicBezTo>
                        <a:pt x="128" y="30"/>
                        <a:pt x="114" y="10"/>
                        <a:pt x="93" y="4"/>
                      </a:cubicBezTo>
                      <a:cubicBezTo>
                        <a:pt x="79" y="0"/>
                        <a:pt x="61" y="7"/>
                        <a:pt x="50" y="17"/>
                      </a:cubicBezTo>
                      <a:cubicBezTo>
                        <a:pt x="50" y="17"/>
                        <a:pt x="47" y="17"/>
                        <a:pt x="43" y="14"/>
                      </a:cubicBezTo>
                      <a:cubicBezTo>
                        <a:pt x="32" y="14"/>
                        <a:pt x="18" y="10"/>
                        <a:pt x="8" y="10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8" y="17"/>
                        <a:pt x="29" y="20"/>
                        <a:pt x="40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4" name="Freeform 1244"/>
                <p:cNvSpPr>
                  <a:spLocks/>
                </p:cNvSpPr>
                <p:nvPr/>
              </p:nvSpPr>
              <p:spPr bwMode="auto">
                <a:xfrm>
                  <a:off x="1581" y="2240"/>
                  <a:ext cx="14" cy="8"/>
                </a:xfrm>
                <a:custGeom>
                  <a:avLst/>
                  <a:gdLst>
                    <a:gd name="T0" fmla="*/ 4 w 14"/>
                    <a:gd name="T1" fmla="*/ 2 h 8"/>
                    <a:gd name="T2" fmla="*/ 6 w 14"/>
                    <a:gd name="T3" fmla="*/ 2 h 8"/>
                    <a:gd name="T4" fmla="*/ 5 w 14"/>
                    <a:gd name="T5" fmla="*/ 3 h 8"/>
                    <a:gd name="T6" fmla="*/ 5 w 14"/>
                    <a:gd name="T7" fmla="*/ 3 h 8"/>
                    <a:gd name="T8" fmla="*/ 3 w 14"/>
                    <a:gd name="T9" fmla="*/ 3 h 8"/>
                    <a:gd name="T10" fmla="*/ 1 w 14"/>
                    <a:gd name="T11" fmla="*/ 2 h 8"/>
                    <a:gd name="T12" fmla="*/ 0 w 14"/>
                    <a:gd name="T13" fmla="*/ 3 h 8"/>
                    <a:gd name="T14" fmla="*/ 3 w 14"/>
                    <a:gd name="T15" fmla="*/ 3 h 8"/>
                    <a:gd name="T16" fmla="*/ 5 w 14"/>
                    <a:gd name="T17" fmla="*/ 4 h 8"/>
                    <a:gd name="T18" fmla="*/ 8 w 14"/>
                    <a:gd name="T19" fmla="*/ 8 h 8"/>
                    <a:gd name="T20" fmla="*/ 13 w 14"/>
                    <a:gd name="T21" fmla="*/ 5 h 8"/>
                    <a:gd name="T22" fmla="*/ 10 w 14"/>
                    <a:gd name="T23" fmla="*/ 0 h 8"/>
                    <a:gd name="T24" fmla="*/ 6 w 14"/>
                    <a:gd name="T25" fmla="*/ 1 h 8"/>
                    <a:gd name="T26" fmla="*/ 5 w 14"/>
                    <a:gd name="T27" fmla="*/ 1 h 8"/>
                    <a:gd name="T28" fmla="*/ 1 w 14"/>
                    <a:gd name="T29" fmla="*/ 1 h 8"/>
                    <a:gd name="T30" fmla="*/ 1 w 14"/>
                    <a:gd name="T31" fmla="*/ 1 h 8"/>
                    <a:gd name="T32" fmla="*/ 4 w 14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2"/>
                      </a:move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3"/>
                        <a:pt x="2" y="2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6"/>
                        <a:pt x="6" y="7"/>
                        <a:pt x="8" y="8"/>
                      </a:cubicBezTo>
                      <a:cubicBezTo>
                        <a:pt x="10" y="8"/>
                        <a:pt x="13" y="7"/>
                        <a:pt x="13" y="5"/>
                      </a:cubicBezTo>
                      <a:cubicBezTo>
                        <a:pt x="14" y="3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6" y="1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4" y="1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5" name="Freeform 1245"/>
                <p:cNvSpPr>
                  <a:spLocks/>
                </p:cNvSpPr>
                <p:nvPr/>
              </p:nvSpPr>
              <p:spPr bwMode="auto">
                <a:xfrm>
                  <a:off x="1568" y="2236"/>
                  <a:ext cx="13" cy="9"/>
                </a:xfrm>
                <a:custGeom>
                  <a:avLst/>
                  <a:gdLst>
                    <a:gd name="T0" fmla="*/ 77 w 128"/>
                    <a:gd name="T1" fmla="*/ 64 h 80"/>
                    <a:gd name="T2" fmla="*/ 85 w 128"/>
                    <a:gd name="T3" fmla="*/ 68 h 80"/>
                    <a:gd name="T4" fmla="*/ 125 w 128"/>
                    <a:gd name="T5" fmla="*/ 71 h 80"/>
                    <a:gd name="T6" fmla="*/ 125 w 128"/>
                    <a:gd name="T7" fmla="*/ 64 h 80"/>
                    <a:gd name="T8" fmla="*/ 88 w 128"/>
                    <a:gd name="T9" fmla="*/ 58 h 80"/>
                    <a:gd name="T10" fmla="*/ 85 w 128"/>
                    <a:gd name="T11" fmla="*/ 58 h 80"/>
                    <a:gd name="T12" fmla="*/ 85 w 128"/>
                    <a:gd name="T13" fmla="*/ 52 h 80"/>
                    <a:gd name="T14" fmla="*/ 88 w 128"/>
                    <a:gd name="T15" fmla="*/ 45 h 80"/>
                    <a:gd name="T16" fmla="*/ 99 w 128"/>
                    <a:gd name="T17" fmla="*/ 52 h 80"/>
                    <a:gd name="T18" fmla="*/ 128 w 128"/>
                    <a:gd name="T19" fmla="*/ 55 h 80"/>
                    <a:gd name="T20" fmla="*/ 128 w 128"/>
                    <a:gd name="T21" fmla="*/ 45 h 80"/>
                    <a:gd name="T22" fmla="*/ 99 w 128"/>
                    <a:gd name="T23" fmla="*/ 42 h 80"/>
                    <a:gd name="T24" fmla="*/ 88 w 128"/>
                    <a:gd name="T25" fmla="*/ 39 h 80"/>
                    <a:gd name="T26" fmla="*/ 55 w 128"/>
                    <a:gd name="T27" fmla="*/ 7 h 80"/>
                    <a:gd name="T28" fmla="*/ 8 w 128"/>
                    <a:gd name="T29" fmla="*/ 32 h 80"/>
                    <a:gd name="T30" fmla="*/ 37 w 128"/>
                    <a:gd name="T31" fmla="*/ 77 h 80"/>
                    <a:gd name="T32" fmla="*/ 77 w 128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7" y="64"/>
                      </a:moveTo>
                      <a:cubicBezTo>
                        <a:pt x="81" y="64"/>
                        <a:pt x="85" y="64"/>
                        <a:pt x="85" y="68"/>
                      </a:cubicBezTo>
                      <a:cubicBezTo>
                        <a:pt x="99" y="68"/>
                        <a:pt x="110" y="71"/>
                        <a:pt x="125" y="71"/>
                      </a:cubicBezTo>
                      <a:cubicBezTo>
                        <a:pt x="125" y="64"/>
                        <a:pt x="125" y="64"/>
                        <a:pt x="125" y="64"/>
                      </a:cubicBezTo>
                      <a:cubicBezTo>
                        <a:pt x="110" y="61"/>
                        <a:pt x="99" y="61"/>
                        <a:pt x="88" y="58"/>
                      </a:cubicBezTo>
                      <a:cubicBezTo>
                        <a:pt x="85" y="58"/>
                        <a:pt x="85" y="58"/>
                        <a:pt x="85" y="58"/>
                      </a:cubicBezTo>
                      <a:cubicBezTo>
                        <a:pt x="85" y="55"/>
                        <a:pt x="85" y="52"/>
                        <a:pt x="85" y="52"/>
                      </a:cubicBezTo>
                      <a:cubicBezTo>
                        <a:pt x="85" y="48"/>
                        <a:pt x="85" y="48"/>
                        <a:pt x="88" y="45"/>
                      </a:cubicBezTo>
                      <a:cubicBezTo>
                        <a:pt x="92" y="48"/>
                        <a:pt x="92" y="48"/>
                        <a:pt x="99" y="52"/>
                      </a:cubicBezTo>
                      <a:cubicBezTo>
                        <a:pt x="107" y="52"/>
                        <a:pt x="117" y="55"/>
                        <a:pt x="128" y="55"/>
                      </a:cubicBezTo>
                      <a:cubicBezTo>
                        <a:pt x="128" y="45"/>
                        <a:pt x="128" y="45"/>
                        <a:pt x="128" y="45"/>
                      </a:cubicBezTo>
                      <a:cubicBezTo>
                        <a:pt x="121" y="45"/>
                        <a:pt x="110" y="45"/>
                        <a:pt x="99" y="42"/>
                      </a:cubicBezTo>
                      <a:cubicBezTo>
                        <a:pt x="96" y="42"/>
                        <a:pt x="92" y="42"/>
                        <a:pt x="88" y="39"/>
                      </a:cubicBezTo>
                      <a:cubicBezTo>
                        <a:pt x="88" y="23"/>
                        <a:pt x="74" y="10"/>
                        <a:pt x="55" y="7"/>
                      </a:cubicBezTo>
                      <a:cubicBezTo>
                        <a:pt x="33" y="0"/>
                        <a:pt x="11" y="13"/>
                        <a:pt x="8" y="32"/>
                      </a:cubicBezTo>
                      <a:cubicBezTo>
                        <a:pt x="0" y="52"/>
                        <a:pt x="15" y="71"/>
                        <a:pt x="37" y="77"/>
                      </a:cubicBezTo>
                      <a:cubicBezTo>
                        <a:pt x="52" y="80"/>
                        <a:pt x="70" y="74"/>
                        <a:pt x="77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6" name="Freeform 1246"/>
                <p:cNvSpPr>
                  <a:spLocks/>
                </p:cNvSpPr>
                <p:nvPr/>
              </p:nvSpPr>
              <p:spPr bwMode="auto">
                <a:xfrm>
                  <a:off x="1568" y="2236"/>
                  <a:ext cx="13" cy="9"/>
                </a:xfrm>
                <a:custGeom>
                  <a:avLst/>
                  <a:gdLst>
                    <a:gd name="T0" fmla="*/ 8 w 13"/>
                    <a:gd name="T1" fmla="*/ 7 h 9"/>
                    <a:gd name="T2" fmla="*/ 9 w 13"/>
                    <a:gd name="T3" fmla="*/ 7 h 9"/>
                    <a:gd name="T4" fmla="*/ 13 w 13"/>
                    <a:gd name="T5" fmla="*/ 8 h 9"/>
                    <a:gd name="T6" fmla="*/ 13 w 13"/>
                    <a:gd name="T7" fmla="*/ 7 h 9"/>
                    <a:gd name="T8" fmla="*/ 9 w 13"/>
                    <a:gd name="T9" fmla="*/ 6 h 9"/>
                    <a:gd name="T10" fmla="*/ 9 w 13"/>
                    <a:gd name="T11" fmla="*/ 6 h 9"/>
                    <a:gd name="T12" fmla="*/ 9 w 13"/>
                    <a:gd name="T13" fmla="*/ 6 h 9"/>
                    <a:gd name="T14" fmla="*/ 9 w 13"/>
                    <a:gd name="T15" fmla="*/ 5 h 9"/>
                    <a:gd name="T16" fmla="*/ 10 w 13"/>
                    <a:gd name="T17" fmla="*/ 6 h 9"/>
                    <a:gd name="T18" fmla="*/ 13 w 13"/>
                    <a:gd name="T19" fmla="*/ 6 h 9"/>
                    <a:gd name="T20" fmla="*/ 13 w 13"/>
                    <a:gd name="T21" fmla="*/ 5 h 9"/>
                    <a:gd name="T22" fmla="*/ 10 w 13"/>
                    <a:gd name="T23" fmla="*/ 5 h 9"/>
                    <a:gd name="T24" fmla="*/ 9 w 13"/>
                    <a:gd name="T25" fmla="*/ 4 h 9"/>
                    <a:gd name="T26" fmla="*/ 6 w 13"/>
                    <a:gd name="T27" fmla="*/ 1 h 9"/>
                    <a:gd name="T28" fmla="*/ 1 w 13"/>
                    <a:gd name="T29" fmla="*/ 4 h 9"/>
                    <a:gd name="T30" fmla="*/ 4 w 13"/>
                    <a:gd name="T31" fmla="*/ 8 h 9"/>
                    <a:gd name="T32" fmla="*/ 8 w 13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8" y="7"/>
                      </a:moveTo>
                      <a:cubicBezTo>
                        <a:pt x="8" y="7"/>
                        <a:pt x="9" y="7"/>
                        <a:pt x="9" y="7"/>
                      </a:cubicBezTo>
                      <a:cubicBezTo>
                        <a:pt x="10" y="7"/>
                        <a:pt x="11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10" y="6"/>
                      </a:cubicBezTo>
                      <a:cubicBezTo>
                        <a:pt x="11" y="6"/>
                        <a:pt x="12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1" y="5"/>
                        <a:pt x="10" y="5"/>
                      </a:cubicBezTo>
                      <a:cubicBezTo>
                        <a:pt x="10" y="5"/>
                        <a:pt x="9" y="5"/>
                        <a:pt x="9" y="4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ubicBezTo>
                        <a:pt x="5" y="9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7" name="Freeform 1247"/>
                <p:cNvSpPr>
                  <a:spLocks/>
                </p:cNvSpPr>
                <p:nvPr/>
              </p:nvSpPr>
              <p:spPr bwMode="auto">
                <a:xfrm>
                  <a:off x="2132" y="2357"/>
                  <a:ext cx="16" cy="8"/>
                </a:xfrm>
                <a:custGeom>
                  <a:avLst/>
                  <a:gdLst>
                    <a:gd name="T0" fmla="*/ 44 w 144"/>
                    <a:gd name="T1" fmla="*/ 20 h 80"/>
                    <a:gd name="T2" fmla="*/ 52 w 144"/>
                    <a:gd name="T3" fmla="*/ 24 h 80"/>
                    <a:gd name="T4" fmla="*/ 48 w 144"/>
                    <a:gd name="T5" fmla="*/ 30 h 80"/>
                    <a:gd name="T6" fmla="*/ 48 w 144"/>
                    <a:gd name="T7" fmla="*/ 34 h 80"/>
                    <a:gd name="T8" fmla="*/ 32 w 144"/>
                    <a:gd name="T9" fmla="*/ 30 h 80"/>
                    <a:gd name="T10" fmla="*/ 4 w 144"/>
                    <a:gd name="T11" fmla="*/ 27 h 80"/>
                    <a:gd name="T12" fmla="*/ 0 w 144"/>
                    <a:gd name="T13" fmla="*/ 34 h 80"/>
                    <a:gd name="T14" fmla="*/ 28 w 144"/>
                    <a:gd name="T15" fmla="*/ 37 h 80"/>
                    <a:gd name="T16" fmla="*/ 48 w 144"/>
                    <a:gd name="T17" fmla="*/ 44 h 80"/>
                    <a:gd name="T18" fmla="*/ 80 w 144"/>
                    <a:gd name="T19" fmla="*/ 77 h 80"/>
                    <a:gd name="T20" fmla="*/ 136 w 144"/>
                    <a:gd name="T21" fmla="*/ 50 h 80"/>
                    <a:gd name="T22" fmla="*/ 104 w 144"/>
                    <a:gd name="T23" fmla="*/ 4 h 80"/>
                    <a:gd name="T24" fmla="*/ 56 w 144"/>
                    <a:gd name="T25" fmla="*/ 17 h 80"/>
                    <a:gd name="T26" fmla="*/ 44 w 144"/>
                    <a:gd name="T27" fmla="*/ 14 h 80"/>
                    <a:gd name="T28" fmla="*/ 8 w 144"/>
                    <a:gd name="T29" fmla="*/ 7 h 80"/>
                    <a:gd name="T30" fmla="*/ 4 w 144"/>
                    <a:gd name="T31" fmla="*/ 17 h 80"/>
                    <a:gd name="T32" fmla="*/ 44 w 144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4" y="20"/>
                      </a:moveTo>
                      <a:cubicBezTo>
                        <a:pt x="48" y="20"/>
                        <a:pt x="52" y="20"/>
                        <a:pt x="52" y="24"/>
                      </a:cubicBezTo>
                      <a:cubicBezTo>
                        <a:pt x="52" y="24"/>
                        <a:pt x="48" y="27"/>
                        <a:pt x="48" y="30"/>
                      </a:cubicBezTo>
                      <a:cubicBezTo>
                        <a:pt x="48" y="34"/>
                        <a:pt x="48" y="34"/>
                        <a:pt x="48" y="34"/>
                      </a:cubicBezTo>
                      <a:cubicBezTo>
                        <a:pt x="40" y="34"/>
                        <a:pt x="36" y="30"/>
                        <a:pt x="32" y="30"/>
                      </a:cubicBezTo>
                      <a:cubicBezTo>
                        <a:pt x="24" y="27"/>
                        <a:pt x="12" y="27"/>
                        <a:pt x="4" y="27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12" y="34"/>
                        <a:pt x="20" y="34"/>
                        <a:pt x="28" y="37"/>
                      </a:cubicBezTo>
                      <a:cubicBezTo>
                        <a:pt x="36" y="37"/>
                        <a:pt x="40" y="40"/>
                        <a:pt x="48" y="44"/>
                      </a:cubicBezTo>
                      <a:cubicBezTo>
                        <a:pt x="48" y="57"/>
                        <a:pt x="64" y="70"/>
                        <a:pt x="80" y="77"/>
                      </a:cubicBezTo>
                      <a:cubicBezTo>
                        <a:pt x="104" y="80"/>
                        <a:pt x="132" y="70"/>
                        <a:pt x="136" y="50"/>
                      </a:cubicBezTo>
                      <a:cubicBezTo>
                        <a:pt x="144" y="30"/>
                        <a:pt x="128" y="7"/>
                        <a:pt x="104" y="4"/>
                      </a:cubicBezTo>
                      <a:cubicBezTo>
                        <a:pt x="84" y="0"/>
                        <a:pt x="68" y="7"/>
                        <a:pt x="56" y="17"/>
                      </a:cubicBezTo>
                      <a:cubicBezTo>
                        <a:pt x="52" y="14"/>
                        <a:pt x="48" y="14"/>
                        <a:pt x="44" y="14"/>
                      </a:cubicBezTo>
                      <a:cubicBezTo>
                        <a:pt x="32" y="10"/>
                        <a:pt x="20" y="10"/>
                        <a:pt x="8" y="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20" y="17"/>
                        <a:pt x="32" y="17"/>
                        <a:pt x="44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8" name="Freeform 1248"/>
                <p:cNvSpPr>
                  <a:spLocks/>
                </p:cNvSpPr>
                <p:nvPr/>
              </p:nvSpPr>
              <p:spPr bwMode="auto">
                <a:xfrm>
                  <a:off x="2132" y="2356"/>
                  <a:ext cx="16" cy="9"/>
                </a:xfrm>
                <a:custGeom>
                  <a:avLst/>
                  <a:gdLst>
                    <a:gd name="T0" fmla="*/ 5 w 16"/>
                    <a:gd name="T1" fmla="*/ 3 h 9"/>
                    <a:gd name="T2" fmla="*/ 6 w 16"/>
                    <a:gd name="T3" fmla="*/ 3 h 9"/>
                    <a:gd name="T4" fmla="*/ 5 w 16"/>
                    <a:gd name="T5" fmla="*/ 4 h 9"/>
                    <a:gd name="T6" fmla="*/ 5 w 16"/>
                    <a:gd name="T7" fmla="*/ 4 h 9"/>
                    <a:gd name="T8" fmla="*/ 4 w 16"/>
                    <a:gd name="T9" fmla="*/ 4 h 9"/>
                    <a:gd name="T10" fmla="*/ 1 w 16"/>
                    <a:gd name="T11" fmla="*/ 3 h 9"/>
                    <a:gd name="T12" fmla="*/ 0 w 16"/>
                    <a:gd name="T13" fmla="*/ 4 h 9"/>
                    <a:gd name="T14" fmla="*/ 3 w 16"/>
                    <a:gd name="T15" fmla="*/ 4 h 9"/>
                    <a:gd name="T16" fmla="*/ 5 w 16"/>
                    <a:gd name="T17" fmla="*/ 5 h 9"/>
                    <a:gd name="T18" fmla="*/ 9 w 16"/>
                    <a:gd name="T19" fmla="*/ 9 h 9"/>
                    <a:gd name="T20" fmla="*/ 15 w 16"/>
                    <a:gd name="T21" fmla="*/ 6 h 9"/>
                    <a:gd name="T22" fmla="*/ 11 w 16"/>
                    <a:gd name="T23" fmla="*/ 1 h 9"/>
                    <a:gd name="T24" fmla="*/ 6 w 16"/>
                    <a:gd name="T25" fmla="*/ 2 h 9"/>
                    <a:gd name="T26" fmla="*/ 5 w 16"/>
                    <a:gd name="T27" fmla="*/ 2 h 9"/>
                    <a:gd name="T28" fmla="*/ 1 w 16"/>
                    <a:gd name="T29" fmla="*/ 1 h 9"/>
                    <a:gd name="T30" fmla="*/ 1 w 16"/>
                    <a:gd name="T31" fmla="*/ 2 h 9"/>
                    <a:gd name="T32" fmla="*/ 5 w 16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9">
                      <a:moveTo>
                        <a:pt x="5" y="3"/>
                      </a:move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4" y="4"/>
                        <a:pt x="5" y="5"/>
                        <a:pt x="5" y="5"/>
                      </a:cubicBezTo>
                      <a:cubicBezTo>
                        <a:pt x="5" y="7"/>
                        <a:pt x="7" y="8"/>
                        <a:pt x="9" y="9"/>
                      </a:cubicBezTo>
                      <a:cubicBezTo>
                        <a:pt x="11" y="9"/>
                        <a:pt x="14" y="8"/>
                        <a:pt x="15" y="6"/>
                      </a:cubicBezTo>
                      <a:cubicBezTo>
                        <a:pt x="16" y="4"/>
                        <a:pt x="14" y="1"/>
                        <a:pt x="11" y="1"/>
                      </a:cubicBezTo>
                      <a:cubicBezTo>
                        <a:pt x="9" y="0"/>
                        <a:pt x="7" y="1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2" y="2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4" y="2"/>
                        <a:pt x="5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9" name="Freeform 1249"/>
                <p:cNvSpPr>
                  <a:spLocks/>
                </p:cNvSpPr>
                <p:nvPr/>
              </p:nvSpPr>
              <p:spPr bwMode="auto">
                <a:xfrm>
                  <a:off x="2119" y="2353"/>
                  <a:ext cx="13" cy="9"/>
                </a:xfrm>
                <a:custGeom>
                  <a:avLst/>
                  <a:gdLst>
                    <a:gd name="T0" fmla="*/ 77 w 128"/>
                    <a:gd name="T1" fmla="*/ 67 h 80"/>
                    <a:gd name="T2" fmla="*/ 85 w 128"/>
                    <a:gd name="T3" fmla="*/ 67 h 80"/>
                    <a:gd name="T4" fmla="*/ 121 w 128"/>
                    <a:gd name="T5" fmla="*/ 70 h 80"/>
                    <a:gd name="T6" fmla="*/ 125 w 128"/>
                    <a:gd name="T7" fmla="*/ 64 h 80"/>
                    <a:gd name="T8" fmla="*/ 85 w 128"/>
                    <a:gd name="T9" fmla="*/ 60 h 80"/>
                    <a:gd name="T10" fmla="*/ 81 w 128"/>
                    <a:gd name="T11" fmla="*/ 60 h 80"/>
                    <a:gd name="T12" fmla="*/ 85 w 128"/>
                    <a:gd name="T13" fmla="*/ 50 h 80"/>
                    <a:gd name="T14" fmla="*/ 85 w 128"/>
                    <a:gd name="T15" fmla="*/ 47 h 80"/>
                    <a:gd name="T16" fmla="*/ 96 w 128"/>
                    <a:gd name="T17" fmla="*/ 50 h 80"/>
                    <a:gd name="T18" fmla="*/ 128 w 128"/>
                    <a:gd name="T19" fmla="*/ 54 h 80"/>
                    <a:gd name="T20" fmla="*/ 128 w 128"/>
                    <a:gd name="T21" fmla="*/ 47 h 80"/>
                    <a:gd name="T22" fmla="*/ 99 w 128"/>
                    <a:gd name="T23" fmla="*/ 44 h 80"/>
                    <a:gd name="T24" fmla="*/ 85 w 128"/>
                    <a:gd name="T25" fmla="*/ 40 h 80"/>
                    <a:gd name="T26" fmla="*/ 55 w 128"/>
                    <a:gd name="T27" fmla="*/ 4 h 80"/>
                    <a:gd name="T28" fmla="*/ 8 w 128"/>
                    <a:gd name="T29" fmla="*/ 34 h 80"/>
                    <a:gd name="T30" fmla="*/ 37 w 128"/>
                    <a:gd name="T31" fmla="*/ 77 h 80"/>
                    <a:gd name="T32" fmla="*/ 77 w 128"/>
                    <a:gd name="T33" fmla="*/ 6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77" y="67"/>
                      </a:moveTo>
                      <a:cubicBezTo>
                        <a:pt x="77" y="67"/>
                        <a:pt x="81" y="67"/>
                        <a:pt x="85" y="67"/>
                      </a:cubicBezTo>
                      <a:cubicBezTo>
                        <a:pt x="96" y="70"/>
                        <a:pt x="110" y="70"/>
                        <a:pt x="121" y="70"/>
                      </a:cubicBezTo>
                      <a:cubicBezTo>
                        <a:pt x="125" y="64"/>
                        <a:pt x="125" y="64"/>
                        <a:pt x="125" y="64"/>
                      </a:cubicBezTo>
                      <a:cubicBezTo>
                        <a:pt x="110" y="64"/>
                        <a:pt x="99" y="64"/>
                        <a:pt x="85" y="60"/>
                      </a:cubicBezTo>
                      <a:cubicBezTo>
                        <a:pt x="85" y="60"/>
                        <a:pt x="81" y="60"/>
                        <a:pt x="81" y="60"/>
                      </a:cubicBezTo>
                      <a:cubicBezTo>
                        <a:pt x="85" y="57"/>
                        <a:pt x="85" y="54"/>
                        <a:pt x="85" y="50"/>
                      </a:cubicBezTo>
                      <a:cubicBezTo>
                        <a:pt x="85" y="50"/>
                        <a:pt x="85" y="47"/>
                        <a:pt x="85" y="47"/>
                      </a:cubicBezTo>
                      <a:cubicBezTo>
                        <a:pt x="88" y="50"/>
                        <a:pt x="92" y="50"/>
                        <a:pt x="96" y="50"/>
                      </a:cubicBezTo>
                      <a:cubicBezTo>
                        <a:pt x="107" y="54"/>
                        <a:pt x="117" y="54"/>
                        <a:pt x="128" y="54"/>
                      </a:cubicBezTo>
                      <a:cubicBezTo>
                        <a:pt x="128" y="47"/>
                        <a:pt x="128" y="47"/>
                        <a:pt x="128" y="47"/>
                      </a:cubicBezTo>
                      <a:cubicBezTo>
                        <a:pt x="117" y="47"/>
                        <a:pt x="107" y="44"/>
                        <a:pt x="99" y="44"/>
                      </a:cubicBezTo>
                      <a:cubicBezTo>
                        <a:pt x="96" y="40"/>
                        <a:pt x="92" y="40"/>
                        <a:pt x="85" y="40"/>
                      </a:cubicBezTo>
                      <a:cubicBezTo>
                        <a:pt x="85" y="24"/>
                        <a:pt x="74" y="10"/>
                        <a:pt x="55" y="4"/>
                      </a:cubicBezTo>
                      <a:cubicBezTo>
                        <a:pt x="33" y="0"/>
                        <a:pt x="11" y="14"/>
                        <a:pt x="8" y="34"/>
                      </a:cubicBezTo>
                      <a:cubicBezTo>
                        <a:pt x="0" y="54"/>
                        <a:pt x="15" y="74"/>
                        <a:pt x="37" y="77"/>
                      </a:cubicBezTo>
                      <a:cubicBezTo>
                        <a:pt x="52" y="80"/>
                        <a:pt x="66" y="77"/>
                        <a:pt x="77" y="6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0" name="Freeform 1250"/>
                <p:cNvSpPr>
                  <a:spLocks/>
                </p:cNvSpPr>
                <p:nvPr/>
              </p:nvSpPr>
              <p:spPr bwMode="auto">
                <a:xfrm>
                  <a:off x="2119" y="2353"/>
                  <a:ext cx="13" cy="9"/>
                </a:xfrm>
                <a:custGeom>
                  <a:avLst/>
                  <a:gdLst>
                    <a:gd name="T0" fmla="*/ 8 w 13"/>
                    <a:gd name="T1" fmla="*/ 7 h 9"/>
                    <a:gd name="T2" fmla="*/ 9 w 13"/>
                    <a:gd name="T3" fmla="*/ 7 h 9"/>
                    <a:gd name="T4" fmla="*/ 13 w 13"/>
                    <a:gd name="T5" fmla="*/ 8 h 9"/>
                    <a:gd name="T6" fmla="*/ 13 w 13"/>
                    <a:gd name="T7" fmla="*/ 7 h 9"/>
                    <a:gd name="T8" fmla="*/ 9 w 13"/>
                    <a:gd name="T9" fmla="*/ 6 h 9"/>
                    <a:gd name="T10" fmla="*/ 8 w 13"/>
                    <a:gd name="T11" fmla="*/ 6 h 9"/>
                    <a:gd name="T12" fmla="*/ 9 w 13"/>
                    <a:gd name="T13" fmla="*/ 5 h 9"/>
                    <a:gd name="T14" fmla="*/ 9 w 13"/>
                    <a:gd name="T15" fmla="*/ 5 h 9"/>
                    <a:gd name="T16" fmla="*/ 10 w 13"/>
                    <a:gd name="T17" fmla="*/ 5 h 9"/>
                    <a:gd name="T18" fmla="*/ 13 w 13"/>
                    <a:gd name="T19" fmla="*/ 6 h 9"/>
                    <a:gd name="T20" fmla="*/ 13 w 13"/>
                    <a:gd name="T21" fmla="*/ 5 h 9"/>
                    <a:gd name="T22" fmla="*/ 10 w 13"/>
                    <a:gd name="T23" fmla="*/ 5 h 9"/>
                    <a:gd name="T24" fmla="*/ 9 w 13"/>
                    <a:gd name="T25" fmla="*/ 4 h 9"/>
                    <a:gd name="T26" fmla="*/ 6 w 13"/>
                    <a:gd name="T27" fmla="*/ 1 h 9"/>
                    <a:gd name="T28" fmla="*/ 1 w 13"/>
                    <a:gd name="T29" fmla="*/ 4 h 9"/>
                    <a:gd name="T30" fmla="*/ 4 w 13"/>
                    <a:gd name="T31" fmla="*/ 8 h 9"/>
                    <a:gd name="T32" fmla="*/ 8 w 13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8" y="7"/>
                      </a:move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0" y="8"/>
                        <a:pt x="11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1" y="7"/>
                        <a:pt x="10" y="7"/>
                        <a:pt x="9" y="6"/>
                      </a:cubicBezTo>
                      <a:cubicBezTo>
                        <a:pt x="9" y="6"/>
                        <a:pt x="8" y="6"/>
                        <a:pt x="8" y="6"/>
                      </a:cubicBez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10" y="5"/>
                      </a:cubicBezTo>
                      <a:cubicBezTo>
                        <a:pt x="11" y="6"/>
                        <a:pt x="12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1" y="5"/>
                        <a:pt x="10" y="5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3"/>
                        <a:pt x="8" y="1"/>
                        <a:pt x="6" y="1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ubicBezTo>
                        <a:pt x="5" y="9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1" name="Freeform 1251"/>
                <p:cNvSpPr>
                  <a:spLocks/>
                </p:cNvSpPr>
                <p:nvPr/>
              </p:nvSpPr>
              <p:spPr bwMode="auto">
                <a:xfrm>
                  <a:off x="1580" y="2248"/>
                  <a:ext cx="13" cy="9"/>
                </a:xfrm>
                <a:custGeom>
                  <a:avLst/>
                  <a:gdLst>
                    <a:gd name="T0" fmla="*/ 41 w 128"/>
                    <a:gd name="T1" fmla="*/ 20 h 80"/>
                    <a:gd name="T2" fmla="*/ 48 w 128"/>
                    <a:gd name="T3" fmla="*/ 24 h 80"/>
                    <a:gd name="T4" fmla="*/ 44 w 128"/>
                    <a:gd name="T5" fmla="*/ 30 h 80"/>
                    <a:gd name="T6" fmla="*/ 44 w 128"/>
                    <a:gd name="T7" fmla="*/ 37 h 80"/>
                    <a:gd name="T8" fmla="*/ 26 w 128"/>
                    <a:gd name="T9" fmla="*/ 30 h 80"/>
                    <a:gd name="T10" fmla="*/ 0 w 128"/>
                    <a:gd name="T11" fmla="*/ 27 h 80"/>
                    <a:gd name="T12" fmla="*/ 0 w 128"/>
                    <a:gd name="T13" fmla="*/ 37 h 80"/>
                    <a:gd name="T14" fmla="*/ 26 w 128"/>
                    <a:gd name="T15" fmla="*/ 37 h 80"/>
                    <a:gd name="T16" fmla="*/ 44 w 128"/>
                    <a:gd name="T17" fmla="*/ 44 h 80"/>
                    <a:gd name="T18" fmla="*/ 77 w 128"/>
                    <a:gd name="T19" fmla="*/ 77 h 80"/>
                    <a:gd name="T20" fmla="*/ 125 w 128"/>
                    <a:gd name="T21" fmla="*/ 47 h 80"/>
                    <a:gd name="T22" fmla="*/ 92 w 128"/>
                    <a:gd name="T23" fmla="*/ 4 h 80"/>
                    <a:gd name="T24" fmla="*/ 52 w 128"/>
                    <a:gd name="T25" fmla="*/ 17 h 80"/>
                    <a:gd name="T26" fmla="*/ 41 w 128"/>
                    <a:gd name="T27" fmla="*/ 14 h 80"/>
                    <a:gd name="T28" fmla="*/ 8 w 128"/>
                    <a:gd name="T29" fmla="*/ 10 h 80"/>
                    <a:gd name="T30" fmla="*/ 4 w 128"/>
                    <a:gd name="T31" fmla="*/ 17 h 80"/>
                    <a:gd name="T32" fmla="*/ 41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20"/>
                      </a:moveTo>
                      <a:cubicBezTo>
                        <a:pt x="41" y="20"/>
                        <a:pt x="44" y="24"/>
                        <a:pt x="48" y="24"/>
                      </a:cubicBezTo>
                      <a:cubicBezTo>
                        <a:pt x="44" y="24"/>
                        <a:pt x="44" y="30"/>
                        <a:pt x="44" y="30"/>
                      </a:cubicBezTo>
                      <a:cubicBezTo>
                        <a:pt x="44" y="34"/>
                        <a:pt x="44" y="34"/>
                        <a:pt x="44" y="37"/>
                      </a:cubicBezTo>
                      <a:cubicBezTo>
                        <a:pt x="37" y="34"/>
                        <a:pt x="33" y="34"/>
                        <a:pt x="26" y="30"/>
                      </a:cubicBezTo>
                      <a:cubicBezTo>
                        <a:pt x="19" y="30"/>
                        <a:pt x="11" y="27"/>
                        <a:pt x="0" y="2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1" y="37"/>
                        <a:pt x="19" y="37"/>
                        <a:pt x="26" y="37"/>
                      </a:cubicBezTo>
                      <a:cubicBezTo>
                        <a:pt x="33" y="40"/>
                        <a:pt x="37" y="40"/>
                        <a:pt x="44" y="44"/>
                      </a:cubicBezTo>
                      <a:cubicBezTo>
                        <a:pt x="44" y="57"/>
                        <a:pt x="59" y="70"/>
                        <a:pt x="77" y="77"/>
                      </a:cubicBezTo>
                      <a:cubicBezTo>
                        <a:pt x="99" y="80"/>
                        <a:pt x="121" y="67"/>
                        <a:pt x="125" y="47"/>
                      </a:cubicBezTo>
                      <a:cubicBezTo>
                        <a:pt x="128" y="27"/>
                        <a:pt x="114" y="7"/>
                        <a:pt x="92" y="4"/>
                      </a:cubicBezTo>
                      <a:cubicBezTo>
                        <a:pt x="77" y="0"/>
                        <a:pt x="63" y="7"/>
                        <a:pt x="52" y="17"/>
                      </a:cubicBezTo>
                      <a:cubicBezTo>
                        <a:pt x="48" y="17"/>
                        <a:pt x="44" y="14"/>
                        <a:pt x="41" y="14"/>
                      </a:cubicBezTo>
                      <a:cubicBezTo>
                        <a:pt x="30" y="14"/>
                        <a:pt x="19" y="10"/>
                        <a:pt x="8" y="10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19" y="17"/>
                        <a:pt x="26" y="20"/>
                        <a:pt x="41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2" name="Freeform 1252"/>
                <p:cNvSpPr>
                  <a:spLocks/>
                </p:cNvSpPr>
                <p:nvPr/>
              </p:nvSpPr>
              <p:spPr bwMode="auto">
                <a:xfrm>
                  <a:off x="1580" y="2248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3 h 8"/>
                    <a:gd name="T4" fmla="*/ 4 w 13"/>
                    <a:gd name="T5" fmla="*/ 3 h 8"/>
                    <a:gd name="T6" fmla="*/ 4 w 13"/>
                    <a:gd name="T7" fmla="*/ 4 h 8"/>
                    <a:gd name="T8" fmla="*/ 2 w 13"/>
                    <a:gd name="T9" fmla="*/ 3 h 8"/>
                    <a:gd name="T10" fmla="*/ 0 w 13"/>
                    <a:gd name="T11" fmla="*/ 3 h 8"/>
                    <a:gd name="T12" fmla="*/ 0 w 13"/>
                    <a:gd name="T13" fmla="*/ 4 h 8"/>
                    <a:gd name="T14" fmla="*/ 2 w 13"/>
                    <a:gd name="T15" fmla="*/ 4 h 8"/>
                    <a:gd name="T16" fmla="*/ 4 w 13"/>
                    <a:gd name="T17" fmla="*/ 5 h 8"/>
                    <a:gd name="T18" fmla="*/ 8 w 13"/>
                    <a:gd name="T19" fmla="*/ 8 h 8"/>
                    <a:gd name="T20" fmla="*/ 13 w 13"/>
                    <a:gd name="T21" fmla="*/ 5 h 8"/>
                    <a:gd name="T22" fmla="*/ 9 w 13"/>
                    <a:gd name="T23" fmla="*/ 0 h 8"/>
                    <a:gd name="T24" fmla="*/ 5 w 13"/>
                    <a:gd name="T25" fmla="*/ 2 h 8"/>
                    <a:gd name="T26" fmla="*/ 4 w 13"/>
                    <a:gd name="T27" fmla="*/ 2 h 8"/>
                    <a:gd name="T28" fmla="*/ 0 w 13"/>
                    <a:gd name="T29" fmla="*/ 1 h 8"/>
                    <a:gd name="T30" fmla="*/ 0 w 13"/>
                    <a:gd name="T31" fmla="*/ 2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2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4" y="6"/>
                        <a:pt x="6" y="7"/>
                        <a:pt x="8" y="8"/>
                      </a:cubicBezTo>
                      <a:cubicBezTo>
                        <a:pt x="10" y="8"/>
                        <a:pt x="12" y="7"/>
                        <a:pt x="13" y="5"/>
                      </a:cubicBezTo>
                      <a:cubicBezTo>
                        <a:pt x="13" y="3"/>
                        <a:pt x="12" y="1"/>
                        <a:pt x="9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3" name="Freeform 1253"/>
                <p:cNvSpPr>
                  <a:spLocks/>
                </p:cNvSpPr>
                <p:nvPr/>
              </p:nvSpPr>
              <p:spPr bwMode="auto">
                <a:xfrm>
                  <a:off x="1564" y="2245"/>
                  <a:ext cx="16" cy="8"/>
                </a:xfrm>
                <a:custGeom>
                  <a:avLst/>
                  <a:gdLst>
                    <a:gd name="T0" fmla="*/ 87 w 144"/>
                    <a:gd name="T1" fmla="*/ 64 h 80"/>
                    <a:gd name="T2" fmla="*/ 91 w 144"/>
                    <a:gd name="T3" fmla="*/ 64 h 80"/>
                    <a:gd name="T4" fmla="*/ 136 w 144"/>
                    <a:gd name="T5" fmla="*/ 67 h 80"/>
                    <a:gd name="T6" fmla="*/ 140 w 144"/>
                    <a:gd name="T7" fmla="*/ 60 h 80"/>
                    <a:gd name="T8" fmla="*/ 95 w 144"/>
                    <a:gd name="T9" fmla="*/ 57 h 80"/>
                    <a:gd name="T10" fmla="*/ 91 w 144"/>
                    <a:gd name="T11" fmla="*/ 57 h 80"/>
                    <a:gd name="T12" fmla="*/ 95 w 144"/>
                    <a:gd name="T13" fmla="*/ 47 h 80"/>
                    <a:gd name="T14" fmla="*/ 95 w 144"/>
                    <a:gd name="T15" fmla="*/ 44 h 80"/>
                    <a:gd name="T16" fmla="*/ 107 w 144"/>
                    <a:gd name="T17" fmla="*/ 47 h 80"/>
                    <a:gd name="T18" fmla="*/ 140 w 144"/>
                    <a:gd name="T19" fmla="*/ 50 h 80"/>
                    <a:gd name="T20" fmla="*/ 144 w 144"/>
                    <a:gd name="T21" fmla="*/ 44 h 80"/>
                    <a:gd name="T22" fmla="*/ 112 w 144"/>
                    <a:gd name="T23" fmla="*/ 40 h 80"/>
                    <a:gd name="T24" fmla="*/ 95 w 144"/>
                    <a:gd name="T25" fmla="*/ 37 h 80"/>
                    <a:gd name="T26" fmla="*/ 58 w 144"/>
                    <a:gd name="T27" fmla="*/ 4 h 80"/>
                    <a:gd name="T28" fmla="*/ 5 w 144"/>
                    <a:gd name="T29" fmla="*/ 34 h 80"/>
                    <a:gd name="T30" fmla="*/ 42 w 144"/>
                    <a:gd name="T31" fmla="*/ 77 h 80"/>
                    <a:gd name="T32" fmla="*/ 87 w 144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7" y="64"/>
                      </a:moveTo>
                      <a:cubicBezTo>
                        <a:pt x="87" y="64"/>
                        <a:pt x="91" y="64"/>
                        <a:pt x="91" y="64"/>
                      </a:cubicBezTo>
                      <a:cubicBezTo>
                        <a:pt x="107" y="67"/>
                        <a:pt x="124" y="67"/>
                        <a:pt x="136" y="67"/>
                      </a:cubicBezTo>
                      <a:cubicBezTo>
                        <a:pt x="140" y="60"/>
                        <a:pt x="140" y="60"/>
                        <a:pt x="140" y="60"/>
                      </a:cubicBezTo>
                      <a:cubicBezTo>
                        <a:pt x="124" y="60"/>
                        <a:pt x="112" y="60"/>
                        <a:pt x="95" y="57"/>
                      </a:cubicBezTo>
                      <a:cubicBezTo>
                        <a:pt x="95" y="57"/>
                        <a:pt x="91" y="57"/>
                        <a:pt x="91" y="57"/>
                      </a:cubicBezTo>
                      <a:cubicBezTo>
                        <a:pt x="91" y="54"/>
                        <a:pt x="91" y="50"/>
                        <a:pt x="95" y="47"/>
                      </a:cubicBezTo>
                      <a:cubicBezTo>
                        <a:pt x="95" y="47"/>
                        <a:pt x="95" y="47"/>
                        <a:pt x="95" y="44"/>
                      </a:cubicBezTo>
                      <a:cubicBezTo>
                        <a:pt x="99" y="47"/>
                        <a:pt x="103" y="47"/>
                        <a:pt x="107" y="47"/>
                      </a:cubicBezTo>
                      <a:cubicBezTo>
                        <a:pt x="116" y="50"/>
                        <a:pt x="128" y="50"/>
                        <a:pt x="140" y="50"/>
                      </a:cubicBezTo>
                      <a:cubicBezTo>
                        <a:pt x="144" y="44"/>
                        <a:pt x="144" y="44"/>
                        <a:pt x="144" y="44"/>
                      </a:cubicBezTo>
                      <a:cubicBezTo>
                        <a:pt x="132" y="44"/>
                        <a:pt x="120" y="40"/>
                        <a:pt x="112" y="40"/>
                      </a:cubicBezTo>
                      <a:cubicBezTo>
                        <a:pt x="103" y="37"/>
                        <a:pt x="99" y="37"/>
                        <a:pt x="95" y="37"/>
                      </a:cubicBezTo>
                      <a:cubicBezTo>
                        <a:pt x="95" y="20"/>
                        <a:pt x="79" y="7"/>
                        <a:pt x="58" y="4"/>
                      </a:cubicBezTo>
                      <a:cubicBezTo>
                        <a:pt x="33" y="0"/>
                        <a:pt x="9" y="14"/>
                        <a:pt x="5" y="34"/>
                      </a:cubicBezTo>
                      <a:cubicBezTo>
                        <a:pt x="0" y="54"/>
                        <a:pt x="17" y="70"/>
                        <a:pt x="42" y="77"/>
                      </a:cubicBezTo>
                      <a:cubicBezTo>
                        <a:pt x="58" y="80"/>
                        <a:pt x="75" y="74"/>
                        <a:pt x="87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" name="Freeform 1254"/>
                <p:cNvSpPr>
                  <a:spLocks/>
                </p:cNvSpPr>
                <p:nvPr/>
              </p:nvSpPr>
              <p:spPr bwMode="auto">
                <a:xfrm>
                  <a:off x="1564" y="2245"/>
                  <a:ext cx="16" cy="8"/>
                </a:xfrm>
                <a:custGeom>
                  <a:avLst/>
                  <a:gdLst>
                    <a:gd name="T0" fmla="*/ 10 w 16"/>
                    <a:gd name="T1" fmla="*/ 6 h 8"/>
                    <a:gd name="T2" fmla="*/ 10 w 16"/>
                    <a:gd name="T3" fmla="*/ 6 h 8"/>
                    <a:gd name="T4" fmla="*/ 15 w 16"/>
                    <a:gd name="T5" fmla="*/ 7 h 8"/>
                    <a:gd name="T6" fmla="*/ 15 w 16"/>
                    <a:gd name="T7" fmla="*/ 6 h 8"/>
                    <a:gd name="T8" fmla="*/ 10 w 16"/>
                    <a:gd name="T9" fmla="*/ 6 h 8"/>
                    <a:gd name="T10" fmla="*/ 10 w 16"/>
                    <a:gd name="T11" fmla="*/ 6 h 8"/>
                    <a:gd name="T12" fmla="*/ 10 w 16"/>
                    <a:gd name="T13" fmla="*/ 5 h 8"/>
                    <a:gd name="T14" fmla="*/ 10 w 16"/>
                    <a:gd name="T15" fmla="*/ 4 h 8"/>
                    <a:gd name="T16" fmla="*/ 12 w 16"/>
                    <a:gd name="T17" fmla="*/ 5 h 8"/>
                    <a:gd name="T18" fmla="*/ 15 w 16"/>
                    <a:gd name="T19" fmla="*/ 5 h 8"/>
                    <a:gd name="T20" fmla="*/ 16 w 16"/>
                    <a:gd name="T21" fmla="*/ 4 h 8"/>
                    <a:gd name="T22" fmla="*/ 12 w 16"/>
                    <a:gd name="T23" fmla="*/ 4 h 8"/>
                    <a:gd name="T24" fmla="*/ 10 w 16"/>
                    <a:gd name="T25" fmla="*/ 4 h 8"/>
                    <a:gd name="T26" fmla="*/ 6 w 16"/>
                    <a:gd name="T27" fmla="*/ 0 h 8"/>
                    <a:gd name="T28" fmla="*/ 1 w 16"/>
                    <a:gd name="T29" fmla="*/ 3 h 8"/>
                    <a:gd name="T30" fmla="*/ 5 w 16"/>
                    <a:gd name="T31" fmla="*/ 8 h 8"/>
                    <a:gd name="T32" fmla="*/ 10 w 16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0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2" y="7"/>
                        <a:pt x="13" y="7"/>
                        <a:pt x="15" y="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3" y="6"/>
                        <a:pt x="12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0" y="4"/>
                      </a:cubicBez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4" y="4"/>
                        <a:pt x="13" y="4"/>
                        <a:pt x="12" y="4"/>
                      </a:cubicBezTo>
                      <a:cubicBezTo>
                        <a:pt x="11" y="4"/>
                        <a:pt x="11" y="4"/>
                        <a:pt x="10" y="4"/>
                      </a:cubicBezTo>
                      <a:cubicBezTo>
                        <a:pt x="10" y="2"/>
                        <a:pt x="9" y="0"/>
                        <a:pt x="6" y="0"/>
                      </a:cubicBezTo>
                      <a:cubicBezTo>
                        <a:pt x="4" y="0"/>
                        <a:pt x="1" y="1"/>
                        <a:pt x="1" y="3"/>
                      </a:cubicBezTo>
                      <a:cubicBezTo>
                        <a:pt x="0" y="5"/>
                        <a:pt x="2" y="7"/>
                        <a:pt x="5" y="8"/>
                      </a:cubicBezTo>
                      <a:cubicBezTo>
                        <a:pt x="6" y="8"/>
                        <a:pt x="8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" name="Freeform 1255"/>
                <p:cNvSpPr>
                  <a:spLocks/>
                </p:cNvSpPr>
                <p:nvPr/>
              </p:nvSpPr>
              <p:spPr bwMode="auto">
                <a:xfrm>
                  <a:off x="2136" y="2348"/>
                  <a:ext cx="13" cy="9"/>
                </a:xfrm>
                <a:custGeom>
                  <a:avLst/>
                  <a:gdLst>
                    <a:gd name="T0" fmla="*/ 41 w 128"/>
                    <a:gd name="T1" fmla="*/ 20 h 80"/>
                    <a:gd name="T2" fmla="*/ 48 w 128"/>
                    <a:gd name="T3" fmla="*/ 24 h 80"/>
                    <a:gd name="T4" fmla="*/ 44 w 128"/>
                    <a:gd name="T5" fmla="*/ 30 h 80"/>
                    <a:gd name="T6" fmla="*/ 44 w 128"/>
                    <a:gd name="T7" fmla="*/ 37 h 80"/>
                    <a:gd name="T8" fmla="*/ 26 w 128"/>
                    <a:gd name="T9" fmla="*/ 30 h 80"/>
                    <a:gd name="T10" fmla="*/ 0 w 128"/>
                    <a:gd name="T11" fmla="*/ 27 h 80"/>
                    <a:gd name="T12" fmla="*/ 0 w 128"/>
                    <a:gd name="T13" fmla="*/ 37 h 80"/>
                    <a:gd name="T14" fmla="*/ 26 w 128"/>
                    <a:gd name="T15" fmla="*/ 37 h 80"/>
                    <a:gd name="T16" fmla="*/ 41 w 128"/>
                    <a:gd name="T17" fmla="*/ 44 h 80"/>
                    <a:gd name="T18" fmla="*/ 74 w 128"/>
                    <a:gd name="T19" fmla="*/ 77 h 80"/>
                    <a:gd name="T20" fmla="*/ 125 w 128"/>
                    <a:gd name="T21" fmla="*/ 47 h 80"/>
                    <a:gd name="T22" fmla="*/ 92 w 128"/>
                    <a:gd name="T23" fmla="*/ 4 h 80"/>
                    <a:gd name="T24" fmla="*/ 52 w 128"/>
                    <a:gd name="T25" fmla="*/ 17 h 80"/>
                    <a:gd name="T26" fmla="*/ 41 w 128"/>
                    <a:gd name="T27" fmla="*/ 14 h 80"/>
                    <a:gd name="T28" fmla="*/ 4 w 128"/>
                    <a:gd name="T29" fmla="*/ 10 h 80"/>
                    <a:gd name="T30" fmla="*/ 4 w 128"/>
                    <a:gd name="T31" fmla="*/ 20 h 80"/>
                    <a:gd name="T32" fmla="*/ 41 w 128"/>
                    <a:gd name="T3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41" y="20"/>
                      </a:moveTo>
                      <a:cubicBezTo>
                        <a:pt x="41" y="24"/>
                        <a:pt x="44" y="24"/>
                        <a:pt x="48" y="24"/>
                      </a:cubicBezTo>
                      <a:cubicBezTo>
                        <a:pt x="44" y="24"/>
                        <a:pt x="44" y="30"/>
                        <a:pt x="44" y="30"/>
                      </a:cubicBezTo>
                      <a:cubicBezTo>
                        <a:pt x="44" y="34"/>
                        <a:pt x="44" y="34"/>
                        <a:pt x="44" y="37"/>
                      </a:cubicBezTo>
                      <a:cubicBezTo>
                        <a:pt x="37" y="34"/>
                        <a:pt x="33" y="34"/>
                        <a:pt x="26" y="30"/>
                      </a:cubicBezTo>
                      <a:cubicBezTo>
                        <a:pt x="19" y="30"/>
                        <a:pt x="11" y="27"/>
                        <a:pt x="0" y="2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8" y="37"/>
                        <a:pt x="19" y="37"/>
                        <a:pt x="26" y="37"/>
                      </a:cubicBezTo>
                      <a:cubicBezTo>
                        <a:pt x="33" y="40"/>
                        <a:pt x="37" y="44"/>
                        <a:pt x="41" y="44"/>
                      </a:cubicBezTo>
                      <a:cubicBezTo>
                        <a:pt x="44" y="60"/>
                        <a:pt x="59" y="74"/>
                        <a:pt x="74" y="77"/>
                      </a:cubicBezTo>
                      <a:cubicBezTo>
                        <a:pt x="96" y="80"/>
                        <a:pt x="121" y="67"/>
                        <a:pt x="125" y="47"/>
                      </a:cubicBezTo>
                      <a:cubicBezTo>
                        <a:pt x="128" y="27"/>
                        <a:pt x="114" y="7"/>
                        <a:pt x="92" y="4"/>
                      </a:cubicBezTo>
                      <a:cubicBezTo>
                        <a:pt x="77" y="0"/>
                        <a:pt x="63" y="7"/>
                        <a:pt x="52" y="17"/>
                      </a:cubicBezTo>
                      <a:cubicBezTo>
                        <a:pt x="48" y="17"/>
                        <a:pt x="44" y="17"/>
                        <a:pt x="41" y="14"/>
                      </a:cubicBezTo>
                      <a:cubicBezTo>
                        <a:pt x="30" y="14"/>
                        <a:pt x="15" y="10"/>
                        <a:pt x="4" y="10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15" y="17"/>
                        <a:pt x="26" y="20"/>
                        <a:pt x="41" y="2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" name="Freeform 1256"/>
                <p:cNvSpPr>
                  <a:spLocks/>
                </p:cNvSpPr>
                <p:nvPr/>
              </p:nvSpPr>
              <p:spPr bwMode="auto">
                <a:xfrm>
                  <a:off x="2136" y="2348"/>
                  <a:ext cx="13" cy="8"/>
                </a:xfrm>
                <a:custGeom>
                  <a:avLst/>
                  <a:gdLst>
                    <a:gd name="T0" fmla="*/ 4 w 13"/>
                    <a:gd name="T1" fmla="*/ 2 h 8"/>
                    <a:gd name="T2" fmla="*/ 5 w 13"/>
                    <a:gd name="T3" fmla="*/ 3 h 8"/>
                    <a:gd name="T4" fmla="*/ 4 w 13"/>
                    <a:gd name="T5" fmla="*/ 3 h 8"/>
                    <a:gd name="T6" fmla="*/ 4 w 13"/>
                    <a:gd name="T7" fmla="*/ 4 h 8"/>
                    <a:gd name="T8" fmla="*/ 2 w 13"/>
                    <a:gd name="T9" fmla="*/ 3 h 8"/>
                    <a:gd name="T10" fmla="*/ 0 w 13"/>
                    <a:gd name="T11" fmla="*/ 3 h 8"/>
                    <a:gd name="T12" fmla="*/ 0 w 13"/>
                    <a:gd name="T13" fmla="*/ 4 h 8"/>
                    <a:gd name="T14" fmla="*/ 2 w 13"/>
                    <a:gd name="T15" fmla="*/ 4 h 8"/>
                    <a:gd name="T16" fmla="*/ 4 w 13"/>
                    <a:gd name="T17" fmla="*/ 5 h 8"/>
                    <a:gd name="T18" fmla="*/ 7 w 13"/>
                    <a:gd name="T19" fmla="*/ 8 h 8"/>
                    <a:gd name="T20" fmla="*/ 13 w 13"/>
                    <a:gd name="T21" fmla="*/ 5 h 8"/>
                    <a:gd name="T22" fmla="*/ 9 w 13"/>
                    <a:gd name="T23" fmla="*/ 0 h 8"/>
                    <a:gd name="T24" fmla="*/ 5 w 13"/>
                    <a:gd name="T25" fmla="*/ 2 h 8"/>
                    <a:gd name="T26" fmla="*/ 4 w 13"/>
                    <a:gd name="T27" fmla="*/ 1 h 8"/>
                    <a:gd name="T28" fmla="*/ 0 w 13"/>
                    <a:gd name="T29" fmla="*/ 1 h 8"/>
                    <a:gd name="T30" fmla="*/ 0 w 13"/>
                    <a:gd name="T31" fmla="*/ 2 h 8"/>
                    <a:gd name="T32" fmla="*/ 4 w 13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2"/>
                      </a:move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2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6"/>
                        <a:pt x="6" y="8"/>
                        <a:pt x="7" y="8"/>
                      </a:cubicBezTo>
                      <a:cubicBezTo>
                        <a:pt x="10" y="8"/>
                        <a:pt x="12" y="7"/>
                        <a:pt x="13" y="5"/>
                      </a:cubicBezTo>
                      <a:cubicBezTo>
                        <a:pt x="13" y="3"/>
                        <a:pt x="12" y="1"/>
                        <a:pt x="9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1"/>
                        <a:pt x="1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" name="Freeform 1257"/>
                <p:cNvSpPr>
                  <a:spLocks/>
                </p:cNvSpPr>
                <p:nvPr/>
              </p:nvSpPr>
              <p:spPr bwMode="auto">
                <a:xfrm>
                  <a:off x="2120" y="2345"/>
                  <a:ext cx="16" cy="8"/>
                </a:xfrm>
                <a:custGeom>
                  <a:avLst/>
                  <a:gdLst>
                    <a:gd name="T0" fmla="*/ 87 w 144"/>
                    <a:gd name="T1" fmla="*/ 64 h 80"/>
                    <a:gd name="T2" fmla="*/ 91 w 144"/>
                    <a:gd name="T3" fmla="*/ 64 h 80"/>
                    <a:gd name="T4" fmla="*/ 136 w 144"/>
                    <a:gd name="T5" fmla="*/ 67 h 80"/>
                    <a:gd name="T6" fmla="*/ 136 w 144"/>
                    <a:gd name="T7" fmla="*/ 60 h 80"/>
                    <a:gd name="T8" fmla="*/ 95 w 144"/>
                    <a:gd name="T9" fmla="*/ 57 h 80"/>
                    <a:gd name="T10" fmla="*/ 91 w 144"/>
                    <a:gd name="T11" fmla="*/ 57 h 80"/>
                    <a:gd name="T12" fmla="*/ 91 w 144"/>
                    <a:gd name="T13" fmla="*/ 47 h 80"/>
                    <a:gd name="T14" fmla="*/ 95 w 144"/>
                    <a:gd name="T15" fmla="*/ 44 h 80"/>
                    <a:gd name="T16" fmla="*/ 107 w 144"/>
                    <a:gd name="T17" fmla="*/ 47 h 80"/>
                    <a:gd name="T18" fmla="*/ 140 w 144"/>
                    <a:gd name="T19" fmla="*/ 50 h 80"/>
                    <a:gd name="T20" fmla="*/ 144 w 144"/>
                    <a:gd name="T21" fmla="*/ 44 h 80"/>
                    <a:gd name="T22" fmla="*/ 107 w 144"/>
                    <a:gd name="T23" fmla="*/ 40 h 80"/>
                    <a:gd name="T24" fmla="*/ 95 w 144"/>
                    <a:gd name="T25" fmla="*/ 37 h 80"/>
                    <a:gd name="T26" fmla="*/ 58 w 144"/>
                    <a:gd name="T27" fmla="*/ 4 h 80"/>
                    <a:gd name="T28" fmla="*/ 5 w 144"/>
                    <a:gd name="T29" fmla="*/ 34 h 80"/>
                    <a:gd name="T30" fmla="*/ 37 w 144"/>
                    <a:gd name="T31" fmla="*/ 77 h 80"/>
                    <a:gd name="T32" fmla="*/ 87 w 144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7" y="64"/>
                      </a:moveTo>
                      <a:cubicBezTo>
                        <a:pt x="87" y="64"/>
                        <a:pt x="91" y="64"/>
                        <a:pt x="91" y="64"/>
                      </a:cubicBezTo>
                      <a:cubicBezTo>
                        <a:pt x="107" y="67"/>
                        <a:pt x="124" y="67"/>
                        <a:pt x="136" y="67"/>
                      </a:cubicBezTo>
                      <a:cubicBezTo>
                        <a:pt x="136" y="60"/>
                        <a:pt x="136" y="60"/>
                        <a:pt x="136" y="60"/>
                      </a:cubicBezTo>
                      <a:cubicBezTo>
                        <a:pt x="124" y="60"/>
                        <a:pt x="107" y="60"/>
                        <a:pt x="95" y="57"/>
                      </a:cubicBezTo>
                      <a:cubicBezTo>
                        <a:pt x="91" y="57"/>
                        <a:pt x="91" y="57"/>
                        <a:pt x="91" y="57"/>
                      </a:cubicBezTo>
                      <a:cubicBezTo>
                        <a:pt x="91" y="54"/>
                        <a:pt x="91" y="50"/>
                        <a:pt x="91" y="47"/>
                      </a:cubicBezTo>
                      <a:cubicBezTo>
                        <a:pt x="95" y="47"/>
                        <a:pt x="95" y="47"/>
                        <a:pt x="95" y="44"/>
                      </a:cubicBezTo>
                      <a:cubicBezTo>
                        <a:pt x="99" y="47"/>
                        <a:pt x="103" y="47"/>
                        <a:pt x="107" y="47"/>
                      </a:cubicBezTo>
                      <a:cubicBezTo>
                        <a:pt x="116" y="50"/>
                        <a:pt x="128" y="50"/>
                        <a:pt x="140" y="50"/>
                      </a:cubicBezTo>
                      <a:cubicBezTo>
                        <a:pt x="144" y="44"/>
                        <a:pt x="144" y="44"/>
                        <a:pt x="144" y="44"/>
                      </a:cubicBezTo>
                      <a:cubicBezTo>
                        <a:pt x="132" y="44"/>
                        <a:pt x="120" y="40"/>
                        <a:pt x="107" y="40"/>
                      </a:cubicBezTo>
                      <a:cubicBezTo>
                        <a:pt x="103" y="40"/>
                        <a:pt x="99" y="37"/>
                        <a:pt x="95" y="37"/>
                      </a:cubicBezTo>
                      <a:cubicBezTo>
                        <a:pt x="95" y="20"/>
                        <a:pt x="79" y="7"/>
                        <a:pt x="58" y="4"/>
                      </a:cubicBezTo>
                      <a:cubicBezTo>
                        <a:pt x="33" y="0"/>
                        <a:pt x="9" y="14"/>
                        <a:pt x="5" y="34"/>
                      </a:cubicBezTo>
                      <a:cubicBezTo>
                        <a:pt x="0" y="54"/>
                        <a:pt x="13" y="74"/>
                        <a:pt x="37" y="77"/>
                      </a:cubicBezTo>
                      <a:cubicBezTo>
                        <a:pt x="58" y="80"/>
                        <a:pt x="75" y="74"/>
                        <a:pt x="87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" name="Freeform 1258"/>
                <p:cNvSpPr>
                  <a:spLocks/>
                </p:cNvSpPr>
                <p:nvPr/>
              </p:nvSpPr>
              <p:spPr bwMode="auto">
                <a:xfrm>
                  <a:off x="2120" y="2345"/>
                  <a:ext cx="16" cy="8"/>
                </a:xfrm>
                <a:custGeom>
                  <a:avLst/>
                  <a:gdLst>
                    <a:gd name="T0" fmla="*/ 10 w 16"/>
                    <a:gd name="T1" fmla="*/ 6 h 8"/>
                    <a:gd name="T2" fmla="*/ 10 w 16"/>
                    <a:gd name="T3" fmla="*/ 6 h 8"/>
                    <a:gd name="T4" fmla="*/ 15 w 16"/>
                    <a:gd name="T5" fmla="*/ 7 h 8"/>
                    <a:gd name="T6" fmla="*/ 15 w 16"/>
                    <a:gd name="T7" fmla="*/ 6 h 8"/>
                    <a:gd name="T8" fmla="*/ 10 w 16"/>
                    <a:gd name="T9" fmla="*/ 6 h 8"/>
                    <a:gd name="T10" fmla="*/ 10 w 16"/>
                    <a:gd name="T11" fmla="*/ 6 h 8"/>
                    <a:gd name="T12" fmla="*/ 10 w 16"/>
                    <a:gd name="T13" fmla="*/ 5 h 8"/>
                    <a:gd name="T14" fmla="*/ 10 w 16"/>
                    <a:gd name="T15" fmla="*/ 4 h 8"/>
                    <a:gd name="T16" fmla="*/ 12 w 16"/>
                    <a:gd name="T17" fmla="*/ 5 h 8"/>
                    <a:gd name="T18" fmla="*/ 15 w 16"/>
                    <a:gd name="T19" fmla="*/ 5 h 8"/>
                    <a:gd name="T20" fmla="*/ 16 w 16"/>
                    <a:gd name="T21" fmla="*/ 4 h 8"/>
                    <a:gd name="T22" fmla="*/ 12 w 16"/>
                    <a:gd name="T23" fmla="*/ 4 h 8"/>
                    <a:gd name="T24" fmla="*/ 10 w 16"/>
                    <a:gd name="T25" fmla="*/ 4 h 8"/>
                    <a:gd name="T26" fmla="*/ 7 w 16"/>
                    <a:gd name="T27" fmla="*/ 0 h 8"/>
                    <a:gd name="T28" fmla="*/ 1 w 16"/>
                    <a:gd name="T29" fmla="*/ 3 h 8"/>
                    <a:gd name="T30" fmla="*/ 4 w 16"/>
                    <a:gd name="T31" fmla="*/ 8 h 8"/>
                    <a:gd name="T32" fmla="*/ 10 w 16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0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2" y="7"/>
                        <a:pt x="14" y="7"/>
                        <a:pt x="15" y="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4" y="6"/>
                        <a:pt x="12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0" y="4"/>
                      </a:cubicBez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4" y="4"/>
                        <a:pt x="13" y="4"/>
                        <a:pt x="12" y="4"/>
                      </a:cubicBezTo>
                      <a:cubicBezTo>
                        <a:pt x="11" y="4"/>
                        <a:pt x="11" y="4"/>
                        <a:pt x="10" y="4"/>
                      </a:cubicBezTo>
                      <a:cubicBezTo>
                        <a:pt x="10" y="2"/>
                        <a:pt x="9" y="0"/>
                        <a:pt x="7" y="0"/>
                      </a:cubicBezTo>
                      <a:cubicBezTo>
                        <a:pt x="4" y="0"/>
                        <a:pt x="1" y="1"/>
                        <a:pt x="1" y="3"/>
                      </a:cubicBezTo>
                      <a:cubicBezTo>
                        <a:pt x="0" y="5"/>
                        <a:pt x="2" y="7"/>
                        <a:pt x="4" y="8"/>
                      </a:cubicBezTo>
                      <a:cubicBezTo>
                        <a:pt x="7" y="8"/>
                        <a:pt x="8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" name="Freeform 1259"/>
                <p:cNvSpPr>
                  <a:spLocks/>
                </p:cNvSpPr>
                <p:nvPr/>
              </p:nvSpPr>
              <p:spPr bwMode="auto">
                <a:xfrm>
                  <a:off x="1578" y="2257"/>
                  <a:ext cx="13" cy="6"/>
                </a:xfrm>
                <a:custGeom>
                  <a:avLst/>
                  <a:gdLst>
                    <a:gd name="T0" fmla="*/ 40 w 128"/>
                    <a:gd name="T1" fmla="*/ 19 h 64"/>
                    <a:gd name="T2" fmla="*/ 47 w 128"/>
                    <a:gd name="T3" fmla="*/ 22 h 64"/>
                    <a:gd name="T4" fmla="*/ 43 w 128"/>
                    <a:gd name="T5" fmla="*/ 27 h 64"/>
                    <a:gd name="T6" fmla="*/ 43 w 128"/>
                    <a:gd name="T7" fmla="*/ 32 h 64"/>
                    <a:gd name="T8" fmla="*/ 29 w 128"/>
                    <a:gd name="T9" fmla="*/ 27 h 64"/>
                    <a:gd name="T10" fmla="*/ 4 w 128"/>
                    <a:gd name="T11" fmla="*/ 27 h 64"/>
                    <a:gd name="T12" fmla="*/ 0 w 128"/>
                    <a:gd name="T13" fmla="*/ 32 h 64"/>
                    <a:gd name="T14" fmla="*/ 25 w 128"/>
                    <a:gd name="T15" fmla="*/ 32 h 64"/>
                    <a:gd name="T16" fmla="*/ 43 w 128"/>
                    <a:gd name="T17" fmla="*/ 38 h 64"/>
                    <a:gd name="T18" fmla="*/ 75 w 128"/>
                    <a:gd name="T19" fmla="*/ 62 h 64"/>
                    <a:gd name="T20" fmla="*/ 125 w 128"/>
                    <a:gd name="T21" fmla="*/ 38 h 64"/>
                    <a:gd name="T22" fmla="*/ 89 w 128"/>
                    <a:gd name="T23" fmla="*/ 3 h 64"/>
                    <a:gd name="T24" fmla="*/ 50 w 128"/>
                    <a:gd name="T25" fmla="*/ 16 h 64"/>
                    <a:gd name="T26" fmla="*/ 40 w 128"/>
                    <a:gd name="T27" fmla="*/ 14 h 64"/>
                    <a:gd name="T28" fmla="*/ 8 w 128"/>
                    <a:gd name="T29" fmla="*/ 11 h 64"/>
                    <a:gd name="T30" fmla="*/ 4 w 128"/>
                    <a:gd name="T31" fmla="*/ 19 h 64"/>
                    <a:gd name="T32" fmla="*/ 40 w 128"/>
                    <a:gd name="T33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40" y="19"/>
                      </a:moveTo>
                      <a:cubicBezTo>
                        <a:pt x="43" y="19"/>
                        <a:pt x="47" y="22"/>
                        <a:pt x="47" y="22"/>
                      </a:cubicBezTo>
                      <a:cubicBezTo>
                        <a:pt x="47" y="22"/>
                        <a:pt x="47" y="27"/>
                        <a:pt x="43" y="27"/>
                      </a:cubicBezTo>
                      <a:cubicBezTo>
                        <a:pt x="43" y="30"/>
                        <a:pt x="43" y="30"/>
                        <a:pt x="43" y="32"/>
                      </a:cubicBezTo>
                      <a:cubicBezTo>
                        <a:pt x="40" y="30"/>
                        <a:pt x="32" y="30"/>
                        <a:pt x="29" y="27"/>
                      </a:cubicBezTo>
                      <a:cubicBezTo>
                        <a:pt x="22" y="27"/>
                        <a:pt x="11" y="27"/>
                        <a:pt x="4" y="27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1" y="32"/>
                        <a:pt x="18" y="32"/>
                        <a:pt x="25" y="32"/>
                      </a:cubicBezTo>
                      <a:cubicBezTo>
                        <a:pt x="32" y="35"/>
                        <a:pt x="40" y="35"/>
                        <a:pt x="43" y="38"/>
                      </a:cubicBezTo>
                      <a:cubicBezTo>
                        <a:pt x="47" y="48"/>
                        <a:pt x="57" y="59"/>
                        <a:pt x="75" y="62"/>
                      </a:cubicBezTo>
                      <a:cubicBezTo>
                        <a:pt x="96" y="64"/>
                        <a:pt x="121" y="54"/>
                        <a:pt x="125" y="38"/>
                      </a:cubicBezTo>
                      <a:cubicBezTo>
                        <a:pt x="128" y="22"/>
                        <a:pt x="111" y="6"/>
                        <a:pt x="89" y="3"/>
                      </a:cubicBezTo>
                      <a:cubicBezTo>
                        <a:pt x="75" y="0"/>
                        <a:pt x="61" y="8"/>
                        <a:pt x="50" y="16"/>
                      </a:cubicBezTo>
                      <a:cubicBezTo>
                        <a:pt x="47" y="16"/>
                        <a:pt x="43" y="14"/>
                        <a:pt x="40" y="14"/>
                      </a:cubicBezTo>
                      <a:cubicBezTo>
                        <a:pt x="29" y="14"/>
                        <a:pt x="18" y="14"/>
                        <a:pt x="8" y="11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8" y="19"/>
                        <a:pt x="29" y="19"/>
                        <a:pt x="40" y="1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" name="Freeform 1260"/>
                <p:cNvSpPr>
                  <a:spLocks/>
                </p:cNvSpPr>
                <p:nvPr/>
              </p:nvSpPr>
              <p:spPr bwMode="auto">
                <a:xfrm>
                  <a:off x="1578" y="2256"/>
                  <a:ext cx="13" cy="7"/>
                </a:xfrm>
                <a:custGeom>
                  <a:avLst/>
                  <a:gdLst>
                    <a:gd name="T0" fmla="*/ 4 w 13"/>
                    <a:gd name="T1" fmla="*/ 3 h 7"/>
                    <a:gd name="T2" fmla="*/ 5 w 13"/>
                    <a:gd name="T3" fmla="*/ 3 h 7"/>
                    <a:gd name="T4" fmla="*/ 4 w 13"/>
                    <a:gd name="T5" fmla="*/ 3 h 7"/>
                    <a:gd name="T6" fmla="*/ 4 w 13"/>
                    <a:gd name="T7" fmla="*/ 4 h 7"/>
                    <a:gd name="T8" fmla="*/ 3 w 13"/>
                    <a:gd name="T9" fmla="*/ 3 h 7"/>
                    <a:gd name="T10" fmla="*/ 0 w 13"/>
                    <a:gd name="T11" fmla="*/ 3 h 7"/>
                    <a:gd name="T12" fmla="*/ 0 w 13"/>
                    <a:gd name="T13" fmla="*/ 4 h 7"/>
                    <a:gd name="T14" fmla="*/ 2 w 13"/>
                    <a:gd name="T15" fmla="*/ 4 h 7"/>
                    <a:gd name="T16" fmla="*/ 4 w 13"/>
                    <a:gd name="T17" fmla="*/ 5 h 7"/>
                    <a:gd name="T18" fmla="*/ 8 w 13"/>
                    <a:gd name="T19" fmla="*/ 7 h 7"/>
                    <a:gd name="T20" fmla="*/ 13 w 13"/>
                    <a:gd name="T21" fmla="*/ 5 h 7"/>
                    <a:gd name="T22" fmla="*/ 9 w 13"/>
                    <a:gd name="T23" fmla="*/ 1 h 7"/>
                    <a:gd name="T24" fmla="*/ 5 w 13"/>
                    <a:gd name="T25" fmla="*/ 2 h 7"/>
                    <a:gd name="T26" fmla="*/ 4 w 13"/>
                    <a:gd name="T27" fmla="*/ 2 h 7"/>
                    <a:gd name="T28" fmla="*/ 1 w 13"/>
                    <a:gd name="T29" fmla="*/ 2 h 7"/>
                    <a:gd name="T30" fmla="*/ 0 w 13"/>
                    <a:gd name="T31" fmla="*/ 3 h 7"/>
                    <a:gd name="T32" fmla="*/ 4 w 13"/>
                    <a:gd name="T3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7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4" y="4"/>
                        <a:pt x="4" y="5"/>
                      </a:cubicBezTo>
                      <a:cubicBezTo>
                        <a:pt x="5" y="6"/>
                        <a:pt x="6" y="7"/>
                        <a:pt x="8" y="7"/>
                      </a:cubicBezTo>
                      <a:cubicBezTo>
                        <a:pt x="10" y="7"/>
                        <a:pt x="13" y="6"/>
                        <a:pt x="13" y="5"/>
                      </a:cubicBezTo>
                      <a:cubicBezTo>
                        <a:pt x="13" y="3"/>
                        <a:pt x="12" y="1"/>
                        <a:pt x="9" y="1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1" name="Freeform 1261"/>
                <p:cNvSpPr>
                  <a:spLocks/>
                </p:cNvSpPr>
                <p:nvPr/>
              </p:nvSpPr>
              <p:spPr bwMode="auto">
                <a:xfrm>
                  <a:off x="1563" y="2253"/>
                  <a:ext cx="15" cy="9"/>
                </a:xfrm>
                <a:custGeom>
                  <a:avLst/>
                  <a:gdLst>
                    <a:gd name="T0" fmla="*/ 87 w 144"/>
                    <a:gd name="T1" fmla="*/ 64 h 80"/>
                    <a:gd name="T2" fmla="*/ 95 w 144"/>
                    <a:gd name="T3" fmla="*/ 64 h 80"/>
                    <a:gd name="T4" fmla="*/ 136 w 144"/>
                    <a:gd name="T5" fmla="*/ 67 h 80"/>
                    <a:gd name="T6" fmla="*/ 140 w 144"/>
                    <a:gd name="T7" fmla="*/ 57 h 80"/>
                    <a:gd name="T8" fmla="*/ 95 w 144"/>
                    <a:gd name="T9" fmla="*/ 57 h 80"/>
                    <a:gd name="T10" fmla="*/ 91 w 144"/>
                    <a:gd name="T11" fmla="*/ 57 h 80"/>
                    <a:gd name="T12" fmla="*/ 95 w 144"/>
                    <a:gd name="T13" fmla="*/ 47 h 80"/>
                    <a:gd name="T14" fmla="*/ 95 w 144"/>
                    <a:gd name="T15" fmla="*/ 44 h 80"/>
                    <a:gd name="T16" fmla="*/ 107 w 144"/>
                    <a:gd name="T17" fmla="*/ 47 h 80"/>
                    <a:gd name="T18" fmla="*/ 140 w 144"/>
                    <a:gd name="T19" fmla="*/ 50 h 80"/>
                    <a:gd name="T20" fmla="*/ 144 w 144"/>
                    <a:gd name="T21" fmla="*/ 40 h 80"/>
                    <a:gd name="T22" fmla="*/ 112 w 144"/>
                    <a:gd name="T23" fmla="*/ 37 h 80"/>
                    <a:gd name="T24" fmla="*/ 95 w 144"/>
                    <a:gd name="T25" fmla="*/ 37 h 80"/>
                    <a:gd name="T26" fmla="*/ 58 w 144"/>
                    <a:gd name="T27" fmla="*/ 4 h 80"/>
                    <a:gd name="T28" fmla="*/ 5 w 144"/>
                    <a:gd name="T29" fmla="*/ 34 h 80"/>
                    <a:gd name="T30" fmla="*/ 42 w 144"/>
                    <a:gd name="T31" fmla="*/ 77 h 80"/>
                    <a:gd name="T32" fmla="*/ 87 w 144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7" y="64"/>
                      </a:moveTo>
                      <a:cubicBezTo>
                        <a:pt x="91" y="64"/>
                        <a:pt x="91" y="64"/>
                        <a:pt x="95" y="64"/>
                      </a:cubicBezTo>
                      <a:cubicBezTo>
                        <a:pt x="107" y="67"/>
                        <a:pt x="124" y="67"/>
                        <a:pt x="136" y="67"/>
                      </a:cubicBezTo>
                      <a:cubicBezTo>
                        <a:pt x="140" y="57"/>
                        <a:pt x="140" y="57"/>
                        <a:pt x="140" y="57"/>
                      </a:cubicBezTo>
                      <a:cubicBezTo>
                        <a:pt x="124" y="57"/>
                        <a:pt x="112" y="57"/>
                        <a:pt x="95" y="57"/>
                      </a:cubicBezTo>
                      <a:cubicBezTo>
                        <a:pt x="95" y="57"/>
                        <a:pt x="91" y="57"/>
                        <a:pt x="91" y="57"/>
                      </a:cubicBezTo>
                      <a:cubicBezTo>
                        <a:pt x="95" y="54"/>
                        <a:pt x="95" y="50"/>
                        <a:pt x="95" y="47"/>
                      </a:cubicBezTo>
                      <a:cubicBezTo>
                        <a:pt x="95" y="47"/>
                        <a:pt x="95" y="44"/>
                        <a:pt x="95" y="44"/>
                      </a:cubicBezTo>
                      <a:cubicBezTo>
                        <a:pt x="99" y="47"/>
                        <a:pt x="103" y="47"/>
                        <a:pt x="107" y="47"/>
                      </a:cubicBezTo>
                      <a:cubicBezTo>
                        <a:pt x="120" y="47"/>
                        <a:pt x="128" y="47"/>
                        <a:pt x="140" y="50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32" y="40"/>
                        <a:pt x="120" y="40"/>
                        <a:pt x="112" y="37"/>
                      </a:cubicBezTo>
                      <a:cubicBezTo>
                        <a:pt x="103" y="37"/>
                        <a:pt x="99" y="37"/>
                        <a:pt x="95" y="37"/>
                      </a:cubicBezTo>
                      <a:cubicBezTo>
                        <a:pt x="95" y="20"/>
                        <a:pt x="79" y="7"/>
                        <a:pt x="58" y="4"/>
                      </a:cubicBezTo>
                      <a:cubicBezTo>
                        <a:pt x="33" y="0"/>
                        <a:pt x="9" y="14"/>
                        <a:pt x="5" y="34"/>
                      </a:cubicBezTo>
                      <a:cubicBezTo>
                        <a:pt x="0" y="54"/>
                        <a:pt x="17" y="74"/>
                        <a:pt x="42" y="77"/>
                      </a:cubicBezTo>
                      <a:cubicBezTo>
                        <a:pt x="58" y="80"/>
                        <a:pt x="79" y="74"/>
                        <a:pt x="87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2" name="Freeform 1262"/>
                <p:cNvSpPr>
                  <a:spLocks/>
                </p:cNvSpPr>
                <p:nvPr/>
              </p:nvSpPr>
              <p:spPr bwMode="auto">
                <a:xfrm>
                  <a:off x="1563" y="2253"/>
                  <a:ext cx="15" cy="9"/>
                </a:xfrm>
                <a:custGeom>
                  <a:avLst/>
                  <a:gdLst>
                    <a:gd name="T0" fmla="*/ 9 w 15"/>
                    <a:gd name="T1" fmla="*/ 7 h 9"/>
                    <a:gd name="T2" fmla="*/ 10 w 15"/>
                    <a:gd name="T3" fmla="*/ 7 h 9"/>
                    <a:gd name="T4" fmla="*/ 14 w 15"/>
                    <a:gd name="T5" fmla="*/ 7 h 9"/>
                    <a:gd name="T6" fmla="*/ 14 w 15"/>
                    <a:gd name="T7" fmla="*/ 6 h 9"/>
                    <a:gd name="T8" fmla="*/ 10 w 15"/>
                    <a:gd name="T9" fmla="*/ 6 h 9"/>
                    <a:gd name="T10" fmla="*/ 9 w 15"/>
                    <a:gd name="T11" fmla="*/ 6 h 9"/>
                    <a:gd name="T12" fmla="*/ 10 w 15"/>
                    <a:gd name="T13" fmla="*/ 5 h 9"/>
                    <a:gd name="T14" fmla="*/ 10 w 15"/>
                    <a:gd name="T15" fmla="*/ 5 h 9"/>
                    <a:gd name="T16" fmla="*/ 11 w 15"/>
                    <a:gd name="T17" fmla="*/ 5 h 9"/>
                    <a:gd name="T18" fmla="*/ 14 w 15"/>
                    <a:gd name="T19" fmla="*/ 5 h 9"/>
                    <a:gd name="T20" fmla="*/ 15 w 15"/>
                    <a:gd name="T21" fmla="*/ 4 h 9"/>
                    <a:gd name="T22" fmla="*/ 11 w 15"/>
                    <a:gd name="T23" fmla="*/ 4 h 9"/>
                    <a:gd name="T24" fmla="*/ 10 w 15"/>
                    <a:gd name="T25" fmla="*/ 4 h 9"/>
                    <a:gd name="T26" fmla="*/ 6 w 15"/>
                    <a:gd name="T27" fmla="*/ 1 h 9"/>
                    <a:gd name="T28" fmla="*/ 0 w 15"/>
                    <a:gd name="T29" fmla="*/ 4 h 9"/>
                    <a:gd name="T30" fmla="*/ 4 w 15"/>
                    <a:gd name="T31" fmla="*/ 8 h 9"/>
                    <a:gd name="T32" fmla="*/ 9 w 15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9" y="7"/>
                      </a:moveTo>
                      <a:cubicBezTo>
                        <a:pt x="9" y="7"/>
                        <a:pt x="9" y="7"/>
                        <a:pt x="10" y="7"/>
                      </a:cubicBezTo>
                      <a:cubicBezTo>
                        <a:pt x="11" y="7"/>
                        <a:pt x="13" y="7"/>
                        <a:pt x="14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3" y="6"/>
                        <a:pt x="11" y="6"/>
                        <a:pt x="10" y="6"/>
                      </a:cubicBez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5"/>
                        <a:pt x="13" y="5"/>
                        <a:pt x="14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4"/>
                        <a:pt x="12" y="4"/>
                        <a:pt x="11" y="4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2"/>
                        <a:pt x="8" y="1"/>
                        <a:pt x="6" y="1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ubicBezTo>
                        <a:pt x="6" y="9"/>
                        <a:pt x="8" y="8"/>
                        <a:pt x="9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3" name="Freeform 1263"/>
                <p:cNvSpPr>
                  <a:spLocks/>
                </p:cNvSpPr>
                <p:nvPr/>
              </p:nvSpPr>
              <p:spPr bwMode="auto">
                <a:xfrm>
                  <a:off x="2137" y="2340"/>
                  <a:ext cx="14" cy="8"/>
                </a:xfrm>
                <a:custGeom>
                  <a:avLst/>
                  <a:gdLst>
                    <a:gd name="T0" fmla="*/ 37 w 128"/>
                    <a:gd name="T1" fmla="*/ 24 h 80"/>
                    <a:gd name="T2" fmla="*/ 48 w 128"/>
                    <a:gd name="T3" fmla="*/ 24 h 80"/>
                    <a:gd name="T4" fmla="*/ 44 w 128"/>
                    <a:gd name="T5" fmla="*/ 34 h 80"/>
                    <a:gd name="T6" fmla="*/ 44 w 128"/>
                    <a:gd name="T7" fmla="*/ 37 h 80"/>
                    <a:gd name="T8" fmla="*/ 26 w 128"/>
                    <a:gd name="T9" fmla="*/ 34 h 80"/>
                    <a:gd name="T10" fmla="*/ 0 w 128"/>
                    <a:gd name="T11" fmla="*/ 30 h 80"/>
                    <a:gd name="T12" fmla="*/ 0 w 128"/>
                    <a:gd name="T13" fmla="*/ 37 h 80"/>
                    <a:gd name="T14" fmla="*/ 26 w 128"/>
                    <a:gd name="T15" fmla="*/ 40 h 80"/>
                    <a:gd name="T16" fmla="*/ 41 w 128"/>
                    <a:gd name="T17" fmla="*/ 44 h 80"/>
                    <a:gd name="T18" fmla="*/ 77 w 128"/>
                    <a:gd name="T19" fmla="*/ 74 h 80"/>
                    <a:gd name="T20" fmla="*/ 125 w 128"/>
                    <a:gd name="T21" fmla="*/ 47 h 80"/>
                    <a:gd name="T22" fmla="*/ 92 w 128"/>
                    <a:gd name="T23" fmla="*/ 0 h 80"/>
                    <a:gd name="T24" fmla="*/ 48 w 128"/>
                    <a:gd name="T25" fmla="*/ 17 h 80"/>
                    <a:gd name="T26" fmla="*/ 41 w 128"/>
                    <a:gd name="T27" fmla="*/ 17 h 80"/>
                    <a:gd name="T28" fmla="*/ 4 w 128"/>
                    <a:gd name="T29" fmla="*/ 14 h 80"/>
                    <a:gd name="T30" fmla="*/ 4 w 128"/>
                    <a:gd name="T31" fmla="*/ 20 h 80"/>
                    <a:gd name="T32" fmla="*/ 37 w 128"/>
                    <a:gd name="T33" fmla="*/ 2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4"/>
                      </a:moveTo>
                      <a:cubicBezTo>
                        <a:pt x="41" y="24"/>
                        <a:pt x="44" y="24"/>
                        <a:pt x="48" y="24"/>
                      </a:cubicBezTo>
                      <a:cubicBezTo>
                        <a:pt x="44" y="27"/>
                        <a:pt x="44" y="30"/>
                        <a:pt x="44" y="34"/>
                      </a:cubicBezTo>
                      <a:cubicBezTo>
                        <a:pt x="44" y="34"/>
                        <a:pt x="44" y="34"/>
                        <a:pt x="44" y="37"/>
                      </a:cubicBezTo>
                      <a:cubicBezTo>
                        <a:pt x="37" y="34"/>
                        <a:pt x="33" y="34"/>
                        <a:pt x="26" y="34"/>
                      </a:cubicBezTo>
                      <a:cubicBezTo>
                        <a:pt x="19" y="30"/>
                        <a:pt x="11" y="30"/>
                        <a:pt x="0" y="3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8" y="37"/>
                        <a:pt x="19" y="37"/>
                        <a:pt x="26" y="40"/>
                      </a:cubicBezTo>
                      <a:cubicBezTo>
                        <a:pt x="30" y="40"/>
                        <a:pt x="37" y="44"/>
                        <a:pt x="41" y="44"/>
                      </a:cubicBezTo>
                      <a:cubicBezTo>
                        <a:pt x="44" y="60"/>
                        <a:pt x="59" y="74"/>
                        <a:pt x="77" y="74"/>
                      </a:cubicBezTo>
                      <a:cubicBezTo>
                        <a:pt x="99" y="80"/>
                        <a:pt x="121" y="67"/>
                        <a:pt x="125" y="47"/>
                      </a:cubicBezTo>
                      <a:cubicBezTo>
                        <a:pt x="128" y="27"/>
                        <a:pt x="114" y="4"/>
                        <a:pt x="92" y="0"/>
                      </a:cubicBezTo>
                      <a:cubicBezTo>
                        <a:pt x="74" y="0"/>
                        <a:pt x="59" y="7"/>
                        <a:pt x="48" y="17"/>
                      </a:cubicBezTo>
                      <a:cubicBezTo>
                        <a:pt x="48" y="17"/>
                        <a:pt x="41" y="17"/>
                        <a:pt x="41" y="17"/>
                      </a:cubicBezTo>
                      <a:cubicBezTo>
                        <a:pt x="26" y="14"/>
                        <a:pt x="15" y="14"/>
                        <a:pt x="4" y="14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15" y="20"/>
                        <a:pt x="26" y="20"/>
                        <a:pt x="37" y="2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4" name="Freeform 1264"/>
                <p:cNvSpPr>
                  <a:spLocks/>
                </p:cNvSpPr>
                <p:nvPr/>
              </p:nvSpPr>
              <p:spPr bwMode="auto">
                <a:xfrm>
                  <a:off x="2137" y="2340"/>
                  <a:ext cx="14" cy="8"/>
                </a:xfrm>
                <a:custGeom>
                  <a:avLst/>
                  <a:gdLst>
                    <a:gd name="T0" fmla="*/ 4 w 14"/>
                    <a:gd name="T1" fmla="*/ 2 h 8"/>
                    <a:gd name="T2" fmla="*/ 5 w 14"/>
                    <a:gd name="T3" fmla="*/ 2 h 8"/>
                    <a:gd name="T4" fmla="*/ 5 w 14"/>
                    <a:gd name="T5" fmla="*/ 3 h 8"/>
                    <a:gd name="T6" fmla="*/ 5 w 14"/>
                    <a:gd name="T7" fmla="*/ 3 h 8"/>
                    <a:gd name="T8" fmla="*/ 3 w 14"/>
                    <a:gd name="T9" fmla="*/ 3 h 8"/>
                    <a:gd name="T10" fmla="*/ 0 w 14"/>
                    <a:gd name="T11" fmla="*/ 3 h 8"/>
                    <a:gd name="T12" fmla="*/ 0 w 14"/>
                    <a:gd name="T13" fmla="*/ 3 h 8"/>
                    <a:gd name="T14" fmla="*/ 3 w 14"/>
                    <a:gd name="T15" fmla="*/ 4 h 8"/>
                    <a:gd name="T16" fmla="*/ 5 w 14"/>
                    <a:gd name="T17" fmla="*/ 4 h 8"/>
                    <a:gd name="T18" fmla="*/ 8 w 14"/>
                    <a:gd name="T19" fmla="*/ 7 h 8"/>
                    <a:gd name="T20" fmla="*/ 14 w 14"/>
                    <a:gd name="T21" fmla="*/ 5 h 8"/>
                    <a:gd name="T22" fmla="*/ 10 w 14"/>
                    <a:gd name="T23" fmla="*/ 0 h 8"/>
                    <a:gd name="T24" fmla="*/ 5 w 14"/>
                    <a:gd name="T25" fmla="*/ 1 h 8"/>
                    <a:gd name="T26" fmla="*/ 5 w 14"/>
                    <a:gd name="T27" fmla="*/ 1 h 8"/>
                    <a:gd name="T28" fmla="*/ 1 w 14"/>
                    <a:gd name="T29" fmla="*/ 1 h 8"/>
                    <a:gd name="T30" fmla="*/ 1 w 14"/>
                    <a:gd name="T31" fmla="*/ 2 h 8"/>
                    <a:gd name="T32" fmla="*/ 4 w 14"/>
                    <a:gd name="T3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3"/>
                        <a:pt x="2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6"/>
                        <a:pt x="7" y="7"/>
                        <a:pt x="8" y="7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8" y="0"/>
                        <a:pt x="7" y="0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2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3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5" name="Freeform 1265"/>
                <p:cNvSpPr>
                  <a:spLocks/>
                </p:cNvSpPr>
                <p:nvPr/>
              </p:nvSpPr>
              <p:spPr bwMode="auto">
                <a:xfrm>
                  <a:off x="2122" y="2338"/>
                  <a:ext cx="15" cy="7"/>
                </a:xfrm>
                <a:custGeom>
                  <a:avLst/>
                  <a:gdLst>
                    <a:gd name="T0" fmla="*/ 91 w 144"/>
                    <a:gd name="T1" fmla="*/ 51 h 64"/>
                    <a:gd name="T2" fmla="*/ 95 w 144"/>
                    <a:gd name="T3" fmla="*/ 51 h 64"/>
                    <a:gd name="T4" fmla="*/ 140 w 144"/>
                    <a:gd name="T5" fmla="*/ 54 h 64"/>
                    <a:gd name="T6" fmla="*/ 140 w 144"/>
                    <a:gd name="T7" fmla="*/ 48 h 64"/>
                    <a:gd name="T8" fmla="*/ 99 w 144"/>
                    <a:gd name="T9" fmla="*/ 46 h 64"/>
                    <a:gd name="T10" fmla="*/ 95 w 144"/>
                    <a:gd name="T11" fmla="*/ 46 h 64"/>
                    <a:gd name="T12" fmla="*/ 95 w 144"/>
                    <a:gd name="T13" fmla="*/ 38 h 64"/>
                    <a:gd name="T14" fmla="*/ 95 w 144"/>
                    <a:gd name="T15" fmla="*/ 35 h 64"/>
                    <a:gd name="T16" fmla="*/ 112 w 144"/>
                    <a:gd name="T17" fmla="*/ 38 h 64"/>
                    <a:gd name="T18" fmla="*/ 144 w 144"/>
                    <a:gd name="T19" fmla="*/ 40 h 64"/>
                    <a:gd name="T20" fmla="*/ 144 w 144"/>
                    <a:gd name="T21" fmla="*/ 32 h 64"/>
                    <a:gd name="T22" fmla="*/ 112 w 144"/>
                    <a:gd name="T23" fmla="*/ 32 h 64"/>
                    <a:gd name="T24" fmla="*/ 95 w 144"/>
                    <a:gd name="T25" fmla="*/ 30 h 64"/>
                    <a:gd name="T26" fmla="*/ 58 w 144"/>
                    <a:gd name="T27" fmla="*/ 3 h 64"/>
                    <a:gd name="T28" fmla="*/ 9 w 144"/>
                    <a:gd name="T29" fmla="*/ 30 h 64"/>
                    <a:gd name="T30" fmla="*/ 42 w 144"/>
                    <a:gd name="T31" fmla="*/ 62 h 64"/>
                    <a:gd name="T32" fmla="*/ 91 w 144"/>
                    <a:gd name="T33" fmla="*/ 5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64">
                      <a:moveTo>
                        <a:pt x="91" y="51"/>
                      </a:moveTo>
                      <a:cubicBezTo>
                        <a:pt x="91" y="51"/>
                        <a:pt x="95" y="51"/>
                        <a:pt x="95" y="51"/>
                      </a:cubicBezTo>
                      <a:cubicBezTo>
                        <a:pt x="112" y="54"/>
                        <a:pt x="124" y="54"/>
                        <a:pt x="140" y="54"/>
                      </a:cubicBezTo>
                      <a:cubicBezTo>
                        <a:pt x="140" y="48"/>
                        <a:pt x="140" y="48"/>
                        <a:pt x="140" y="48"/>
                      </a:cubicBezTo>
                      <a:cubicBezTo>
                        <a:pt x="124" y="48"/>
                        <a:pt x="112" y="48"/>
                        <a:pt x="99" y="46"/>
                      </a:cubicBezTo>
                      <a:cubicBezTo>
                        <a:pt x="95" y="46"/>
                        <a:pt x="95" y="46"/>
                        <a:pt x="95" y="46"/>
                      </a:cubicBezTo>
                      <a:cubicBezTo>
                        <a:pt x="95" y="43"/>
                        <a:pt x="95" y="40"/>
                        <a:pt x="95" y="38"/>
                      </a:cubicBezTo>
                      <a:cubicBezTo>
                        <a:pt x="95" y="38"/>
                        <a:pt x="95" y="38"/>
                        <a:pt x="95" y="35"/>
                      </a:cubicBezTo>
                      <a:cubicBezTo>
                        <a:pt x="103" y="38"/>
                        <a:pt x="103" y="38"/>
                        <a:pt x="112" y="38"/>
                      </a:cubicBezTo>
                      <a:cubicBezTo>
                        <a:pt x="120" y="40"/>
                        <a:pt x="132" y="40"/>
                        <a:pt x="144" y="40"/>
                      </a:cubicBezTo>
                      <a:cubicBezTo>
                        <a:pt x="144" y="32"/>
                        <a:pt x="144" y="32"/>
                        <a:pt x="144" y="32"/>
                      </a:cubicBezTo>
                      <a:cubicBezTo>
                        <a:pt x="132" y="32"/>
                        <a:pt x="120" y="32"/>
                        <a:pt x="112" y="32"/>
                      </a:cubicBezTo>
                      <a:cubicBezTo>
                        <a:pt x="107" y="30"/>
                        <a:pt x="103" y="30"/>
                        <a:pt x="95" y="30"/>
                      </a:cubicBezTo>
                      <a:cubicBezTo>
                        <a:pt x="95" y="16"/>
                        <a:pt x="79" y="6"/>
                        <a:pt x="58" y="3"/>
                      </a:cubicBezTo>
                      <a:cubicBezTo>
                        <a:pt x="33" y="0"/>
                        <a:pt x="13" y="14"/>
                        <a:pt x="9" y="30"/>
                      </a:cubicBezTo>
                      <a:cubicBezTo>
                        <a:pt x="0" y="46"/>
                        <a:pt x="17" y="59"/>
                        <a:pt x="42" y="62"/>
                      </a:cubicBezTo>
                      <a:cubicBezTo>
                        <a:pt x="62" y="64"/>
                        <a:pt x="79" y="59"/>
                        <a:pt x="91" y="5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6" name="Freeform 1266"/>
                <p:cNvSpPr>
                  <a:spLocks/>
                </p:cNvSpPr>
                <p:nvPr/>
              </p:nvSpPr>
              <p:spPr bwMode="auto">
                <a:xfrm>
                  <a:off x="2122" y="2338"/>
                  <a:ext cx="15" cy="7"/>
                </a:xfrm>
                <a:custGeom>
                  <a:avLst/>
                  <a:gdLst>
                    <a:gd name="T0" fmla="*/ 10 w 15"/>
                    <a:gd name="T1" fmla="*/ 5 h 7"/>
                    <a:gd name="T2" fmla="*/ 10 w 15"/>
                    <a:gd name="T3" fmla="*/ 5 h 7"/>
                    <a:gd name="T4" fmla="*/ 15 w 15"/>
                    <a:gd name="T5" fmla="*/ 6 h 7"/>
                    <a:gd name="T6" fmla="*/ 15 w 15"/>
                    <a:gd name="T7" fmla="*/ 5 h 7"/>
                    <a:gd name="T8" fmla="*/ 11 w 15"/>
                    <a:gd name="T9" fmla="*/ 5 h 7"/>
                    <a:gd name="T10" fmla="*/ 10 w 15"/>
                    <a:gd name="T11" fmla="*/ 5 h 7"/>
                    <a:gd name="T12" fmla="*/ 10 w 15"/>
                    <a:gd name="T13" fmla="*/ 4 h 7"/>
                    <a:gd name="T14" fmla="*/ 10 w 15"/>
                    <a:gd name="T15" fmla="*/ 4 h 7"/>
                    <a:gd name="T16" fmla="*/ 12 w 15"/>
                    <a:gd name="T17" fmla="*/ 4 h 7"/>
                    <a:gd name="T18" fmla="*/ 15 w 15"/>
                    <a:gd name="T19" fmla="*/ 4 h 7"/>
                    <a:gd name="T20" fmla="*/ 15 w 15"/>
                    <a:gd name="T21" fmla="*/ 3 h 7"/>
                    <a:gd name="T22" fmla="*/ 12 w 15"/>
                    <a:gd name="T23" fmla="*/ 3 h 7"/>
                    <a:gd name="T24" fmla="*/ 10 w 15"/>
                    <a:gd name="T25" fmla="*/ 3 h 7"/>
                    <a:gd name="T26" fmla="*/ 6 w 15"/>
                    <a:gd name="T27" fmla="*/ 0 h 7"/>
                    <a:gd name="T28" fmla="*/ 1 w 15"/>
                    <a:gd name="T29" fmla="*/ 3 h 7"/>
                    <a:gd name="T30" fmla="*/ 5 w 15"/>
                    <a:gd name="T31" fmla="*/ 6 h 7"/>
                    <a:gd name="T32" fmla="*/ 10 w 15"/>
                    <a:gd name="T33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7"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2" y="6"/>
                        <a:pt x="13" y="6"/>
                        <a:pt x="15" y="6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3" y="5"/>
                        <a:pt x="12" y="5"/>
                        <a:pt x="11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4"/>
                        <a:pt x="12" y="4"/>
                      </a:cubicBezTo>
                      <a:cubicBezTo>
                        <a:pt x="13" y="4"/>
                        <a:pt x="14" y="4"/>
                        <a:pt x="15" y="4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4" y="3"/>
                        <a:pt x="13" y="3"/>
                        <a:pt x="12" y="3"/>
                      </a:cubicBezTo>
                      <a:cubicBezTo>
                        <a:pt x="11" y="3"/>
                        <a:pt x="11" y="3"/>
                        <a:pt x="10" y="3"/>
                      </a:cubicBezTo>
                      <a:cubicBezTo>
                        <a:pt x="10" y="2"/>
                        <a:pt x="8" y="0"/>
                        <a:pt x="6" y="0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5"/>
                        <a:pt x="2" y="6"/>
                        <a:pt x="5" y="6"/>
                      </a:cubicBezTo>
                      <a:cubicBezTo>
                        <a:pt x="7" y="7"/>
                        <a:pt x="8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7" name="Freeform 1267"/>
                <p:cNvSpPr>
                  <a:spLocks/>
                </p:cNvSpPr>
                <p:nvPr/>
              </p:nvSpPr>
              <p:spPr bwMode="auto">
                <a:xfrm>
                  <a:off x="1576" y="2263"/>
                  <a:ext cx="14" cy="9"/>
                </a:xfrm>
                <a:custGeom>
                  <a:avLst/>
                  <a:gdLst>
                    <a:gd name="T0" fmla="*/ 37 w 128"/>
                    <a:gd name="T1" fmla="*/ 27 h 80"/>
                    <a:gd name="T2" fmla="*/ 44 w 128"/>
                    <a:gd name="T3" fmla="*/ 27 h 80"/>
                    <a:gd name="T4" fmla="*/ 44 w 128"/>
                    <a:gd name="T5" fmla="*/ 37 h 80"/>
                    <a:gd name="T6" fmla="*/ 41 w 128"/>
                    <a:gd name="T7" fmla="*/ 40 h 80"/>
                    <a:gd name="T8" fmla="*/ 26 w 128"/>
                    <a:gd name="T9" fmla="*/ 37 h 80"/>
                    <a:gd name="T10" fmla="*/ 0 w 128"/>
                    <a:gd name="T11" fmla="*/ 34 h 80"/>
                    <a:gd name="T12" fmla="*/ 0 w 128"/>
                    <a:gd name="T13" fmla="*/ 44 h 80"/>
                    <a:gd name="T14" fmla="*/ 26 w 128"/>
                    <a:gd name="T15" fmla="*/ 44 h 80"/>
                    <a:gd name="T16" fmla="*/ 41 w 128"/>
                    <a:gd name="T17" fmla="*/ 47 h 80"/>
                    <a:gd name="T18" fmla="*/ 77 w 128"/>
                    <a:gd name="T19" fmla="*/ 77 h 80"/>
                    <a:gd name="T20" fmla="*/ 125 w 128"/>
                    <a:gd name="T21" fmla="*/ 47 h 80"/>
                    <a:gd name="T22" fmla="*/ 88 w 128"/>
                    <a:gd name="T23" fmla="*/ 4 h 80"/>
                    <a:gd name="T24" fmla="*/ 48 w 128"/>
                    <a:gd name="T25" fmla="*/ 20 h 80"/>
                    <a:gd name="T26" fmla="*/ 37 w 128"/>
                    <a:gd name="T27" fmla="*/ 17 h 80"/>
                    <a:gd name="T28" fmla="*/ 4 w 128"/>
                    <a:gd name="T29" fmla="*/ 17 h 80"/>
                    <a:gd name="T30" fmla="*/ 0 w 128"/>
                    <a:gd name="T31" fmla="*/ 24 h 80"/>
                    <a:gd name="T32" fmla="*/ 37 w 128"/>
                    <a:gd name="T33" fmla="*/ 2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7"/>
                      </a:moveTo>
                      <a:cubicBezTo>
                        <a:pt x="41" y="27"/>
                        <a:pt x="44" y="27"/>
                        <a:pt x="44" y="27"/>
                      </a:cubicBezTo>
                      <a:cubicBezTo>
                        <a:pt x="44" y="27"/>
                        <a:pt x="44" y="34"/>
                        <a:pt x="44" y="37"/>
                      </a:cubicBezTo>
                      <a:cubicBezTo>
                        <a:pt x="41" y="37"/>
                        <a:pt x="41" y="37"/>
                        <a:pt x="41" y="40"/>
                      </a:cubicBezTo>
                      <a:cubicBezTo>
                        <a:pt x="37" y="37"/>
                        <a:pt x="33" y="37"/>
                        <a:pt x="26" y="37"/>
                      </a:cubicBezTo>
                      <a:cubicBezTo>
                        <a:pt x="19" y="34"/>
                        <a:pt x="11" y="34"/>
                        <a:pt x="0" y="3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8" y="44"/>
                        <a:pt x="19" y="40"/>
                        <a:pt x="26" y="44"/>
                      </a:cubicBezTo>
                      <a:cubicBezTo>
                        <a:pt x="30" y="44"/>
                        <a:pt x="37" y="47"/>
                        <a:pt x="41" y="47"/>
                      </a:cubicBezTo>
                      <a:cubicBezTo>
                        <a:pt x="44" y="64"/>
                        <a:pt x="59" y="74"/>
                        <a:pt x="77" y="77"/>
                      </a:cubicBezTo>
                      <a:cubicBezTo>
                        <a:pt x="99" y="80"/>
                        <a:pt x="121" y="67"/>
                        <a:pt x="125" y="47"/>
                      </a:cubicBezTo>
                      <a:cubicBezTo>
                        <a:pt x="128" y="27"/>
                        <a:pt x="110" y="7"/>
                        <a:pt x="88" y="4"/>
                      </a:cubicBezTo>
                      <a:cubicBezTo>
                        <a:pt x="74" y="0"/>
                        <a:pt x="59" y="7"/>
                        <a:pt x="48" y="20"/>
                      </a:cubicBezTo>
                      <a:cubicBezTo>
                        <a:pt x="44" y="20"/>
                        <a:pt x="41" y="20"/>
                        <a:pt x="37" y="17"/>
                      </a:cubicBezTo>
                      <a:cubicBezTo>
                        <a:pt x="26" y="17"/>
                        <a:pt x="15" y="17"/>
                        <a:pt x="4" y="17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15" y="24"/>
                        <a:pt x="26" y="24"/>
                        <a:pt x="37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8" name="Freeform 1268"/>
                <p:cNvSpPr>
                  <a:spLocks/>
                </p:cNvSpPr>
                <p:nvPr/>
              </p:nvSpPr>
              <p:spPr bwMode="auto">
                <a:xfrm>
                  <a:off x="1576" y="2263"/>
                  <a:ext cx="14" cy="9"/>
                </a:xfrm>
                <a:custGeom>
                  <a:avLst/>
                  <a:gdLst>
                    <a:gd name="T0" fmla="*/ 4 w 14"/>
                    <a:gd name="T1" fmla="*/ 3 h 9"/>
                    <a:gd name="T2" fmla="*/ 5 w 14"/>
                    <a:gd name="T3" fmla="*/ 3 h 9"/>
                    <a:gd name="T4" fmla="*/ 5 w 14"/>
                    <a:gd name="T5" fmla="*/ 4 h 9"/>
                    <a:gd name="T6" fmla="*/ 4 w 14"/>
                    <a:gd name="T7" fmla="*/ 5 h 9"/>
                    <a:gd name="T8" fmla="*/ 3 w 14"/>
                    <a:gd name="T9" fmla="*/ 4 h 9"/>
                    <a:gd name="T10" fmla="*/ 0 w 14"/>
                    <a:gd name="T11" fmla="*/ 4 h 9"/>
                    <a:gd name="T12" fmla="*/ 0 w 14"/>
                    <a:gd name="T13" fmla="*/ 5 h 9"/>
                    <a:gd name="T14" fmla="*/ 3 w 14"/>
                    <a:gd name="T15" fmla="*/ 5 h 9"/>
                    <a:gd name="T16" fmla="*/ 4 w 14"/>
                    <a:gd name="T17" fmla="*/ 5 h 9"/>
                    <a:gd name="T18" fmla="*/ 8 w 14"/>
                    <a:gd name="T19" fmla="*/ 8 h 9"/>
                    <a:gd name="T20" fmla="*/ 13 w 14"/>
                    <a:gd name="T21" fmla="*/ 5 h 9"/>
                    <a:gd name="T22" fmla="*/ 9 w 14"/>
                    <a:gd name="T23" fmla="*/ 1 h 9"/>
                    <a:gd name="T24" fmla="*/ 5 w 14"/>
                    <a:gd name="T25" fmla="*/ 2 h 9"/>
                    <a:gd name="T26" fmla="*/ 4 w 14"/>
                    <a:gd name="T27" fmla="*/ 2 h 9"/>
                    <a:gd name="T28" fmla="*/ 1 w 14"/>
                    <a:gd name="T29" fmla="*/ 2 h 9"/>
                    <a:gd name="T30" fmla="*/ 0 w 14"/>
                    <a:gd name="T31" fmla="*/ 3 h 9"/>
                    <a:gd name="T32" fmla="*/ 4 w 14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7"/>
                        <a:pt x="6" y="8"/>
                        <a:pt x="8" y="8"/>
                      </a:cubicBezTo>
                      <a:cubicBezTo>
                        <a:pt x="11" y="9"/>
                        <a:pt x="13" y="7"/>
                        <a:pt x="13" y="5"/>
                      </a:cubicBezTo>
                      <a:cubicBezTo>
                        <a:pt x="14" y="3"/>
                        <a:pt x="12" y="1"/>
                        <a:pt x="9" y="1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9" name="Freeform 1269"/>
                <p:cNvSpPr>
                  <a:spLocks/>
                </p:cNvSpPr>
                <p:nvPr/>
              </p:nvSpPr>
              <p:spPr bwMode="auto">
                <a:xfrm>
                  <a:off x="1561" y="2262"/>
                  <a:ext cx="15" cy="8"/>
                </a:xfrm>
                <a:custGeom>
                  <a:avLst/>
                  <a:gdLst>
                    <a:gd name="T0" fmla="*/ 87 w 144"/>
                    <a:gd name="T1" fmla="*/ 64 h 80"/>
                    <a:gd name="T2" fmla="*/ 95 w 144"/>
                    <a:gd name="T3" fmla="*/ 64 h 80"/>
                    <a:gd name="T4" fmla="*/ 140 w 144"/>
                    <a:gd name="T5" fmla="*/ 64 h 80"/>
                    <a:gd name="T6" fmla="*/ 140 w 144"/>
                    <a:gd name="T7" fmla="*/ 57 h 80"/>
                    <a:gd name="T8" fmla="*/ 95 w 144"/>
                    <a:gd name="T9" fmla="*/ 57 h 80"/>
                    <a:gd name="T10" fmla="*/ 91 w 144"/>
                    <a:gd name="T11" fmla="*/ 57 h 80"/>
                    <a:gd name="T12" fmla="*/ 95 w 144"/>
                    <a:gd name="T13" fmla="*/ 47 h 80"/>
                    <a:gd name="T14" fmla="*/ 95 w 144"/>
                    <a:gd name="T15" fmla="*/ 44 h 80"/>
                    <a:gd name="T16" fmla="*/ 107 w 144"/>
                    <a:gd name="T17" fmla="*/ 47 h 80"/>
                    <a:gd name="T18" fmla="*/ 140 w 144"/>
                    <a:gd name="T19" fmla="*/ 47 h 80"/>
                    <a:gd name="T20" fmla="*/ 144 w 144"/>
                    <a:gd name="T21" fmla="*/ 40 h 80"/>
                    <a:gd name="T22" fmla="*/ 112 w 144"/>
                    <a:gd name="T23" fmla="*/ 37 h 80"/>
                    <a:gd name="T24" fmla="*/ 95 w 144"/>
                    <a:gd name="T25" fmla="*/ 37 h 80"/>
                    <a:gd name="T26" fmla="*/ 54 w 144"/>
                    <a:gd name="T27" fmla="*/ 4 h 80"/>
                    <a:gd name="T28" fmla="*/ 5 w 144"/>
                    <a:gd name="T29" fmla="*/ 37 h 80"/>
                    <a:gd name="T30" fmla="*/ 42 w 144"/>
                    <a:gd name="T31" fmla="*/ 77 h 80"/>
                    <a:gd name="T32" fmla="*/ 87 w 144"/>
                    <a:gd name="T33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87" y="64"/>
                      </a:moveTo>
                      <a:cubicBezTo>
                        <a:pt x="91" y="64"/>
                        <a:pt x="95" y="64"/>
                        <a:pt x="95" y="64"/>
                      </a:cubicBezTo>
                      <a:cubicBezTo>
                        <a:pt x="112" y="67"/>
                        <a:pt x="124" y="64"/>
                        <a:pt x="140" y="64"/>
                      </a:cubicBezTo>
                      <a:cubicBezTo>
                        <a:pt x="140" y="57"/>
                        <a:pt x="140" y="57"/>
                        <a:pt x="140" y="57"/>
                      </a:cubicBezTo>
                      <a:cubicBezTo>
                        <a:pt x="124" y="57"/>
                        <a:pt x="112" y="57"/>
                        <a:pt x="95" y="57"/>
                      </a:cubicBezTo>
                      <a:cubicBezTo>
                        <a:pt x="95" y="57"/>
                        <a:pt x="91" y="57"/>
                        <a:pt x="91" y="57"/>
                      </a:cubicBezTo>
                      <a:cubicBezTo>
                        <a:pt x="95" y="54"/>
                        <a:pt x="95" y="50"/>
                        <a:pt x="95" y="47"/>
                      </a:cubicBezTo>
                      <a:cubicBezTo>
                        <a:pt x="95" y="47"/>
                        <a:pt x="95" y="44"/>
                        <a:pt x="95" y="44"/>
                      </a:cubicBezTo>
                      <a:cubicBezTo>
                        <a:pt x="99" y="47"/>
                        <a:pt x="103" y="47"/>
                        <a:pt x="107" y="47"/>
                      </a:cubicBezTo>
                      <a:cubicBezTo>
                        <a:pt x="120" y="47"/>
                        <a:pt x="132" y="47"/>
                        <a:pt x="14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32" y="40"/>
                        <a:pt x="120" y="40"/>
                        <a:pt x="112" y="37"/>
                      </a:cubicBezTo>
                      <a:cubicBezTo>
                        <a:pt x="103" y="37"/>
                        <a:pt x="99" y="37"/>
                        <a:pt x="95" y="37"/>
                      </a:cubicBezTo>
                      <a:cubicBezTo>
                        <a:pt x="91" y="20"/>
                        <a:pt x="75" y="7"/>
                        <a:pt x="54" y="4"/>
                      </a:cubicBezTo>
                      <a:cubicBezTo>
                        <a:pt x="29" y="0"/>
                        <a:pt x="9" y="17"/>
                        <a:pt x="5" y="37"/>
                      </a:cubicBezTo>
                      <a:cubicBezTo>
                        <a:pt x="0" y="57"/>
                        <a:pt x="17" y="77"/>
                        <a:pt x="42" y="77"/>
                      </a:cubicBezTo>
                      <a:cubicBezTo>
                        <a:pt x="62" y="80"/>
                        <a:pt x="79" y="74"/>
                        <a:pt x="87" y="6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90" name="Freeform 1270"/>
                <p:cNvSpPr>
                  <a:spLocks/>
                </p:cNvSpPr>
                <p:nvPr/>
              </p:nvSpPr>
              <p:spPr bwMode="auto">
                <a:xfrm>
                  <a:off x="1561" y="2262"/>
                  <a:ext cx="15" cy="8"/>
                </a:xfrm>
                <a:custGeom>
                  <a:avLst/>
                  <a:gdLst>
                    <a:gd name="T0" fmla="*/ 9 w 15"/>
                    <a:gd name="T1" fmla="*/ 6 h 8"/>
                    <a:gd name="T2" fmla="*/ 10 w 15"/>
                    <a:gd name="T3" fmla="*/ 6 h 8"/>
                    <a:gd name="T4" fmla="*/ 15 w 15"/>
                    <a:gd name="T5" fmla="*/ 6 h 8"/>
                    <a:gd name="T6" fmla="*/ 15 w 15"/>
                    <a:gd name="T7" fmla="*/ 6 h 8"/>
                    <a:gd name="T8" fmla="*/ 10 w 15"/>
                    <a:gd name="T9" fmla="*/ 6 h 8"/>
                    <a:gd name="T10" fmla="*/ 10 w 15"/>
                    <a:gd name="T11" fmla="*/ 6 h 8"/>
                    <a:gd name="T12" fmla="*/ 10 w 15"/>
                    <a:gd name="T13" fmla="*/ 5 h 8"/>
                    <a:gd name="T14" fmla="*/ 10 w 15"/>
                    <a:gd name="T15" fmla="*/ 4 h 8"/>
                    <a:gd name="T16" fmla="*/ 11 w 15"/>
                    <a:gd name="T17" fmla="*/ 5 h 8"/>
                    <a:gd name="T18" fmla="*/ 15 w 15"/>
                    <a:gd name="T19" fmla="*/ 5 h 8"/>
                    <a:gd name="T20" fmla="*/ 15 w 15"/>
                    <a:gd name="T21" fmla="*/ 4 h 8"/>
                    <a:gd name="T22" fmla="*/ 12 w 15"/>
                    <a:gd name="T23" fmla="*/ 3 h 8"/>
                    <a:gd name="T24" fmla="*/ 10 w 15"/>
                    <a:gd name="T25" fmla="*/ 3 h 8"/>
                    <a:gd name="T26" fmla="*/ 6 w 15"/>
                    <a:gd name="T27" fmla="*/ 0 h 8"/>
                    <a:gd name="T28" fmla="*/ 0 w 15"/>
                    <a:gd name="T29" fmla="*/ 3 h 8"/>
                    <a:gd name="T30" fmla="*/ 4 w 15"/>
                    <a:gd name="T31" fmla="*/ 8 h 8"/>
                    <a:gd name="T32" fmla="*/ 9 w 15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2" y="7"/>
                        <a:pt x="13" y="6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3" y="6"/>
                        <a:pt x="12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4"/>
                        <a:pt x="10" y="4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4"/>
                        <a:pt x="13" y="4"/>
                        <a:pt x="12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10" y="2"/>
                        <a:pt x="8" y="0"/>
                        <a:pt x="6" y="0"/>
                      </a:cubicBezTo>
                      <a:cubicBezTo>
                        <a:pt x="3" y="0"/>
                        <a:pt x="1" y="1"/>
                        <a:pt x="0" y="3"/>
                      </a:cubicBezTo>
                      <a:cubicBezTo>
                        <a:pt x="0" y="6"/>
                        <a:pt x="2" y="8"/>
                        <a:pt x="4" y="8"/>
                      </a:cubicBezTo>
                      <a:cubicBezTo>
                        <a:pt x="6" y="8"/>
                        <a:pt x="8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91" name="Freeform 1271"/>
                <p:cNvSpPr>
                  <a:spLocks/>
                </p:cNvSpPr>
                <p:nvPr/>
              </p:nvSpPr>
              <p:spPr bwMode="auto">
                <a:xfrm>
                  <a:off x="2139" y="2331"/>
                  <a:ext cx="14" cy="9"/>
                </a:xfrm>
                <a:custGeom>
                  <a:avLst/>
                  <a:gdLst>
                    <a:gd name="T0" fmla="*/ 37 w 128"/>
                    <a:gd name="T1" fmla="*/ 27 h 80"/>
                    <a:gd name="T2" fmla="*/ 44 w 128"/>
                    <a:gd name="T3" fmla="*/ 27 h 80"/>
                    <a:gd name="T4" fmla="*/ 44 w 128"/>
                    <a:gd name="T5" fmla="*/ 37 h 80"/>
                    <a:gd name="T6" fmla="*/ 44 w 128"/>
                    <a:gd name="T7" fmla="*/ 40 h 80"/>
                    <a:gd name="T8" fmla="*/ 26 w 128"/>
                    <a:gd name="T9" fmla="*/ 37 h 80"/>
                    <a:gd name="T10" fmla="*/ 0 w 128"/>
                    <a:gd name="T11" fmla="*/ 34 h 80"/>
                    <a:gd name="T12" fmla="*/ 0 w 128"/>
                    <a:gd name="T13" fmla="*/ 44 h 80"/>
                    <a:gd name="T14" fmla="*/ 26 w 128"/>
                    <a:gd name="T15" fmla="*/ 44 h 80"/>
                    <a:gd name="T16" fmla="*/ 44 w 128"/>
                    <a:gd name="T17" fmla="*/ 47 h 80"/>
                    <a:gd name="T18" fmla="*/ 77 w 128"/>
                    <a:gd name="T19" fmla="*/ 77 h 80"/>
                    <a:gd name="T20" fmla="*/ 125 w 128"/>
                    <a:gd name="T21" fmla="*/ 47 h 80"/>
                    <a:gd name="T22" fmla="*/ 88 w 128"/>
                    <a:gd name="T23" fmla="*/ 4 h 80"/>
                    <a:gd name="T24" fmla="*/ 48 w 128"/>
                    <a:gd name="T25" fmla="*/ 20 h 80"/>
                    <a:gd name="T26" fmla="*/ 37 w 128"/>
                    <a:gd name="T27" fmla="*/ 20 h 80"/>
                    <a:gd name="T28" fmla="*/ 4 w 128"/>
                    <a:gd name="T29" fmla="*/ 17 h 80"/>
                    <a:gd name="T30" fmla="*/ 4 w 128"/>
                    <a:gd name="T31" fmla="*/ 27 h 80"/>
                    <a:gd name="T32" fmla="*/ 37 w 128"/>
                    <a:gd name="T33" fmla="*/ 2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7"/>
                      </a:moveTo>
                      <a:cubicBezTo>
                        <a:pt x="41" y="27"/>
                        <a:pt x="44" y="27"/>
                        <a:pt x="44" y="27"/>
                      </a:cubicBezTo>
                      <a:cubicBezTo>
                        <a:pt x="44" y="30"/>
                        <a:pt x="44" y="34"/>
                        <a:pt x="44" y="37"/>
                      </a:cubicBezTo>
                      <a:cubicBezTo>
                        <a:pt x="44" y="37"/>
                        <a:pt x="44" y="40"/>
                        <a:pt x="44" y="40"/>
                      </a:cubicBezTo>
                      <a:cubicBezTo>
                        <a:pt x="37" y="37"/>
                        <a:pt x="33" y="37"/>
                        <a:pt x="26" y="37"/>
                      </a:cubicBezTo>
                      <a:cubicBezTo>
                        <a:pt x="19" y="37"/>
                        <a:pt x="11" y="34"/>
                        <a:pt x="0" y="3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8" y="44"/>
                        <a:pt x="19" y="44"/>
                        <a:pt x="26" y="44"/>
                      </a:cubicBezTo>
                      <a:cubicBezTo>
                        <a:pt x="30" y="44"/>
                        <a:pt x="37" y="47"/>
                        <a:pt x="44" y="47"/>
                      </a:cubicBezTo>
                      <a:cubicBezTo>
                        <a:pt x="48" y="64"/>
                        <a:pt x="59" y="74"/>
                        <a:pt x="77" y="77"/>
                      </a:cubicBezTo>
                      <a:cubicBezTo>
                        <a:pt x="99" y="80"/>
                        <a:pt x="121" y="67"/>
                        <a:pt x="125" y="47"/>
                      </a:cubicBezTo>
                      <a:cubicBezTo>
                        <a:pt x="128" y="27"/>
                        <a:pt x="110" y="7"/>
                        <a:pt x="88" y="4"/>
                      </a:cubicBezTo>
                      <a:cubicBezTo>
                        <a:pt x="74" y="0"/>
                        <a:pt x="59" y="10"/>
                        <a:pt x="48" y="20"/>
                      </a:cubicBezTo>
                      <a:cubicBezTo>
                        <a:pt x="44" y="20"/>
                        <a:pt x="41" y="20"/>
                        <a:pt x="37" y="20"/>
                      </a:cubicBezTo>
                      <a:cubicBezTo>
                        <a:pt x="26" y="17"/>
                        <a:pt x="15" y="17"/>
                        <a:pt x="4" y="17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15" y="24"/>
                        <a:pt x="26" y="24"/>
                        <a:pt x="37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473"/>
              <p:cNvGrpSpPr>
                <a:grpSpLocks/>
              </p:cNvGrpSpPr>
              <p:nvPr/>
            </p:nvGrpSpPr>
            <p:grpSpPr bwMode="auto">
              <a:xfrm>
                <a:off x="1559" y="2129"/>
                <a:ext cx="597" cy="343"/>
                <a:chOff x="1559" y="2129"/>
                <a:chExt cx="597" cy="343"/>
              </a:xfrm>
            </p:grpSpPr>
            <p:sp>
              <p:nvSpPr>
                <p:cNvPr id="7022" name="Freeform 1273"/>
                <p:cNvSpPr>
                  <a:spLocks/>
                </p:cNvSpPr>
                <p:nvPr/>
              </p:nvSpPr>
              <p:spPr bwMode="auto">
                <a:xfrm>
                  <a:off x="2139" y="2331"/>
                  <a:ext cx="14" cy="9"/>
                </a:xfrm>
                <a:custGeom>
                  <a:avLst/>
                  <a:gdLst>
                    <a:gd name="T0" fmla="*/ 4 w 14"/>
                    <a:gd name="T1" fmla="*/ 3 h 9"/>
                    <a:gd name="T2" fmla="*/ 5 w 14"/>
                    <a:gd name="T3" fmla="*/ 3 h 9"/>
                    <a:gd name="T4" fmla="*/ 5 w 14"/>
                    <a:gd name="T5" fmla="*/ 4 h 9"/>
                    <a:gd name="T6" fmla="*/ 5 w 14"/>
                    <a:gd name="T7" fmla="*/ 4 h 9"/>
                    <a:gd name="T8" fmla="*/ 3 w 14"/>
                    <a:gd name="T9" fmla="*/ 4 h 9"/>
                    <a:gd name="T10" fmla="*/ 0 w 14"/>
                    <a:gd name="T11" fmla="*/ 4 h 9"/>
                    <a:gd name="T12" fmla="*/ 0 w 14"/>
                    <a:gd name="T13" fmla="*/ 5 h 9"/>
                    <a:gd name="T14" fmla="*/ 3 w 14"/>
                    <a:gd name="T15" fmla="*/ 5 h 9"/>
                    <a:gd name="T16" fmla="*/ 5 w 14"/>
                    <a:gd name="T17" fmla="*/ 5 h 9"/>
                    <a:gd name="T18" fmla="*/ 8 w 14"/>
                    <a:gd name="T19" fmla="*/ 8 h 9"/>
                    <a:gd name="T20" fmla="*/ 13 w 14"/>
                    <a:gd name="T21" fmla="*/ 5 h 9"/>
                    <a:gd name="T22" fmla="*/ 9 w 14"/>
                    <a:gd name="T23" fmla="*/ 0 h 9"/>
                    <a:gd name="T24" fmla="*/ 5 w 14"/>
                    <a:gd name="T25" fmla="*/ 2 h 9"/>
                    <a:gd name="T26" fmla="*/ 4 w 14"/>
                    <a:gd name="T27" fmla="*/ 2 h 9"/>
                    <a:gd name="T28" fmla="*/ 0 w 14"/>
                    <a:gd name="T29" fmla="*/ 2 h 9"/>
                    <a:gd name="T30" fmla="*/ 0 w 14"/>
                    <a:gd name="T31" fmla="*/ 3 h 9"/>
                    <a:gd name="T32" fmla="*/ 4 w 14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5" y="7"/>
                        <a:pt x="6" y="8"/>
                        <a:pt x="8" y="8"/>
                      </a:cubicBezTo>
                      <a:cubicBezTo>
                        <a:pt x="11" y="9"/>
                        <a:pt x="13" y="7"/>
                        <a:pt x="13" y="5"/>
                      </a:cubicBezTo>
                      <a:cubicBezTo>
                        <a:pt x="14" y="3"/>
                        <a:pt x="12" y="1"/>
                        <a:pt x="9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3" name="Freeform 1274"/>
                <p:cNvSpPr>
                  <a:spLocks/>
                </p:cNvSpPr>
                <p:nvPr/>
              </p:nvSpPr>
              <p:spPr bwMode="auto">
                <a:xfrm>
                  <a:off x="2124" y="2329"/>
                  <a:ext cx="15" cy="9"/>
                </a:xfrm>
                <a:custGeom>
                  <a:avLst/>
                  <a:gdLst>
                    <a:gd name="T0" fmla="*/ 91 w 144"/>
                    <a:gd name="T1" fmla="*/ 63 h 80"/>
                    <a:gd name="T2" fmla="*/ 95 w 144"/>
                    <a:gd name="T3" fmla="*/ 63 h 80"/>
                    <a:gd name="T4" fmla="*/ 140 w 144"/>
                    <a:gd name="T5" fmla="*/ 67 h 80"/>
                    <a:gd name="T6" fmla="*/ 140 w 144"/>
                    <a:gd name="T7" fmla="*/ 56 h 80"/>
                    <a:gd name="T8" fmla="*/ 95 w 144"/>
                    <a:gd name="T9" fmla="*/ 56 h 80"/>
                    <a:gd name="T10" fmla="*/ 95 w 144"/>
                    <a:gd name="T11" fmla="*/ 56 h 80"/>
                    <a:gd name="T12" fmla="*/ 95 w 144"/>
                    <a:gd name="T13" fmla="*/ 46 h 80"/>
                    <a:gd name="T14" fmla="*/ 95 w 144"/>
                    <a:gd name="T15" fmla="*/ 42 h 80"/>
                    <a:gd name="T16" fmla="*/ 107 w 144"/>
                    <a:gd name="T17" fmla="*/ 46 h 80"/>
                    <a:gd name="T18" fmla="*/ 144 w 144"/>
                    <a:gd name="T19" fmla="*/ 46 h 80"/>
                    <a:gd name="T20" fmla="*/ 144 w 144"/>
                    <a:gd name="T21" fmla="*/ 39 h 80"/>
                    <a:gd name="T22" fmla="*/ 112 w 144"/>
                    <a:gd name="T23" fmla="*/ 35 h 80"/>
                    <a:gd name="T24" fmla="*/ 95 w 144"/>
                    <a:gd name="T25" fmla="*/ 35 h 80"/>
                    <a:gd name="T26" fmla="*/ 58 w 144"/>
                    <a:gd name="T27" fmla="*/ 0 h 80"/>
                    <a:gd name="T28" fmla="*/ 5 w 144"/>
                    <a:gd name="T29" fmla="*/ 35 h 80"/>
                    <a:gd name="T30" fmla="*/ 46 w 144"/>
                    <a:gd name="T31" fmla="*/ 80 h 80"/>
                    <a:gd name="T32" fmla="*/ 91 w 144"/>
                    <a:gd name="T3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1" y="63"/>
                      </a:moveTo>
                      <a:cubicBezTo>
                        <a:pt x="91" y="63"/>
                        <a:pt x="95" y="63"/>
                        <a:pt x="95" y="63"/>
                      </a:cubicBezTo>
                      <a:cubicBezTo>
                        <a:pt x="112" y="67"/>
                        <a:pt x="124" y="67"/>
                        <a:pt x="140" y="67"/>
                      </a:cubicBez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124" y="56"/>
                        <a:pt x="112" y="56"/>
                        <a:pt x="95" y="56"/>
                      </a:cubicBezTo>
                      <a:cubicBezTo>
                        <a:pt x="95" y="56"/>
                        <a:pt x="95" y="56"/>
                        <a:pt x="95" y="56"/>
                      </a:cubicBezTo>
                      <a:cubicBezTo>
                        <a:pt x="95" y="53"/>
                        <a:pt x="95" y="49"/>
                        <a:pt x="95" y="46"/>
                      </a:cubicBezTo>
                      <a:cubicBezTo>
                        <a:pt x="95" y="46"/>
                        <a:pt x="95" y="46"/>
                        <a:pt x="95" y="42"/>
                      </a:cubicBezTo>
                      <a:cubicBezTo>
                        <a:pt x="99" y="46"/>
                        <a:pt x="103" y="46"/>
                        <a:pt x="107" y="46"/>
                      </a:cubicBezTo>
                      <a:cubicBezTo>
                        <a:pt x="120" y="46"/>
                        <a:pt x="132" y="46"/>
                        <a:pt x="144" y="46"/>
                      </a:cubicBezTo>
                      <a:cubicBezTo>
                        <a:pt x="144" y="39"/>
                        <a:pt x="144" y="39"/>
                        <a:pt x="144" y="39"/>
                      </a:cubicBezTo>
                      <a:cubicBezTo>
                        <a:pt x="132" y="39"/>
                        <a:pt x="120" y="39"/>
                        <a:pt x="112" y="35"/>
                      </a:cubicBezTo>
                      <a:cubicBezTo>
                        <a:pt x="103" y="35"/>
                        <a:pt x="99" y="35"/>
                        <a:pt x="95" y="35"/>
                      </a:cubicBezTo>
                      <a:cubicBezTo>
                        <a:pt x="95" y="18"/>
                        <a:pt x="79" y="4"/>
                        <a:pt x="58" y="0"/>
                      </a:cubicBezTo>
                      <a:cubicBezTo>
                        <a:pt x="33" y="0"/>
                        <a:pt x="9" y="14"/>
                        <a:pt x="5" y="35"/>
                      </a:cubicBezTo>
                      <a:cubicBezTo>
                        <a:pt x="0" y="56"/>
                        <a:pt x="17" y="77"/>
                        <a:pt x="46" y="80"/>
                      </a:cubicBezTo>
                      <a:cubicBezTo>
                        <a:pt x="62" y="80"/>
                        <a:pt x="79" y="74"/>
                        <a:pt x="91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4" name="Freeform 1275"/>
                <p:cNvSpPr>
                  <a:spLocks/>
                </p:cNvSpPr>
                <p:nvPr/>
              </p:nvSpPr>
              <p:spPr bwMode="auto">
                <a:xfrm>
                  <a:off x="2124" y="2329"/>
                  <a:ext cx="15" cy="9"/>
                </a:xfrm>
                <a:custGeom>
                  <a:avLst/>
                  <a:gdLst>
                    <a:gd name="T0" fmla="*/ 9 w 15"/>
                    <a:gd name="T1" fmla="*/ 7 h 9"/>
                    <a:gd name="T2" fmla="*/ 10 w 15"/>
                    <a:gd name="T3" fmla="*/ 7 h 9"/>
                    <a:gd name="T4" fmla="*/ 15 w 15"/>
                    <a:gd name="T5" fmla="*/ 7 h 9"/>
                    <a:gd name="T6" fmla="*/ 15 w 15"/>
                    <a:gd name="T7" fmla="*/ 6 h 9"/>
                    <a:gd name="T8" fmla="*/ 10 w 15"/>
                    <a:gd name="T9" fmla="*/ 6 h 9"/>
                    <a:gd name="T10" fmla="*/ 10 w 15"/>
                    <a:gd name="T11" fmla="*/ 6 h 9"/>
                    <a:gd name="T12" fmla="*/ 10 w 15"/>
                    <a:gd name="T13" fmla="*/ 5 h 9"/>
                    <a:gd name="T14" fmla="*/ 10 w 15"/>
                    <a:gd name="T15" fmla="*/ 5 h 9"/>
                    <a:gd name="T16" fmla="*/ 11 w 15"/>
                    <a:gd name="T17" fmla="*/ 5 h 9"/>
                    <a:gd name="T18" fmla="*/ 15 w 15"/>
                    <a:gd name="T19" fmla="*/ 5 h 9"/>
                    <a:gd name="T20" fmla="*/ 15 w 15"/>
                    <a:gd name="T21" fmla="*/ 5 h 9"/>
                    <a:gd name="T22" fmla="*/ 12 w 15"/>
                    <a:gd name="T23" fmla="*/ 4 h 9"/>
                    <a:gd name="T24" fmla="*/ 10 w 15"/>
                    <a:gd name="T25" fmla="*/ 4 h 9"/>
                    <a:gd name="T26" fmla="*/ 6 w 15"/>
                    <a:gd name="T27" fmla="*/ 0 h 9"/>
                    <a:gd name="T28" fmla="*/ 0 w 15"/>
                    <a:gd name="T29" fmla="*/ 4 h 9"/>
                    <a:gd name="T30" fmla="*/ 5 w 15"/>
                    <a:gd name="T31" fmla="*/ 9 h 9"/>
                    <a:gd name="T32" fmla="*/ 9 w 15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9" y="7"/>
                      </a:move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12" y="7"/>
                        <a:pt x="13" y="7"/>
                        <a:pt x="15" y="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3" y="6"/>
                        <a:pt x="12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4" y="5"/>
                        <a:pt x="13" y="5"/>
                        <a:pt x="12" y="4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2"/>
                        <a:pt x="8" y="1"/>
                        <a:pt x="6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6"/>
                        <a:pt x="2" y="9"/>
                        <a:pt x="5" y="9"/>
                      </a:cubicBezTo>
                      <a:cubicBezTo>
                        <a:pt x="6" y="9"/>
                        <a:pt x="8" y="8"/>
                        <a:pt x="9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5" name="Freeform 1276"/>
                <p:cNvSpPr>
                  <a:spLocks/>
                </p:cNvSpPr>
                <p:nvPr/>
              </p:nvSpPr>
              <p:spPr bwMode="auto">
                <a:xfrm>
                  <a:off x="1574" y="2272"/>
                  <a:ext cx="14" cy="8"/>
                </a:xfrm>
                <a:custGeom>
                  <a:avLst/>
                  <a:gdLst>
                    <a:gd name="T0" fmla="*/ 37 w 128"/>
                    <a:gd name="T1" fmla="*/ 27 h 80"/>
                    <a:gd name="T2" fmla="*/ 44 w 128"/>
                    <a:gd name="T3" fmla="*/ 27 h 80"/>
                    <a:gd name="T4" fmla="*/ 44 w 128"/>
                    <a:gd name="T5" fmla="*/ 37 h 80"/>
                    <a:gd name="T6" fmla="*/ 41 w 128"/>
                    <a:gd name="T7" fmla="*/ 40 h 80"/>
                    <a:gd name="T8" fmla="*/ 26 w 128"/>
                    <a:gd name="T9" fmla="*/ 37 h 80"/>
                    <a:gd name="T10" fmla="*/ 0 w 128"/>
                    <a:gd name="T11" fmla="*/ 37 h 80"/>
                    <a:gd name="T12" fmla="*/ 0 w 128"/>
                    <a:gd name="T13" fmla="*/ 44 h 80"/>
                    <a:gd name="T14" fmla="*/ 26 w 128"/>
                    <a:gd name="T15" fmla="*/ 44 h 80"/>
                    <a:gd name="T16" fmla="*/ 44 w 128"/>
                    <a:gd name="T17" fmla="*/ 50 h 80"/>
                    <a:gd name="T18" fmla="*/ 77 w 128"/>
                    <a:gd name="T19" fmla="*/ 77 h 80"/>
                    <a:gd name="T20" fmla="*/ 125 w 128"/>
                    <a:gd name="T21" fmla="*/ 44 h 80"/>
                    <a:gd name="T22" fmla="*/ 88 w 128"/>
                    <a:gd name="T23" fmla="*/ 4 h 80"/>
                    <a:gd name="T24" fmla="*/ 48 w 128"/>
                    <a:gd name="T25" fmla="*/ 20 h 80"/>
                    <a:gd name="T26" fmla="*/ 37 w 128"/>
                    <a:gd name="T27" fmla="*/ 20 h 80"/>
                    <a:gd name="T28" fmla="*/ 4 w 128"/>
                    <a:gd name="T29" fmla="*/ 17 h 80"/>
                    <a:gd name="T30" fmla="*/ 0 w 128"/>
                    <a:gd name="T31" fmla="*/ 27 h 80"/>
                    <a:gd name="T32" fmla="*/ 37 w 128"/>
                    <a:gd name="T33" fmla="*/ 2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7"/>
                      </a:moveTo>
                      <a:cubicBezTo>
                        <a:pt x="41" y="27"/>
                        <a:pt x="44" y="27"/>
                        <a:pt x="44" y="27"/>
                      </a:cubicBezTo>
                      <a:cubicBezTo>
                        <a:pt x="44" y="30"/>
                        <a:pt x="44" y="34"/>
                        <a:pt x="44" y="37"/>
                      </a:cubicBezTo>
                      <a:cubicBezTo>
                        <a:pt x="44" y="37"/>
                        <a:pt x="44" y="40"/>
                        <a:pt x="41" y="40"/>
                      </a:cubicBezTo>
                      <a:cubicBezTo>
                        <a:pt x="37" y="37"/>
                        <a:pt x="33" y="37"/>
                        <a:pt x="26" y="37"/>
                      </a:cubicBezTo>
                      <a:cubicBezTo>
                        <a:pt x="19" y="37"/>
                        <a:pt x="11" y="37"/>
                        <a:pt x="0" y="37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8" y="44"/>
                        <a:pt x="19" y="44"/>
                        <a:pt x="26" y="44"/>
                      </a:cubicBezTo>
                      <a:cubicBezTo>
                        <a:pt x="30" y="44"/>
                        <a:pt x="37" y="47"/>
                        <a:pt x="44" y="50"/>
                      </a:cubicBezTo>
                      <a:cubicBezTo>
                        <a:pt x="48" y="64"/>
                        <a:pt x="63" y="74"/>
                        <a:pt x="77" y="77"/>
                      </a:cubicBezTo>
                      <a:cubicBezTo>
                        <a:pt x="103" y="80"/>
                        <a:pt x="121" y="64"/>
                        <a:pt x="125" y="44"/>
                      </a:cubicBezTo>
                      <a:cubicBezTo>
                        <a:pt x="128" y="24"/>
                        <a:pt x="110" y="4"/>
                        <a:pt x="88" y="4"/>
                      </a:cubicBezTo>
                      <a:cubicBezTo>
                        <a:pt x="70" y="0"/>
                        <a:pt x="55" y="10"/>
                        <a:pt x="48" y="20"/>
                      </a:cubicBezTo>
                      <a:cubicBezTo>
                        <a:pt x="44" y="20"/>
                        <a:pt x="41" y="20"/>
                        <a:pt x="37" y="20"/>
                      </a:cubicBezTo>
                      <a:cubicBezTo>
                        <a:pt x="26" y="17"/>
                        <a:pt x="11" y="17"/>
                        <a:pt x="4" y="17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" y="27"/>
                        <a:pt x="26" y="24"/>
                        <a:pt x="37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6" name="Freeform 1277"/>
                <p:cNvSpPr>
                  <a:spLocks/>
                </p:cNvSpPr>
                <p:nvPr/>
              </p:nvSpPr>
              <p:spPr bwMode="auto">
                <a:xfrm>
                  <a:off x="1574" y="2272"/>
                  <a:ext cx="14" cy="8"/>
                </a:xfrm>
                <a:custGeom>
                  <a:avLst/>
                  <a:gdLst>
                    <a:gd name="T0" fmla="*/ 4 w 14"/>
                    <a:gd name="T1" fmla="*/ 3 h 8"/>
                    <a:gd name="T2" fmla="*/ 5 w 14"/>
                    <a:gd name="T3" fmla="*/ 3 h 8"/>
                    <a:gd name="T4" fmla="*/ 5 w 14"/>
                    <a:gd name="T5" fmla="*/ 4 h 8"/>
                    <a:gd name="T6" fmla="*/ 5 w 14"/>
                    <a:gd name="T7" fmla="*/ 4 h 8"/>
                    <a:gd name="T8" fmla="*/ 3 w 14"/>
                    <a:gd name="T9" fmla="*/ 4 h 8"/>
                    <a:gd name="T10" fmla="*/ 0 w 14"/>
                    <a:gd name="T11" fmla="*/ 4 h 8"/>
                    <a:gd name="T12" fmla="*/ 0 w 14"/>
                    <a:gd name="T13" fmla="*/ 4 h 8"/>
                    <a:gd name="T14" fmla="*/ 3 w 14"/>
                    <a:gd name="T15" fmla="*/ 4 h 8"/>
                    <a:gd name="T16" fmla="*/ 5 w 14"/>
                    <a:gd name="T17" fmla="*/ 5 h 8"/>
                    <a:gd name="T18" fmla="*/ 9 w 14"/>
                    <a:gd name="T19" fmla="*/ 8 h 8"/>
                    <a:gd name="T20" fmla="*/ 14 w 14"/>
                    <a:gd name="T21" fmla="*/ 4 h 8"/>
                    <a:gd name="T22" fmla="*/ 10 w 14"/>
                    <a:gd name="T23" fmla="*/ 0 h 8"/>
                    <a:gd name="T24" fmla="*/ 6 w 14"/>
                    <a:gd name="T25" fmla="*/ 2 h 8"/>
                    <a:gd name="T26" fmla="*/ 4 w 14"/>
                    <a:gd name="T27" fmla="*/ 2 h 8"/>
                    <a:gd name="T28" fmla="*/ 1 w 14"/>
                    <a:gd name="T29" fmla="*/ 2 h 8"/>
                    <a:gd name="T30" fmla="*/ 0 w 14"/>
                    <a:gd name="T31" fmla="*/ 3 h 8"/>
                    <a:gd name="T32" fmla="*/ 4 w 14"/>
                    <a:gd name="T33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2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3" y="4"/>
                      </a:cubicBezTo>
                      <a:cubicBezTo>
                        <a:pt x="4" y="4"/>
                        <a:pt x="4" y="5"/>
                        <a:pt x="5" y="5"/>
                      </a:cubicBezTo>
                      <a:cubicBezTo>
                        <a:pt x="6" y="7"/>
                        <a:pt x="7" y="8"/>
                        <a:pt x="9" y="8"/>
                      </a:cubicBezTo>
                      <a:cubicBezTo>
                        <a:pt x="11" y="8"/>
                        <a:pt x="13" y="7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8" y="0"/>
                        <a:pt x="6" y="1"/>
                        <a:pt x="6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7" name="Freeform 1278"/>
                <p:cNvSpPr>
                  <a:spLocks/>
                </p:cNvSpPr>
                <p:nvPr/>
              </p:nvSpPr>
              <p:spPr bwMode="auto">
                <a:xfrm>
                  <a:off x="1561" y="2270"/>
                  <a:ext cx="13" cy="9"/>
                </a:xfrm>
                <a:custGeom>
                  <a:avLst/>
                  <a:gdLst>
                    <a:gd name="T0" fmla="*/ 81 w 128"/>
                    <a:gd name="T1" fmla="*/ 63 h 80"/>
                    <a:gd name="T2" fmla="*/ 85 w 128"/>
                    <a:gd name="T3" fmla="*/ 63 h 80"/>
                    <a:gd name="T4" fmla="*/ 125 w 128"/>
                    <a:gd name="T5" fmla="*/ 63 h 80"/>
                    <a:gd name="T6" fmla="*/ 125 w 128"/>
                    <a:gd name="T7" fmla="*/ 56 h 80"/>
                    <a:gd name="T8" fmla="*/ 85 w 128"/>
                    <a:gd name="T9" fmla="*/ 56 h 80"/>
                    <a:gd name="T10" fmla="*/ 85 w 128"/>
                    <a:gd name="T11" fmla="*/ 56 h 80"/>
                    <a:gd name="T12" fmla="*/ 85 w 128"/>
                    <a:gd name="T13" fmla="*/ 46 h 80"/>
                    <a:gd name="T14" fmla="*/ 85 w 128"/>
                    <a:gd name="T15" fmla="*/ 42 h 80"/>
                    <a:gd name="T16" fmla="*/ 96 w 128"/>
                    <a:gd name="T17" fmla="*/ 46 h 80"/>
                    <a:gd name="T18" fmla="*/ 125 w 128"/>
                    <a:gd name="T19" fmla="*/ 46 h 80"/>
                    <a:gd name="T20" fmla="*/ 128 w 128"/>
                    <a:gd name="T21" fmla="*/ 35 h 80"/>
                    <a:gd name="T22" fmla="*/ 96 w 128"/>
                    <a:gd name="T23" fmla="*/ 35 h 80"/>
                    <a:gd name="T24" fmla="*/ 85 w 128"/>
                    <a:gd name="T25" fmla="*/ 35 h 80"/>
                    <a:gd name="T26" fmla="*/ 48 w 128"/>
                    <a:gd name="T27" fmla="*/ 4 h 80"/>
                    <a:gd name="T28" fmla="*/ 4 w 128"/>
                    <a:gd name="T29" fmla="*/ 39 h 80"/>
                    <a:gd name="T30" fmla="*/ 41 w 128"/>
                    <a:gd name="T31" fmla="*/ 80 h 80"/>
                    <a:gd name="T32" fmla="*/ 81 w 128"/>
                    <a:gd name="T3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1" y="63"/>
                      </a:moveTo>
                      <a:cubicBezTo>
                        <a:pt x="81" y="63"/>
                        <a:pt x="85" y="63"/>
                        <a:pt x="85" y="63"/>
                      </a:cubicBezTo>
                      <a:cubicBezTo>
                        <a:pt x="99" y="67"/>
                        <a:pt x="110" y="63"/>
                        <a:pt x="125" y="63"/>
                      </a:cubicBezTo>
                      <a:cubicBezTo>
                        <a:pt x="125" y="56"/>
                        <a:pt x="125" y="56"/>
                        <a:pt x="125" y="56"/>
                      </a:cubicBezTo>
                      <a:cubicBezTo>
                        <a:pt x="110" y="56"/>
                        <a:pt x="99" y="56"/>
                        <a:pt x="85" y="56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85" y="53"/>
                        <a:pt x="85" y="49"/>
                        <a:pt x="85" y="46"/>
                      </a:cubicBezTo>
                      <a:cubicBezTo>
                        <a:pt x="85" y="46"/>
                        <a:pt x="85" y="42"/>
                        <a:pt x="85" y="42"/>
                      </a:cubicBezTo>
                      <a:cubicBezTo>
                        <a:pt x="88" y="46"/>
                        <a:pt x="92" y="46"/>
                        <a:pt x="96" y="46"/>
                      </a:cubicBezTo>
                      <a:cubicBezTo>
                        <a:pt x="107" y="46"/>
                        <a:pt x="114" y="46"/>
                        <a:pt x="125" y="46"/>
                      </a:cubicBezTo>
                      <a:cubicBezTo>
                        <a:pt x="128" y="35"/>
                        <a:pt x="128" y="35"/>
                        <a:pt x="128" y="35"/>
                      </a:cubicBezTo>
                      <a:cubicBezTo>
                        <a:pt x="117" y="35"/>
                        <a:pt x="107" y="39"/>
                        <a:pt x="96" y="35"/>
                      </a:cubicBezTo>
                      <a:cubicBezTo>
                        <a:pt x="92" y="35"/>
                        <a:pt x="88" y="35"/>
                        <a:pt x="85" y="35"/>
                      </a:cubicBezTo>
                      <a:cubicBezTo>
                        <a:pt x="81" y="18"/>
                        <a:pt x="66" y="4"/>
                        <a:pt x="48" y="4"/>
                      </a:cubicBezTo>
                      <a:cubicBezTo>
                        <a:pt x="26" y="0"/>
                        <a:pt x="8" y="18"/>
                        <a:pt x="4" y="39"/>
                      </a:cubicBezTo>
                      <a:cubicBezTo>
                        <a:pt x="0" y="60"/>
                        <a:pt x="19" y="77"/>
                        <a:pt x="41" y="80"/>
                      </a:cubicBezTo>
                      <a:cubicBezTo>
                        <a:pt x="55" y="80"/>
                        <a:pt x="70" y="74"/>
                        <a:pt x="81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8" name="Freeform 1279"/>
                <p:cNvSpPr>
                  <a:spLocks/>
                </p:cNvSpPr>
                <p:nvPr/>
              </p:nvSpPr>
              <p:spPr bwMode="auto">
                <a:xfrm>
                  <a:off x="1561" y="2270"/>
                  <a:ext cx="13" cy="9"/>
                </a:xfrm>
                <a:custGeom>
                  <a:avLst/>
                  <a:gdLst>
                    <a:gd name="T0" fmla="*/ 9 w 13"/>
                    <a:gd name="T1" fmla="*/ 7 h 9"/>
                    <a:gd name="T2" fmla="*/ 9 w 13"/>
                    <a:gd name="T3" fmla="*/ 7 h 9"/>
                    <a:gd name="T4" fmla="*/ 13 w 13"/>
                    <a:gd name="T5" fmla="*/ 7 h 9"/>
                    <a:gd name="T6" fmla="*/ 13 w 13"/>
                    <a:gd name="T7" fmla="*/ 6 h 9"/>
                    <a:gd name="T8" fmla="*/ 9 w 13"/>
                    <a:gd name="T9" fmla="*/ 6 h 9"/>
                    <a:gd name="T10" fmla="*/ 9 w 13"/>
                    <a:gd name="T11" fmla="*/ 6 h 9"/>
                    <a:gd name="T12" fmla="*/ 9 w 13"/>
                    <a:gd name="T13" fmla="*/ 5 h 9"/>
                    <a:gd name="T14" fmla="*/ 9 w 13"/>
                    <a:gd name="T15" fmla="*/ 5 h 9"/>
                    <a:gd name="T16" fmla="*/ 10 w 13"/>
                    <a:gd name="T17" fmla="*/ 5 h 9"/>
                    <a:gd name="T18" fmla="*/ 13 w 13"/>
                    <a:gd name="T19" fmla="*/ 5 h 9"/>
                    <a:gd name="T20" fmla="*/ 13 w 13"/>
                    <a:gd name="T21" fmla="*/ 4 h 9"/>
                    <a:gd name="T22" fmla="*/ 10 w 13"/>
                    <a:gd name="T23" fmla="*/ 4 h 9"/>
                    <a:gd name="T24" fmla="*/ 9 w 13"/>
                    <a:gd name="T25" fmla="*/ 4 h 9"/>
                    <a:gd name="T26" fmla="*/ 5 w 13"/>
                    <a:gd name="T27" fmla="*/ 0 h 9"/>
                    <a:gd name="T28" fmla="*/ 0 w 13"/>
                    <a:gd name="T29" fmla="*/ 4 h 9"/>
                    <a:gd name="T30" fmla="*/ 4 w 13"/>
                    <a:gd name="T31" fmla="*/ 9 h 9"/>
                    <a:gd name="T32" fmla="*/ 9 w 13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7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0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1" y="5"/>
                        <a:pt x="12" y="5"/>
                        <a:pt x="13" y="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4"/>
                        <a:pt x="11" y="4"/>
                        <a:pt x="10" y="4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6"/>
                        <a:pt x="2" y="8"/>
                        <a:pt x="4" y="9"/>
                      </a:cubicBezTo>
                      <a:cubicBezTo>
                        <a:pt x="6" y="9"/>
                        <a:pt x="7" y="8"/>
                        <a:pt x="9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9" name="Freeform 1280"/>
                <p:cNvSpPr>
                  <a:spLocks/>
                </p:cNvSpPr>
                <p:nvPr/>
              </p:nvSpPr>
              <p:spPr bwMode="auto">
                <a:xfrm>
                  <a:off x="2141" y="2323"/>
                  <a:ext cx="13" cy="8"/>
                </a:xfrm>
                <a:custGeom>
                  <a:avLst/>
                  <a:gdLst>
                    <a:gd name="T0" fmla="*/ 37 w 128"/>
                    <a:gd name="T1" fmla="*/ 28 h 80"/>
                    <a:gd name="T2" fmla="*/ 44 w 128"/>
                    <a:gd name="T3" fmla="*/ 28 h 80"/>
                    <a:gd name="T4" fmla="*/ 44 w 128"/>
                    <a:gd name="T5" fmla="*/ 39 h 80"/>
                    <a:gd name="T6" fmla="*/ 44 w 128"/>
                    <a:gd name="T7" fmla="*/ 42 h 80"/>
                    <a:gd name="T8" fmla="*/ 26 w 128"/>
                    <a:gd name="T9" fmla="*/ 39 h 80"/>
                    <a:gd name="T10" fmla="*/ 0 w 128"/>
                    <a:gd name="T11" fmla="*/ 39 h 80"/>
                    <a:gd name="T12" fmla="*/ 0 w 128"/>
                    <a:gd name="T13" fmla="*/ 46 h 80"/>
                    <a:gd name="T14" fmla="*/ 26 w 128"/>
                    <a:gd name="T15" fmla="*/ 46 h 80"/>
                    <a:gd name="T16" fmla="*/ 44 w 128"/>
                    <a:gd name="T17" fmla="*/ 49 h 80"/>
                    <a:gd name="T18" fmla="*/ 81 w 128"/>
                    <a:gd name="T19" fmla="*/ 80 h 80"/>
                    <a:gd name="T20" fmla="*/ 125 w 128"/>
                    <a:gd name="T21" fmla="*/ 46 h 80"/>
                    <a:gd name="T22" fmla="*/ 88 w 128"/>
                    <a:gd name="T23" fmla="*/ 0 h 80"/>
                    <a:gd name="T24" fmla="*/ 48 w 128"/>
                    <a:gd name="T25" fmla="*/ 21 h 80"/>
                    <a:gd name="T26" fmla="*/ 37 w 128"/>
                    <a:gd name="T27" fmla="*/ 21 h 80"/>
                    <a:gd name="T28" fmla="*/ 4 w 128"/>
                    <a:gd name="T29" fmla="*/ 18 h 80"/>
                    <a:gd name="T30" fmla="*/ 0 w 128"/>
                    <a:gd name="T31" fmla="*/ 28 h 80"/>
                    <a:gd name="T32" fmla="*/ 37 w 128"/>
                    <a:gd name="T33" fmla="*/ 2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8"/>
                      </a:moveTo>
                      <a:cubicBezTo>
                        <a:pt x="41" y="28"/>
                        <a:pt x="44" y="28"/>
                        <a:pt x="44" y="28"/>
                      </a:cubicBezTo>
                      <a:cubicBezTo>
                        <a:pt x="44" y="32"/>
                        <a:pt x="44" y="35"/>
                        <a:pt x="44" y="39"/>
                      </a:cubicBezTo>
                      <a:cubicBezTo>
                        <a:pt x="44" y="39"/>
                        <a:pt x="44" y="39"/>
                        <a:pt x="44" y="42"/>
                      </a:cubicBezTo>
                      <a:cubicBezTo>
                        <a:pt x="37" y="39"/>
                        <a:pt x="33" y="39"/>
                        <a:pt x="26" y="39"/>
                      </a:cubicBezTo>
                      <a:cubicBezTo>
                        <a:pt x="19" y="39"/>
                        <a:pt x="11" y="39"/>
                        <a:pt x="0" y="39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8" y="46"/>
                        <a:pt x="19" y="46"/>
                        <a:pt x="26" y="46"/>
                      </a:cubicBezTo>
                      <a:cubicBezTo>
                        <a:pt x="33" y="46"/>
                        <a:pt x="37" y="49"/>
                        <a:pt x="44" y="49"/>
                      </a:cubicBezTo>
                      <a:cubicBezTo>
                        <a:pt x="48" y="67"/>
                        <a:pt x="63" y="77"/>
                        <a:pt x="81" y="80"/>
                      </a:cubicBezTo>
                      <a:cubicBezTo>
                        <a:pt x="103" y="80"/>
                        <a:pt x="125" y="67"/>
                        <a:pt x="125" y="46"/>
                      </a:cubicBezTo>
                      <a:cubicBezTo>
                        <a:pt x="128" y="25"/>
                        <a:pt x="110" y="4"/>
                        <a:pt x="88" y="0"/>
                      </a:cubicBezTo>
                      <a:cubicBezTo>
                        <a:pt x="74" y="0"/>
                        <a:pt x="59" y="7"/>
                        <a:pt x="48" y="21"/>
                      </a:cubicBezTo>
                      <a:cubicBezTo>
                        <a:pt x="44" y="21"/>
                        <a:pt x="41" y="21"/>
                        <a:pt x="37" y="21"/>
                      </a:cubicBezTo>
                      <a:cubicBezTo>
                        <a:pt x="26" y="18"/>
                        <a:pt x="15" y="18"/>
                        <a:pt x="4" y="1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25"/>
                        <a:pt x="26" y="25"/>
                        <a:pt x="37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0" name="Freeform 1281"/>
                <p:cNvSpPr>
                  <a:spLocks/>
                </p:cNvSpPr>
                <p:nvPr/>
              </p:nvSpPr>
              <p:spPr bwMode="auto">
                <a:xfrm>
                  <a:off x="2141" y="2323"/>
                  <a:ext cx="13" cy="8"/>
                </a:xfrm>
                <a:custGeom>
                  <a:avLst/>
                  <a:gdLst>
                    <a:gd name="T0" fmla="*/ 4 w 13"/>
                    <a:gd name="T1" fmla="*/ 3 h 8"/>
                    <a:gd name="T2" fmla="*/ 4 w 13"/>
                    <a:gd name="T3" fmla="*/ 3 h 8"/>
                    <a:gd name="T4" fmla="*/ 4 w 13"/>
                    <a:gd name="T5" fmla="*/ 4 h 8"/>
                    <a:gd name="T6" fmla="*/ 4 w 13"/>
                    <a:gd name="T7" fmla="*/ 4 h 8"/>
                    <a:gd name="T8" fmla="*/ 2 w 13"/>
                    <a:gd name="T9" fmla="*/ 4 h 8"/>
                    <a:gd name="T10" fmla="*/ 0 w 13"/>
                    <a:gd name="T11" fmla="*/ 4 h 8"/>
                    <a:gd name="T12" fmla="*/ 0 w 13"/>
                    <a:gd name="T13" fmla="*/ 4 h 8"/>
                    <a:gd name="T14" fmla="*/ 2 w 13"/>
                    <a:gd name="T15" fmla="*/ 4 h 8"/>
                    <a:gd name="T16" fmla="*/ 4 w 13"/>
                    <a:gd name="T17" fmla="*/ 5 h 8"/>
                    <a:gd name="T18" fmla="*/ 8 w 13"/>
                    <a:gd name="T19" fmla="*/ 8 h 8"/>
                    <a:gd name="T20" fmla="*/ 13 w 13"/>
                    <a:gd name="T21" fmla="*/ 4 h 8"/>
                    <a:gd name="T22" fmla="*/ 9 w 13"/>
                    <a:gd name="T23" fmla="*/ 0 h 8"/>
                    <a:gd name="T24" fmla="*/ 5 w 13"/>
                    <a:gd name="T25" fmla="*/ 2 h 8"/>
                    <a:gd name="T26" fmla="*/ 4 w 13"/>
                    <a:gd name="T27" fmla="*/ 2 h 8"/>
                    <a:gd name="T28" fmla="*/ 0 w 13"/>
                    <a:gd name="T29" fmla="*/ 1 h 8"/>
                    <a:gd name="T30" fmla="*/ 0 w 13"/>
                    <a:gd name="T31" fmla="*/ 3 h 8"/>
                    <a:gd name="T32" fmla="*/ 4 w 13"/>
                    <a:gd name="T33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5" y="7"/>
                        <a:pt x="6" y="8"/>
                        <a:pt x="8" y="8"/>
                      </a:cubicBezTo>
                      <a:cubicBezTo>
                        <a:pt x="11" y="8"/>
                        <a:pt x="13" y="7"/>
                        <a:pt x="13" y="4"/>
                      </a:cubicBezTo>
                      <a:cubicBezTo>
                        <a:pt x="13" y="2"/>
                        <a:pt x="11" y="0"/>
                        <a:pt x="9" y="0"/>
                      </a:cubicBezTo>
                      <a:cubicBezTo>
                        <a:pt x="8" y="0"/>
                        <a:pt x="6" y="0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1" name="Freeform 1282"/>
                <p:cNvSpPr>
                  <a:spLocks/>
                </p:cNvSpPr>
                <p:nvPr/>
              </p:nvSpPr>
              <p:spPr bwMode="auto">
                <a:xfrm>
                  <a:off x="2126" y="2321"/>
                  <a:ext cx="13" cy="8"/>
                </a:xfrm>
                <a:custGeom>
                  <a:avLst/>
                  <a:gdLst>
                    <a:gd name="T0" fmla="*/ 81 w 128"/>
                    <a:gd name="T1" fmla="*/ 63 h 80"/>
                    <a:gd name="T2" fmla="*/ 85 w 128"/>
                    <a:gd name="T3" fmla="*/ 63 h 80"/>
                    <a:gd name="T4" fmla="*/ 125 w 128"/>
                    <a:gd name="T5" fmla="*/ 63 h 80"/>
                    <a:gd name="T6" fmla="*/ 125 w 128"/>
                    <a:gd name="T7" fmla="*/ 56 h 80"/>
                    <a:gd name="T8" fmla="*/ 88 w 128"/>
                    <a:gd name="T9" fmla="*/ 56 h 80"/>
                    <a:gd name="T10" fmla="*/ 85 w 128"/>
                    <a:gd name="T11" fmla="*/ 56 h 80"/>
                    <a:gd name="T12" fmla="*/ 85 w 128"/>
                    <a:gd name="T13" fmla="*/ 46 h 80"/>
                    <a:gd name="T14" fmla="*/ 85 w 128"/>
                    <a:gd name="T15" fmla="*/ 42 h 80"/>
                    <a:gd name="T16" fmla="*/ 96 w 128"/>
                    <a:gd name="T17" fmla="*/ 46 h 80"/>
                    <a:gd name="T18" fmla="*/ 128 w 128"/>
                    <a:gd name="T19" fmla="*/ 46 h 80"/>
                    <a:gd name="T20" fmla="*/ 128 w 128"/>
                    <a:gd name="T21" fmla="*/ 35 h 80"/>
                    <a:gd name="T22" fmla="*/ 99 w 128"/>
                    <a:gd name="T23" fmla="*/ 35 h 80"/>
                    <a:gd name="T24" fmla="*/ 85 w 128"/>
                    <a:gd name="T25" fmla="*/ 35 h 80"/>
                    <a:gd name="T26" fmla="*/ 48 w 128"/>
                    <a:gd name="T27" fmla="*/ 4 h 80"/>
                    <a:gd name="T28" fmla="*/ 4 w 128"/>
                    <a:gd name="T29" fmla="*/ 39 h 80"/>
                    <a:gd name="T30" fmla="*/ 41 w 128"/>
                    <a:gd name="T31" fmla="*/ 80 h 80"/>
                    <a:gd name="T32" fmla="*/ 81 w 128"/>
                    <a:gd name="T3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1" y="63"/>
                      </a:moveTo>
                      <a:cubicBezTo>
                        <a:pt x="81" y="63"/>
                        <a:pt x="85" y="63"/>
                        <a:pt x="85" y="63"/>
                      </a:cubicBezTo>
                      <a:cubicBezTo>
                        <a:pt x="99" y="63"/>
                        <a:pt x="114" y="63"/>
                        <a:pt x="125" y="63"/>
                      </a:cubicBezTo>
                      <a:cubicBezTo>
                        <a:pt x="125" y="56"/>
                        <a:pt x="125" y="56"/>
                        <a:pt x="125" y="56"/>
                      </a:cubicBezTo>
                      <a:cubicBezTo>
                        <a:pt x="114" y="56"/>
                        <a:pt x="99" y="56"/>
                        <a:pt x="88" y="56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85" y="53"/>
                        <a:pt x="85" y="49"/>
                        <a:pt x="85" y="46"/>
                      </a:cubicBezTo>
                      <a:cubicBezTo>
                        <a:pt x="85" y="46"/>
                        <a:pt x="85" y="42"/>
                        <a:pt x="85" y="42"/>
                      </a:cubicBezTo>
                      <a:cubicBezTo>
                        <a:pt x="88" y="42"/>
                        <a:pt x="92" y="46"/>
                        <a:pt x="96" y="46"/>
                      </a:cubicBezTo>
                      <a:cubicBezTo>
                        <a:pt x="107" y="46"/>
                        <a:pt x="117" y="46"/>
                        <a:pt x="128" y="46"/>
                      </a:cubicBezTo>
                      <a:cubicBezTo>
                        <a:pt x="128" y="35"/>
                        <a:pt x="128" y="35"/>
                        <a:pt x="128" y="35"/>
                      </a:cubicBezTo>
                      <a:cubicBezTo>
                        <a:pt x="117" y="35"/>
                        <a:pt x="107" y="35"/>
                        <a:pt x="99" y="35"/>
                      </a:cubicBezTo>
                      <a:cubicBezTo>
                        <a:pt x="92" y="35"/>
                        <a:pt x="88" y="35"/>
                        <a:pt x="85" y="35"/>
                      </a:cubicBezTo>
                      <a:cubicBezTo>
                        <a:pt x="81" y="18"/>
                        <a:pt x="66" y="4"/>
                        <a:pt x="48" y="4"/>
                      </a:cubicBezTo>
                      <a:cubicBezTo>
                        <a:pt x="26" y="0"/>
                        <a:pt x="8" y="18"/>
                        <a:pt x="4" y="39"/>
                      </a:cubicBezTo>
                      <a:cubicBezTo>
                        <a:pt x="0" y="60"/>
                        <a:pt x="19" y="77"/>
                        <a:pt x="41" y="80"/>
                      </a:cubicBezTo>
                      <a:cubicBezTo>
                        <a:pt x="55" y="80"/>
                        <a:pt x="70" y="74"/>
                        <a:pt x="81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2" name="Freeform 1283"/>
                <p:cNvSpPr>
                  <a:spLocks/>
                </p:cNvSpPr>
                <p:nvPr/>
              </p:nvSpPr>
              <p:spPr bwMode="auto">
                <a:xfrm>
                  <a:off x="2126" y="2321"/>
                  <a:ext cx="13" cy="8"/>
                </a:xfrm>
                <a:custGeom>
                  <a:avLst/>
                  <a:gdLst>
                    <a:gd name="T0" fmla="*/ 8 w 13"/>
                    <a:gd name="T1" fmla="*/ 7 h 8"/>
                    <a:gd name="T2" fmla="*/ 9 w 13"/>
                    <a:gd name="T3" fmla="*/ 7 h 8"/>
                    <a:gd name="T4" fmla="*/ 13 w 13"/>
                    <a:gd name="T5" fmla="*/ 7 h 8"/>
                    <a:gd name="T6" fmla="*/ 13 w 13"/>
                    <a:gd name="T7" fmla="*/ 6 h 8"/>
                    <a:gd name="T8" fmla="*/ 9 w 13"/>
                    <a:gd name="T9" fmla="*/ 6 h 8"/>
                    <a:gd name="T10" fmla="*/ 9 w 13"/>
                    <a:gd name="T11" fmla="*/ 6 h 8"/>
                    <a:gd name="T12" fmla="*/ 9 w 13"/>
                    <a:gd name="T13" fmla="*/ 5 h 8"/>
                    <a:gd name="T14" fmla="*/ 9 w 13"/>
                    <a:gd name="T15" fmla="*/ 4 h 8"/>
                    <a:gd name="T16" fmla="*/ 10 w 13"/>
                    <a:gd name="T17" fmla="*/ 5 h 8"/>
                    <a:gd name="T18" fmla="*/ 13 w 13"/>
                    <a:gd name="T19" fmla="*/ 5 h 8"/>
                    <a:gd name="T20" fmla="*/ 13 w 13"/>
                    <a:gd name="T21" fmla="*/ 4 h 8"/>
                    <a:gd name="T22" fmla="*/ 10 w 13"/>
                    <a:gd name="T23" fmla="*/ 4 h 8"/>
                    <a:gd name="T24" fmla="*/ 9 w 13"/>
                    <a:gd name="T25" fmla="*/ 4 h 8"/>
                    <a:gd name="T26" fmla="*/ 5 w 13"/>
                    <a:gd name="T27" fmla="*/ 0 h 8"/>
                    <a:gd name="T28" fmla="*/ 0 w 13"/>
                    <a:gd name="T29" fmla="*/ 4 h 8"/>
                    <a:gd name="T30" fmla="*/ 4 w 13"/>
                    <a:gd name="T31" fmla="*/ 8 h 8"/>
                    <a:gd name="T32" fmla="*/ 8 w 13"/>
                    <a:gd name="T3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8" y="7"/>
                      </a:moveTo>
                      <a:cubicBezTo>
                        <a:pt x="8" y="7"/>
                        <a:pt x="9" y="7"/>
                        <a:pt x="9" y="7"/>
                      </a:cubicBezTo>
                      <a:cubicBezTo>
                        <a:pt x="10" y="7"/>
                        <a:pt x="12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6"/>
                        <a:pt x="10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9" y="4"/>
                        <a:pt x="9" y="5"/>
                        <a:pt x="10" y="5"/>
                      </a:cubicBezTo>
                      <a:cubicBezTo>
                        <a:pt x="11" y="5"/>
                        <a:pt x="12" y="5"/>
                        <a:pt x="13" y="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4"/>
                        <a:pt x="11" y="4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8"/>
                        <a:pt x="4" y="8"/>
                      </a:cubicBezTo>
                      <a:cubicBezTo>
                        <a:pt x="5" y="8"/>
                        <a:pt x="7" y="8"/>
                        <a:pt x="8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3" name="Freeform 1284"/>
                <p:cNvSpPr>
                  <a:spLocks/>
                </p:cNvSpPr>
                <p:nvPr/>
              </p:nvSpPr>
              <p:spPr bwMode="auto">
                <a:xfrm>
                  <a:off x="1574" y="2280"/>
                  <a:ext cx="14" cy="9"/>
                </a:xfrm>
                <a:custGeom>
                  <a:avLst/>
                  <a:gdLst>
                    <a:gd name="T0" fmla="*/ 38 w 128"/>
                    <a:gd name="T1" fmla="*/ 28 h 80"/>
                    <a:gd name="T2" fmla="*/ 46 w 128"/>
                    <a:gd name="T3" fmla="*/ 28 h 80"/>
                    <a:gd name="T4" fmla="*/ 42 w 128"/>
                    <a:gd name="T5" fmla="*/ 39 h 80"/>
                    <a:gd name="T6" fmla="*/ 42 w 128"/>
                    <a:gd name="T7" fmla="*/ 42 h 80"/>
                    <a:gd name="T8" fmla="*/ 27 w 128"/>
                    <a:gd name="T9" fmla="*/ 42 h 80"/>
                    <a:gd name="T10" fmla="*/ 0 w 128"/>
                    <a:gd name="T11" fmla="*/ 42 h 80"/>
                    <a:gd name="T12" fmla="*/ 0 w 128"/>
                    <a:gd name="T13" fmla="*/ 49 h 80"/>
                    <a:gd name="T14" fmla="*/ 27 w 128"/>
                    <a:gd name="T15" fmla="*/ 49 h 80"/>
                    <a:gd name="T16" fmla="*/ 46 w 128"/>
                    <a:gd name="T17" fmla="*/ 53 h 80"/>
                    <a:gd name="T18" fmla="*/ 83 w 128"/>
                    <a:gd name="T19" fmla="*/ 80 h 80"/>
                    <a:gd name="T20" fmla="*/ 128 w 128"/>
                    <a:gd name="T21" fmla="*/ 46 h 80"/>
                    <a:gd name="T22" fmla="*/ 87 w 128"/>
                    <a:gd name="T23" fmla="*/ 4 h 80"/>
                    <a:gd name="T24" fmla="*/ 49 w 128"/>
                    <a:gd name="T25" fmla="*/ 21 h 80"/>
                    <a:gd name="T26" fmla="*/ 38 w 128"/>
                    <a:gd name="T27" fmla="*/ 21 h 80"/>
                    <a:gd name="T28" fmla="*/ 0 w 128"/>
                    <a:gd name="T29" fmla="*/ 21 h 80"/>
                    <a:gd name="T30" fmla="*/ 0 w 128"/>
                    <a:gd name="T31" fmla="*/ 32 h 80"/>
                    <a:gd name="T32" fmla="*/ 38 w 128"/>
                    <a:gd name="T33" fmla="*/ 2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8" y="28"/>
                      </a:moveTo>
                      <a:cubicBezTo>
                        <a:pt x="38" y="28"/>
                        <a:pt x="42" y="28"/>
                        <a:pt x="46" y="28"/>
                      </a:cubicBezTo>
                      <a:cubicBezTo>
                        <a:pt x="46" y="32"/>
                        <a:pt x="46" y="35"/>
                        <a:pt x="42" y="39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38" y="42"/>
                        <a:pt x="34" y="42"/>
                        <a:pt x="27" y="42"/>
                      </a:cubicBezTo>
                      <a:cubicBezTo>
                        <a:pt x="19" y="39"/>
                        <a:pt x="8" y="39"/>
                        <a:pt x="0" y="42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8" y="49"/>
                        <a:pt x="19" y="49"/>
                        <a:pt x="27" y="49"/>
                      </a:cubicBezTo>
                      <a:cubicBezTo>
                        <a:pt x="31" y="49"/>
                        <a:pt x="38" y="49"/>
                        <a:pt x="46" y="53"/>
                      </a:cubicBezTo>
                      <a:cubicBezTo>
                        <a:pt x="49" y="67"/>
                        <a:pt x="64" y="80"/>
                        <a:pt x="83" y="80"/>
                      </a:cubicBezTo>
                      <a:cubicBezTo>
                        <a:pt x="106" y="80"/>
                        <a:pt x="128" y="67"/>
                        <a:pt x="128" y="46"/>
                      </a:cubicBezTo>
                      <a:cubicBezTo>
                        <a:pt x="128" y="25"/>
                        <a:pt x="110" y="4"/>
                        <a:pt x="87" y="4"/>
                      </a:cubicBezTo>
                      <a:cubicBezTo>
                        <a:pt x="72" y="0"/>
                        <a:pt x="57" y="11"/>
                        <a:pt x="49" y="21"/>
                      </a:cubicBezTo>
                      <a:cubicBezTo>
                        <a:pt x="46" y="21"/>
                        <a:pt x="42" y="21"/>
                        <a:pt x="38" y="21"/>
                      </a:cubicBezTo>
                      <a:cubicBezTo>
                        <a:pt x="27" y="21"/>
                        <a:pt x="12" y="21"/>
                        <a:pt x="0" y="2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2" y="28"/>
                        <a:pt x="23" y="28"/>
                        <a:pt x="38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4" name="Freeform 1285"/>
                <p:cNvSpPr>
                  <a:spLocks/>
                </p:cNvSpPr>
                <p:nvPr/>
              </p:nvSpPr>
              <p:spPr bwMode="auto">
                <a:xfrm>
                  <a:off x="1574" y="2280"/>
                  <a:ext cx="14" cy="9"/>
                </a:xfrm>
                <a:custGeom>
                  <a:avLst/>
                  <a:gdLst>
                    <a:gd name="T0" fmla="*/ 4 w 14"/>
                    <a:gd name="T1" fmla="*/ 3 h 9"/>
                    <a:gd name="T2" fmla="*/ 5 w 14"/>
                    <a:gd name="T3" fmla="*/ 3 h 9"/>
                    <a:gd name="T4" fmla="*/ 5 w 14"/>
                    <a:gd name="T5" fmla="*/ 4 h 9"/>
                    <a:gd name="T6" fmla="*/ 5 w 14"/>
                    <a:gd name="T7" fmla="*/ 5 h 9"/>
                    <a:gd name="T8" fmla="*/ 3 w 14"/>
                    <a:gd name="T9" fmla="*/ 5 h 9"/>
                    <a:gd name="T10" fmla="*/ 0 w 14"/>
                    <a:gd name="T11" fmla="*/ 5 h 9"/>
                    <a:gd name="T12" fmla="*/ 0 w 14"/>
                    <a:gd name="T13" fmla="*/ 5 h 9"/>
                    <a:gd name="T14" fmla="*/ 3 w 14"/>
                    <a:gd name="T15" fmla="*/ 5 h 9"/>
                    <a:gd name="T16" fmla="*/ 5 w 14"/>
                    <a:gd name="T17" fmla="*/ 6 h 9"/>
                    <a:gd name="T18" fmla="*/ 9 w 14"/>
                    <a:gd name="T19" fmla="*/ 9 h 9"/>
                    <a:gd name="T20" fmla="*/ 14 w 14"/>
                    <a:gd name="T21" fmla="*/ 5 h 9"/>
                    <a:gd name="T22" fmla="*/ 10 w 14"/>
                    <a:gd name="T23" fmla="*/ 1 h 9"/>
                    <a:gd name="T24" fmla="*/ 6 w 14"/>
                    <a:gd name="T25" fmla="*/ 2 h 9"/>
                    <a:gd name="T26" fmla="*/ 4 w 14"/>
                    <a:gd name="T27" fmla="*/ 2 h 9"/>
                    <a:gd name="T28" fmla="*/ 0 w 14"/>
                    <a:gd name="T29" fmla="*/ 2 h 9"/>
                    <a:gd name="T30" fmla="*/ 0 w 14"/>
                    <a:gd name="T31" fmla="*/ 4 h 9"/>
                    <a:gd name="T32" fmla="*/ 4 w 14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2" y="4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4" y="5"/>
                        <a:pt x="4" y="5"/>
                        <a:pt x="5" y="6"/>
                      </a:cubicBezTo>
                      <a:cubicBezTo>
                        <a:pt x="6" y="7"/>
                        <a:pt x="7" y="9"/>
                        <a:pt x="9" y="9"/>
                      </a:cubicBezTo>
                      <a:cubicBezTo>
                        <a:pt x="12" y="9"/>
                        <a:pt x="14" y="7"/>
                        <a:pt x="14" y="5"/>
                      </a:cubicBezTo>
                      <a:cubicBezTo>
                        <a:pt x="14" y="3"/>
                        <a:pt x="12" y="1"/>
                        <a:pt x="10" y="1"/>
                      </a:cubicBezTo>
                      <a:cubicBezTo>
                        <a:pt x="8" y="0"/>
                        <a:pt x="6" y="1"/>
                        <a:pt x="6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0" y="2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5" name="Freeform 1286"/>
                <p:cNvSpPr>
                  <a:spLocks/>
                </p:cNvSpPr>
                <p:nvPr/>
              </p:nvSpPr>
              <p:spPr bwMode="auto">
                <a:xfrm>
                  <a:off x="1559" y="2279"/>
                  <a:ext cx="14" cy="8"/>
                </a:xfrm>
                <a:custGeom>
                  <a:avLst/>
                  <a:gdLst>
                    <a:gd name="T0" fmla="*/ 80 w 128"/>
                    <a:gd name="T1" fmla="*/ 60 h 80"/>
                    <a:gd name="T2" fmla="*/ 87 w 128"/>
                    <a:gd name="T3" fmla="*/ 60 h 80"/>
                    <a:gd name="T4" fmla="*/ 128 w 128"/>
                    <a:gd name="T5" fmla="*/ 60 h 80"/>
                    <a:gd name="T6" fmla="*/ 128 w 128"/>
                    <a:gd name="T7" fmla="*/ 49 h 80"/>
                    <a:gd name="T8" fmla="*/ 87 w 128"/>
                    <a:gd name="T9" fmla="*/ 53 h 80"/>
                    <a:gd name="T10" fmla="*/ 83 w 128"/>
                    <a:gd name="T11" fmla="*/ 53 h 80"/>
                    <a:gd name="T12" fmla="*/ 87 w 128"/>
                    <a:gd name="T13" fmla="*/ 42 h 80"/>
                    <a:gd name="T14" fmla="*/ 87 w 128"/>
                    <a:gd name="T15" fmla="*/ 39 h 80"/>
                    <a:gd name="T16" fmla="*/ 98 w 128"/>
                    <a:gd name="T17" fmla="*/ 42 h 80"/>
                    <a:gd name="T18" fmla="*/ 128 w 128"/>
                    <a:gd name="T19" fmla="*/ 42 h 80"/>
                    <a:gd name="T20" fmla="*/ 128 w 128"/>
                    <a:gd name="T21" fmla="*/ 32 h 80"/>
                    <a:gd name="T22" fmla="*/ 98 w 128"/>
                    <a:gd name="T23" fmla="*/ 32 h 80"/>
                    <a:gd name="T24" fmla="*/ 83 w 128"/>
                    <a:gd name="T25" fmla="*/ 32 h 80"/>
                    <a:gd name="T26" fmla="*/ 46 w 128"/>
                    <a:gd name="T27" fmla="*/ 0 h 80"/>
                    <a:gd name="T28" fmla="*/ 4 w 128"/>
                    <a:gd name="T29" fmla="*/ 39 h 80"/>
                    <a:gd name="T30" fmla="*/ 42 w 128"/>
                    <a:gd name="T31" fmla="*/ 80 h 80"/>
                    <a:gd name="T32" fmla="*/ 80 w 128"/>
                    <a:gd name="T33" fmla="*/ 6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0" y="60"/>
                      </a:moveTo>
                      <a:cubicBezTo>
                        <a:pt x="83" y="60"/>
                        <a:pt x="87" y="60"/>
                        <a:pt x="87" y="60"/>
                      </a:cubicBezTo>
                      <a:cubicBezTo>
                        <a:pt x="102" y="63"/>
                        <a:pt x="113" y="60"/>
                        <a:pt x="128" y="60"/>
                      </a:cubicBezTo>
                      <a:cubicBezTo>
                        <a:pt x="128" y="49"/>
                        <a:pt x="128" y="49"/>
                        <a:pt x="128" y="49"/>
                      </a:cubicBezTo>
                      <a:cubicBezTo>
                        <a:pt x="113" y="53"/>
                        <a:pt x="102" y="53"/>
                        <a:pt x="87" y="53"/>
                      </a:cubicBezTo>
                      <a:cubicBezTo>
                        <a:pt x="87" y="53"/>
                        <a:pt x="83" y="53"/>
                        <a:pt x="83" y="53"/>
                      </a:cubicBezTo>
                      <a:cubicBezTo>
                        <a:pt x="83" y="49"/>
                        <a:pt x="87" y="46"/>
                        <a:pt x="87" y="42"/>
                      </a:cubicBezTo>
                      <a:cubicBezTo>
                        <a:pt x="87" y="42"/>
                        <a:pt x="87" y="42"/>
                        <a:pt x="87" y="39"/>
                      </a:cubicBezTo>
                      <a:cubicBezTo>
                        <a:pt x="91" y="42"/>
                        <a:pt x="95" y="42"/>
                        <a:pt x="98" y="42"/>
                      </a:cubicBezTo>
                      <a:cubicBezTo>
                        <a:pt x="106" y="42"/>
                        <a:pt x="117" y="42"/>
                        <a:pt x="128" y="42"/>
                      </a:cubicBezTo>
                      <a:cubicBezTo>
                        <a:pt x="128" y="32"/>
                        <a:pt x="128" y="32"/>
                        <a:pt x="128" y="32"/>
                      </a:cubicBezTo>
                      <a:cubicBezTo>
                        <a:pt x="117" y="32"/>
                        <a:pt x="110" y="35"/>
                        <a:pt x="98" y="32"/>
                      </a:cubicBezTo>
                      <a:cubicBezTo>
                        <a:pt x="95" y="32"/>
                        <a:pt x="91" y="32"/>
                        <a:pt x="83" y="32"/>
                      </a:cubicBezTo>
                      <a:cubicBezTo>
                        <a:pt x="83" y="14"/>
                        <a:pt x="64" y="4"/>
                        <a:pt x="46" y="0"/>
                      </a:cubicBezTo>
                      <a:cubicBezTo>
                        <a:pt x="23" y="0"/>
                        <a:pt x="4" y="18"/>
                        <a:pt x="4" y="39"/>
                      </a:cubicBezTo>
                      <a:cubicBezTo>
                        <a:pt x="0" y="60"/>
                        <a:pt x="19" y="77"/>
                        <a:pt x="42" y="80"/>
                      </a:cubicBezTo>
                      <a:cubicBezTo>
                        <a:pt x="57" y="80"/>
                        <a:pt x="72" y="74"/>
                        <a:pt x="80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6" name="Freeform 1287"/>
                <p:cNvSpPr>
                  <a:spLocks/>
                </p:cNvSpPr>
                <p:nvPr/>
              </p:nvSpPr>
              <p:spPr bwMode="auto">
                <a:xfrm>
                  <a:off x="1559" y="2279"/>
                  <a:ext cx="14" cy="8"/>
                </a:xfrm>
                <a:custGeom>
                  <a:avLst/>
                  <a:gdLst>
                    <a:gd name="T0" fmla="*/ 9 w 14"/>
                    <a:gd name="T1" fmla="*/ 6 h 8"/>
                    <a:gd name="T2" fmla="*/ 9 w 14"/>
                    <a:gd name="T3" fmla="*/ 6 h 8"/>
                    <a:gd name="T4" fmla="*/ 14 w 14"/>
                    <a:gd name="T5" fmla="*/ 6 h 8"/>
                    <a:gd name="T6" fmla="*/ 14 w 14"/>
                    <a:gd name="T7" fmla="*/ 5 h 8"/>
                    <a:gd name="T8" fmla="*/ 9 w 14"/>
                    <a:gd name="T9" fmla="*/ 5 h 8"/>
                    <a:gd name="T10" fmla="*/ 9 w 14"/>
                    <a:gd name="T11" fmla="*/ 5 h 8"/>
                    <a:gd name="T12" fmla="*/ 9 w 14"/>
                    <a:gd name="T13" fmla="*/ 4 h 8"/>
                    <a:gd name="T14" fmla="*/ 9 w 14"/>
                    <a:gd name="T15" fmla="*/ 4 h 8"/>
                    <a:gd name="T16" fmla="*/ 11 w 14"/>
                    <a:gd name="T17" fmla="*/ 4 h 8"/>
                    <a:gd name="T18" fmla="*/ 14 w 14"/>
                    <a:gd name="T19" fmla="*/ 4 h 8"/>
                    <a:gd name="T20" fmla="*/ 14 w 14"/>
                    <a:gd name="T21" fmla="*/ 3 h 8"/>
                    <a:gd name="T22" fmla="*/ 11 w 14"/>
                    <a:gd name="T23" fmla="*/ 3 h 8"/>
                    <a:gd name="T24" fmla="*/ 9 w 14"/>
                    <a:gd name="T25" fmla="*/ 3 h 8"/>
                    <a:gd name="T26" fmla="*/ 5 w 14"/>
                    <a:gd name="T27" fmla="*/ 0 h 8"/>
                    <a:gd name="T28" fmla="*/ 1 w 14"/>
                    <a:gd name="T29" fmla="*/ 4 h 8"/>
                    <a:gd name="T30" fmla="*/ 5 w 14"/>
                    <a:gd name="T31" fmla="*/ 8 h 8"/>
                    <a:gd name="T32" fmla="*/ 9 w 14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9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1" y="6"/>
                        <a:pt x="12" y="6"/>
                        <a:pt x="14" y="6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2" y="5"/>
                        <a:pt x="11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4"/>
                        <a:pt x="11" y="4"/>
                      </a:cubicBezTo>
                      <a:cubicBezTo>
                        <a:pt x="11" y="4"/>
                        <a:pt x="13" y="4"/>
                        <a:pt x="14" y="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3"/>
                        <a:pt x="12" y="3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1"/>
                        <a:pt x="1" y="4"/>
                      </a:cubicBezTo>
                      <a:cubicBezTo>
                        <a:pt x="0" y="6"/>
                        <a:pt x="2" y="8"/>
                        <a:pt x="5" y="8"/>
                      </a:cubicBezTo>
                      <a:cubicBezTo>
                        <a:pt x="6" y="8"/>
                        <a:pt x="8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7" name="Freeform 1288"/>
                <p:cNvSpPr>
                  <a:spLocks/>
                </p:cNvSpPr>
                <p:nvPr/>
              </p:nvSpPr>
              <p:spPr bwMode="auto">
                <a:xfrm>
                  <a:off x="2141" y="2314"/>
                  <a:ext cx="13" cy="9"/>
                </a:xfrm>
                <a:custGeom>
                  <a:avLst/>
                  <a:gdLst>
                    <a:gd name="T0" fmla="*/ 37 w 128"/>
                    <a:gd name="T1" fmla="*/ 28 h 80"/>
                    <a:gd name="T2" fmla="*/ 48 w 128"/>
                    <a:gd name="T3" fmla="*/ 28 h 80"/>
                    <a:gd name="T4" fmla="*/ 44 w 128"/>
                    <a:gd name="T5" fmla="*/ 35 h 80"/>
                    <a:gd name="T6" fmla="*/ 44 w 128"/>
                    <a:gd name="T7" fmla="*/ 42 h 80"/>
                    <a:gd name="T8" fmla="*/ 26 w 128"/>
                    <a:gd name="T9" fmla="*/ 39 h 80"/>
                    <a:gd name="T10" fmla="*/ 0 w 128"/>
                    <a:gd name="T11" fmla="*/ 39 h 80"/>
                    <a:gd name="T12" fmla="*/ 0 w 128"/>
                    <a:gd name="T13" fmla="*/ 46 h 80"/>
                    <a:gd name="T14" fmla="*/ 26 w 128"/>
                    <a:gd name="T15" fmla="*/ 46 h 80"/>
                    <a:gd name="T16" fmla="*/ 44 w 128"/>
                    <a:gd name="T17" fmla="*/ 49 h 80"/>
                    <a:gd name="T18" fmla="*/ 81 w 128"/>
                    <a:gd name="T19" fmla="*/ 77 h 80"/>
                    <a:gd name="T20" fmla="*/ 128 w 128"/>
                    <a:gd name="T21" fmla="*/ 42 h 80"/>
                    <a:gd name="T22" fmla="*/ 88 w 128"/>
                    <a:gd name="T23" fmla="*/ 0 h 80"/>
                    <a:gd name="T24" fmla="*/ 48 w 128"/>
                    <a:gd name="T25" fmla="*/ 21 h 80"/>
                    <a:gd name="T26" fmla="*/ 37 w 128"/>
                    <a:gd name="T27" fmla="*/ 18 h 80"/>
                    <a:gd name="T28" fmla="*/ 4 w 128"/>
                    <a:gd name="T29" fmla="*/ 21 h 80"/>
                    <a:gd name="T30" fmla="*/ 4 w 128"/>
                    <a:gd name="T31" fmla="*/ 28 h 80"/>
                    <a:gd name="T32" fmla="*/ 37 w 128"/>
                    <a:gd name="T33" fmla="*/ 2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28"/>
                      </a:moveTo>
                      <a:cubicBezTo>
                        <a:pt x="41" y="28"/>
                        <a:pt x="44" y="28"/>
                        <a:pt x="48" y="28"/>
                      </a:cubicBezTo>
                      <a:cubicBezTo>
                        <a:pt x="44" y="28"/>
                        <a:pt x="44" y="35"/>
                        <a:pt x="44" y="35"/>
                      </a:cubicBezTo>
                      <a:cubicBezTo>
                        <a:pt x="44" y="39"/>
                        <a:pt x="44" y="39"/>
                        <a:pt x="44" y="42"/>
                      </a:cubicBezTo>
                      <a:cubicBezTo>
                        <a:pt x="37" y="39"/>
                        <a:pt x="33" y="39"/>
                        <a:pt x="26" y="39"/>
                      </a:cubicBezTo>
                      <a:cubicBezTo>
                        <a:pt x="19" y="39"/>
                        <a:pt x="11" y="39"/>
                        <a:pt x="0" y="39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11" y="46"/>
                        <a:pt x="19" y="46"/>
                        <a:pt x="26" y="46"/>
                      </a:cubicBezTo>
                      <a:cubicBezTo>
                        <a:pt x="33" y="46"/>
                        <a:pt x="41" y="49"/>
                        <a:pt x="44" y="49"/>
                      </a:cubicBezTo>
                      <a:cubicBezTo>
                        <a:pt x="48" y="63"/>
                        <a:pt x="63" y="77"/>
                        <a:pt x="81" y="77"/>
                      </a:cubicBezTo>
                      <a:cubicBezTo>
                        <a:pt x="103" y="80"/>
                        <a:pt x="125" y="63"/>
                        <a:pt x="128" y="42"/>
                      </a:cubicBezTo>
                      <a:cubicBezTo>
                        <a:pt x="128" y="21"/>
                        <a:pt x="110" y="0"/>
                        <a:pt x="88" y="0"/>
                      </a:cubicBezTo>
                      <a:cubicBezTo>
                        <a:pt x="70" y="0"/>
                        <a:pt x="55" y="7"/>
                        <a:pt x="48" y="21"/>
                      </a:cubicBezTo>
                      <a:cubicBezTo>
                        <a:pt x="44" y="21"/>
                        <a:pt x="41" y="21"/>
                        <a:pt x="37" y="18"/>
                      </a:cubicBezTo>
                      <a:cubicBezTo>
                        <a:pt x="26" y="18"/>
                        <a:pt x="15" y="18"/>
                        <a:pt x="4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5" y="25"/>
                        <a:pt x="26" y="25"/>
                        <a:pt x="37" y="2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8" name="Freeform 1289"/>
                <p:cNvSpPr>
                  <a:spLocks/>
                </p:cNvSpPr>
                <p:nvPr/>
              </p:nvSpPr>
              <p:spPr bwMode="auto">
                <a:xfrm>
                  <a:off x="2141" y="2314"/>
                  <a:ext cx="13" cy="9"/>
                </a:xfrm>
                <a:custGeom>
                  <a:avLst/>
                  <a:gdLst>
                    <a:gd name="T0" fmla="*/ 4 w 13"/>
                    <a:gd name="T1" fmla="*/ 3 h 9"/>
                    <a:gd name="T2" fmla="*/ 5 w 13"/>
                    <a:gd name="T3" fmla="*/ 3 h 9"/>
                    <a:gd name="T4" fmla="*/ 4 w 13"/>
                    <a:gd name="T5" fmla="*/ 4 h 9"/>
                    <a:gd name="T6" fmla="*/ 4 w 13"/>
                    <a:gd name="T7" fmla="*/ 5 h 9"/>
                    <a:gd name="T8" fmla="*/ 2 w 13"/>
                    <a:gd name="T9" fmla="*/ 4 h 9"/>
                    <a:gd name="T10" fmla="*/ 0 w 13"/>
                    <a:gd name="T11" fmla="*/ 4 h 9"/>
                    <a:gd name="T12" fmla="*/ 0 w 13"/>
                    <a:gd name="T13" fmla="*/ 5 h 9"/>
                    <a:gd name="T14" fmla="*/ 2 w 13"/>
                    <a:gd name="T15" fmla="*/ 5 h 9"/>
                    <a:gd name="T16" fmla="*/ 4 w 13"/>
                    <a:gd name="T17" fmla="*/ 5 h 9"/>
                    <a:gd name="T18" fmla="*/ 8 w 13"/>
                    <a:gd name="T19" fmla="*/ 8 h 9"/>
                    <a:gd name="T20" fmla="*/ 13 w 13"/>
                    <a:gd name="T21" fmla="*/ 5 h 9"/>
                    <a:gd name="T22" fmla="*/ 9 w 13"/>
                    <a:gd name="T23" fmla="*/ 0 h 9"/>
                    <a:gd name="T24" fmla="*/ 5 w 13"/>
                    <a:gd name="T25" fmla="*/ 2 h 9"/>
                    <a:gd name="T26" fmla="*/ 4 w 13"/>
                    <a:gd name="T27" fmla="*/ 2 h 9"/>
                    <a:gd name="T28" fmla="*/ 0 w 13"/>
                    <a:gd name="T29" fmla="*/ 2 h 9"/>
                    <a:gd name="T30" fmla="*/ 0 w 13"/>
                    <a:gd name="T31" fmla="*/ 3 h 9"/>
                    <a:gd name="T32" fmla="*/ 4 w 13"/>
                    <a:gd name="T33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3"/>
                      </a:move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2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7"/>
                        <a:pt x="6" y="8"/>
                        <a:pt x="8" y="8"/>
                      </a:cubicBezTo>
                      <a:cubicBezTo>
                        <a:pt x="11" y="9"/>
                        <a:pt x="13" y="7"/>
                        <a:pt x="13" y="5"/>
                      </a:cubicBezTo>
                      <a:cubicBezTo>
                        <a:pt x="13" y="2"/>
                        <a:pt x="11" y="0"/>
                        <a:pt x="9" y="0"/>
                      </a:cubicBezTo>
                      <a:cubicBezTo>
                        <a:pt x="7" y="0"/>
                        <a:pt x="6" y="1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9" name="Freeform 1290"/>
                <p:cNvSpPr>
                  <a:spLocks/>
                </p:cNvSpPr>
                <p:nvPr/>
              </p:nvSpPr>
              <p:spPr bwMode="auto">
                <a:xfrm>
                  <a:off x="2127" y="2312"/>
                  <a:ext cx="14" cy="9"/>
                </a:xfrm>
                <a:custGeom>
                  <a:avLst/>
                  <a:gdLst>
                    <a:gd name="T0" fmla="*/ 80 w 128"/>
                    <a:gd name="T1" fmla="*/ 63 h 80"/>
                    <a:gd name="T2" fmla="*/ 87 w 128"/>
                    <a:gd name="T3" fmla="*/ 63 h 80"/>
                    <a:gd name="T4" fmla="*/ 125 w 128"/>
                    <a:gd name="T5" fmla="*/ 60 h 80"/>
                    <a:gd name="T6" fmla="*/ 128 w 128"/>
                    <a:gd name="T7" fmla="*/ 53 h 80"/>
                    <a:gd name="T8" fmla="*/ 87 w 128"/>
                    <a:gd name="T9" fmla="*/ 53 h 80"/>
                    <a:gd name="T10" fmla="*/ 83 w 128"/>
                    <a:gd name="T11" fmla="*/ 53 h 80"/>
                    <a:gd name="T12" fmla="*/ 83 w 128"/>
                    <a:gd name="T13" fmla="*/ 46 h 80"/>
                    <a:gd name="T14" fmla="*/ 83 w 128"/>
                    <a:gd name="T15" fmla="*/ 39 h 80"/>
                    <a:gd name="T16" fmla="*/ 95 w 128"/>
                    <a:gd name="T17" fmla="*/ 42 h 80"/>
                    <a:gd name="T18" fmla="*/ 128 w 128"/>
                    <a:gd name="T19" fmla="*/ 42 h 80"/>
                    <a:gd name="T20" fmla="*/ 128 w 128"/>
                    <a:gd name="T21" fmla="*/ 32 h 80"/>
                    <a:gd name="T22" fmla="*/ 98 w 128"/>
                    <a:gd name="T23" fmla="*/ 35 h 80"/>
                    <a:gd name="T24" fmla="*/ 83 w 128"/>
                    <a:gd name="T25" fmla="*/ 32 h 80"/>
                    <a:gd name="T26" fmla="*/ 46 w 128"/>
                    <a:gd name="T27" fmla="*/ 4 h 80"/>
                    <a:gd name="T28" fmla="*/ 0 w 128"/>
                    <a:gd name="T29" fmla="*/ 39 h 80"/>
                    <a:gd name="T30" fmla="*/ 38 w 128"/>
                    <a:gd name="T31" fmla="*/ 80 h 80"/>
                    <a:gd name="T32" fmla="*/ 80 w 128"/>
                    <a:gd name="T3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0" y="63"/>
                      </a:moveTo>
                      <a:cubicBezTo>
                        <a:pt x="80" y="63"/>
                        <a:pt x="83" y="63"/>
                        <a:pt x="87" y="63"/>
                      </a:cubicBezTo>
                      <a:cubicBezTo>
                        <a:pt x="98" y="63"/>
                        <a:pt x="113" y="60"/>
                        <a:pt x="125" y="60"/>
                      </a:cubicBezTo>
                      <a:cubicBezTo>
                        <a:pt x="128" y="53"/>
                        <a:pt x="128" y="53"/>
                        <a:pt x="128" y="53"/>
                      </a:cubicBezTo>
                      <a:cubicBezTo>
                        <a:pt x="113" y="53"/>
                        <a:pt x="98" y="56"/>
                        <a:pt x="87" y="53"/>
                      </a:cubicBezTo>
                      <a:cubicBezTo>
                        <a:pt x="83" y="53"/>
                        <a:pt x="83" y="53"/>
                        <a:pt x="83" y="53"/>
                      </a:cubicBezTo>
                      <a:cubicBezTo>
                        <a:pt x="83" y="49"/>
                        <a:pt x="83" y="49"/>
                        <a:pt x="83" y="46"/>
                      </a:cubicBezTo>
                      <a:cubicBezTo>
                        <a:pt x="83" y="42"/>
                        <a:pt x="83" y="42"/>
                        <a:pt x="83" y="39"/>
                      </a:cubicBezTo>
                      <a:cubicBezTo>
                        <a:pt x="87" y="42"/>
                        <a:pt x="91" y="42"/>
                        <a:pt x="95" y="42"/>
                      </a:cubicBezTo>
                      <a:cubicBezTo>
                        <a:pt x="106" y="42"/>
                        <a:pt x="117" y="42"/>
                        <a:pt x="128" y="42"/>
                      </a:cubicBezTo>
                      <a:cubicBezTo>
                        <a:pt x="128" y="32"/>
                        <a:pt x="128" y="32"/>
                        <a:pt x="128" y="32"/>
                      </a:cubicBezTo>
                      <a:cubicBezTo>
                        <a:pt x="117" y="35"/>
                        <a:pt x="106" y="35"/>
                        <a:pt x="98" y="35"/>
                      </a:cubicBezTo>
                      <a:cubicBezTo>
                        <a:pt x="91" y="35"/>
                        <a:pt x="87" y="35"/>
                        <a:pt x="83" y="32"/>
                      </a:cubicBezTo>
                      <a:cubicBezTo>
                        <a:pt x="80" y="14"/>
                        <a:pt x="64" y="4"/>
                        <a:pt x="46" y="4"/>
                      </a:cubicBezTo>
                      <a:cubicBezTo>
                        <a:pt x="23" y="0"/>
                        <a:pt x="4" y="18"/>
                        <a:pt x="0" y="39"/>
                      </a:cubicBezTo>
                      <a:cubicBezTo>
                        <a:pt x="0" y="60"/>
                        <a:pt x="16" y="80"/>
                        <a:pt x="38" y="80"/>
                      </a:cubicBezTo>
                      <a:cubicBezTo>
                        <a:pt x="57" y="80"/>
                        <a:pt x="72" y="74"/>
                        <a:pt x="80" y="6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4" name="Freeform 1291"/>
                <p:cNvSpPr>
                  <a:spLocks/>
                </p:cNvSpPr>
                <p:nvPr/>
              </p:nvSpPr>
              <p:spPr bwMode="auto">
                <a:xfrm>
                  <a:off x="2127" y="2312"/>
                  <a:ext cx="14" cy="9"/>
                </a:xfrm>
                <a:custGeom>
                  <a:avLst/>
                  <a:gdLst>
                    <a:gd name="T0" fmla="*/ 9 w 14"/>
                    <a:gd name="T1" fmla="*/ 7 h 9"/>
                    <a:gd name="T2" fmla="*/ 9 w 14"/>
                    <a:gd name="T3" fmla="*/ 7 h 9"/>
                    <a:gd name="T4" fmla="*/ 13 w 14"/>
                    <a:gd name="T5" fmla="*/ 7 h 9"/>
                    <a:gd name="T6" fmla="*/ 14 w 14"/>
                    <a:gd name="T7" fmla="*/ 6 h 9"/>
                    <a:gd name="T8" fmla="*/ 9 w 14"/>
                    <a:gd name="T9" fmla="*/ 6 h 9"/>
                    <a:gd name="T10" fmla="*/ 9 w 14"/>
                    <a:gd name="T11" fmla="*/ 6 h 9"/>
                    <a:gd name="T12" fmla="*/ 9 w 14"/>
                    <a:gd name="T13" fmla="*/ 5 h 9"/>
                    <a:gd name="T14" fmla="*/ 9 w 14"/>
                    <a:gd name="T15" fmla="*/ 5 h 9"/>
                    <a:gd name="T16" fmla="*/ 10 w 14"/>
                    <a:gd name="T17" fmla="*/ 5 h 9"/>
                    <a:gd name="T18" fmla="*/ 14 w 14"/>
                    <a:gd name="T19" fmla="*/ 5 h 9"/>
                    <a:gd name="T20" fmla="*/ 14 w 14"/>
                    <a:gd name="T21" fmla="*/ 4 h 9"/>
                    <a:gd name="T22" fmla="*/ 11 w 14"/>
                    <a:gd name="T23" fmla="*/ 4 h 9"/>
                    <a:gd name="T24" fmla="*/ 9 w 14"/>
                    <a:gd name="T25" fmla="*/ 4 h 9"/>
                    <a:gd name="T26" fmla="*/ 5 w 14"/>
                    <a:gd name="T27" fmla="*/ 1 h 9"/>
                    <a:gd name="T28" fmla="*/ 0 w 14"/>
                    <a:gd name="T29" fmla="*/ 5 h 9"/>
                    <a:gd name="T30" fmla="*/ 4 w 14"/>
                    <a:gd name="T31" fmla="*/ 9 h 9"/>
                    <a:gd name="T32" fmla="*/ 9 w 14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9" y="7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1" y="7"/>
                        <a:pt x="12" y="7"/>
                        <a:pt x="13" y="7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2" y="6"/>
                        <a:pt x="11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4"/>
                        <a:pt x="11" y="4"/>
                        <a:pt x="11" y="4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2"/>
                        <a:pt x="7" y="1"/>
                        <a:pt x="5" y="1"/>
                      </a:cubicBezTo>
                      <a:cubicBezTo>
                        <a:pt x="3" y="0"/>
                        <a:pt x="1" y="2"/>
                        <a:pt x="0" y="5"/>
                      </a:cubicBezTo>
                      <a:cubicBezTo>
                        <a:pt x="0" y="7"/>
                        <a:pt x="2" y="9"/>
                        <a:pt x="4" y="9"/>
                      </a:cubicBezTo>
                      <a:cubicBezTo>
                        <a:pt x="6" y="9"/>
                        <a:pt x="8" y="8"/>
                        <a:pt x="9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5" name="Freeform 1292"/>
                <p:cNvSpPr>
                  <a:spLocks/>
                </p:cNvSpPr>
                <p:nvPr/>
              </p:nvSpPr>
              <p:spPr bwMode="auto">
                <a:xfrm>
                  <a:off x="1573" y="2289"/>
                  <a:ext cx="13" cy="7"/>
                </a:xfrm>
                <a:custGeom>
                  <a:avLst/>
                  <a:gdLst>
                    <a:gd name="T0" fmla="*/ 34 w 128"/>
                    <a:gd name="T1" fmla="*/ 26 h 64"/>
                    <a:gd name="T2" fmla="*/ 46 w 128"/>
                    <a:gd name="T3" fmla="*/ 26 h 64"/>
                    <a:gd name="T4" fmla="*/ 42 w 128"/>
                    <a:gd name="T5" fmla="*/ 31 h 64"/>
                    <a:gd name="T6" fmla="*/ 42 w 128"/>
                    <a:gd name="T7" fmla="*/ 37 h 64"/>
                    <a:gd name="T8" fmla="*/ 27 w 128"/>
                    <a:gd name="T9" fmla="*/ 34 h 64"/>
                    <a:gd name="T10" fmla="*/ 0 w 128"/>
                    <a:gd name="T11" fmla="*/ 34 h 64"/>
                    <a:gd name="T12" fmla="*/ 0 w 128"/>
                    <a:gd name="T13" fmla="*/ 42 h 64"/>
                    <a:gd name="T14" fmla="*/ 27 w 128"/>
                    <a:gd name="T15" fmla="*/ 39 h 64"/>
                    <a:gd name="T16" fmla="*/ 42 w 128"/>
                    <a:gd name="T17" fmla="*/ 42 h 64"/>
                    <a:gd name="T18" fmla="*/ 83 w 128"/>
                    <a:gd name="T19" fmla="*/ 64 h 64"/>
                    <a:gd name="T20" fmla="*/ 128 w 128"/>
                    <a:gd name="T21" fmla="*/ 34 h 64"/>
                    <a:gd name="T22" fmla="*/ 87 w 128"/>
                    <a:gd name="T23" fmla="*/ 3 h 64"/>
                    <a:gd name="T24" fmla="*/ 46 w 128"/>
                    <a:gd name="T25" fmla="*/ 20 h 64"/>
                    <a:gd name="T26" fmla="*/ 34 w 128"/>
                    <a:gd name="T27" fmla="*/ 20 h 64"/>
                    <a:gd name="T28" fmla="*/ 0 w 128"/>
                    <a:gd name="T29" fmla="*/ 20 h 64"/>
                    <a:gd name="T30" fmla="*/ 0 w 128"/>
                    <a:gd name="T31" fmla="*/ 28 h 64"/>
                    <a:gd name="T32" fmla="*/ 34 w 128"/>
                    <a:gd name="T33" fmla="*/ 26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4" y="26"/>
                      </a:moveTo>
                      <a:cubicBezTo>
                        <a:pt x="38" y="26"/>
                        <a:pt x="42" y="26"/>
                        <a:pt x="46" y="26"/>
                      </a:cubicBezTo>
                      <a:cubicBezTo>
                        <a:pt x="42" y="26"/>
                        <a:pt x="42" y="31"/>
                        <a:pt x="42" y="31"/>
                      </a:cubicBezTo>
                      <a:cubicBezTo>
                        <a:pt x="42" y="34"/>
                        <a:pt x="42" y="34"/>
                        <a:pt x="42" y="37"/>
                      </a:cubicBezTo>
                      <a:cubicBezTo>
                        <a:pt x="34" y="34"/>
                        <a:pt x="31" y="34"/>
                        <a:pt x="27" y="34"/>
                      </a:cubicBezTo>
                      <a:cubicBezTo>
                        <a:pt x="19" y="34"/>
                        <a:pt x="8" y="34"/>
                        <a:pt x="0" y="34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8" y="42"/>
                        <a:pt x="19" y="39"/>
                        <a:pt x="27" y="39"/>
                      </a:cubicBezTo>
                      <a:cubicBezTo>
                        <a:pt x="31" y="39"/>
                        <a:pt x="38" y="42"/>
                        <a:pt x="42" y="42"/>
                      </a:cubicBezTo>
                      <a:cubicBezTo>
                        <a:pt x="49" y="53"/>
                        <a:pt x="64" y="64"/>
                        <a:pt x="83" y="64"/>
                      </a:cubicBezTo>
                      <a:cubicBezTo>
                        <a:pt x="106" y="64"/>
                        <a:pt x="128" y="53"/>
                        <a:pt x="128" y="34"/>
                      </a:cubicBezTo>
                      <a:cubicBezTo>
                        <a:pt x="128" y="17"/>
                        <a:pt x="110" y="3"/>
                        <a:pt x="87" y="3"/>
                      </a:cubicBezTo>
                      <a:cubicBezTo>
                        <a:pt x="68" y="0"/>
                        <a:pt x="53" y="9"/>
                        <a:pt x="46" y="20"/>
                      </a:cubicBezTo>
                      <a:cubicBezTo>
                        <a:pt x="42" y="20"/>
                        <a:pt x="38" y="20"/>
                        <a:pt x="34" y="20"/>
                      </a:cubicBezTo>
                      <a:cubicBezTo>
                        <a:pt x="23" y="20"/>
                        <a:pt x="12" y="20"/>
                        <a:pt x="0" y="2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2" y="26"/>
                        <a:pt x="23" y="26"/>
                        <a:pt x="34" y="2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6" name="Freeform 1293"/>
                <p:cNvSpPr>
                  <a:spLocks/>
                </p:cNvSpPr>
                <p:nvPr/>
              </p:nvSpPr>
              <p:spPr bwMode="auto">
                <a:xfrm>
                  <a:off x="1573" y="2289"/>
                  <a:ext cx="13" cy="6"/>
                </a:xfrm>
                <a:custGeom>
                  <a:avLst/>
                  <a:gdLst>
                    <a:gd name="T0" fmla="*/ 3 w 13"/>
                    <a:gd name="T1" fmla="*/ 2 h 6"/>
                    <a:gd name="T2" fmla="*/ 5 w 13"/>
                    <a:gd name="T3" fmla="*/ 2 h 6"/>
                    <a:gd name="T4" fmla="*/ 4 w 13"/>
                    <a:gd name="T5" fmla="*/ 3 h 6"/>
                    <a:gd name="T6" fmla="*/ 4 w 13"/>
                    <a:gd name="T7" fmla="*/ 4 h 6"/>
                    <a:gd name="T8" fmla="*/ 3 w 13"/>
                    <a:gd name="T9" fmla="*/ 3 h 6"/>
                    <a:gd name="T10" fmla="*/ 0 w 13"/>
                    <a:gd name="T11" fmla="*/ 3 h 6"/>
                    <a:gd name="T12" fmla="*/ 0 w 13"/>
                    <a:gd name="T13" fmla="*/ 4 h 6"/>
                    <a:gd name="T14" fmla="*/ 3 w 13"/>
                    <a:gd name="T15" fmla="*/ 4 h 6"/>
                    <a:gd name="T16" fmla="*/ 4 w 13"/>
                    <a:gd name="T17" fmla="*/ 4 h 6"/>
                    <a:gd name="T18" fmla="*/ 9 w 13"/>
                    <a:gd name="T19" fmla="*/ 6 h 6"/>
                    <a:gd name="T20" fmla="*/ 13 w 13"/>
                    <a:gd name="T21" fmla="*/ 3 h 6"/>
                    <a:gd name="T22" fmla="*/ 9 w 13"/>
                    <a:gd name="T23" fmla="*/ 0 h 6"/>
                    <a:gd name="T24" fmla="*/ 5 w 13"/>
                    <a:gd name="T25" fmla="*/ 2 h 6"/>
                    <a:gd name="T26" fmla="*/ 3 w 13"/>
                    <a:gd name="T27" fmla="*/ 2 h 6"/>
                    <a:gd name="T28" fmla="*/ 0 w 13"/>
                    <a:gd name="T29" fmla="*/ 2 h 6"/>
                    <a:gd name="T30" fmla="*/ 0 w 13"/>
                    <a:gd name="T31" fmla="*/ 3 h 6"/>
                    <a:gd name="T32" fmla="*/ 3 w 13"/>
                    <a:gd name="T3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6">
                      <a:moveTo>
                        <a:pt x="3" y="2"/>
                      </a:moveTo>
                      <a:cubicBezTo>
                        <a:pt x="4" y="2"/>
                        <a:pt x="4" y="2"/>
                        <a:pt x="5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3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5" y="5"/>
                        <a:pt x="7" y="6"/>
                        <a:pt x="9" y="6"/>
                      </a:cubicBezTo>
                      <a:cubicBezTo>
                        <a:pt x="11" y="6"/>
                        <a:pt x="13" y="5"/>
                        <a:pt x="13" y="3"/>
                      </a:cubicBezTo>
                      <a:cubicBezTo>
                        <a:pt x="13" y="1"/>
                        <a:pt x="11" y="0"/>
                        <a:pt x="9" y="0"/>
                      </a:cubicBezTo>
                      <a:cubicBezTo>
                        <a:pt x="7" y="0"/>
                        <a:pt x="5" y="1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7" name="Freeform 1294"/>
                <p:cNvSpPr>
                  <a:spLocks/>
                </p:cNvSpPr>
                <p:nvPr/>
              </p:nvSpPr>
              <p:spPr bwMode="auto">
                <a:xfrm>
                  <a:off x="1559" y="2289"/>
                  <a:ext cx="14" cy="7"/>
                </a:xfrm>
                <a:custGeom>
                  <a:avLst/>
                  <a:gdLst>
                    <a:gd name="T0" fmla="*/ 80 w 128"/>
                    <a:gd name="T1" fmla="*/ 50 h 64"/>
                    <a:gd name="T2" fmla="*/ 87 w 128"/>
                    <a:gd name="T3" fmla="*/ 50 h 64"/>
                    <a:gd name="T4" fmla="*/ 128 w 128"/>
                    <a:gd name="T5" fmla="*/ 47 h 64"/>
                    <a:gd name="T6" fmla="*/ 128 w 128"/>
                    <a:gd name="T7" fmla="*/ 38 h 64"/>
                    <a:gd name="T8" fmla="*/ 87 w 128"/>
                    <a:gd name="T9" fmla="*/ 41 h 64"/>
                    <a:gd name="T10" fmla="*/ 83 w 128"/>
                    <a:gd name="T11" fmla="*/ 41 h 64"/>
                    <a:gd name="T12" fmla="*/ 83 w 128"/>
                    <a:gd name="T13" fmla="*/ 35 h 64"/>
                    <a:gd name="T14" fmla="*/ 83 w 128"/>
                    <a:gd name="T15" fmla="*/ 30 h 64"/>
                    <a:gd name="T16" fmla="*/ 98 w 128"/>
                    <a:gd name="T17" fmla="*/ 32 h 64"/>
                    <a:gd name="T18" fmla="*/ 128 w 128"/>
                    <a:gd name="T19" fmla="*/ 30 h 64"/>
                    <a:gd name="T20" fmla="*/ 128 w 128"/>
                    <a:gd name="T21" fmla="*/ 24 h 64"/>
                    <a:gd name="T22" fmla="*/ 98 w 128"/>
                    <a:gd name="T23" fmla="*/ 27 h 64"/>
                    <a:gd name="T24" fmla="*/ 83 w 128"/>
                    <a:gd name="T25" fmla="*/ 24 h 64"/>
                    <a:gd name="T26" fmla="*/ 46 w 128"/>
                    <a:gd name="T27" fmla="*/ 0 h 64"/>
                    <a:gd name="T28" fmla="*/ 0 w 128"/>
                    <a:gd name="T29" fmla="*/ 32 h 64"/>
                    <a:gd name="T30" fmla="*/ 42 w 128"/>
                    <a:gd name="T31" fmla="*/ 64 h 64"/>
                    <a:gd name="T32" fmla="*/ 80 w 128"/>
                    <a:gd name="T33" fmla="*/ 5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0" y="50"/>
                      </a:moveTo>
                      <a:cubicBezTo>
                        <a:pt x="83" y="50"/>
                        <a:pt x="87" y="50"/>
                        <a:pt x="87" y="50"/>
                      </a:cubicBezTo>
                      <a:cubicBezTo>
                        <a:pt x="102" y="50"/>
                        <a:pt x="113" y="47"/>
                        <a:pt x="128" y="47"/>
                      </a:cubicBezTo>
                      <a:cubicBezTo>
                        <a:pt x="128" y="38"/>
                        <a:pt x="128" y="38"/>
                        <a:pt x="128" y="38"/>
                      </a:cubicBezTo>
                      <a:cubicBezTo>
                        <a:pt x="113" y="41"/>
                        <a:pt x="102" y="41"/>
                        <a:pt x="87" y="41"/>
                      </a:cubicBezTo>
                      <a:cubicBezTo>
                        <a:pt x="87" y="41"/>
                        <a:pt x="83" y="41"/>
                        <a:pt x="83" y="41"/>
                      </a:cubicBezTo>
                      <a:cubicBezTo>
                        <a:pt x="83" y="38"/>
                        <a:pt x="83" y="35"/>
                        <a:pt x="83" y="35"/>
                      </a:cubicBezTo>
                      <a:cubicBezTo>
                        <a:pt x="83" y="32"/>
                        <a:pt x="83" y="32"/>
                        <a:pt x="83" y="30"/>
                      </a:cubicBezTo>
                      <a:cubicBezTo>
                        <a:pt x="91" y="32"/>
                        <a:pt x="91" y="32"/>
                        <a:pt x="98" y="32"/>
                      </a:cubicBezTo>
                      <a:cubicBezTo>
                        <a:pt x="106" y="32"/>
                        <a:pt x="117" y="32"/>
                        <a:pt x="128" y="30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17" y="24"/>
                        <a:pt x="106" y="27"/>
                        <a:pt x="98" y="27"/>
                      </a:cubicBezTo>
                      <a:cubicBezTo>
                        <a:pt x="91" y="24"/>
                        <a:pt x="87" y="24"/>
                        <a:pt x="83" y="24"/>
                      </a:cubicBezTo>
                      <a:cubicBezTo>
                        <a:pt x="80" y="9"/>
                        <a:pt x="64" y="0"/>
                        <a:pt x="46" y="0"/>
                      </a:cubicBezTo>
                      <a:cubicBezTo>
                        <a:pt x="23" y="0"/>
                        <a:pt x="4" y="15"/>
                        <a:pt x="0" y="32"/>
                      </a:cubicBezTo>
                      <a:cubicBezTo>
                        <a:pt x="0" y="50"/>
                        <a:pt x="19" y="64"/>
                        <a:pt x="42" y="64"/>
                      </a:cubicBezTo>
                      <a:cubicBezTo>
                        <a:pt x="57" y="64"/>
                        <a:pt x="72" y="59"/>
                        <a:pt x="80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8" name="Freeform 1295"/>
                <p:cNvSpPr>
                  <a:spLocks/>
                </p:cNvSpPr>
                <p:nvPr/>
              </p:nvSpPr>
              <p:spPr bwMode="auto">
                <a:xfrm>
                  <a:off x="1559" y="2289"/>
                  <a:ext cx="14" cy="6"/>
                </a:xfrm>
                <a:custGeom>
                  <a:avLst/>
                  <a:gdLst>
                    <a:gd name="T0" fmla="*/ 9 w 14"/>
                    <a:gd name="T1" fmla="*/ 5 h 6"/>
                    <a:gd name="T2" fmla="*/ 9 w 14"/>
                    <a:gd name="T3" fmla="*/ 5 h 6"/>
                    <a:gd name="T4" fmla="*/ 14 w 14"/>
                    <a:gd name="T5" fmla="*/ 5 h 6"/>
                    <a:gd name="T6" fmla="*/ 14 w 14"/>
                    <a:gd name="T7" fmla="*/ 4 h 6"/>
                    <a:gd name="T8" fmla="*/ 9 w 14"/>
                    <a:gd name="T9" fmla="*/ 4 h 6"/>
                    <a:gd name="T10" fmla="*/ 9 w 14"/>
                    <a:gd name="T11" fmla="*/ 4 h 6"/>
                    <a:gd name="T12" fmla="*/ 9 w 14"/>
                    <a:gd name="T13" fmla="*/ 3 h 6"/>
                    <a:gd name="T14" fmla="*/ 9 w 14"/>
                    <a:gd name="T15" fmla="*/ 3 h 6"/>
                    <a:gd name="T16" fmla="*/ 11 w 14"/>
                    <a:gd name="T17" fmla="*/ 3 h 6"/>
                    <a:gd name="T18" fmla="*/ 14 w 14"/>
                    <a:gd name="T19" fmla="*/ 3 h 6"/>
                    <a:gd name="T20" fmla="*/ 14 w 14"/>
                    <a:gd name="T21" fmla="*/ 2 h 6"/>
                    <a:gd name="T22" fmla="*/ 11 w 14"/>
                    <a:gd name="T23" fmla="*/ 3 h 6"/>
                    <a:gd name="T24" fmla="*/ 9 w 14"/>
                    <a:gd name="T25" fmla="*/ 2 h 6"/>
                    <a:gd name="T26" fmla="*/ 5 w 14"/>
                    <a:gd name="T27" fmla="*/ 0 h 6"/>
                    <a:gd name="T28" fmla="*/ 0 w 14"/>
                    <a:gd name="T29" fmla="*/ 3 h 6"/>
                    <a:gd name="T30" fmla="*/ 5 w 14"/>
                    <a:gd name="T31" fmla="*/ 6 h 6"/>
                    <a:gd name="T32" fmla="*/ 9 w 14"/>
                    <a:gd name="T33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5"/>
                        <a:pt x="12" y="5"/>
                        <a:pt x="14" y="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2" y="4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1" y="3"/>
                      </a:cubicBezTo>
                      <a:cubicBezTo>
                        <a:pt x="11" y="3"/>
                        <a:pt x="13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1" y="3"/>
                        <a:pt x="11" y="3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1"/>
                        <a:pt x="0" y="3"/>
                      </a:cubicBezTo>
                      <a:cubicBezTo>
                        <a:pt x="0" y="5"/>
                        <a:pt x="2" y="6"/>
                        <a:pt x="5" y="6"/>
                      </a:cubicBezTo>
                      <a:cubicBezTo>
                        <a:pt x="6" y="6"/>
                        <a:pt x="8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1" name="Freeform 1296"/>
                <p:cNvSpPr>
                  <a:spLocks/>
                </p:cNvSpPr>
                <p:nvPr/>
              </p:nvSpPr>
              <p:spPr bwMode="auto">
                <a:xfrm>
                  <a:off x="2142" y="2306"/>
                  <a:ext cx="14" cy="6"/>
                </a:xfrm>
                <a:custGeom>
                  <a:avLst/>
                  <a:gdLst>
                    <a:gd name="T0" fmla="*/ 34 w 128"/>
                    <a:gd name="T1" fmla="*/ 23 h 64"/>
                    <a:gd name="T2" fmla="*/ 46 w 128"/>
                    <a:gd name="T3" fmla="*/ 23 h 64"/>
                    <a:gd name="T4" fmla="*/ 42 w 128"/>
                    <a:gd name="T5" fmla="*/ 31 h 64"/>
                    <a:gd name="T6" fmla="*/ 42 w 128"/>
                    <a:gd name="T7" fmla="*/ 37 h 64"/>
                    <a:gd name="T8" fmla="*/ 27 w 128"/>
                    <a:gd name="T9" fmla="*/ 34 h 64"/>
                    <a:gd name="T10" fmla="*/ 0 w 128"/>
                    <a:gd name="T11" fmla="*/ 34 h 64"/>
                    <a:gd name="T12" fmla="*/ 0 w 128"/>
                    <a:gd name="T13" fmla="*/ 39 h 64"/>
                    <a:gd name="T14" fmla="*/ 27 w 128"/>
                    <a:gd name="T15" fmla="*/ 39 h 64"/>
                    <a:gd name="T16" fmla="*/ 46 w 128"/>
                    <a:gd name="T17" fmla="*/ 42 h 64"/>
                    <a:gd name="T18" fmla="*/ 83 w 128"/>
                    <a:gd name="T19" fmla="*/ 64 h 64"/>
                    <a:gd name="T20" fmla="*/ 128 w 128"/>
                    <a:gd name="T21" fmla="*/ 34 h 64"/>
                    <a:gd name="T22" fmla="*/ 87 w 128"/>
                    <a:gd name="T23" fmla="*/ 0 h 64"/>
                    <a:gd name="T24" fmla="*/ 46 w 128"/>
                    <a:gd name="T25" fmla="*/ 17 h 64"/>
                    <a:gd name="T26" fmla="*/ 34 w 128"/>
                    <a:gd name="T27" fmla="*/ 17 h 64"/>
                    <a:gd name="T28" fmla="*/ 0 w 128"/>
                    <a:gd name="T29" fmla="*/ 20 h 64"/>
                    <a:gd name="T30" fmla="*/ 0 w 128"/>
                    <a:gd name="T31" fmla="*/ 26 h 64"/>
                    <a:gd name="T32" fmla="*/ 34 w 128"/>
                    <a:gd name="T33" fmla="*/ 2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4" y="23"/>
                      </a:moveTo>
                      <a:cubicBezTo>
                        <a:pt x="38" y="23"/>
                        <a:pt x="42" y="23"/>
                        <a:pt x="46" y="23"/>
                      </a:cubicBezTo>
                      <a:cubicBezTo>
                        <a:pt x="42" y="26"/>
                        <a:pt x="42" y="28"/>
                        <a:pt x="42" y="31"/>
                      </a:cubicBezTo>
                      <a:cubicBezTo>
                        <a:pt x="42" y="34"/>
                        <a:pt x="42" y="34"/>
                        <a:pt x="42" y="37"/>
                      </a:cubicBezTo>
                      <a:cubicBezTo>
                        <a:pt x="38" y="34"/>
                        <a:pt x="31" y="34"/>
                        <a:pt x="27" y="34"/>
                      </a:cubicBezTo>
                      <a:cubicBezTo>
                        <a:pt x="19" y="34"/>
                        <a:pt x="8" y="34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8" y="39"/>
                        <a:pt x="19" y="39"/>
                        <a:pt x="27" y="39"/>
                      </a:cubicBezTo>
                      <a:cubicBezTo>
                        <a:pt x="31" y="39"/>
                        <a:pt x="38" y="42"/>
                        <a:pt x="46" y="42"/>
                      </a:cubicBezTo>
                      <a:cubicBezTo>
                        <a:pt x="49" y="53"/>
                        <a:pt x="64" y="62"/>
                        <a:pt x="83" y="64"/>
                      </a:cubicBezTo>
                      <a:cubicBezTo>
                        <a:pt x="106" y="64"/>
                        <a:pt x="128" y="51"/>
                        <a:pt x="128" y="34"/>
                      </a:cubicBezTo>
                      <a:cubicBezTo>
                        <a:pt x="128" y="17"/>
                        <a:pt x="110" y="0"/>
                        <a:pt x="87" y="0"/>
                      </a:cubicBezTo>
                      <a:cubicBezTo>
                        <a:pt x="68" y="0"/>
                        <a:pt x="57" y="9"/>
                        <a:pt x="46" y="17"/>
                      </a:cubicBezTo>
                      <a:cubicBezTo>
                        <a:pt x="42" y="17"/>
                        <a:pt x="38" y="17"/>
                        <a:pt x="34" y="17"/>
                      </a:cubicBezTo>
                      <a:cubicBezTo>
                        <a:pt x="23" y="17"/>
                        <a:pt x="12" y="17"/>
                        <a:pt x="0" y="2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2" y="26"/>
                        <a:pt x="23" y="23"/>
                        <a:pt x="34" y="2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2" name="Freeform 1297"/>
                <p:cNvSpPr>
                  <a:spLocks/>
                </p:cNvSpPr>
                <p:nvPr/>
              </p:nvSpPr>
              <p:spPr bwMode="auto">
                <a:xfrm>
                  <a:off x="2142" y="2306"/>
                  <a:ext cx="14" cy="6"/>
                </a:xfrm>
                <a:custGeom>
                  <a:avLst/>
                  <a:gdLst>
                    <a:gd name="T0" fmla="*/ 4 w 14"/>
                    <a:gd name="T1" fmla="*/ 2 h 6"/>
                    <a:gd name="T2" fmla="*/ 5 w 14"/>
                    <a:gd name="T3" fmla="*/ 2 h 6"/>
                    <a:gd name="T4" fmla="*/ 5 w 14"/>
                    <a:gd name="T5" fmla="*/ 3 h 6"/>
                    <a:gd name="T6" fmla="*/ 5 w 14"/>
                    <a:gd name="T7" fmla="*/ 4 h 6"/>
                    <a:gd name="T8" fmla="*/ 3 w 14"/>
                    <a:gd name="T9" fmla="*/ 3 h 6"/>
                    <a:gd name="T10" fmla="*/ 0 w 14"/>
                    <a:gd name="T11" fmla="*/ 3 h 6"/>
                    <a:gd name="T12" fmla="*/ 0 w 14"/>
                    <a:gd name="T13" fmla="*/ 4 h 6"/>
                    <a:gd name="T14" fmla="*/ 3 w 14"/>
                    <a:gd name="T15" fmla="*/ 4 h 6"/>
                    <a:gd name="T16" fmla="*/ 5 w 14"/>
                    <a:gd name="T17" fmla="*/ 4 h 6"/>
                    <a:gd name="T18" fmla="*/ 9 w 14"/>
                    <a:gd name="T19" fmla="*/ 6 h 6"/>
                    <a:gd name="T20" fmla="*/ 14 w 14"/>
                    <a:gd name="T21" fmla="*/ 3 h 6"/>
                    <a:gd name="T22" fmla="*/ 10 w 14"/>
                    <a:gd name="T23" fmla="*/ 0 h 6"/>
                    <a:gd name="T24" fmla="*/ 5 w 14"/>
                    <a:gd name="T25" fmla="*/ 1 h 6"/>
                    <a:gd name="T26" fmla="*/ 4 w 14"/>
                    <a:gd name="T27" fmla="*/ 1 h 6"/>
                    <a:gd name="T28" fmla="*/ 0 w 14"/>
                    <a:gd name="T29" fmla="*/ 2 h 6"/>
                    <a:gd name="T30" fmla="*/ 0 w 14"/>
                    <a:gd name="T31" fmla="*/ 2 h 6"/>
                    <a:gd name="T32" fmla="*/ 4 w 14"/>
                    <a:gd name="T3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4" y="2"/>
                      </a:move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3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6" y="5"/>
                        <a:pt x="7" y="6"/>
                        <a:pt x="9" y="6"/>
                      </a:cubicBezTo>
                      <a:cubicBezTo>
                        <a:pt x="12" y="6"/>
                        <a:pt x="14" y="5"/>
                        <a:pt x="14" y="3"/>
                      </a:cubicBezTo>
                      <a:cubicBezTo>
                        <a:pt x="14" y="1"/>
                        <a:pt x="12" y="0"/>
                        <a:pt x="10" y="0"/>
                      </a:cubicBezTo>
                      <a:cubicBezTo>
                        <a:pt x="8" y="0"/>
                        <a:pt x="6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3" y="1"/>
                        <a:pt x="2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2"/>
                        <a:pt x="4" y="2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3" name="Freeform 1298"/>
                <p:cNvSpPr>
                  <a:spLocks/>
                </p:cNvSpPr>
                <p:nvPr/>
              </p:nvSpPr>
              <p:spPr bwMode="auto">
                <a:xfrm>
                  <a:off x="2127" y="2304"/>
                  <a:ext cx="14" cy="8"/>
                </a:xfrm>
                <a:custGeom>
                  <a:avLst/>
                  <a:gdLst>
                    <a:gd name="T0" fmla="*/ 80 w 128"/>
                    <a:gd name="T1" fmla="*/ 60 h 80"/>
                    <a:gd name="T2" fmla="*/ 87 w 128"/>
                    <a:gd name="T3" fmla="*/ 60 h 80"/>
                    <a:gd name="T4" fmla="*/ 128 w 128"/>
                    <a:gd name="T5" fmla="*/ 56 h 80"/>
                    <a:gd name="T6" fmla="*/ 128 w 128"/>
                    <a:gd name="T7" fmla="*/ 49 h 80"/>
                    <a:gd name="T8" fmla="*/ 87 w 128"/>
                    <a:gd name="T9" fmla="*/ 53 h 80"/>
                    <a:gd name="T10" fmla="*/ 83 w 128"/>
                    <a:gd name="T11" fmla="*/ 53 h 80"/>
                    <a:gd name="T12" fmla="*/ 83 w 128"/>
                    <a:gd name="T13" fmla="*/ 42 h 80"/>
                    <a:gd name="T14" fmla="*/ 83 w 128"/>
                    <a:gd name="T15" fmla="*/ 39 h 80"/>
                    <a:gd name="T16" fmla="*/ 98 w 128"/>
                    <a:gd name="T17" fmla="*/ 42 h 80"/>
                    <a:gd name="T18" fmla="*/ 128 w 128"/>
                    <a:gd name="T19" fmla="*/ 39 h 80"/>
                    <a:gd name="T20" fmla="*/ 128 w 128"/>
                    <a:gd name="T21" fmla="*/ 32 h 80"/>
                    <a:gd name="T22" fmla="*/ 98 w 128"/>
                    <a:gd name="T23" fmla="*/ 32 h 80"/>
                    <a:gd name="T24" fmla="*/ 83 w 128"/>
                    <a:gd name="T25" fmla="*/ 32 h 80"/>
                    <a:gd name="T26" fmla="*/ 46 w 128"/>
                    <a:gd name="T27" fmla="*/ 4 h 80"/>
                    <a:gd name="T28" fmla="*/ 0 w 128"/>
                    <a:gd name="T29" fmla="*/ 42 h 80"/>
                    <a:gd name="T30" fmla="*/ 42 w 128"/>
                    <a:gd name="T31" fmla="*/ 80 h 80"/>
                    <a:gd name="T32" fmla="*/ 80 w 128"/>
                    <a:gd name="T33" fmla="*/ 6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0" y="60"/>
                      </a:moveTo>
                      <a:cubicBezTo>
                        <a:pt x="83" y="60"/>
                        <a:pt x="87" y="60"/>
                        <a:pt x="87" y="60"/>
                      </a:cubicBezTo>
                      <a:cubicBezTo>
                        <a:pt x="102" y="60"/>
                        <a:pt x="113" y="60"/>
                        <a:pt x="128" y="56"/>
                      </a:cubicBezTo>
                      <a:cubicBezTo>
                        <a:pt x="128" y="49"/>
                        <a:pt x="128" y="49"/>
                        <a:pt x="128" y="49"/>
                      </a:cubicBezTo>
                      <a:cubicBezTo>
                        <a:pt x="113" y="53"/>
                        <a:pt x="102" y="53"/>
                        <a:pt x="87" y="53"/>
                      </a:cubicBezTo>
                      <a:cubicBezTo>
                        <a:pt x="87" y="53"/>
                        <a:pt x="83" y="53"/>
                        <a:pt x="83" y="53"/>
                      </a:cubicBezTo>
                      <a:cubicBezTo>
                        <a:pt x="83" y="49"/>
                        <a:pt x="83" y="46"/>
                        <a:pt x="83" y="42"/>
                      </a:cubicBezTo>
                      <a:cubicBezTo>
                        <a:pt x="83" y="42"/>
                        <a:pt x="83" y="42"/>
                        <a:pt x="83" y="39"/>
                      </a:cubicBezTo>
                      <a:cubicBezTo>
                        <a:pt x="91" y="42"/>
                        <a:pt x="91" y="42"/>
                        <a:pt x="98" y="42"/>
                      </a:cubicBezTo>
                      <a:cubicBezTo>
                        <a:pt x="106" y="42"/>
                        <a:pt x="117" y="39"/>
                        <a:pt x="128" y="39"/>
                      </a:cubicBezTo>
                      <a:cubicBezTo>
                        <a:pt x="128" y="32"/>
                        <a:pt x="128" y="32"/>
                        <a:pt x="128" y="32"/>
                      </a:cubicBezTo>
                      <a:cubicBezTo>
                        <a:pt x="117" y="32"/>
                        <a:pt x="106" y="32"/>
                        <a:pt x="98" y="32"/>
                      </a:cubicBezTo>
                      <a:cubicBezTo>
                        <a:pt x="95" y="32"/>
                        <a:pt x="87" y="32"/>
                        <a:pt x="83" y="32"/>
                      </a:cubicBezTo>
                      <a:cubicBezTo>
                        <a:pt x="80" y="14"/>
                        <a:pt x="64" y="4"/>
                        <a:pt x="46" y="4"/>
                      </a:cubicBezTo>
                      <a:cubicBezTo>
                        <a:pt x="23" y="0"/>
                        <a:pt x="4" y="18"/>
                        <a:pt x="0" y="42"/>
                      </a:cubicBezTo>
                      <a:cubicBezTo>
                        <a:pt x="0" y="63"/>
                        <a:pt x="19" y="80"/>
                        <a:pt x="42" y="80"/>
                      </a:cubicBezTo>
                      <a:cubicBezTo>
                        <a:pt x="61" y="80"/>
                        <a:pt x="72" y="74"/>
                        <a:pt x="80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4" name="Freeform 1299"/>
                <p:cNvSpPr>
                  <a:spLocks/>
                </p:cNvSpPr>
                <p:nvPr/>
              </p:nvSpPr>
              <p:spPr bwMode="auto">
                <a:xfrm>
                  <a:off x="2127" y="2304"/>
                  <a:ext cx="14" cy="8"/>
                </a:xfrm>
                <a:custGeom>
                  <a:avLst/>
                  <a:gdLst>
                    <a:gd name="T0" fmla="*/ 9 w 14"/>
                    <a:gd name="T1" fmla="*/ 6 h 8"/>
                    <a:gd name="T2" fmla="*/ 9 w 14"/>
                    <a:gd name="T3" fmla="*/ 6 h 8"/>
                    <a:gd name="T4" fmla="*/ 14 w 14"/>
                    <a:gd name="T5" fmla="*/ 6 h 8"/>
                    <a:gd name="T6" fmla="*/ 14 w 14"/>
                    <a:gd name="T7" fmla="*/ 5 h 8"/>
                    <a:gd name="T8" fmla="*/ 9 w 14"/>
                    <a:gd name="T9" fmla="*/ 6 h 8"/>
                    <a:gd name="T10" fmla="*/ 9 w 14"/>
                    <a:gd name="T11" fmla="*/ 6 h 8"/>
                    <a:gd name="T12" fmla="*/ 9 w 14"/>
                    <a:gd name="T13" fmla="*/ 4 h 8"/>
                    <a:gd name="T14" fmla="*/ 9 w 14"/>
                    <a:gd name="T15" fmla="*/ 4 h 8"/>
                    <a:gd name="T16" fmla="*/ 11 w 14"/>
                    <a:gd name="T17" fmla="*/ 4 h 8"/>
                    <a:gd name="T18" fmla="*/ 14 w 14"/>
                    <a:gd name="T19" fmla="*/ 4 h 8"/>
                    <a:gd name="T20" fmla="*/ 14 w 14"/>
                    <a:gd name="T21" fmla="*/ 3 h 8"/>
                    <a:gd name="T22" fmla="*/ 11 w 14"/>
                    <a:gd name="T23" fmla="*/ 3 h 8"/>
                    <a:gd name="T24" fmla="*/ 9 w 14"/>
                    <a:gd name="T25" fmla="*/ 3 h 8"/>
                    <a:gd name="T26" fmla="*/ 5 w 14"/>
                    <a:gd name="T27" fmla="*/ 0 h 8"/>
                    <a:gd name="T28" fmla="*/ 0 w 14"/>
                    <a:gd name="T29" fmla="*/ 4 h 8"/>
                    <a:gd name="T30" fmla="*/ 5 w 14"/>
                    <a:gd name="T31" fmla="*/ 8 h 8"/>
                    <a:gd name="T32" fmla="*/ 9 w 14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9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1" y="6"/>
                        <a:pt x="12" y="6"/>
                        <a:pt x="14" y="6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2" y="6"/>
                        <a:pt x="11" y="6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5"/>
                        <a:pt x="9" y="5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4"/>
                        <a:pt x="11" y="4"/>
                      </a:cubicBezTo>
                      <a:cubicBezTo>
                        <a:pt x="11" y="4"/>
                        <a:pt x="13" y="4"/>
                        <a:pt x="14" y="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7"/>
                        <a:pt x="2" y="8"/>
                        <a:pt x="5" y="8"/>
                      </a:cubicBezTo>
                      <a:cubicBezTo>
                        <a:pt x="7" y="8"/>
                        <a:pt x="8" y="8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5" name="Freeform 1300"/>
                <p:cNvSpPr>
                  <a:spLocks/>
                </p:cNvSpPr>
                <p:nvPr/>
              </p:nvSpPr>
              <p:spPr bwMode="auto">
                <a:xfrm>
                  <a:off x="1573" y="2297"/>
                  <a:ext cx="13" cy="7"/>
                </a:xfrm>
                <a:custGeom>
                  <a:avLst/>
                  <a:gdLst>
                    <a:gd name="T0" fmla="*/ 38 w 128"/>
                    <a:gd name="T1" fmla="*/ 24 h 64"/>
                    <a:gd name="T2" fmla="*/ 46 w 128"/>
                    <a:gd name="T3" fmla="*/ 24 h 64"/>
                    <a:gd name="T4" fmla="*/ 46 w 128"/>
                    <a:gd name="T5" fmla="*/ 32 h 64"/>
                    <a:gd name="T6" fmla="*/ 46 w 128"/>
                    <a:gd name="T7" fmla="*/ 35 h 64"/>
                    <a:gd name="T8" fmla="*/ 27 w 128"/>
                    <a:gd name="T9" fmla="*/ 35 h 64"/>
                    <a:gd name="T10" fmla="*/ 0 w 128"/>
                    <a:gd name="T11" fmla="*/ 35 h 64"/>
                    <a:gd name="T12" fmla="*/ 0 w 128"/>
                    <a:gd name="T13" fmla="*/ 44 h 64"/>
                    <a:gd name="T14" fmla="*/ 27 w 128"/>
                    <a:gd name="T15" fmla="*/ 41 h 64"/>
                    <a:gd name="T16" fmla="*/ 46 w 128"/>
                    <a:gd name="T17" fmla="*/ 44 h 64"/>
                    <a:gd name="T18" fmla="*/ 87 w 128"/>
                    <a:gd name="T19" fmla="*/ 64 h 64"/>
                    <a:gd name="T20" fmla="*/ 128 w 128"/>
                    <a:gd name="T21" fmla="*/ 32 h 64"/>
                    <a:gd name="T22" fmla="*/ 87 w 128"/>
                    <a:gd name="T23" fmla="*/ 0 h 64"/>
                    <a:gd name="T24" fmla="*/ 49 w 128"/>
                    <a:gd name="T25" fmla="*/ 18 h 64"/>
                    <a:gd name="T26" fmla="*/ 38 w 128"/>
                    <a:gd name="T27" fmla="*/ 18 h 64"/>
                    <a:gd name="T28" fmla="*/ 0 w 128"/>
                    <a:gd name="T29" fmla="*/ 21 h 64"/>
                    <a:gd name="T30" fmla="*/ 0 w 128"/>
                    <a:gd name="T31" fmla="*/ 27 h 64"/>
                    <a:gd name="T32" fmla="*/ 38 w 128"/>
                    <a:gd name="T33" fmla="*/ 2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8" y="24"/>
                      </a:moveTo>
                      <a:cubicBezTo>
                        <a:pt x="42" y="24"/>
                        <a:pt x="42" y="24"/>
                        <a:pt x="46" y="24"/>
                      </a:cubicBezTo>
                      <a:cubicBezTo>
                        <a:pt x="46" y="27"/>
                        <a:pt x="46" y="30"/>
                        <a:pt x="46" y="32"/>
                      </a:cubicBezTo>
                      <a:cubicBezTo>
                        <a:pt x="46" y="32"/>
                        <a:pt x="46" y="35"/>
                        <a:pt x="46" y="35"/>
                      </a:cubicBezTo>
                      <a:cubicBezTo>
                        <a:pt x="38" y="35"/>
                        <a:pt x="34" y="35"/>
                        <a:pt x="27" y="35"/>
                      </a:cubicBezTo>
                      <a:cubicBezTo>
                        <a:pt x="19" y="35"/>
                        <a:pt x="12" y="35"/>
                        <a:pt x="0" y="35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2" y="41"/>
                        <a:pt x="19" y="41"/>
                        <a:pt x="27" y="41"/>
                      </a:cubicBezTo>
                      <a:cubicBezTo>
                        <a:pt x="34" y="41"/>
                        <a:pt x="42" y="41"/>
                        <a:pt x="46" y="44"/>
                      </a:cubicBezTo>
                      <a:cubicBezTo>
                        <a:pt x="53" y="56"/>
                        <a:pt x="68" y="64"/>
                        <a:pt x="87" y="64"/>
                      </a:cubicBezTo>
                      <a:cubicBezTo>
                        <a:pt x="110" y="64"/>
                        <a:pt x="128" y="50"/>
                        <a:pt x="128" y="32"/>
                      </a:cubicBezTo>
                      <a:cubicBezTo>
                        <a:pt x="128" y="15"/>
                        <a:pt x="110" y="0"/>
                        <a:pt x="87" y="0"/>
                      </a:cubicBezTo>
                      <a:cubicBezTo>
                        <a:pt x="68" y="0"/>
                        <a:pt x="57" y="6"/>
                        <a:pt x="49" y="18"/>
                      </a:cubicBezTo>
                      <a:cubicBezTo>
                        <a:pt x="46" y="18"/>
                        <a:pt x="42" y="18"/>
                        <a:pt x="38" y="18"/>
                      </a:cubicBezTo>
                      <a:cubicBezTo>
                        <a:pt x="27" y="18"/>
                        <a:pt x="12" y="18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6" y="27"/>
                        <a:pt x="27" y="24"/>
                        <a:pt x="38" y="2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6" name="Freeform 1301"/>
                <p:cNvSpPr>
                  <a:spLocks/>
                </p:cNvSpPr>
                <p:nvPr/>
              </p:nvSpPr>
              <p:spPr bwMode="auto">
                <a:xfrm>
                  <a:off x="1573" y="2297"/>
                  <a:ext cx="13" cy="7"/>
                </a:xfrm>
                <a:custGeom>
                  <a:avLst/>
                  <a:gdLst>
                    <a:gd name="T0" fmla="*/ 4 w 13"/>
                    <a:gd name="T1" fmla="*/ 3 h 7"/>
                    <a:gd name="T2" fmla="*/ 5 w 13"/>
                    <a:gd name="T3" fmla="*/ 3 h 7"/>
                    <a:gd name="T4" fmla="*/ 5 w 13"/>
                    <a:gd name="T5" fmla="*/ 4 h 7"/>
                    <a:gd name="T6" fmla="*/ 5 w 13"/>
                    <a:gd name="T7" fmla="*/ 4 h 7"/>
                    <a:gd name="T8" fmla="*/ 3 w 13"/>
                    <a:gd name="T9" fmla="*/ 4 h 7"/>
                    <a:gd name="T10" fmla="*/ 0 w 13"/>
                    <a:gd name="T11" fmla="*/ 4 h 7"/>
                    <a:gd name="T12" fmla="*/ 0 w 13"/>
                    <a:gd name="T13" fmla="*/ 5 h 7"/>
                    <a:gd name="T14" fmla="*/ 3 w 13"/>
                    <a:gd name="T15" fmla="*/ 5 h 7"/>
                    <a:gd name="T16" fmla="*/ 5 w 13"/>
                    <a:gd name="T17" fmla="*/ 5 h 7"/>
                    <a:gd name="T18" fmla="*/ 9 w 13"/>
                    <a:gd name="T19" fmla="*/ 7 h 7"/>
                    <a:gd name="T20" fmla="*/ 13 w 13"/>
                    <a:gd name="T21" fmla="*/ 4 h 7"/>
                    <a:gd name="T22" fmla="*/ 9 w 13"/>
                    <a:gd name="T23" fmla="*/ 0 h 7"/>
                    <a:gd name="T24" fmla="*/ 5 w 13"/>
                    <a:gd name="T25" fmla="*/ 2 h 7"/>
                    <a:gd name="T26" fmla="*/ 4 w 13"/>
                    <a:gd name="T27" fmla="*/ 2 h 7"/>
                    <a:gd name="T28" fmla="*/ 0 w 13"/>
                    <a:gd name="T29" fmla="*/ 2 h 7"/>
                    <a:gd name="T30" fmla="*/ 0 w 13"/>
                    <a:gd name="T31" fmla="*/ 3 h 7"/>
                    <a:gd name="T32" fmla="*/ 4 w 13"/>
                    <a:gd name="T3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7">
                      <a:moveTo>
                        <a:pt x="4" y="3"/>
                      </a:move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5" y="6"/>
                        <a:pt x="7" y="7"/>
                        <a:pt x="9" y="7"/>
                      </a:cubicBezTo>
                      <a:cubicBezTo>
                        <a:pt x="11" y="7"/>
                        <a:pt x="13" y="5"/>
                        <a:pt x="13" y="4"/>
                      </a:cubicBezTo>
                      <a:cubicBezTo>
                        <a:pt x="13" y="2"/>
                        <a:pt x="11" y="0"/>
                        <a:pt x="9" y="0"/>
                      </a:cubicBezTo>
                      <a:cubicBezTo>
                        <a:pt x="7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1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7" name="Freeform 1302"/>
                <p:cNvSpPr>
                  <a:spLocks/>
                </p:cNvSpPr>
                <p:nvPr/>
              </p:nvSpPr>
              <p:spPr bwMode="auto">
                <a:xfrm>
                  <a:off x="1559" y="2297"/>
                  <a:ext cx="14" cy="7"/>
                </a:xfrm>
                <a:custGeom>
                  <a:avLst/>
                  <a:gdLst>
                    <a:gd name="T0" fmla="*/ 82 w 128"/>
                    <a:gd name="T1" fmla="*/ 47 h 64"/>
                    <a:gd name="T2" fmla="*/ 90 w 128"/>
                    <a:gd name="T3" fmla="*/ 47 h 64"/>
                    <a:gd name="T4" fmla="*/ 128 w 128"/>
                    <a:gd name="T5" fmla="*/ 44 h 64"/>
                    <a:gd name="T6" fmla="*/ 128 w 128"/>
                    <a:gd name="T7" fmla="*/ 35 h 64"/>
                    <a:gd name="T8" fmla="*/ 90 w 128"/>
                    <a:gd name="T9" fmla="*/ 38 h 64"/>
                    <a:gd name="T10" fmla="*/ 86 w 128"/>
                    <a:gd name="T11" fmla="*/ 38 h 64"/>
                    <a:gd name="T12" fmla="*/ 86 w 128"/>
                    <a:gd name="T13" fmla="*/ 32 h 64"/>
                    <a:gd name="T14" fmla="*/ 86 w 128"/>
                    <a:gd name="T15" fmla="*/ 30 h 64"/>
                    <a:gd name="T16" fmla="*/ 97 w 128"/>
                    <a:gd name="T17" fmla="*/ 30 h 64"/>
                    <a:gd name="T18" fmla="*/ 128 w 128"/>
                    <a:gd name="T19" fmla="*/ 27 h 64"/>
                    <a:gd name="T20" fmla="*/ 128 w 128"/>
                    <a:gd name="T21" fmla="*/ 21 h 64"/>
                    <a:gd name="T22" fmla="*/ 97 w 128"/>
                    <a:gd name="T23" fmla="*/ 24 h 64"/>
                    <a:gd name="T24" fmla="*/ 82 w 128"/>
                    <a:gd name="T25" fmla="*/ 24 h 64"/>
                    <a:gd name="T26" fmla="*/ 43 w 128"/>
                    <a:gd name="T27" fmla="*/ 0 h 64"/>
                    <a:gd name="T28" fmla="*/ 0 w 128"/>
                    <a:gd name="T29" fmla="*/ 32 h 64"/>
                    <a:gd name="T30" fmla="*/ 43 w 128"/>
                    <a:gd name="T31" fmla="*/ 64 h 64"/>
                    <a:gd name="T32" fmla="*/ 82 w 128"/>
                    <a:gd name="T33" fmla="*/ 4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2" y="47"/>
                      </a:moveTo>
                      <a:cubicBezTo>
                        <a:pt x="82" y="47"/>
                        <a:pt x="86" y="47"/>
                        <a:pt x="90" y="47"/>
                      </a:cubicBezTo>
                      <a:cubicBezTo>
                        <a:pt x="101" y="47"/>
                        <a:pt x="117" y="44"/>
                        <a:pt x="128" y="44"/>
                      </a:cubicBezTo>
                      <a:cubicBezTo>
                        <a:pt x="128" y="35"/>
                        <a:pt x="128" y="35"/>
                        <a:pt x="128" y="35"/>
                      </a:cubicBezTo>
                      <a:cubicBezTo>
                        <a:pt x="117" y="38"/>
                        <a:pt x="101" y="38"/>
                        <a:pt x="90" y="38"/>
                      </a:cubicBezTo>
                      <a:cubicBezTo>
                        <a:pt x="86" y="38"/>
                        <a:pt x="86" y="38"/>
                        <a:pt x="86" y="38"/>
                      </a:cubicBezTo>
                      <a:cubicBezTo>
                        <a:pt x="86" y="38"/>
                        <a:pt x="86" y="35"/>
                        <a:pt x="86" y="32"/>
                      </a:cubicBezTo>
                      <a:cubicBezTo>
                        <a:pt x="86" y="32"/>
                        <a:pt x="86" y="30"/>
                        <a:pt x="86" y="30"/>
                      </a:cubicBezTo>
                      <a:cubicBezTo>
                        <a:pt x="90" y="30"/>
                        <a:pt x="94" y="30"/>
                        <a:pt x="97" y="30"/>
                      </a:cubicBezTo>
                      <a:cubicBezTo>
                        <a:pt x="109" y="30"/>
                        <a:pt x="117" y="30"/>
                        <a:pt x="128" y="27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17" y="21"/>
                        <a:pt x="109" y="24"/>
                        <a:pt x="97" y="24"/>
                      </a:cubicBezTo>
                      <a:cubicBezTo>
                        <a:pt x="94" y="24"/>
                        <a:pt x="90" y="24"/>
                        <a:pt x="82" y="24"/>
                      </a:cubicBezTo>
                      <a:cubicBezTo>
                        <a:pt x="78" y="9"/>
                        <a:pt x="63" y="0"/>
                        <a:pt x="43" y="0"/>
                      </a:cubicBezTo>
                      <a:cubicBezTo>
                        <a:pt x="20" y="0"/>
                        <a:pt x="0" y="15"/>
                        <a:pt x="0" y="32"/>
                      </a:cubicBezTo>
                      <a:cubicBezTo>
                        <a:pt x="0" y="50"/>
                        <a:pt x="20" y="64"/>
                        <a:pt x="43" y="64"/>
                      </a:cubicBezTo>
                      <a:cubicBezTo>
                        <a:pt x="59" y="64"/>
                        <a:pt x="74" y="59"/>
                        <a:pt x="82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8" name="Freeform 1303"/>
                <p:cNvSpPr>
                  <a:spLocks/>
                </p:cNvSpPr>
                <p:nvPr/>
              </p:nvSpPr>
              <p:spPr bwMode="auto">
                <a:xfrm>
                  <a:off x="1559" y="2297"/>
                  <a:ext cx="14" cy="7"/>
                </a:xfrm>
                <a:custGeom>
                  <a:avLst/>
                  <a:gdLst>
                    <a:gd name="T0" fmla="*/ 9 w 14"/>
                    <a:gd name="T1" fmla="*/ 5 h 7"/>
                    <a:gd name="T2" fmla="*/ 10 w 14"/>
                    <a:gd name="T3" fmla="*/ 5 h 7"/>
                    <a:gd name="T4" fmla="*/ 14 w 14"/>
                    <a:gd name="T5" fmla="*/ 5 h 7"/>
                    <a:gd name="T6" fmla="*/ 14 w 14"/>
                    <a:gd name="T7" fmla="*/ 4 h 7"/>
                    <a:gd name="T8" fmla="*/ 10 w 14"/>
                    <a:gd name="T9" fmla="*/ 4 h 7"/>
                    <a:gd name="T10" fmla="*/ 9 w 14"/>
                    <a:gd name="T11" fmla="*/ 4 h 7"/>
                    <a:gd name="T12" fmla="*/ 9 w 14"/>
                    <a:gd name="T13" fmla="*/ 4 h 7"/>
                    <a:gd name="T14" fmla="*/ 9 w 14"/>
                    <a:gd name="T15" fmla="*/ 3 h 7"/>
                    <a:gd name="T16" fmla="*/ 11 w 14"/>
                    <a:gd name="T17" fmla="*/ 3 h 7"/>
                    <a:gd name="T18" fmla="*/ 14 w 14"/>
                    <a:gd name="T19" fmla="*/ 3 h 7"/>
                    <a:gd name="T20" fmla="*/ 14 w 14"/>
                    <a:gd name="T21" fmla="*/ 2 h 7"/>
                    <a:gd name="T22" fmla="*/ 11 w 14"/>
                    <a:gd name="T23" fmla="*/ 3 h 7"/>
                    <a:gd name="T24" fmla="*/ 9 w 14"/>
                    <a:gd name="T25" fmla="*/ 3 h 7"/>
                    <a:gd name="T26" fmla="*/ 5 w 14"/>
                    <a:gd name="T27" fmla="*/ 0 h 7"/>
                    <a:gd name="T28" fmla="*/ 0 w 14"/>
                    <a:gd name="T29" fmla="*/ 4 h 7"/>
                    <a:gd name="T30" fmla="*/ 5 w 14"/>
                    <a:gd name="T31" fmla="*/ 7 h 7"/>
                    <a:gd name="T32" fmla="*/ 9 w 14"/>
                    <a:gd name="T33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7">
                      <a:moveTo>
                        <a:pt x="9" y="5"/>
                      </a:moveTo>
                      <a:cubicBezTo>
                        <a:pt x="9" y="5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4"/>
                        <a:pt x="11" y="4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1" y="3"/>
                      </a:cubicBezTo>
                      <a:cubicBezTo>
                        <a:pt x="12" y="3"/>
                        <a:pt x="13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8" y="1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2" y="7"/>
                        <a:pt x="5" y="7"/>
                      </a:cubicBezTo>
                      <a:cubicBezTo>
                        <a:pt x="6" y="7"/>
                        <a:pt x="8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9" name="Freeform 1304"/>
                <p:cNvSpPr>
                  <a:spLocks/>
                </p:cNvSpPr>
                <p:nvPr/>
              </p:nvSpPr>
              <p:spPr bwMode="auto">
                <a:xfrm>
                  <a:off x="2142" y="2297"/>
                  <a:ext cx="14" cy="7"/>
                </a:xfrm>
                <a:custGeom>
                  <a:avLst/>
                  <a:gdLst>
                    <a:gd name="T0" fmla="*/ 38 w 128"/>
                    <a:gd name="T1" fmla="*/ 24 h 64"/>
                    <a:gd name="T2" fmla="*/ 46 w 128"/>
                    <a:gd name="T3" fmla="*/ 24 h 64"/>
                    <a:gd name="T4" fmla="*/ 46 w 128"/>
                    <a:gd name="T5" fmla="*/ 32 h 64"/>
                    <a:gd name="T6" fmla="*/ 46 w 128"/>
                    <a:gd name="T7" fmla="*/ 35 h 64"/>
                    <a:gd name="T8" fmla="*/ 27 w 128"/>
                    <a:gd name="T9" fmla="*/ 35 h 64"/>
                    <a:gd name="T10" fmla="*/ 0 w 128"/>
                    <a:gd name="T11" fmla="*/ 35 h 64"/>
                    <a:gd name="T12" fmla="*/ 0 w 128"/>
                    <a:gd name="T13" fmla="*/ 44 h 64"/>
                    <a:gd name="T14" fmla="*/ 27 w 128"/>
                    <a:gd name="T15" fmla="*/ 41 h 64"/>
                    <a:gd name="T16" fmla="*/ 46 w 128"/>
                    <a:gd name="T17" fmla="*/ 44 h 64"/>
                    <a:gd name="T18" fmla="*/ 87 w 128"/>
                    <a:gd name="T19" fmla="*/ 64 h 64"/>
                    <a:gd name="T20" fmla="*/ 128 w 128"/>
                    <a:gd name="T21" fmla="*/ 32 h 64"/>
                    <a:gd name="T22" fmla="*/ 87 w 128"/>
                    <a:gd name="T23" fmla="*/ 0 h 64"/>
                    <a:gd name="T24" fmla="*/ 49 w 128"/>
                    <a:gd name="T25" fmla="*/ 18 h 64"/>
                    <a:gd name="T26" fmla="*/ 38 w 128"/>
                    <a:gd name="T27" fmla="*/ 18 h 64"/>
                    <a:gd name="T28" fmla="*/ 0 w 128"/>
                    <a:gd name="T29" fmla="*/ 21 h 64"/>
                    <a:gd name="T30" fmla="*/ 0 w 128"/>
                    <a:gd name="T31" fmla="*/ 27 h 64"/>
                    <a:gd name="T32" fmla="*/ 38 w 128"/>
                    <a:gd name="T33" fmla="*/ 2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8" y="24"/>
                      </a:moveTo>
                      <a:cubicBezTo>
                        <a:pt x="42" y="24"/>
                        <a:pt x="42" y="24"/>
                        <a:pt x="46" y="24"/>
                      </a:cubicBezTo>
                      <a:cubicBezTo>
                        <a:pt x="46" y="27"/>
                        <a:pt x="46" y="30"/>
                        <a:pt x="46" y="32"/>
                      </a:cubicBezTo>
                      <a:cubicBezTo>
                        <a:pt x="46" y="32"/>
                        <a:pt x="46" y="35"/>
                        <a:pt x="46" y="35"/>
                      </a:cubicBezTo>
                      <a:cubicBezTo>
                        <a:pt x="38" y="35"/>
                        <a:pt x="34" y="35"/>
                        <a:pt x="27" y="35"/>
                      </a:cubicBezTo>
                      <a:cubicBezTo>
                        <a:pt x="19" y="35"/>
                        <a:pt x="12" y="35"/>
                        <a:pt x="0" y="35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2" y="41"/>
                        <a:pt x="19" y="41"/>
                        <a:pt x="27" y="41"/>
                      </a:cubicBezTo>
                      <a:cubicBezTo>
                        <a:pt x="34" y="41"/>
                        <a:pt x="42" y="41"/>
                        <a:pt x="46" y="44"/>
                      </a:cubicBezTo>
                      <a:cubicBezTo>
                        <a:pt x="53" y="56"/>
                        <a:pt x="68" y="64"/>
                        <a:pt x="87" y="64"/>
                      </a:cubicBezTo>
                      <a:cubicBezTo>
                        <a:pt x="110" y="64"/>
                        <a:pt x="128" y="50"/>
                        <a:pt x="128" y="32"/>
                      </a:cubicBezTo>
                      <a:cubicBezTo>
                        <a:pt x="128" y="15"/>
                        <a:pt x="110" y="0"/>
                        <a:pt x="87" y="0"/>
                      </a:cubicBezTo>
                      <a:cubicBezTo>
                        <a:pt x="68" y="0"/>
                        <a:pt x="57" y="6"/>
                        <a:pt x="49" y="18"/>
                      </a:cubicBezTo>
                      <a:cubicBezTo>
                        <a:pt x="46" y="18"/>
                        <a:pt x="42" y="18"/>
                        <a:pt x="38" y="18"/>
                      </a:cubicBezTo>
                      <a:cubicBezTo>
                        <a:pt x="27" y="18"/>
                        <a:pt x="12" y="18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6" y="27"/>
                        <a:pt x="27" y="24"/>
                        <a:pt x="38" y="2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0" name="Freeform 1305"/>
                <p:cNvSpPr>
                  <a:spLocks/>
                </p:cNvSpPr>
                <p:nvPr/>
              </p:nvSpPr>
              <p:spPr bwMode="auto">
                <a:xfrm>
                  <a:off x="2142" y="2297"/>
                  <a:ext cx="14" cy="7"/>
                </a:xfrm>
                <a:custGeom>
                  <a:avLst/>
                  <a:gdLst>
                    <a:gd name="T0" fmla="*/ 4 w 14"/>
                    <a:gd name="T1" fmla="*/ 3 h 7"/>
                    <a:gd name="T2" fmla="*/ 5 w 14"/>
                    <a:gd name="T3" fmla="*/ 3 h 7"/>
                    <a:gd name="T4" fmla="*/ 5 w 14"/>
                    <a:gd name="T5" fmla="*/ 4 h 7"/>
                    <a:gd name="T6" fmla="*/ 5 w 14"/>
                    <a:gd name="T7" fmla="*/ 4 h 7"/>
                    <a:gd name="T8" fmla="*/ 3 w 14"/>
                    <a:gd name="T9" fmla="*/ 4 h 7"/>
                    <a:gd name="T10" fmla="*/ 0 w 14"/>
                    <a:gd name="T11" fmla="*/ 4 h 7"/>
                    <a:gd name="T12" fmla="*/ 0 w 14"/>
                    <a:gd name="T13" fmla="*/ 5 h 7"/>
                    <a:gd name="T14" fmla="*/ 3 w 14"/>
                    <a:gd name="T15" fmla="*/ 5 h 7"/>
                    <a:gd name="T16" fmla="*/ 5 w 14"/>
                    <a:gd name="T17" fmla="*/ 5 h 7"/>
                    <a:gd name="T18" fmla="*/ 10 w 14"/>
                    <a:gd name="T19" fmla="*/ 7 h 7"/>
                    <a:gd name="T20" fmla="*/ 14 w 14"/>
                    <a:gd name="T21" fmla="*/ 4 h 7"/>
                    <a:gd name="T22" fmla="*/ 10 w 14"/>
                    <a:gd name="T23" fmla="*/ 0 h 7"/>
                    <a:gd name="T24" fmla="*/ 6 w 14"/>
                    <a:gd name="T25" fmla="*/ 2 h 7"/>
                    <a:gd name="T26" fmla="*/ 4 w 14"/>
                    <a:gd name="T27" fmla="*/ 2 h 7"/>
                    <a:gd name="T28" fmla="*/ 0 w 14"/>
                    <a:gd name="T29" fmla="*/ 2 h 7"/>
                    <a:gd name="T30" fmla="*/ 0 w 14"/>
                    <a:gd name="T31" fmla="*/ 3 h 7"/>
                    <a:gd name="T32" fmla="*/ 4 w 14"/>
                    <a:gd name="T3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7">
                      <a:moveTo>
                        <a:pt x="4" y="3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2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6" y="6"/>
                        <a:pt x="8" y="7"/>
                        <a:pt x="10" y="7"/>
                      </a:cubicBezTo>
                      <a:cubicBezTo>
                        <a:pt x="12" y="7"/>
                        <a:pt x="14" y="5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8" y="0"/>
                        <a:pt x="6" y="1"/>
                        <a:pt x="6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1" name="Freeform 1306"/>
                <p:cNvSpPr>
                  <a:spLocks/>
                </p:cNvSpPr>
                <p:nvPr/>
              </p:nvSpPr>
              <p:spPr bwMode="auto">
                <a:xfrm>
                  <a:off x="2127" y="2297"/>
                  <a:ext cx="14" cy="7"/>
                </a:xfrm>
                <a:custGeom>
                  <a:avLst/>
                  <a:gdLst>
                    <a:gd name="T0" fmla="*/ 82 w 128"/>
                    <a:gd name="T1" fmla="*/ 47 h 64"/>
                    <a:gd name="T2" fmla="*/ 90 w 128"/>
                    <a:gd name="T3" fmla="*/ 47 h 64"/>
                    <a:gd name="T4" fmla="*/ 128 w 128"/>
                    <a:gd name="T5" fmla="*/ 44 h 64"/>
                    <a:gd name="T6" fmla="*/ 128 w 128"/>
                    <a:gd name="T7" fmla="*/ 35 h 64"/>
                    <a:gd name="T8" fmla="*/ 90 w 128"/>
                    <a:gd name="T9" fmla="*/ 38 h 64"/>
                    <a:gd name="T10" fmla="*/ 86 w 128"/>
                    <a:gd name="T11" fmla="*/ 38 h 64"/>
                    <a:gd name="T12" fmla="*/ 86 w 128"/>
                    <a:gd name="T13" fmla="*/ 32 h 64"/>
                    <a:gd name="T14" fmla="*/ 86 w 128"/>
                    <a:gd name="T15" fmla="*/ 30 h 64"/>
                    <a:gd name="T16" fmla="*/ 97 w 128"/>
                    <a:gd name="T17" fmla="*/ 30 h 64"/>
                    <a:gd name="T18" fmla="*/ 128 w 128"/>
                    <a:gd name="T19" fmla="*/ 27 h 64"/>
                    <a:gd name="T20" fmla="*/ 128 w 128"/>
                    <a:gd name="T21" fmla="*/ 21 h 64"/>
                    <a:gd name="T22" fmla="*/ 97 w 128"/>
                    <a:gd name="T23" fmla="*/ 24 h 64"/>
                    <a:gd name="T24" fmla="*/ 82 w 128"/>
                    <a:gd name="T25" fmla="*/ 24 h 64"/>
                    <a:gd name="T26" fmla="*/ 43 w 128"/>
                    <a:gd name="T27" fmla="*/ 0 h 64"/>
                    <a:gd name="T28" fmla="*/ 0 w 128"/>
                    <a:gd name="T29" fmla="*/ 32 h 64"/>
                    <a:gd name="T30" fmla="*/ 43 w 128"/>
                    <a:gd name="T31" fmla="*/ 64 h 64"/>
                    <a:gd name="T32" fmla="*/ 82 w 128"/>
                    <a:gd name="T33" fmla="*/ 4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2" y="47"/>
                      </a:moveTo>
                      <a:cubicBezTo>
                        <a:pt x="82" y="47"/>
                        <a:pt x="86" y="47"/>
                        <a:pt x="90" y="47"/>
                      </a:cubicBezTo>
                      <a:cubicBezTo>
                        <a:pt x="101" y="47"/>
                        <a:pt x="117" y="44"/>
                        <a:pt x="128" y="44"/>
                      </a:cubicBezTo>
                      <a:cubicBezTo>
                        <a:pt x="128" y="35"/>
                        <a:pt x="128" y="35"/>
                        <a:pt x="128" y="35"/>
                      </a:cubicBezTo>
                      <a:cubicBezTo>
                        <a:pt x="117" y="38"/>
                        <a:pt x="101" y="38"/>
                        <a:pt x="90" y="38"/>
                      </a:cubicBezTo>
                      <a:cubicBezTo>
                        <a:pt x="86" y="38"/>
                        <a:pt x="86" y="38"/>
                        <a:pt x="86" y="38"/>
                      </a:cubicBezTo>
                      <a:cubicBezTo>
                        <a:pt x="86" y="38"/>
                        <a:pt x="86" y="35"/>
                        <a:pt x="86" y="32"/>
                      </a:cubicBezTo>
                      <a:cubicBezTo>
                        <a:pt x="86" y="32"/>
                        <a:pt x="86" y="30"/>
                        <a:pt x="86" y="30"/>
                      </a:cubicBezTo>
                      <a:cubicBezTo>
                        <a:pt x="90" y="30"/>
                        <a:pt x="94" y="30"/>
                        <a:pt x="97" y="30"/>
                      </a:cubicBezTo>
                      <a:cubicBezTo>
                        <a:pt x="109" y="30"/>
                        <a:pt x="117" y="30"/>
                        <a:pt x="128" y="27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17" y="21"/>
                        <a:pt x="109" y="24"/>
                        <a:pt x="97" y="24"/>
                      </a:cubicBezTo>
                      <a:cubicBezTo>
                        <a:pt x="94" y="24"/>
                        <a:pt x="90" y="24"/>
                        <a:pt x="82" y="24"/>
                      </a:cubicBezTo>
                      <a:cubicBezTo>
                        <a:pt x="78" y="9"/>
                        <a:pt x="63" y="0"/>
                        <a:pt x="43" y="0"/>
                      </a:cubicBezTo>
                      <a:cubicBezTo>
                        <a:pt x="20" y="0"/>
                        <a:pt x="0" y="15"/>
                        <a:pt x="0" y="32"/>
                      </a:cubicBezTo>
                      <a:cubicBezTo>
                        <a:pt x="0" y="50"/>
                        <a:pt x="20" y="64"/>
                        <a:pt x="43" y="64"/>
                      </a:cubicBezTo>
                      <a:cubicBezTo>
                        <a:pt x="59" y="64"/>
                        <a:pt x="74" y="59"/>
                        <a:pt x="82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2" name="Freeform 1307"/>
                <p:cNvSpPr>
                  <a:spLocks/>
                </p:cNvSpPr>
                <p:nvPr/>
              </p:nvSpPr>
              <p:spPr bwMode="auto">
                <a:xfrm>
                  <a:off x="2127" y="2297"/>
                  <a:ext cx="14" cy="7"/>
                </a:xfrm>
                <a:custGeom>
                  <a:avLst/>
                  <a:gdLst>
                    <a:gd name="T0" fmla="*/ 9 w 14"/>
                    <a:gd name="T1" fmla="*/ 5 h 7"/>
                    <a:gd name="T2" fmla="*/ 10 w 14"/>
                    <a:gd name="T3" fmla="*/ 5 h 7"/>
                    <a:gd name="T4" fmla="*/ 14 w 14"/>
                    <a:gd name="T5" fmla="*/ 5 h 7"/>
                    <a:gd name="T6" fmla="*/ 14 w 14"/>
                    <a:gd name="T7" fmla="*/ 4 h 7"/>
                    <a:gd name="T8" fmla="*/ 10 w 14"/>
                    <a:gd name="T9" fmla="*/ 4 h 7"/>
                    <a:gd name="T10" fmla="*/ 9 w 14"/>
                    <a:gd name="T11" fmla="*/ 4 h 7"/>
                    <a:gd name="T12" fmla="*/ 9 w 14"/>
                    <a:gd name="T13" fmla="*/ 4 h 7"/>
                    <a:gd name="T14" fmla="*/ 9 w 14"/>
                    <a:gd name="T15" fmla="*/ 3 h 7"/>
                    <a:gd name="T16" fmla="*/ 10 w 14"/>
                    <a:gd name="T17" fmla="*/ 3 h 7"/>
                    <a:gd name="T18" fmla="*/ 14 w 14"/>
                    <a:gd name="T19" fmla="*/ 3 h 7"/>
                    <a:gd name="T20" fmla="*/ 14 w 14"/>
                    <a:gd name="T21" fmla="*/ 2 h 7"/>
                    <a:gd name="T22" fmla="*/ 10 w 14"/>
                    <a:gd name="T23" fmla="*/ 3 h 7"/>
                    <a:gd name="T24" fmla="*/ 9 w 14"/>
                    <a:gd name="T25" fmla="*/ 3 h 7"/>
                    <a:gd name="T26" fmla="*/ 5 w 14"/>
                    <a:gd name="T27" fmla="*/ 0 h 7"/>
                    <a:gd name="T28" fmla="*/ 0 w 14"/>
                    <a:gd name="T29" fmla="*/ 4 h 7"/>
                    <a:gd name="T30" fmla="*/ 5 w 14"/>
                    <a:gd name="T31" fmla="*/ 7 h 7"/>
                    <a:gd name="T32" fmla="*/ 9 w 14"/>
                    <a:gd name="T33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7">
                      <a:moveTo>
                        <a:pt x="9" y="5"/>
                      </a:moveTo>
                      <a:cubicBezTo>
                        <a:pt x="9" y="5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4"/>
                        <a:pt x="11" y="4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2" y="3"/>
                        <a:pt x="13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2" y="3"/>
                        <a:pt x="10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8" y="1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2" y="7"/>
                        <a:pt x="5" y="7"/>
                      </a:cubicBezTo>
                      <a:cubicBezTo>
                        <a:pt x="6" y="7"/>
                        <a:pt x="8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3" name="Freeform 1308"/>
                <p:cNvSpPr>
                  <a:spLocks/>
                </p:cNvSpPr>
                <p:nvPr/>
              </p:nvSpPr>
              <p:spPr bwMode="auto">
                <a:xfrm>
                  <a:off x="1573" y="2304"/>
                  <a:ext cx="13" cy="8"/>
                </a:xfrm>
                <a:custGeom>
                  <a:avLst/>
                  <a:gdLst>
                    <a:gd name="T0" fmla="*/ 34 w 128"/>
                    <a:gd name="T1" fmla="*/ 35 h 80"/>
                    <a:gd name="T2" fmla="*/ 42 w 128"/>
                    <a:gd name="T3" fmla="*/ 35 h 80"/>
                    <a:gd name="T4" fmla="*/ 42 w 128"/>
                    <a:gd name="T5" fmla="*/ 42 h 80"/>
                    <a:gd name="T6" fmla="*/ 42 w 128"/>
                    <a:gd name="T7" fmla="*/ 49 h 80"/>
                    <a:gd name="T8" fmla="*/ 27 w 128"/>
                    <a:gd name="T9" fmla="*/ 46 h 80"/>
                    <a:gd name="T10" fmla="*/ 0 w 128"/>
                    <a:gd name="T11" fmla="*/ 49 h 80"/>
                    <a:gd name="T12" fmla="*/ 0 w 128"/>
                    <a:gd name="T13" fmla="*/ 56 h 80"/>
                    <a:gd name="T14" fmla="*/ 27 w 128"/>
                    <a:gd name="T15" fmla="*/ 53 h 80"/>
                    <a:gd name="T16" fmla="*/ 46 w 128"/>
                    <a:gd name="T17" fmla="*/ 56 h 80"/>
                    <a:gd name="T18" fmla="*/ 87 w 128"/>
                    <a:gd name="T19" fmla="*/ 80 h 80"/>
                    <a:gd name="T20" fmla="*/ 128 w 128"/>
                    <a:gd name="T21" fmla="*/ 42 h 80"/>
                    <a:gd name="T22" fmla="*/ 83 w 128"/>
                    <a:gd name="T23" fmla="*/ 4 h 80"/>
                    <a:gd name="T24" fmla="*/ 46 w 128"/>
                    <a:gd name="T25" fmla="*/ 28 h 80"/>
                    <a:gd name="T26" fmla="*/ 34 w 128"/>
                    <a:gd name="T27" fmla="*/ 28 h 80"/>
                    <a:gd name="T28" fmla="*/ 0 w 128"/>
                    <a:gd name="T29" fmla="*/ 32 h 80"/>
                    <a:gd name="T30" fmla="*/ 0 w 128"/>
                    <a:gd name="T31" fmla="*/ 39 h 80"/>
                    <a:gd name="T32" fmla="*/ 34 w 128"/>
                    <a:gd name="T33" fmla="*/ 3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4" y="35"/>
                      </a:moveTo>
                      <a:cubicBezTo>
                        <a:pt x="38" y="35"/>
                        <a:pt x="42" y="35"/>
                        <a:pt x="42" y="35"/>
                      </a:cubicBezTo>
                      <a:cubicBezTo>
                        <a:pt x="42" y="35"/>
                        <a:pt x="42" y="42"/>
                        <a:pt x="42" y="42"/>
                      </a:cubicBezTo>
                      <a:cubicBezTo>
                        <a:pt x="42" y="46"/>
                        <a:pt x="42" y="46"/>
                        <a:pt x="42" y="49"/>
                      </a:cubicBezTo>
                      <a:cubicBezTo>
                        <a:pt x="38" y="46"/>
                        <a:pt x="31" y="46"/>
                        <a:pt x="27" y="46"/>
                      </a:cubicBezTo>
                      <a:cubicBezTo>
                        <a:pt x="19" y="46"/>
                        <a:pt x="8" y="46"/>
                        <a:pt x="0" y="4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8" y="56"/>
                        <a:pt x="19" y="53"/>
                        <a:pt x="27" y="53"/>
                      </a:cubicBezTo>
                      <a:cubicBezTo>
                        <a:pt x="31" y="53"/>
                        <a:pt x="38" y="56"/>
                        <a:pt x="46" y="56"/>
                      </a:cubicBezTo>
                      <a:cubicBezTo>
                        <a:pt x="53" y="70"/>
                        <a:pt x="68" y="80"/>
                        <a:pt x="87" y="80"/>
                      </a:cubicBezTo>
                      <a:cubicBezTo>
                        <a:pt x="110" y="80"/>
                        <a:pt x="128" y="63"/>
                        <a:pt x="128" y="42"/>
                      </a:cubicBezTo>
                      <a:cubicBezTo>
                        <a:pt x="128" y="18"/>
                        <a:pt x="106" y="0"/>
                        <a:pt x="83" y="4"/>
                      </a:cubicBezTo>
                      <a:cubicBezTo>
                        <a:pt x="64" y="4"/>
                        <a:pt x="53" y="14"/>
                        <a:pt x="46" y="28"/>
                      </a:cubicBezTo>
                      <a:cubicBezTo>
                        <a:pt x="42" y="28"/>
                        <a:pt x="38" y="28"/>
                        <a:pt x="34" y="28"/>
                      </a:cubicBezTo>
                      <a:cubicBezTo>
                        <a:pt x="23" y="28"/>
                        <a:pt x="8" y="28"/>
                        <a:pt x="0" y="3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2" y="35"/>
                        <a:pt x="23" y="35"/>
                        <a:pt x="34" y="3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4" name="Freeform 1309"/>
                <p:cNvSpPr>
                  <a:spLocks/>
                </p:cNvSpPr>
                <p:nvPr/>
              </p:nvSpPr>
              <p:spPr bwMode="auto">
                <a:xfrm>
                  <a:off x="1573" y="2304"/>
                  <a:ext cx="13" cy="8"/>
                </a:xfrm>
                <a:custGeom>
                  <a:avLst/>
                  <a:gdLst>
                    <a:gd name="T0" fmla="*/ 3 w 13"/>
                    <a:gd name="T1" fmla="*/ 4 h 8"/>
                    <a:gd name="T2" fmla="*/ 4 w 13"/>
                    <a:gd name="T3" fmla="*/ 4 h 8"/>
                    <a:gd name="T4" fmla="*/ 4 w 13"/>
                    <a:gd name="T5" fmla="*/ 4 h 8"/>
                    <a:gd name="T6" fmla="*/ 4 w 13"/>
                    <a:gd name="T7" fmla="*/ 5 h 8"/>
                    <a:gd name="T8" fmla="*/ 3 w 13"/>
                    <a:gd name="T9" fmla="*/ 5 h 8"/>
                    <a:gd name="T10" fmla="*/ 0 w 13"/>
                    <a:gd name="T11" fmla="*/ 5 h 8"/>
                    <a:gd name="T12" fmla="*/ 0 w 13"/>
                    <a:gd name="T13" fmla="*/ 6 h 8"/>
                    <a:gd name="T14" fmla="*/ 3 w 13"/>
                    <a:gd name="T15" fmla="*/ 6 h 8"/>
                    <a:gd name="T16" fmla="*/ 5 w 13"/>
                    <a:gd name="T17" fmla="*/ 6 h 8"/>
                    <a:gd name="T18" fmla="*/ 9 w 13"/>
                    <a:gd name="T19" fmla="*/ 8 h 8"/>
                    <a:gd name="T20" fmla="*/ 13 w 13"/>
                    <a:gd name="T21" fmla="*/ 4 h 8"/>
                    <a:gd name="T22" fmla="*/ 9 w 13"/>
                    <a:gd name="T23" fmla="*/ 0 h 8"/>
                    <a:gd name="T24" fmla="*/ 5 w 13"/>
                    <a:gd name="T25" fmla="*/ 3 h 8"/>
                    <a:gd name="T26" fmla="*/ 3 w 13"/>
                    <a:gd name="T27" fmla="*/ 3 h 8"/>
                    <a:gd name="T28" fmla="*/ 0 w 13"/>
                    <a:gd name="T29" fmla="*/ 3 h 8"/>
                    <a:gd name="T30" fmla="*/ 0 w 13"/>
                    <a:gd name="T31" fmla="*/ 4 h 8"/>
                    <a:gd name="T32" fmla="*/ 3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2" y="5"/>
                        <a:pt x="1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5" y="6"/>
                      </a:cubicBezTo>
                      <a:cubicBezTo>
                        <a:pt x="5" y="7"/>
                        <a:pt x="7" y="8"/>
                        <a:pt x="9" y="8"/>
                      </a:cubicBezTo>
                      <a:cubicBezTo>
                        <a:pt x="11" y="8"/>
                        <a:pt x="13" y="7"/>
                        <a:pt x="13" y="4"/>
                      </a:cubicBezTo>
                      <a:cubicBezTo>
                        <a:pt x="13" y="2"/>
                        <a:pt x="11" y="0"/>
                        <a:pt x="9" y="0"/>
                      </a:cubicBezTo>
                      <a:cubicBezTo>
                        <a:pt x="7" y="0"/>
                        <a:pt x="5" y="1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3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5" name="Freeform 1310"/>
                <p:cNvSpPr>
                  <a:spLocks/>
                </p:cNvSpPr>
                <p:nvPr/>
              </p:nvSpPr>
              <p:spPr bwMode="auto">
                <a:xfrm>
                  <a:off x="1559" y="2306"/>
                  <a:ext cx="14" cy="6"/>
                </a:xfrm>
                <a:custGeom>
                  <a:avLst/>
                  <a:gdLst>
                    <a:gd name="T0" fmla="*/ 83 w 128"/>
                    <a:gd name="T1" fmla="*/ 45 h 64"/>
                    <a:gd name="T2" fmla="*/ 87 w 128"/>
                    <a:gd name="T3" fmla="*/ 45 h 64"/>
                    <a:gd name="T4" fmla="*/ 128 w 128"/>
                    <a:gd name="T5" fmla="*/ 42 h 64"/>
                    <a:gd name="T6" fmla="*/ 128 w 128"/>
                    <a:gd name="T7" fmla="*/ 34 h 64"/>
                    <a:gd name="T8" fmla="*/ 87 w 128"/>
                    <a:gd name="T9" fmla="*/ 39 h 64"/>
                    <a:gd name="T10" fmla="*/ 83 w 128"/>
                    <a:gd name="T11" fmla="*/ 39 h 64"/>
                    <a:gd name="T12" fmla="*/ 83 w 128"/>
                    <a:gd name="T13" fmla="*/ 31 h 64"/>
                    <a:gd name="T14" fmla="*/ 83 w 128"/>
                    <a:gd name="T15" fmla="*/ 28 h 64"/>
                    <a:gd name="T16" fmla="*/ 98 w 128"/>
                    <a:gd name="T17" fmla="*/ 28 h 64"/>
                    <a:gd name="T18" fmla="*/ 128 w 128"/>
                    <a:gd name="T19" fmla="*/ 26 h 64"/>
                    <a:gd name="T20" fmla="*/ 128 w 128"/>
                    <a:gd name="T21" fmla="*/ 20 h 64"/>
                    <a:gd name="T22" fmla="*/ 95 w 128"/>
                    <a:gd name="T23" fmla="*/ 23 h 64"/>
                    <a:gd name="T24" fmla="*/ 83 w 128"/>
                    <a:gd name="T25" fmla="*/ 23 h 64"/>
                    <a:gd name="T26" fmla="*/ 42 w 128"/>
                    <a:gd name="T27" fmla="*/ 0 h 64"/>
                    <a:gd name="T28" fmla="*/ 0 w 128"/>
                    <a:gd name="T29" fmla="*/ 34 h 64"/>
                    <a:gd name="T30" fmla="*/ 46 w 128"/>
                    <a:gd name="T31" fmla="*/ 64 h 64"/>
                    <a:gd name="T32" fmla="*/ 83 w 128"/>
                    <a:gd name="T33" fmla="*/ 45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3" y="45"/>
                      </a:moveTo>
                      <a:cubicBezTo>
                        <a:pt x="83" y="45"/>
                        <a:pt x="87" y="45"/>
                        <a:pt x="87" y="45"/>
                      </a:cubicBezTo>
                      <a:cubicBezTo>
                        <a:pt x="102" y="45"/>
                        <a:pt x="117" y="42"/>
                        <a:pt x="128" y="42"/>
                      </a:cubicBezTo>
                      <a:cubicBezTo>
                        <a:pt x="128" y="34"/>
                        <a:pt x="128" y="34"/>
                        <a:pt x="128" y="34"/>
                      </a:cubicBezTo>
                      <a:cubicBezTo>
                        <a:pt x="113" y="37"/>
                        <a:pt x="102" y="39"/>
                        <a:pt x="87" y="39"/>
                      </a:cubicBezTo>
                      <a:cubicBezTo>
                        <a:pt x="87" y="39"/>
                        <a:pt x="83" y="39"/>
                        <a:pt x="83" y="39"/>
                      </a:cubicBezTo>
                      <a:cubicBezTo>
                        <a:pt x="83" y="37"/>
                        <a:pt x="83" y="34"/>
                        <a:pt x="83" y="31"/>
                      </a:cubicBezTo>
                      <a:cubicBezTo>
                        <a:pt x="83" y="31"/>
                        <a:pt x="83" y="28"/>
                        <a:pt x="83" y="28"/>
                      </a:cubicBezTo>
                      <a:cubicBezTo>
                        <a:pt x="91" y="28"/>
                        <a:pt x="91" y="28"/>
                        <a:pt x="98" y="28"/>
                      </a:cubicBezTo>
                      <a:cubicBezTo>
                        <a:pt x="106" y="28"/>
                        <a:pt x="117" y="28"/>
                        <a:pt x="128" y="2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17" y="20"/>
                        <a:pt x="106" y="23"/>
                        <a:pt x="95" y="23"/>
                      </a:cubicBezTo>
                      <a:cubicBezTo>
                        <a:pt x="91" y="23"/>
                        <a:pt x="87" y="23"/>
                        <a:pt x="83" y="23"/>
                      </a:cubicBezTo>
                      <a:cubicBezTo>
                        <a:pt x="76" y="9"/>
                        <a:pt x="61" y="0"/>
                        <a:pt x="42" y="0"/>
                      </a:cubicBezTo>
                      <a:cubicBezTo>
                        <a:pt x="19" y="0"/>
                        <a:pt x="0" y="17"/>
                        <a:pt x="0" y="34"/>
                      </a:cubicBezTo>
                      <a:cubicBezTo>
                        <a:pt x="4" y="51"/>
                        <a:pt x="19" y="64"/>
                        <a:pt x="46" y="64"/>
                      </a:cubicBezTo>
                      <a:cubicBezTo>
                        <a:pt x="61" y="62"/>
                        <a:pt x="76" y="56"/>
                        <a:pt x="8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6" name="Freeform 1311"/>
                <p:cNvSpPr>
                  <a:spLocks/>
                </p:cNvSpPr>
                <p:nvPr/>
              </p:nvSpPr>
              <p:spPr bwMode="auto">
                <a:xfrm>
                  <a:off x="1559" y="2306"/>
                  <a:ext cx="14" cy="6"/>
                </a:xfrm>
                <a:custGeom>
                  <a:avLst/>
                  <a:gdLst>
                    <a:gd name="T0" fmla="*/ 9 w 14"/>
                    <a:gd name="T1" fmla="*/ 4 h 6"/>
                    <a:gd name="T2" fmla="*/ 9 w 14"/>
                    <a:gd name="T3" fmla="*/ 4 h 6"/>
                    <a:gd name="T4" fmla="*/ 14 w 14"/>
                    <a:gd name="T5" fmla="*/ 4 h 6"/>
                    <a:gd name="T6" fmla="*/ 14 w 14"/>
                    <a:gd name="T7" fmla="*/ 3 h 6"/>
                    <a:gd name="T8" fmla="*/ 9 w 14"/>
                    <a:gd name="T9" fmla="*/ 4 h 6"/>
                    <a:gd name="T10" fmla="*/ 9 w 14"/>
                    <a:gd name="T11" fmla="*/ 4 h 6"/>
                    <a:gd name="T12" fmla="*/ 9 w 14"/>
                    <a:gd name="T13" fmla="*/ 3 h 6"/>
                    <a:gd name="T14" fmla="*/ 9 w 14"/>
                    <a:gd name="T15" fmla="*/ 3 h 6"/>
                    <a:gd name="T16" fmla="*/ 11 w 14"/>
                    <a:gd name="T17" fmla="*/ 3 h 6"/>
                    <a:gd name="T18" fmla="*/ 14 w 14"/>
                    <a:gd name="T19" fmla="*/ 2 h 6"/>
                    <a:gd name="T20" fmla="*/ 14 w 14"/>
                    <a:gd name="T21" fmla="*/ 2 h 6"/>
                    <a:gd name="T22" fmla="*/ 10 w 14"/>
                    <a:gd name="T23" fmla="*/ 2 h 6"/>
                    <a:gd name="T24" fmla="*/ 9 w 14"/>
                    <a:gd name="T25" fmla="*/ 2 h 6"/>
                    <a:gd name="T26" fmla="*/ 5 w 14"/>
                    <a:gd name="T27" fmla="*/ 0 h 6"/>
                    <a:gd name="T28" fmla="*/ 0 w 14"/>
                    <a:gd name="T29" fmla="*/ 3 h 6"/>
                    <a:gd name="T30" fmla="*/ 5 w 14"/>
                    <a:gd name="T31" fmla="*/ 6 h 6"/>
                    <a:gd name="T32" fmla="*/ 9 w 14"/>
                    <a:gd name="T3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9" y="4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1" y="4"/>
                        <a:pt x="13" y="4"/>
                        <a:pt x="14" y="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2" y="4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1" y="3"/>
                      </a:cubicBezTo>
                      <a:cubicBezTo>
                        <a:pt x="11" y="3"/>
                        <a:pt x="13" y="3"/>
                        <a:pt x="14" y="2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1" y="2"/>
                        <a:pt x="10" y="2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8" y="1"/>
                        <a:pt x="7" y="0"/>
                        <a:pt x="5" y="0"/>
                      </a:cubicBezTo>
                      <a:cubicBezTo>
                        <a:pt x="2" y="0"/>
                        <a:pt x="0" y="1"/>
                        <a:pt x="0" y="3"/>
                      </a:cubicBez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7" y="6"/>
                        <a:pt x="8" y="6"/>
                        <a:pt x="9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7" name="Freeform 1312"/>
                <p:cNvSpPr>
                  <a:spLocks/>
                </p:cNvSpPr>
                <p:nvPr/>
              </p:nvSpPr>
              <p:spPr bwMode="auto">
                <a:xfrm>
                  <a:off x="2142" y="2289"/>
                  <a:ext cx="14" cy="7"/>
                </a:xfrm>
                <a:custGeom>
                  <a:avLst/>
                  <a:gdLst>
                    <a:gd name="T0" fmla="*/ 34 w 128"/>
                    <a:gd name="T1" fmla="*/ 27 h 64"/>
                    <a:gd name="T2" fmla="*/ 46 w 128"/>
                    <a:gd name="T3" fmla="*/ 27 h 64"/>
                    <a:gd name="T4" fmla="*/ 42 w 128"/>
                    <a:gd name="T5" fmla="*/ 35 h 64"/>
                    <a:gd name="T6" fmla="*/ 42 w 128"/>
                    <a:gd name="T7" fmla="*/ 38 h 64"/>
                    <a:gd name="T8" fmla="*/ 27 w 128"/>
                    <a:gd name="T9" fmla="*/ 38 h 64"/>
                    <a:gd name="T10" fmla="*/ 0 w 128"/>
                    <a:gd name="T11" fmla="*/ 38 h 64"/>
                    <a:gd name="T12" fmla="*/ 0 w 128"/>
                    <a:gd name="T13" fmla="*/ 47 h 64"/>
                    <a:gd name="T14" fmla="*/ 27 w 128"/>
                    <a:gd name="T15" fmla="*/ 44 h 64"/>
                    <a:gd name="T16" fmla="*/ 46 w 128"/>
                    <a:gd name="T17" fmla="*/ 44 h 64"/>
                    <a:gd name="T18" fmla="*/ 87 w 128"/>
                    <a:gd name="T19" fmla="*/ 64 h 64"/>
                    <a:gd name="T20" fmla="*/ 128 w 128"/>
                    <a:gd name="T21" fmla="*/ 32 h 64"/>
                    <a:gd name="T22" fmla="*/ 83 w 128"/>
                    <a:gd name="T23" fmla="*/ 0 h 64"/>
                    <a:gd name="T24" fmla="*/ 46 w 128"/>
                    <a:gd name="T25" fmla="*/ 21 h 64"/>
                    <a:gd name="T26" fmla="*/ 34 w 128"/>
                    <a:gd name="T27" fmla="*/ 21 h 64"/>
                    <a:gd name="T28" fmla="*/ 0 w 128"/>
                    <a:gd name="T29" fmla="*/ 24 h 64"/>
                    <a:gd name="T30" fmla="*/ 0 w 128"/>
                    <a:gd name="T31" fmla="*/ 30 h 64"/>
                    <a:gd name="T32" fmla="*/ 34 w 128"/>
                    <a:gd name="T3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4" y="27"/>
                      </a:moveTo>
                      <a:cubicBezTo>
                        <a:pt x="38" y="27"/>
                        <a:pt x="42" y="27"/>
                        <a:pt x="46" y="27"/>
                      </a:cubicBezTo>
                      <a:cubicBezTo>
                        <a:pt x="42" y="30"/>
                        <a:pt x="42" y="32"/>
                        <a:pt x="42" y="35"/>
                      </a:cubicBezTo>
                      <a:cubicBezTo>
                        <a:pt x="42" y="35"/>
                        <a:pt x="42" y="35"/>
                        <a:pt x="42" y="38"/>
                      </a:cubicBezTo>
                      <a:cubicBezTo>
                        <a:pt x="38" y="38"/>
                        <a:pt x="31" y="38"/>
                        <a:pt x="27" y="38"/>
                      </a:cubicBezTo>
                      <a:cubicBezTo>
                        <a:pt x="19" y="38"/>
                        <a:pt x="8" y="38"/>
                        <a:pt x="0" y="38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8" y="44"/>
                        <a:pt x="19" y="44"/>
                        <a:pt x="27" y="44"/>
                      </a:cubicBezTo>
                      <a:cubicBezTo>
                        <a:pt x="34" y="44"/>
                        <a:pt x="38" y="44"/>
                        <a:pt x="46" y="44"/>
                      </a:cubicBezTo>
                      <a:cubicBezTo>
                        <a:pt x="53" y="56"/>
                        <a:pt x="68" y="64"/>
                        <a:pt x="87" y="64"/>
                      </a:cubicBezTo>
                      <a:cubicBezTo>
                        <a:pt x="110" y="64"/>
                        <a:pt x="128" y="50"/>
                        <a:pt x="128" y="32"/>
                      </a:cubicBezTo>
                      <a:cubicBezTo>
                        <a:pt x="128" y="15"/>
                        <a:pt x="106" y="0"/>
                        <a:pt x="83" y="0"/>
                      </a:cubicBezTo>
                      <a:cubicBezTo>
                        <a:pt x="68" y="0"/>
                        <a:pt x="53" y="9"/>
                        <a:pt x="46" y="21"/>
                      </a:cubicBezTo>
                      <a:cubicBezTo>
                        <a:pt x="42" y="21"/>
                        <a:pt x="38" y="21"/>
                        <a:pt x="34" y="21"/>
                      </a:cubicBezTo>
                      <a:cubicBezTo>
                        <a:pt x="23" y="21"/>
                        <a:pt x="12" y="24"/>
                        <a:pt x="0" y="24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2" y="30"/>
                        <a:pt x="23" y="27"/>
                        <a:pt x="34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8" name="Freeform 1313"/>
                <p:cNvSpPr>
                  <a:spLocks/>
                </p:cNvSpPr>
                <p:nvPr/>
              </p:nvSpPr>
              <p:spPr bwMode="auto">
                <a:xfrm>
                  <a:off x="2142" y="2289"/>
                  <a:ext cx="14" cy="6"/>
                </a:xfrm>
                <a:custGeom>
                  <a:avLst/>
                  <a:gdLst>
                    <a:gd name="T0" fmla="*/ 4 w 14"/>
                    <a:gd name="T1" fmla="*/ 3 h 6"/>
                    <a:gd name="T2" fmla="*/ 5 w 14"/>
                    <a:gd name="T3" fmla="*/ 3 h 6"/>
                    <a:gd name="T4" fmla="*/ 5 w 14"/>
                    <a:gd name="T5" fmla="*/ 3 h 6"/>
                    <a:gd name="T6" fmla="*/ 5 w 14"/>
                    <a:gd name="T7" fmla="*/ 4 h 6"/>
                    <a:gd name="T8" fmla="*/ 3 w 14"/>
                    <a:gd name="T9" fmla="*/ 4 h 6"/>
                    <a:gd name="T10" fmla="*/ 0 w 14"/>
                    <a:gd name="T11" fmla="*/ 4 h 6"/>
                    <a:gd name="T12" fmla="*/ 0 w 14"/>
                    <a:gd name="T13" fmla="*/ 5 h 6"/>
                    <a:gd name="T14" fmla="*/ 3 w 14"/>
                    <a:gd name="T15" fmla="*/ 4 h 6"/>
                    <a:gd name="T16" fmla="*/ 5 w 14"/>
                    <a:gd name="T17" fmla="*/ 4 h 6"/>
                    <a:gd name="T18" fmla="*/ 10 w 14"/>
                    <a:gd name="T19" fmla="*/ 6 h 6"/>
                    <a:gd name="T20" fmla="*/ 14 w 14"/>
                    <a:gd name="T21" fmla="*/ 3 h 6"/>
                    <a:gd name="T22" fmla="*/ 9 w 14"/>
                    <a:gd name="T23" fmla="*/ 0 h 6"/>
                    <a:gd name="T24" fmla="*/ 5 w 14"/>
                    <a:gd name="T25" fmla="*/ 2 h 6"/>
                    <a:gd name="T26" fmla="*/ 4 w 14"/>
                    <a:gd name="T27" fmla="*/ 2 h 6"/>
                    <a:gd name="T28" fmla="*/ 0 w 14"/>
                    <a:gd name="T29" fmla="*/ 2 h 6"/>
                    <a:gd name="T30" fmla="*/ 0 w 14"/>
                    <a:gd name="T31" fmla="*/ 3 h 6"/>
                    <a:gd name="T32" fmla="*/ 4 w 14"/>
                    <a:gd name="T3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4" y="3"/>
                      </a:move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4"/>
                        <a:pt x="2" y="4"/>
                        <a:pt x="3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6" y="6"/>
                        <a:pt x="8" y="6"/>
                        <a:pt x="10" y="6"/>
                      </a:cubicBezTo>
                      <a:cubicBezTo>
                        <a:pt x="12" y="6"/>
                        <a:pt x="14" y="5"/>
                        <a:pt x="14" y="3"/>
                      </a:cubicBezTo>
                      <a:cubicBezTo>
                        <a:pt x="14" y="1"/>
                        <a:pt x="12" y="0"/>
                        <a:pt x="9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2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9" name="Freeform 1314"/>
                <p:cNvSpPr>
                  <a:spLocks/>
                </p:cNvSpPr>
                <p:nvPr/>
              </p:nvSpPr>
              <p:spPr bwMode="auto">
                <a:xfrm>
                  <a:off x="2127" y="2289"/>
                  <a:ext cx="14" cy="7"/>
                </a:xfrm>
                <a:custGeom>
                  <a:avLst/>
                  <a:gdLst>
                    <a:gd name="T0" fmla="*/ 83 w 128"/>
                    <a:gd name="T1" fmla="*/ 45 h 64"/>
                    <a:gd name="T2" fmla="*/ 87 w 128"/>
                    <a:gd name="T3" fmla="*/ 45 h 64"/>
                    <a:gd name="T4" fmla="*/ 128 w 128"/>
                    <a:gd name="T5" fmla="*/ 42 h 64"/>
                    <a:gd name="T6" fmla="*/ 128 w 128"/>
                    <a:gd name="T7" fmla="*/ 34 h 64"/>
                    <a:gd name="T8" fmla="*/ 87 w 128"/>
                    <a:gd name="T9" fmla="*/ 39 h 64"/>
                    <a:gd name="T10" fmla="*/ 83 w 128"/>
                    <a:gd name="T11" fmla="*/ 39 h 64"/>
                    <a:gd name="T12" fmla="*/ 83 w 128"/>
                    <a:gd name="T13" fmla="*/ 34 h 64"/>
                    <a:gd name="T14" fmla="*/ 83 w 128"/>
                    <a:gd name="T15" fmla="*/ 28 h 64"/>
                    <a:gd name="T16" fmla="*/ 98 w 128"/>
                    <a:gd name="T17" fmla="*/ 31 h 64"/>
                    <a:gd name="T18" fmla="*/ 128 w 128"/>
                    <a:gd name="T19" fmla="*/ 28 h 64"/>
                    <a:gd name="T20" fmla="*/ 128 w 128"/>
                    <a:gd name="T21" fmla="*/ 20 h 64"/>
                    <a:gd name="T22" fmla="*/ 98 w 128"/>
                    <a:gd name="T23" fmla="*/ 23 h 64"/>
                    <a:gd name="T24" fmla="*/ 83 w 128"/>
                    <a:gd name="T25" fmla="*/ 23 h 64"/>
                    <a:gd name="T26" fmla="*/ 42 w 128"/>
                    <a:gd name="T27" fmla="*/ 3 h 64"/>
                    <a:gd name="T28" fmla="*/ 0 w 128"/>
                    <a:gd name="T29" fmla="*/ 34 h 64"/>
                    <a:gd name="T30" fmla="*/ 46 w 128"/>
                    <a:gd name="T31" fmla="*/ 64 h 64"/>
                    <a:gd name="T32" fmla="*/ 83 w 128"/>
                    <a:gd name="T33" fmla="*/ 45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3" y="45"/>
                      </a:moveTo>
                      <a:cubicBezTo>
                        <a:pt x="83" y="45"/>
                        <a:pt x="87" y="45"/>
                        <a:pt x="87" y="45"/>
                      </a:cubicBezTo>
                      <a:cubicBezTo>
                        <a:pt x="102" y="45"/>
                        <a:pt x="117" y="42"/>
                        <a:pt x="128" y="42"/>
                      </a:cubicBezTo>
                      <a:cubicBezTo>
                        <a:pt x="128" y="34"/>
                        <a:pt x="128" y="34"/>
                        <a:pt x="128" y="34"/>
                      </a:cubicBezTo>
                      <a:cubicBezTo>
                        <a:pt x="113" y="37"/>
                        <a:pt x="102" y="39"/>
                        <a:pt x="87" y="39"/>
                      </a:cubicBezTo>
                      <a:cubicBezTo>
                        <a:pt x="87" y="39"/>
                        <a:pt x="83" y="39"/>
                        <a:pt x="83" y="39"/>
                      </a:cubicBezTo>
                      <a:cubicBezTo>
                        <a:pt x="83" y="37"/>
                        <a:pt x="83" y="34"/>
                        <a:pt x="83" y="34"/>
                      </a:cubicBezTo>
                      <a:cubicBezTo>
                        <a:pt x="83" y="31"/>
                        <a:pt x="83" y="31"/>
                        <a:pt x="83" y="28"/>
                      </a:cubicBezTo>
                      <a:cubicBezTo>
                        <a:pt x="91" y="31"/>
                        <a:pt x="91" y="31"/>
                        <a:pt x="98" y="31"/>
                      </a:cubicBezTo>
                      <a:cubicBezTo>
                        <a:pt x="106" y="31"/>
                        <a:pt x="117" y="28"/>
                        <a:pt x="128" y="28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17" y="23"/>
                        <a:pt x="106" y="23"/>
                        <a:pt x="98" y="23"/>
                      </a:cubicBezTo>
                      <a:cubicBezTo>
                        <a:pt x="91" y="23"/>
                        <a:pt x="87" y="23"/>
                        <a:pt x="83" y="23"/>
                      </a:cubicBezTo>
                      <a:cubicBezTo>
                        <a:pt x="80" y="9"/>
                        <a:pt x="61" y="0"/>
                        <a:pt x="42" y="3"/>
                      </a:cubicBezTo>
                      <a:cubicBezTo>
                        <a:pt x="19" y="3"/>
                        <a:pt x="0" y="17"/>
                        <a:pt x="0" y="34"/>
                      </a:cubicBezTo>
                      <a:cubicBezTo>
                        <a:pt x="4" y="53"/>
                        <a:pt x="23" y="64"/>
                        <a:pt x="46" y="64"/>
                      </a:cubicBezTo>
                      <a:cubicBezTo>
                        <a:pt x="61" y="64"/>
                        <a:pt x="76" y="56"/>
                        <a:pt x="8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0" name="Freeform 1315"/>
                <p:cNvSpPr>
                  <a:spLocks/>
                </p:cNvSpPr>
                <p:nvPr/>
              </p:nvSpPr>
              <p:spPr bwMode="auto">
                <a:xfrm>
                  <a:off x="2127" y="2289"/>
                  <a:ext cx="14" cy="6"/>
                </a:xfrm>
                <a:custGeom>
                  <a:avLst/>
                  <a:gdLst>
                    <a:gd name="T0" fmla="*/ 9 w 14"/>
                    <a:gd name="T1" fmla="*/ 4 h 6"/>
                    <a:gd name="T2" fmla="*/ 9 w 14"/>
                    <a:gd name="T3" fmla="*/ 4 h 6"/>
                    <a:gd name="T4" fmla="*/ 14 w 14"/>
                    <a:gd name="T5" fmla="*/ 4 h 6"/>
                    <a:gd name="T6" fmla="*/ 14 w 14"/>
                    <a:gd name="T7" fmla="*/ 3 h 6"/>
                    <a:gd name="T8" fmla="*/ 9 w 14"/>
                    <a:gd name="T9" fmla="*/ 4 h 6"/>
                    <a:gd name="T10" fmla="*/ 9 w 14"/>
                    <a:gd name="T11" fmla="*/ 4 h 6"/>
                    <a:gd name="T12" fmla="*/ 9 w 14"/>
                    <a:gd name="T13" fmla="*/ 3 h 6"/>
                    <a:gd name="T14" fmla="*/ 9 w 14"/>
                    <a:gd name="T15" fmla="*/ 3 h 6"/>
                    <a:gd name="T16" fmla="*/ 11 w 14"/>
                    <a:gd name="T17" fmla="*/ 3 h 6"/>
                    <a:gd name="T18" fmla="*/ 14 w 14"/>
                    <a:gd name="T19" fmla="*/ 3 h 6"/>
                    <a:gd name="T20" fmla="*/ 14 w 14"/>
                    <a:gd name="T21" fmla="*/ 2 h 6"/>
                    <a:gd name="T22" fmla="*/ 11 w 14"/>
                    <a:gd name="T23" fmla="*/ 2 h 6"/>
                    <a:gd name="T24" fmla="*/ 9 w 14"/>
                    <a:gd name="T25" fmla="*/ 2 h 6"/>
                    <a:gd name="T26" fmla="*/ 5 w 14"/>
                    <a:gd name="T27" fmla="*/ 0 h 6"/>
                    <a:gd name="T28" fmla="*/ 0 w 14"/>
                    <a:gd name="T29" fmla="*/ 3 h 6"/>
                    <a:gd name="T30" fmla="*/ 5 w 14"/>
                    <a:gd name="T31" fmla="*/ 6 h 6"/>
                    <a:gd name="T32" fmla="*/ 9 w 14"/>
                    <a:gd name="T3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6">
                      <a:moveTo>
                        <a:pt x="9" y="4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1" y="4"/>
                        <a:pt x="13" y="4"/>
                        <a:pt x="14" y="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2" y="4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1" y="3"/>
                      </a:cubicBezTo>
                      <a:cubicBezTo>
                        <a:pt x="11" y="3"/>
                        <a:pt x="13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1" y="2"/>
                        <a:pt x="11" y="2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2" y="0"/>
                        <a:pt x="0" y="1"/>
                        <a:pt x="0" y="3"/>
                      </a:cubicBez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7" y="6"/>
                        <a:pt x="8" y="6"/>
                        <a:pt x="9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1" name="Freeform 1316"/>
                <p:cNvSpPr>
                  <a:spLocks/>
                </p:cNvSpPr>
                <p:nvPr/>
              </p:nvSpPr>
              <p:spPr bwMode="auto">
                <a:xfrm>
                  <a:off x="1574" y="2312"/>
                  <a:ext cx="14" cy="9"/>
                </a:xfrm>
                <a:custGeom>
                  <a:avLst/>
                  <a:gdLst>
                    <a:gd name="T0" fmla="*/ 34 w 128"/>
                    <a:gd name="T1" fmla="*/ 35 h 80"/>
                    <a:gd name="T2" fmla="*/ 46 w 128"/>
                    <a:gd name="T3" fmla="*/ 35 h 80"/>
                    <a:gd name="T4" fmla="*/ 42 w 128"/>
                    <a:gd name="T5" fmla="*/ 46 h 80"/>
                    <a:gd name="T6" fmla="*/ 46 w 128"/>
                    <a:gd name="T7" fmla="*/ 49 h 80"/>
                    <a:gd name="T8" fmla="*/ 27 w 128"/>
                    <a:gd name="T9" fmla="*/ 49 h 80"/>
                    <a:gd name="T10" fmla="*/ 0 w 128"/>
                    <a:gd name="T11" fmla="*/ 53 h 80"/>
                    <a:gd name="T12" fmla="*/ 0 w 128"/>
                    <a:gd name="T13" fmla="*/ 60 h 80"/>
                    <a:gd name="T14" fmla="*/ 27 w 128"/>
                    <a:gd name="T15" fmla="*/ 56 h 80"/>
                    <a:gd name="T16" fmla="*/ 46 w 128"/>
                    <a:gd name="T17" fmla="*/ 56 h 80"/>
                    <a:gd name="T18" fmla="*/ 87 w 128"/>
                    <a:gd name="T19" fmla="*/ 80 h 80"/>
                    <a:gd name="T20" fmla="*/ 128 w 128"/>
                    <a:gd name="T21" fmla="*/ 39 h 80"/>
                    <a:gd name="T22" fmla="*/ 83 w 128"/>
                    <a:gd name="T23" fmla="*/ 4 h 80"/>
                    <a:gd name="T24" fmla="*/ 46 w 128"/>
                    <a:gd name="T25" fmla="*/ 28 h 80"/>
                    <a:gd name="T26" fmla="*/ 34 w 128"/>
                    <a:gd name="T27" fmla="*/ 28 h 80"/>
                    <a:gd name="T28" fmla="*/ 0 w 128"/>
                    <a:gd name="T29" fmla="*/ 32 h 80"/>
                    <a:gd name="T30" fmla="*/ 0 w 128"/>
                    <a:gd name="T31" fmla="*/ 42 h 80"/>
                    <a:gd name="T32" fmla="*/ 34 w 128"/>
                    <a:gd name="T33" fmla="*/ 3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4" y="35"/>
                      </a:moveTo>
                      <a:cubicBezTo>
                        <a:pt x="38" y="35"/>
                        <a:pt x="42" y="35"/>
                        <a:pt x="46" y="35"/>
                      </a:cubicBezTo>
                      <a:cubicBezTo>
                        <a:pt x="42" y="39"/>
                        <a:pt x="42" y="42"/>
                        <a:pt x="42" y="46"/>
                      </a:cubicBezTo>
                      <a:cubicBezTo>
                        <a:pt x="46" y="46"/>
                        <a:pt x="46" y="49"/>
                        <a:pt x="46" y="49"/>
                      </a:cubicBezTo>
                      <a:cubicBezTo>
                        <a:pt x="38" y="49"/>
                        <a:pt x="34" y="49"/>
                        <a:pt x="27" y="49"/>
                      </a:cubicBezTo>
                      <a:cubicBezTo>
                        <a:pt x="19" y="49"/>
                        <a:pt x="12" y="49"/>
                        <a:pt x="0" y="53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12" y="60"/>
                        <a:pt x="19" y="56"/>
                        <a:pt x="27" y="56"/>
                      </a:cubicBezTo>
                      <a:cubicBezTo>
                        <a:pt x="34" y="56"/>
                        <a:pt x="42" y="56"/>
                        <a:pt x="46" y="56"/>
                      </a:cubicBezTo>
                      <a:cubicBezTo>
                        <a:pt x="53" y="70"/>
                        <a:pt x="68" y="80"/>
                        <a:pt x="87" y="80"/>
                      </a:cubicBezTo>
                      <a:cubicBezTo>
                        <a:pt x="110" y="80"/>
                        <a:pt x="128" y="60"/>
                        <a:pt x="128" y="39"/>
                      </a:cubicBezTo>
                      <a:cubicBezTo>
                        <a:pt x="128" y="18"/>
                        <a:pt x="106" y="0"/>
                        <a:pt x="83" y="4"/>
                      </a:cubicBezTo>
                      <a:cubicBezTo>
                        <a:pt x="64" y="4"/>
                        <a:pt x="53" y="14"/>
                        <a:pt x="46" y="28"/>
                      </a:cubicBezTo>
                      <a:cubicBezTo>
                        <a:pt x="42" y="28"/>
                        <a:pt x="38" y="28"/>
                        <a:pt x="34" y="28"/>
                      </a:cubicBezTo>
                      <a:cubicBezTo>
                        <a:pt x="23" y="28"/>
                        <a:pt x="12" y="32"/>
                        <a:pt x="0" y="3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12" y="39"/>
                        <a:pt x="23" y="35"/>
                        <a:pt x="34" y="3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2" name="Freeform 1317"/>
                <p:cNvSpPr>
                  <a:spLocks/>
                </p:cNvSpPr>
                <p:nvPr/>
              </p:nvSpPr>
              <p:spPr bwMode="auto">
                <a:xfrm>
                  <a:off x="1574" y="2312"/>
                  <a:ext cx="14" cy="9"/>
                </a:xfrm>
                <a:custGeom>
                  <a:avLst/>
                  <a:gdLst>
                    <a:gd name="T0" fmla="*/ 4 w 14"/>
                    <a:gd name="T1" fmla="*/ 4 h 9"/>
                    <a:gd name="T2" fmla="*/ 5 w 14"/>
                    <a:gd name="T3" fmla="*/ 4 h 9"/>
                    <a:gd name="T4" fmla="*/ 5 w 14"/>
                    <a:gd name="T5" fmla="*/ 5 h 9"/>
                    <a:gd name="T6" fmla="*/ 5 w 14"/>
                    <a:gd name="T7" fmla="*/ 6 h 9"/>
                    <a:gd name="T8" fmla="*/ 3 w 14"/>
                    <a:gd name="T9" fmla="*/ 6 h 9"/>
                    <a:gd name="T10" fmla="*/ 0 w 14"/>
                    <a:gd name="T11" fmla="*/ 6 h 9"/>
                    <a:gd name="T12" fmla="*/ 0 w 14"/>
                    <a:gd name="T13" fmla="*/ 7 h 9"/>
                    <a:gd name="T14" fmla="*/ 3 w 14"/>
                    <a:gd name="T15" fmla="*/ 6 h 9"/>
                    <a:gd name="T16" fmla="*/ 5 w 14"/>
                    <a:gd name="T17" fmla="*/ 6 h 9"/>
                    <a:gd name="T18" fmla="*/ 10 w 14"/>
                    <a:gd name="T19" fmla="*/ 9 h 9"/>
                    <a:gd name="T20" fmla="*/ 14 w 14"/>
                    <a:gd name="T21" fmla="*/ 5 h 9"/>
                    <a:gd name="T22" fmla="*/ 9 w 14"/>
                    <a:gd name="T23" fmla="*/ 1 h 9"/>
                    <a:gd name="T24" fmla="*/ 5 w 14"/>
                    <a:gd name="T25" fmla="*/ 3 h 9"/>
                    <a:gd name="T26" fmla="*/ 4 w 14"/>
                    <a:gd name="T27" fmla="*/ 3 h 9"/>
                    <a:gd name="T28" fmla="*/ 0 w 14"/>
                    <a:gd name="T29" fmla="*/ 4 h 9"/>
                    <a:gd name="T30" fmla="*/ 0 w 14"/>
                    <a:gd name="T31" fmla="*/ 5 h 9"/>
                    <a:gd name="T32" fmla="*/ 4 w 14"/>
                    <a:gd name="T3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4"/>
                      </a:moveTo>
                      <a:cubicBezTo>
                        <a:pt x="4" y="4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6"/>
                        <a:pt x="2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2" y="7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6" y="8"/>
                        <a:pt x="8" y="9"/>
                        <a:pt x="10" y="9"/>
                      </a:cubicBezTo>
                      <a:cubicBezTo>
                        <a:pt x="12" y="9"/>
                        <a:pt x="14" y="7"/>
                        <a:pt x="14" y="5"/>
                      </a:cubicBezTo>
                      <a:cubicBezTo>
                        <a:pt x="14" y="2"/>
                        <a:pt x="12" y="0"/>
                        <a:pt x="9" y="1"/>
                      </a:cubicBezTo>
                      <a:cubicBezTo>
                        <a:pt x="7" y="1"/>
                        <a:pt x="6" y="2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3" y="3"/>
                        <a:pt x="2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4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3" name="Freeform 1318"/>
                <p:cNvSpPr>
                  <a:spLocks/>
                </p:cNvSpPr>
                <p:nvPr/>
              </p:nvSpPr>
              <p:spPr bwMode="auto">
                <a:xfrm>
                  <a:off x="1559" y="2314"/>
                  <a:ext cx="14" cy="9"/>
                </a:xfrm>
                <a:custGeom>
                  <a:avLst/>
                  <a:gdLst>
                    <a:gd name="T0" fmla="*/ 83 w 128"/>
                    <a:gd name="T1" fmla="*/ 53 h 80"/>
                    <a:gd name="T2" fmla="*/ 91 w 128"/>
                    <a:gd name="T3" fmla="*/ 53 h 80"/>
                    <a:gd name="T4" fmla="*/ 128 w 128"/>
                    <a:gd name="T5" fmla="*/ 46 h 80"/>
                    <a:gd name="T6" fmla="*/ 128 w 128"/>
                    <a:gd name="T7" fmla="*/ 39 h 80"/>
                    <a:gd name="T8" fmla="*/ 91 w 128"/>
                    <a:gd name="T9" fmla="*/ 46 h 80"/>
                    <a:gd name="T10" fmla="*/ 87 w 128"/>
                    <a:gd name="T11" fmla="*/ 46 h 80"/>
                    <a:gd name="T12" fmla="*/ 87 w 128"/>
                    <a:gd name="T13" fmla="*/ 35 h 80"/>
                    <a:gd name="T14" fmla="*/ 83 w 128"/>
                    <a:gd name="T15" fmla="*/ 32 h 80"/>
                    <a:gd name="T16" fmla="*/ 98 w 128"/>
                    <a:gd name="T17" fmla="*/ 35 h 80"/>
                    <a:gd name="T18" fmla="*/ 128 w 128"/>
                    <a:gd name="T19" fmla="*/ 28 h 80"/>
                    <a:gd name="T20" fmla="*/ 128 w 128"/>
                    <a:gd name="T21" fmla="*/ 21 h 80"/>
                    <a:gd name="T22" fmla="*/ 98 w 128"/>
                    <a:gd name="T23" fmla="*/ 25 h 80"/>
                    <a:gd name="T24" fmla="*/ 83 w 128"/>
                    <a:gd name="T25" fmla="*/ 25 h 80"/>
                    <a:gd name="T26" fmla="*/ 42 w 128"/>
                    <a:gd name="T27" fmla="*/ 0 h 80"/>
                    <a:gd name="T28" fmla="*/ 4 w 128"/>
                    <a:gd name="T29" fmla="*/ 42 h 80"/>
                    <a:gd name="T30" fmla="*/ 46 w 128"/>
                    <a:gd name="T31" fmla="*/ 77 h 80"/>
                    <a:gd name="T32" fmla="*/ 83 w 128"/>
                    <a:gd name="T33" fmla="*/ 5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3" y="53"/>
                      </a:moveTo>
                      <a:cubicBezTo>
                        <a:pt x="87" y="53"/>
                        <a:pt x="87" y="53"/>
                        <a:pt x="91" y="53"/>
                      </a:cubicBezTo>
                      <a:cubicBezTo>
                        <a:pt x="102" y="53"/>
                        <a:pt x="117" y="49"/>
                        <a:pt x="128" y="46"/>
                      </a:cubicBezTo>
                      <a:cubicBezTo>
                        <a:pt x="128" y="39"/>
                        <a:pt x="128" y="39"/>
                        <a:pt x="128" y="39"/>
                      </a:cubicBezTo>
                      <a:cubicBezTo>
                        <a:pt x="117" y="42"/>
                        <a:pt x="102" y="46"/>
                        <a:pt x="91" y="46"/>
                      </a:cubicBez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87" y="42"/>
                        <a:pt x="87" y="39"/>
                        <a:pt x="87" y="35"/>
                      </a:cubicBezTo>
                      <a:cubicBezTo>
                        <a:pt x="87" y="35"/>
                        <a:pt x="87" y="35"/>
                        <a:pt x="83" y="32"/>
                      </a:cubicBezTo>
                      <a:cubicBezTo>
                        <a:pt x="91" y="35"/>
                        <a:pt x="95" y="35"/>
                        <a:pt x="98" y="35"/>
                      </a:cubicBezTo>
                      <a:cubicBezTo>
                        <a:pt x="106" y="32"/>
                        <a:pt x="117" y="32"/>
                        <a:pt x="128" y="28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17" y="21"/>
                        <a:pt x="106" y="25"/>
                        <a:pt x="98" y="25"/>
                      </a:cubicBezTo>
                      <a:cubicBezTo>
                        <a:pt x="91" y="25"/>
                        <a:pt x="87" y="25"/>
                        <a:pt x="83" y="25"/>
                      </a:cubicBezTo>
                      <a:cubicBezTo>
                        <a:pt x="76" y="7"/>
                        <a:pt x="61" y="0"/>
                        <a:pt x="42" y="0"/>
                      </a:cubicBezTo>
                      <a:cubicBezTo>
                        <a:pt x="19" y="0"/>
                        <a:pt x="0" y="21"/>
                        <a:pt x="4" y="42"/>
                      </a:cubicBezTo>
                      <a:cubicBezTo>
                        <a:pt x="4" y="63"/>
                        <a:pt x="23" y="80"/>
                        <a:pt x="46" y="77"/>
                      </a:cubicBezTo>
                      <a:cubicBezTo>
                        <a:pt x="64" y="77"/>
                        <a:pt x="76" y="67"/>
                        <a:pt x="83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4" name="Freeform 1319"/>
                <p:cNvSpPr>
                  <a:spLocks/>
                </p:cNvSpPr>
                <p:nvPr/>
              </p:nvSpPr>
              <p:spPr bwMode="auto">
                <a:xfrm>
                  <a:off x="1559" y="2314"/>
                  <a:ext cx="14" cy="9"/>
                </a:xfrm>
                <a:custGeom>
                  <a:avLst/>
                  <a:gdLst>
                    <a:gd name="T0" fmla="*/ 9 w 14"/>
                    <a:gd name="T1" fmla="*/ 6 h 9"/>
                    <a:gd name="T2" fmla="*/ 10 w 14"/>
                    <a:gd name="T3" fmla="*/ 6 h 9"/>
                    <a:gd name="T4" fmla="*/ 14 w 14"/>
                    <a:gd name="T5" fmla="*/ 5 h 9"/>
                    <a:gd name="T6" fmla="*/ 14 w 14"/>
                    <a:gd name="T7" fmla="*/ 4 h 9"/>
                    <a:gd name="T8" fmla="*/ 10 w 14"/>
                    <a:gd name="T9" fmla="*/ 5 h 9"/>
                    <a:gd name="T10" fmla="*/ 9 w 14"/>
                    <a:gd name="T11" fmla="*/ 5 h 9"/>
                    <a:gd name="T12" fmla="*/ 9 w 14"/>
                    <a:gd name="T13" fmla="*/ 4 h 9"/>
                    <a:gd name="T14" fmla="*/ 9 w 14"/>
                    <a:gd name="T15" fmla="*/ 4 h 9"/>
                    <a:gd name="T16" fmla="*/ 11 w 14"/>
                    <a:gd name="T17" fmla="*/ 4 h 9"/>
                    <a:gd name="T18" fmla="*/ 14 w 14"/>
                    <a:gd name="T19" fmla="*/ 3 h 9"/>
                    <a:gd name="T20" fmla="*/ 14 w 14"/>
                    <a:gd name="T21" fmla="*/ 2 h 9"/>
                    <a:gd name="T22" fmla="*/ 11 w 14"/>
                    <a:gd name="T23" fmla="*/ 3 h 9"/>
                    <a:gd name="T24" fmla="*/ 9 w 14"/>
                    <a:gd name="T25" fmla="*/ 3 h 9"/>
                    <a:gd name="T26" fmla="*/ 5 w 14"/>
                    <a:gd name="T27" fmla="*/ 0 h 9"/>
                    <a:gd name="T28" fmla="*/ 1 w 14"/>
                    <a:gd name="T29" fmla="*/ 5 h 9"/>
                    <a:gd name="T30" fmla="*/ 5 w 14"/>
                    <a:gd name="T31" fmla="*/ 8 h 9"/>
                    <a:gd name="T32" fmla="*/ 9 w 14"/>
                    <a:gd name="T33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9" y="6"/>
                      </a:move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1" y="6"/>
                        <a:pt x="13" y="5"/>
                        <a:pt x="14" y="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5"/>
                        <a:pt x="11" y="5"/>
                        <a:pt x="10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4"/>
                        <a:pt x="11" y="4"/>
                      </a:cubicBezTo>
                      <a:cubicBezTo>
                        <a:pt x="11" y="4"/>
                        <a:pt x="13" y="4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1" y="3"/>
                        <a:pt x="11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8" y="1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1" y="5"/>
                      </a:cubicBezTo>
                      <a:cubicBezTo>
                        <a:pt x="1" y="7"/>
                        <a:pt x="3" y="9"/>
                        <a:pt x="5" y="8"/>
                      </a:cubicBezTo>
                      <a:cubicBezTo>
                        <a:pt x="7" y="8"/>
                        <a:pt x="8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5" name="Freeform 1320"/>
                <p:cNvSpPr>
                  <a:spLocks/>
                </p:cNvSpPr>
                <p:nvPr/>
              </p:nvSpPr>
              <p:spPr bwMode="auto">
                <a:xfrm>
                  <a:off x="2141" y="2279"/>
                  <a:ext cx="13" cy="8"/>
                </a:xfrm>
                <a:custGeom>
                  <a:avLst/>
                  <a:gdLst>
                    <a:gd name="T0" fmla="*/ 37 w 128"/>
                    <a:gd name="T1" fmla="*/ 35 h 80"/>
                    <a:gd name="T2" fmla="*/ 44 w 128"/>
                    <a:gd name="T3" fmla="*/ 35 h 80"/>
                    <a:gd name="T4" fmla="*/ 44 w 128"/>
                    <a:gd name="T5" fmla="*/ 42 h 80"/>
                    <a:gd name="T6" fmla="*/ 44 w 128"/>
                    <a:gd name="T7" fmla="*/ 49 h 80"/>
                    <a:gd name="T8" fmla="*/ 30 w 128"/>
                    <a:gd name="T9" fmla="*/ 49 h 80"/>
                    <a:gd name="T10" fmla="*/ 4 w 128"/>
                    <a:gd name="T11" fmla="*/ 53 h 80"/>
                    <a:gd name="T12" fmla="*/ 4 w 128"/>
                    <a:gd name="T13" fmla="*/ 60 h 80"/>
                    <a:gd name="T14" fmla="*/ 30 w 128"/>
                    <a:gd name="T15" fmla="*/ 56 h 80"/>
                    <a:gd name="T16" fmla="*/ 48 w 128"/>
                    <a:gd name="T17" fmla="*/ 56 h 80"/>
                    <a:gd name="T18" fmla="*/ 88 w 128"/>
                    <a:gd name="T19" fmla="*/ 80 h 80"/>
                    <a:gd name="T20" fmla="*/ 128 w 128"/>
                    <a:gd name="T21" fmla="*/ 39 h 80"/>
                    <a:gd name="T22" fmla="*/ 81 w 128"/>
                    <a:gd name="T23" fmla="*/ 0 h 80"/>
                    <a:gd name="T24" fmla="*/ 48 w 128"/>
                    <a:gd name="T25" fmla="*/ 28 h 80"/>
                    <a:gd name="T26" fmla="*/ 37 w 128"/>
                    <a:gd name="T27" fmla="*/ 28 h 80"/>
                    <a:gd name="T28" fmla="*/ 0 w 128"/>
                    <a:gd name="T29" fmla="*/ 32 h 80"/>
                    <a:gd name="T30" fmla="*/ 0 w 128"/>
                    <a:gd name="T31" fmla="*/ 42 h 80"/>
                    <a:gd name="T32" fmla="*/ 37 w 128"/>
                    <a:gd name="T33" fmla="*/ 3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35"/>
                      </a:moveTo>
                      <a:cubicBezTo>
                        <a:pt x="41" y="35"/>
                        <a:pt x="41" y="35"/>
                        <a:pt x="44" y="35"/>
                      </a:cubicBezTo>
                      <a:cubicBezTo>
                        <a:pt x="44" y="35"/>
                        <a:pt x="44" y="42"/>
                        <a:pt x="44" y="42"/>
                      </a:cubicBezTo>
                      <a:cubicBezTo>
                        <a:pt x="44" y="46"/>
                        <a:pt x="44" y="46"/>
                        <a:pt x="44" y="49"/>
                      </a:cubicBezTo>
                      <a:cubicBezTo>
                        <a:pt x="37" y="46"/>
                        <a:pt x="33" y="46"/>
                        <a:pt x="30" y="49"/>
                      </a:cubicBezTo>
                      <a:cubicBezTo>
                        <a:pt x="19" y="49"/>
                        <a:pt x="11" y="49"/>
                        <a:pt x="4" y="53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11" y="56"/>
                        <a:pt x="22" y="56"/>
                        <a:pt x="30" y="56"/>
                      </a:cubicBezTo>
                      <a:cubicBezTo>
                        <a:pt x="33" y="53"/>
                        <a:pt x="41" y="56"/>
                        <a:pt x="48" y="56"/>
                      </a:cubicBezTo>
                      <a:cubicBezTo>
                        <a:pt x="55" y="70"/>
                        <a:pt x="70" y="80"/>
                        <a:pt x="88" y="80"/>
                      </a:cubicBezTo>
                      <a:cubicBezTo>
                        <a:pt x="110" y="77"/>
                        <a:pt x="128" y="60"/>
                        <a:pt x="128" y="39"/>
                      </a:cubicBezTo>
                      <a:cubicBezTo>
                        <a:pt x="125" y="18"/>
                        <a:pt x="103" y="0"/>
                        <a:pt x="81" y="0"/>
                      </a:cubicBezTo>
                      <a:cubicBezTo>
                        <a:pt x="66" y="4"/>
                        <a:pt x="52" y="14"/>
                        <a:pt x="48" y="28"/>
                      </a:cubicBezTo>
                      <a:cubicBezTo>
                        <a:pt x="44" y="28"/>
                        <a:pt x="41" y="28"/>
                        <a:pt x="37" y="28"/>
                      </a:cubicBezTo>
                      <a:cubicBezTo>
                        <a:pt x="22" y="28"/>
                        <a:pt x="11" y="32"/>
                        <a:pt x="0" y="3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15" y="39"/>
                        <a:pt x="26" y="35"/>
                        <a:pt x="37" y="3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0" name="Freeform 1321"/>
                <p:cNvSpPr>
                  <a:spLocks/>
                </p:cNvSpPr>
                <p:nvPr/>
              </p:nvSpPr>
              <p:spPr bwMode="auto">
                <a:xfrm>
                  <a:off x="2141" y="2279"/>
                  <a:ext cx="13" cy="8"/>
                </a:xfrm>
                <a:custGeom>
                  <a:avLst/>
                  <a:gdLst>
                    <a:gd name="T0" fmla="*/ 4 w 13"/>
                    <a:gd name="T1" fmla="*/ 3 h 8"/>
                    <a:gd name="T2" fmla="*/ 4 w 13"/>
                    <a:gd name="T3" fmla="*/ 3 h 8"/>
                    <a:gd name="T4" fmla="*/ 4 w 13"/>
                    <a:gd name="T5" fmla="*/ 4 h 8"/>
                    <a:gd name="T6" fmla="*/ 4 w 13"/>
                    <a:gd name="T7" fmla="*/ 5 h 8"/>
                    <a:gd name="T8" fmla="*/ 3 w 13"/>
                    <a:gd name="T9" fmla="*/ 5 h 8"/>
                    <a:gd name="T10" fmla="*/ 0 w 13"/>
                    <a:gd name="T11" fmla="*/ 5 h 8"/>
                    <a:gd name="T12" fmla="*/ 0 w 13"/>
                    <a:gd name="T13" fmla="*/ 6 h 8"/>
                    <a:gd name="T14" fmla="*/ 3 w 13"/>
                    <a:gd name="T15" fmla="*/ 5 h 8"/>
                    <a:gd name="T16" fmla="*/ 5 w 13"/>
                    <a:gd name="T17" fmla="*/ 5 h 8"/>
                    <a:gd name="T18" fmla="*/ 9 w 13"/>
                    <a:gd name="T19" fmla="*/ 8 h 8"/>
                    <a:gd name="T20" fmla="*/ 13 w 13"/>
                    <a:gd name="T21" fmla="*/ 4 h 8"/>
                    <a:gd name="T22" fmla="*/ 8 w 13"/>
                    <a:gd name="T23" fmla="*/ 0 h 8"/>
                    <a:gd name="T24" fmla="*/ 5 w 13"/>
                    <a:gd name="T25" fmla="*/ 2 h 8"/>
                    <a:gd name="T26" fmla="*/ 4 w 13"/>
                    <a:gd name="T27" fmla="*/ 2 h 8"/>
                    <a:gd name="T28" fmla="*/ 0 w 13"/>
                    <a:gd name="T29" fmla="*/ 3 h 8"/>
                    <a:gd name="T30" fmla="*/ 0 w 13"/>
                    <a:gd name="T31" fmla="*/ 4 h 8"/>
                    <a:gd name="T32" fmla="*/ 4 w 13"/>
                    <a:gd name="T33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4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2" y="5"/>
                        <a:pt x="1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6" y="7"/>
                        <a:pt x="7" y="8"/>
                        <a:pt x="9" y="8"/>
                      </a:cubicBezTo>
                      <a:cubicBezTo>
                        <a:pt x="11" y="8"/>
                        <a:pt x="13" y="6"/>
                        <a:pt x="13" y="4"/>
                      </a:cubicBezTo>
                      <a:cubicBezTo>
                        <a:pt x="13" y="1"/>
                        <a:pt x="11" y="0"/>
                        <a:pt x="8" y="0"/>
                      </a:cubicBezTo>
                      <a:cubicBezTo>
                        <a:pt x="7" y="0"/>
                        <a:pt x="5" y="1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2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3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1" name="Freeform 1322"/>
                <p:cNvSpPr>
                  <a:spLocks/>
                </p:cNvSpPr>
                <p:nvPr/>
              </p:nvSpPr>
              <p:spPr bwMode="auto">
                <a:xfrm>
                  <a:off x="2127" y="2280"/>
                  <a:ext cx="14" cy="9"/>
                </a:xfrm>
                <a:custGeom>
                  <a:avLst/>
                  <a:gdLst>
                    <a:gd name="T0" fmla="*/ 83 w 128"/>
                    <a:gd name="T1" fmla="*/ 56 h 80"/>
                    <a:gd name="T2" fmla="*/ 87 w 128"/>
                    <a:gd name="T3" fmla="*/ 56 h 80"/>
                    <a:gd name="T4" fmla="*/ 128 w 128"/>
                    <a:gd name="T5" fmla="*/ 49 h 80"/>
                    <a:gd name="T6" fmla="*/ 128 w 128"/>
                    <a:gd name="T7" fmla="*/ 42 h 80"/>
                    <a:gd name="T8" fmla="*/ 87 w 128"/>
                    <a:gd name="T9" fmla="*/ 49 h 80"/>
                    <a:gd name="T10" fmla="*/ 83 w 128"/>
                    <a:gd name="T11" fmla="*/ 49 h 80"/>
                    <a:gd name="T12" fmla="*/ 83 w 128"/>
                    <a:gd name="T13" fmla="*/ 39 h 80"/>
                    <a:gd name="T14" fmla="*/ 83 w 128"/>
                    <a:gd name="T15" fmla="*/ 35 h 80"/>
                    <a:gd name="T16" fmla="*/ 95 w 128"/>
                    <a:gd name="T17" fmla="*/ 35 h 80"/>
                    <a:gd name="T18" fmla="*/ 128 w 128"/>
                    <a:gd name="T19" fmla="*/ 32 h 80"/>
                    <a:gd name="T20" fmla="*/ 125 w 128"/>
                    <a:gd name="T21" fmla="*/ 21 h 80"/>
                    <a:gd name="T22" fmla="*/ 95 w 128"/>
                    <a:gd name="T23" fmla="*/ 28 h 80"/>
                    <a:gd name="T24" fmla="*/ 83 w 128"/>
                    <a:gd name="T25" fmla="*/ 28 h 80"/>
                    <a:gd name="T26" fmla="*/ 38 w 128"/>
                    <a:gd name="T27" fmla="*/ 4 h 80"/>
                    <a:gd name="T28" fmla="*/ 0 w 128"/>
                    <a:gd name="T29" fmla="*/ 46 h 80"/>
                    <a:gd name="T30" fmla="*/ 46 w 128"/>
                    <a:gd name="T31" fmla="*/ 80 h 80"/>
                    <a:gd name="T32" fmla="*/ 83 w 128"/>
                    <a:gd name="T33" fmla="*/ 5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3" y="56"/>
                      </a:moveTo>
                      <a:cubicBezTo>
                        <a:pt x="83" y="56"/>
                        <a:pt x="87" y="56"/>
                        <a:pt x="87" y="56"/>
                      </a:cubicBezTo>
                      <a:cubicBezTo>
                        <a:pt x="102" y="56"/>
                        <a:pt x="117" y="53"/>
                        <a:pt x="128" y="49"/>
                      </a:cubicBezTo>
                      <a:cubicBezTo>
                        <a:pt x="128" y="42"/>
                        <a:pt x="128" y="42"/>
                        <a:pt x="128" y="42"/>
                      </a:cubicBezTo>
                      <a:cubicBezTo>
                        <a:pt x="113" y="46"/>
                        <a:pt x="102" y="46"/>
                        <a:pt x="87" y="49"/>
                      </a:cubicBezTo>
                      <a:cubicBezTo>
                        <a:pt x="87" y="49"/>
                        <a:pt x="83" y="49"/>
                        <a:pt x="83" y="49"/>
                      </a:cubicBezTo>
                      <a:cubicBezTo>
                        <a:pt x="83" y="46"/>
                        <a:pt x="83" y="42"/>
                        <a:pt x="83" y="39"/>
                      </a:cubicBezTo>
                      <a:cubicBezTo>
                        <a:pt x="83" y="39"/>
                        <a:pt x="83" y="35"/>
                        <a:pt x="83" y="35"/>
                      </a:cubicBezTo>
                      <a:cubicBezTo>
                        <a:pt x="87" y="35"/>
                        <a:pt x="91" y="35"/>
                        <a:pt x="95" y="35"/>
                      </a:cubicBezTo>
                      <a:cubicBezTo>
                        <a:pt x="106" y="35"/>
                        <a:pt x="117" y="32"/>
                        <a:pt x="128" y="32"/>
                      </a:cubicBezTo>
                      <a:cubicBezTo>
                        <a:pt x="125" y="21"/>
                        <a:pt x="125" y="21"/>
                        <a:pt x="125" y="21"/>
                      </a:cubicBezTo>
                      <a:cubicBezTo>
                        <a:pt x="113" y="25"/>
                        <a:pt x="106" y="28"/>
                        <a:pt x="95" y="28"/>
                      </a:cubicBezTo>
                      <a:cubicBezTo>
                        <a:pt x="91" y="28"/>
                        <a:pt x="87" y="28"/>
                        <a:pt x="83" y="28"/>
                      </a:cubicBezTo>
                      <a:cubicBezTo>
                        <a:pt x="76" y="11"/>
                        <a:pt x="57" y="0"/>
                        <a:pt x="38" y="4"/>
                      </a:cubicBezTo>
                      <a:cubicBezTo>
                        <a:pt x="16" y="4"/>
                        <a:pt x="0" y="25"/>
                        <a:pt x="0" y="46"/>
                      </a:cubicBezTo>
                      <a:cubicBezTo>
                        <a:pt x="4" y="67"/>
                        <a:pt x="23" y="80"/>
                        <a:pt x="46" y="80"/>
                      </a:cubicBezTo>
                      <a:cubicBezTo>
                        <a:pt x="61" y="80"/>
                        <a:pt x="76" y="70"/>
                        <a:pt x="83" y="5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2" name="Freeform 1323"/>
                <p:cNvSpPr>
                  <a:spLocks/>
                </p:cNvSpPr>
                <p:nvPr/>
              </p:nvSpPr>
              <p:spPr bwMode="auto">
                <a:xfrm>
                  <a:off x="2127" y="2280"/>
                  <a:ext cx="14" cy="9"/>
                </a:xfrm>
                <a:custGeom>
                  <a:avLst/>
                  <a:gdLst>
                    <a:gd name="T0" fmla="*/ 9 w 14"/>
                    <a:gd name="T1" fmla="*/ 6 h 9"/>
                    <a:gd name="T2" fmla="*/ 9 w 14"/>
                    <a:gd name="T3" fmla="*/ 6 h 9"/>
                    <a:gd name="T4" fmla="*/ 14 w 14"/>
                    <a:gd name="T5" fmla="*/ 5 h 9"/>
                    <a:gd name="T6" fmla="*/ 14 w 14"/>
                    <a:gd name="T7" fmla="*/ 5 h 9"/>
                    <a:gd name="T8" fmla="*/ 9 w 14"/>
                    <a:gd name="T9" fmla="*/ 5 h 9"/>
                    <a:gd name="T10" fmla="*/ 9 w 14"/>
                    <a:gd name="T11" fmla="*/ 5 h 9"/>
                    <a:gd name="T12" fmla="*/ 9 w 14"/>
                    <a:gd name="T13" fmla="*/ 4 h 9"/>
                    <a:gd name="T14" fmla="*/ 9 w 14"/>
                    <a:gd name="T15" fmla="*/ 4 h 9"/>
                    <a:gd name="T16" fmla="*/ 10 w 14"/>
                    <a:gd name="T17" fmla="*/ 4 h 9"/>
                    <a:gd name="T18" fmla="*/ 14 w 14"/>
                    <a:gd name="T19" fmla="*/ 4 h 9"/>
                    <a:gd name="T20" fmla="*/ 13 w 14"/>
                    <a:gd name="T21" fmla="*/ 2 h 9"/>
                    <a:gd name="T22" fmla="*/ 10 w 14"/>
                    <a:gd name="T23" fmla="*/ 3 h 9"/>
                    <a:gd name="T24" fmla="*/ 9 w 14"/>
                    <a:gd name="T25" fmla="*/ 3 h 9"/>
                    <a:gd name="T26" fmla="*/ 4 w 14"/>
                    <a:gd name="T27" fmla="*/ 1 h 9"/>
                    <a:gd name="T28" fmla="*/ 0 w 14"/>
                    <a:gd name="T29" fmla="*/ 5 h 9"/>
                    <a:gd name="T30" fmla="*/ 5 w 14"/>
                    <a:gd name="T31" fmla="*/ 9 h 9"/>
                    <a:gd name="T32" fmla="*/ 9 w 14"/>
                    <a:gd name="T33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9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1" y="6"/>
                        <a:pt x="13" y="6"/>
                        <a:pt x="14" y="5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2" y="5"/>
                        <a:pt x="11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10" y="4"/>
                        <a:pt x="10" y="4"/>
                      </a:cubicBezTo>
                      <a:cubicBezTo>
                        <a:pt x="11" y="4"/>
                        <a:pt x="13" y="4"/>
                        <a:pt x="14" y="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3"/>
                        <a:pt x="10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8" y="1"/>
                        <a:pt x="6" y="0"/>
                        <a:pt x="4" y="1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7"/>
                        <a:pt x="3" y="9"/>
                        <a:pt x="5" y="9"/>
                      </a:cubicBezTo>
                      <a:cubicBezTo>
                        <a:pt x="7" y="9"/>
                        <a:pt x="8" y="8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3" name="Freeform 1324"/>
                <p:cNvSpPr>
                  <a:spLocks/>
                </p:cNvSpPr>
                <p:nvPr/>
              </p:nvSpPr>
              <p:spPr bwMode="auto">
                <a:xfrm>
                  <a:off x="1574" y="2321"/>
                  <a:ext cx="14" cy="8"/>
                </a:xfrm>
                <a:custGeom>
                  <a:avLst/>
                  <a:gdLst>
                    <a:gd name="T0" fmla="*/ 33 w 128"/>
                    <a:gd name="T1" fmla="*/ 39 h 80"/>
                    <a:gd name="T2" fmla="*/ 44 w 128"/>
                    <a:gd name="T3" fmla="*/ 35 h 80"/>
                    <a:gd name="T4" fmla="*/ 44 w 128"/>
                    <a:gd name="T5" fmla="*/ 46 h 80"/>
                    <a:gd name="T6" fmla="*/ 44 w 128"/>
                    <a:gd name="T7" fmla="*/ 49 h 80"/>
                    <a:gd name="T8" fmla="*/ 26 w 128"/>
                    <a:gd name="T9" fmla="*/ 49 h 80"/>
                    <a:gd name="T10" fmla="*/ 0 w 128"/>
                    <a:gd name="T11" fmla="*/ 56 h 80"/>
                    <a:gd name="T12" fmla="*/ 4 w 128"/>
                    <a:gd name="T13" fmla="*/ 63 h 80"/>
                    <a:gd name="T14" fmla="*/ 26 w 128"/>
                    <a:gd name="T15" fmla="*/ 56 h 80"/>
                    <a:gd name="T16" fmla="*/ 44 w 128"/>
                    <a:gd name="T17" fmla="*/ 60 h 80"/>
                    <a:gd name="T18" fmla="*/ 88 w 128"/>
                    <a:gd name="T19" fmla="*/ 80 h 80"/>
                    <a:gd name="T20" fmla="*/ 125 w 128"/>
                    <a:gd name="T21" fmla="*/ 39 h 80"/>
                    <a:gd name="T22" fmla="*/ 77 w 128"/>
                    <a:gd name="T23" fmla="*/ 4 h 80"/>
                    <a:gd name="T24" fmla="*/ 44 w 128"/>
                    <a:gd name="T25" fmla="*/ 28 h 80"/>
                    <a:gd name="T26" fmla="*/ 33 w 128"/>
                    <a:gd name="T27" fmla="*/ 32 h 80"/>
                    <a:gd name="T28" fmla="*/ 0 w 128"/>
                    <a:gd name="T29" fmla="*/ 35 h 80"/>
                    <a:gd name="T30" fmla="*/ 0 w 128"/>
                    <a:gd name="T31" fmla="*/ 46 h 80"/>
                    <a:gd name="T32" fmla="*/ 33 w 128"/>
                    <a:gd name="T33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39"/>
                      </a:moveTo>
                      <a:cubicBezTo>
                        <a:pt x="37" y="35"/>
                        <a:pt x="41" y="35"/>
                        <a:pt x="44" y="35"/>
                      </a:cubicBezTo>
                      <a:cubicBezTo>
                        <a:pt x="41" y="39"/>
                        <a:pt x="44" y="42"/>
                        <a:pt x="44" y="46"/>
                      </a:cubicBezTo>
                      <a:cubicBezTo>
                        <a:pt x="44" y="49"/>
                        <a:pt x="44" y="49"/>
                        <a:pt x="44" y="49"/>
                      </a:cubicBezTo>
                      <a:cubicBezTo>
                        <a:pt x="37" y="49"/>
                        <a:pt x="33" y="49"/>
                        <a:pt x="26" y="49"/>
                      </a:cubicBezTo>
                      <a:cubicBezTo>
                        <a:pt x="19" y="53"/>
                        <a:pt x="11" y="53"/>
                        <a:pt x="0" y="56"/>
                      </a:cubicBezTo>
                      <a:cubicBezTo>
                        <a:pt x="4" y="63"/>
                        <a:pt x="4" y="63"/>
                        <a:pt x="4" y="63"/>
                      </a:cubicBezTo>
                      <a:cubicBezTo>
                        <a:pt x="11" y="60"/>
                        <a:pt x="19" y="60"/>
                        <a:pt x="26" y="56"/>
                      </a:cubicBezTo>
                      <a:cubicBezTo>
                        <a:pt x="33" y="56"/>
                        <a:pt x="41" y="60"/>
                        <a:pt x="44" y="60"/>
                      </a:cubicBezTo>
                      <a:cubicBezTo>
                        <a:pt x="52" y="74"/>
                        <a:pt x="70" y="80"/>
                        <a:pt x="88" y="80"/>
                      </a:cubicBezTo>
                      <a:cubicBezTo>
                        <a:pt x="110" y="77"/>
                        <a:pt x="128" y="60"/>
                        <a:pt x="125" y="39"/>
                      </a:cubicBezTo>
                      <a:cubicBezTo>
                        <a:pt x="121" y="18"/>
                        <a:pt x="99" y="0"/>
                        <a:pt x="77" y="4"/>
                      </a:cubicBezTo>
                      <a:cubicBezTo>
                        <a:pt x="63" y="4"/>
                        <a:pt x="52" y="14"/>
                        <a:pt x="44" y="28"/>
                      </a:cubicBezTo>
                      <a:cubicBezTo>
                        <a:pt x="41" y="28"/>
                        <a:pt x="37" y="28"/>
                        <a:pt x="33" y="32"/>
                      </a:cubicBezTo>
                      <a:cubicBezTo>
                        <a:pt x="22" y="32"/>
                        <a:pt x="11" y="35"/>
                        <a:pt x="0" y="35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11" y="42"/>
                        <a:pt x="22" y="39"/>
                        <a:pt x="33" y="3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4" name="Freeform 1325"/>
                <p:cNvSpPr>
                  <a:spLocks/>
                </p:cNvSpPr>
                <p:nvPr/>
              </p:nvSpPr>
              <p:spPr bwMode="auto">
                <a:xfrm>
                  <a:off x="1574" y="2321"/>
                  <a:ext cx="14" cy="8"/>
                </a:xfrm>
                <a:custGeom>
                  <a:avLst/>
                  <a:gdLst>
                    <a:gd name="T0" fmla="*/ 4 w 14"/>
                    <a:gd name="T1" fmla="*/ 4 h 8"/>
                    <a:gd name="T2" fmla="*/ 5 w 14"/>
                    <a:gd name="T3" fmla="*/ 4 h 8"/>
                    <a:gd name="T4" fmla="*/ 5 w 14"/>
                    <a:gd name="T5" fmla="*/ 5 h 8"/>
                    <a:gd name="T6" fmla="*/ 5 w 14"/>
                    <a:gd name="T7" fmla="*/ 5 h 8"/>
                    <a:gd name="T8" fmla="*/ 3 w 14"/>
                    <a:gd name="T9" fmla="*/ 5 h 8"/>
                    <a:gd name="T10" fmla="*/ 0 w 14"/>
                    <a:gd name="T11" fmla="*/ 6 h 8"/>
                    <a:gd name="T12" fmla="*/ 1 w 14"/>
                    <a:gd name="T13" fmla="*/ 7 h 8"/>
                    <a:gd name="T14" fmla="*/ 3 w 14"/>
                    <a:gd name="T15" fmla="*/ 6 h 8"/>
                    <a:gd name="T16" fmla="*/ 5 w 14"/>
                    <a:gd name="T17" fmla="*/ 6 h 8"/>
                    <a:gd name="T18" fmla="*/ 10 w 14"/>
                    <a:gd name="T19" fmla="*/ 8 h 8"/>
                    <a:gd name="T20" fmla="*/ 14 w 14"/>
                    <a:gd name="T21" fmla="*/ 4 h 8"/>
                    <a:gd name="T22" fmla="*/ 9 w 14"/>
                    <a:gd name="T23" fmla="*/ 0 h 8"/>
                    <a:gd name="T24" fmla="*/ 5 w 14"/>
                    <a:gd name="T25" fmla="*/ 3 h 8"/>
                    <a:gd name="T26" fmla="*/ 4 w 14"/>
                    <a:gd name="T27" fmla="*/ 3 h 8"/>
                    <a:gd name="T28" fmla="*/ 0 w 14"/>
                    <a:gd name="T29" fmla="*/ 4 h 8"/>
                    <a:gd name="T30" fmla="*/ 0 w 14"/>
                    <a:gd name="T31" fmla="*/ 5 h 8"/>
                    <a:gd name="T32" fmla="*/ 4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4"/>
                      </a:moveTo>
                      <a:cubicBezTo>
                        <a:pt x="4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2" y="6"/>
                        <a:pt x="2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6" y="8"/>
                        <a:pt x="8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3" y="2"/>
                        <a:pt x="11" y="0"/>
                        <a:pt x="9" y="0"/>
                      </a:cubicBezTo>
                      <a:cubicBezTo>
                        <a:pt x="7" y="0"/>
                        <a:pt x="6" y="1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3" y="3"/>
                        <a:pt x="2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4"/>
                        <a:pt x="3" y="4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5" name="Freeform 1326"/>
                <p:cNvSpPr>
                  <a:spLocks/>
                </p:cNvSpPr>
                <p:nvPr/>
              </p:nvSpPr>
              <p:spPr bwMode="auto">
                <a:xfrm>
                  <a:off x="1561" y="2323"/>
                  <a:ext cx="13" cy="8"/>
                </a:xfrm>
                <a:custGeom>
                  <a:avLst/>
                  <a:gdLst>
                    <a:gd name="T0" fmla="*/ 85 w 128"/>
                    <a:gd name="T1" fmla="*/ 56 h 80"/>
                    <a:gd name="T2" fmla="*/ 88 w 128"/>
                    <a:gd name="T3" fmla="*/ 53 h 80"/>
                    <a:gd name="T4" fmla="*/ 128 w 128"/>
                    <a:gd name="T5" fmla="*/ 46 h 80"/>
                    <a:gd name="T6" fmla="*/ 125 w 128"/>
                    <a:gd name="T7" fmla="*/ 39 h 80"/>
                    <a:gd name="T8" fmla="*/ 88 w 128"/>
                    <a:gd name="T9" fmla="*/ 46 h 80"/>
                    <a:gd name="T10" fmla="*/ 85 w 128"/>
                    <a:gd name="T11" fmla="*/ 46 h 80"/>
                    <a:gd name="T12" fmla="*/ 85 w 128"/>
                    <a:gd name="T13" fmla="*/ 39 h 80"/>
                    <a:gd name="T14" fmla="*/ 85 w 128"/>
                    <a:gd name="T15" fmla="*/ 32 h 80"/>
                    <a:gd name="T16" fmla="*/ 96 w 128"/>
                    <a:gd name="T17" fmla="*/ 35 h 80"/>
                    <a:gd name="T18" fmla="*/ 125 w 128"/>
                    <a:gd name="T19" fmla="*/ 28 h 80"/>
                    <a:gd name="T20" fmla="*/ 125 w 128"/>
                    <a:gd name="T21" fmla="*/ 18 h 80"/>
                    <a:gd name="T22" fmla="*/ 96 w 128"/>
                    <a:gd name="T23" fmla="*/ 25 h 80"/>
                    <a:gd name="T24" fmla="*/ 81 w 128"/>
                    <a:gd name="T25" fmla="*/ 28 h 80"/>
                    <a:gd name="T26" fmla="*/ 41 w 128"/>
                    <a:gd name="T27" fmla="*/ 4 h 80"/>
                    <a:gd name="T28" fmla="*/ 4 w 128"/>
                    <a:gd name="T29" fmla="*/ 46 h 80"/>
                    <a:gd name="T30" fmla="*/ 48 w 128"/>
                    <a:gd name="T31" fmla="*/ 80 h 80"/>
                    <a:gd name="T32" fmla="*/ 85 w 128"/>
                    <a:gd name="T33" fmla="*/ 5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5" y="56"/>
                      </a:moveTo>
                      <a:cubicBezTo>
                        <a:pt x="85" y="56"/>
                        <a:pt x="88" y="56"/>
                        <a:pt x="88" y="53"/>
                      </a:cubicBezTo>
                      <a:cubicBezTo>
                        <a:pt x="103" y="53"/>
                        <a:pt x="114" y="49"/>
                        <a:pt x="128" y="46"/>
                      </a:cubicBezTo>
                      <a:cubicBezTo>
                        <a:pt x="125" y="39"/>
                        <a:pt x="125" y="39"/>
                        <a:pt x="125" y="39"/>
                      </a:cubicBezTo>
                      <a:cubicBezTo>
                        <a:pt x="114" y="42"/>
                        <a:pt x="103" y="46"/>
                        <a:pt x="88" y="46"/>
                      </a:cubicBezTo>
                      <a:cubicBezTo>
                        <a:pt x="88" y="46"/>
                        <a:pt x="85" y="46"/>
                        <a:pt x="85" y="46"/>
                      </a:cubicBezTo>
                      <a:cubicBezTo>
                        <a:pt x="85" y="42"/>
                        <a:pt x="85" y="42"/>
                        <a:pt x="85" y="39"/>
                      </a:cubicBezTo>
                      <a:cubicBezTo>
                        <a:pt x="85" y="35"/>
                        <a:pt x="85" y="35"/>
                        <a:pt x="85" y="32"/>
                      </a:cubicBezTo>
                      <a:cubicBezTo>
                        <a:pt x="88" y="35"/>
                        <a:pt x="92" y="35"/>
                        <a:pt x="96" y="35"/>
                      </a:cubicBezTo>
                      <a:cubicBezTo>
                        <a:pt x="103" y="32"/>
                        <a:pt x="114" y="32"/>
                        <a:pt x="125" y="28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14" y="21"/>
                        <a:pt x="103" y="25"/>
                        <a:pt x="96" y="25"/>
                      </a:cubicBezTo>
                      <a:cubicBezTo>
                        <a:pt x="88" y="25"/>
                        <a:pt x="85" y="25"/>
                        <a:pt x="81" y="28"/>
                      </a:cubicBezTo>
                      <a:cubicBezTo>
                        <a:pt x="74" y="11"/>
                        <a:pt x="59" y="0"/>
                        <a:pt x="41" y="4"/>
                      </a:cubicBezTo>
                      <a:cubicBezTo>
                        <a:pt x="19" y="4"/>
                        <a:pt x="0" y="25"/>
                        <a:pt x="4" y="46"/>
                      </a:cubicBezTo>
                      <a:cubicBezTo>
                        <a:pt x="8" y="67"/>
                        <a:pt x="26" y="80"/>
                        <a:pt x="48" y="80"/>
                      </a:cubicBezTo>
                      <a:cubicBezTo>
                        <a:pt x="63" y="77"/>
                        <a:pt x="77" y="70"/>
                        <a:pt x="85" y="5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6" name="Freeform 1327"/>
                <p:cNvSpPr>
                  <a:spLocks/>
                </p:cNvSpPr>
                <p:nvPr/>
              </p:nvSpPr>
              <p:spPr bwMode="auto">
                <a:xfrm>
                  <a:off x="1561" y="2323"/>
                  <a:ext cx="13" cy="8"/>
                </a:xfrm>
                <a:custGeom>
                  <a:avLst/>
                  <a:gdLst>
                    <a:gd name="T0" fmla="*/ 9 w 13"/>
                    <a:gd name="T1" fmla="*/ 6 h 8"/>
                    <a:gd name="T2" fmla="*/ 9 w 13"/>
                    <a:gd name="T3" fmla="*/ 5 h 8"/>
                    <a:gd name="T4" fmla="*/ 13 w 13"/>
                    <a:gd name="T5" fmla="*/ 4 h 8"/>
                    <a:gd name="T6" fmla="*/ 13 w 13"/>
                    <a:gd name="T7" fmla="*/ 4 h 8"/>
                    <a:gd name="T8" fmla="*/ 9 w 13"/>
                    <a:gd name="T9" fmla="*/ 4 h 8"/>
                    <a:gd name="T10" fmla="*/ 9 w 13"/>
                    <a:gd name="T11" fmla="*/ 4 h 8"/>
                    <a:gd name="T12" fmla="*/ 9 w 13"/>
                    <a:gd name="T13" fmla="*/ 4 h 8"/>
                    <a:gd name="T14" fmla="*/ 9 w 13"/>
                    <a:gd name="T15" fmla="*/ 3 h 8"/>
                    <a:gd name="T16" fmla="*/ 10 w 13"/>
                    <a:gd name="T17" fmla="*/ 3 h 8"/>
                    <a:gd name="T18" fmla="*/ 13 w 13"/>
                    <a:gd name="T19" fmla="*/ 3 h 8"/>
                    <a:gd name="T20" fmla="*/ 13 w 13"/>
                    <a:gd name="T21" fmla="*/ 1 h 8"/>
                    <a:gd name="T22" fmla="*/ 10 w 13"/>
                    <a:gd name="T23" fmla="*/ 2 h 8"/>
                    <a:gd name="T24" fmla="*/ 9 w 13"/>
                    <a:gd name="T25" fmla="*/ 3 h 8"/>
                    <a:gd name="T26" fmla="*/ 4 w 13"/>
                    <a:gd name="T27" fmla="*/ 0 h 8"/>
                    <a:gd name="T28" fmla="*/ 0 w 13"/>
                    <a:gd name="T29" fmla="*/ 4 h 8"/>
                    <a:gd name="T30" fmla="*/ 5 w 13"/>
                    <a:gd name="T31" fmla="*/ 8 h 8"/>
                    <a:gd name="T32" fmla="*/ 9 w 13"/>
                    <a:gd name="T3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9" y="6"/>
                      </a:move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11" y="5"/>
                        <a:pt x="12" y="5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4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10" y="3"/>
                        <a:pt x="10" y="3"/>
                      </a:cubicBezTo>
                      <a:cubicBezTo>
                        <a:pt x="11" y="3"/>
                        <a:pt x="12" y="3"/>
                        <a:pt x="13" y="3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2"/>
                        <a:pt x="10" y="2"/>
                      </a:cubicBezTo>
                      <a:cubicBezTo>
                        <a:pt x="9" y="2"/>
                        <a:pt x="9" y="2"/>
                        <a:pt x="9" y="3"/>
                      </a:cubicBezTo>
                      <a:cubicBezTo>
                        <a:pt x="8" y="1"/>
                        <a:pt x="6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1" y="7"/>
                        <a:pt x="3" y="8"/>
                        <a:pt x="5" y="8"/>
                      </a:cubicBezTo>
                      <a:cubicBezTo>
                        <a:pt x="7" y="8"/>
                        <a:pt x="8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7" name="Freeform 1328"/>
                <p:cNvSpPr>
                  <a:spLocks/>
                </p:cNvSpPr>
                <p:nvPr/>
              </p:nvSpPr>
              <p:spPr bwMode="auto">
                <a:xfrm>
                  <a:off x="2141" y="2270"/>
                  <a:ext cx="13" cy="9"/>
                </a:xfrm>
                <a:custGeom>
                  <a:avLst/>
                  <a:gdLst>
                    <a:gd name="T0" fmla="*/ 37 w 128"/>
                    <a:gd name="T1" fmla="*/ 37 h 80"/>
                    <a:gd name="T2" fmla="*/ 44 w 128"/>
                    <a:gd name="T3" fmla="*/ 34 h 80"/>
                    <a:gd name="T4" fmla="*/ 44 w 128"/>
                    <a:gd name="T5" fmla="*/ 44 h 80"/>
                    <a:gd name="T6" fmla="*/ 44 w 128"/>
                    <a:gd name="T7" fmla="*/ 50 h 80"/>
                    <a:gd name="T8" fmla="*/ 26 w 128"/>
                    <a:gd name="T9" fmla="*/ 50 h 80"/>
                    <a:gd name="T10" fmla="*/ 0 w 128"/>
                    <a:gd name="T11" fmla="*/ 54 h 80"/>
                    <a:gd name="T12" fmla="*/ 4 w 128"/>
                    <a:gd name="T13" fmla="*/ 60 h 80"/>
                    <a:gd name="T14" fmla="*/ 30 w 128"/>
                    <a:gd name="T15" fmla="*/ 57 h 80"/>
                    <a:gd name="T16" fmla="*/ 48 w 128"/>
                    <a:gd name="T17" fmla="*/ 57 h 80"/>
                    <a:gd name="T18" fmla="*/ 88 w 128"/>
                    <a:gd name="T19" fmla="*/ 77 h 80"/>
                    <a:gd name="T20" fmla="*/ 125 w 128"/>
                    <a:gd name="T21" fmla="*/ 37 h 80"/>
                    <a:gd name="T22" fmla="*/ 81 w 128"/>
                    <a:gd name="T23" fmla="*/ 4 h 80"/>
                    <a:gd name="T24" fmla="*/ 44 w 128"/>
                    <a:gd name="T25" fmla="*/ 27 h 80"/>
                    <a:gd name="T26" fmla="*/ 33 w 128"/>
                    <a:gd name="T27" fmla="*/ 30 h 80"/>
                    <a:gd name="T28" fmla="*/ 0 w 128"/>
                    <a:gd name="T29" fmla="*/ 34 h 80"/>
                    <a:gd name="T30" fmla="*/ 0 w 128"/>
                    <a:gd name="T31" fmla="*/ 44 h 80"/>
                    <a:gd name="T32" fmla="*/ 37 w 128"/>
                    <a:gd name="T33" fmla="*/ 3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37"/>
                      </a:moveTo>
                      <a:cubicBezTo>
                        <a:pt x="37" y="37"/>
                        <a:pt x="41" y="37"/>
                        <a:pt x="44" y="34"/>
                      </a:cubicBezTo>
                      <a:cubicBezTo>
                        <a:pt x="44" y="37"/>
                        <a:pt x="44" y="44"/>
                        <a:pt x="44" y="44"/>
                      </a:cubicBezTo>
                      <a:cubicBezTo>
                        <a:pt x="44" y="47"/>
                        <a:pt x="44" y="47"/>
                        <a:pt x="44" y="50"/>
                      </a:cubicBezTo>
                      <a:cubicBezTo>
                        <a:pt x="37" y="47"/>
                        <a:pt x="33" y="47"/>
                        <a:pt x="26" y="50"/>
                      </a:cubicBezTo>
                      <a:cubicBezTo>
                        <a:pt x="19" y="50"/>
                        <a:pt x="11" y="50"/>
                        <a:pt x="0" y="54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11" y="60"/>
                        <a:pt x="22" y="57"/>
                        <a:pt x="30" y="57"/>
                      </a:cubicBezTo>
                      <a:cubicBezTo>
                        <a:pt x="33" y="54"/>
                        <a:pt x="41" y="57"/>
                        <a:pt x="48" y="57"/>
                      </a:cubicBezTo>
                      <a:cubicBezTo>
                        <a:pt x="55" y="70"/>
                        <a:pt x="70" y="80"/>
                        <a:pt x="88" y="77"/>
                      </a:cubicBezTo>
                      <a:cubicBezTo>
                        <a:pt x="110" y="74"/>
                        <a:pt x="128" y="57"/>
                        <a:pt x="125" y="37"/>
                      </a:cubicBezTo>
                      <a:cubicBezTo>
                        <a:pt x="125" y="17"/>
                        <a:pt x="103" y="0"/>
                        <a:pt x="81" y="4"/>
                      </a:cubicBezTo>
                      <a:cubicBezTo>
                        <a:pt x="63" y="4"/>
                        <a:pt x="52" y="14"/>
                        <a:pt x="44" y="27"/>
                      </a:cubicBezTo>
                      <a:cubicBezTo>
                        <a:pt x="41" y="27"/>
                        <a:pt x="37" y="30"/>
                        <a:pt x="33" y="30"/>
                      </a:cubicBezTo>
                      <a:cubicBezTo>
                        <a:pt x="22" y="30"/>
                        <a:pt x="11" y="34"/>
                        <a:pt x="0" y="3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1" y="40"/>
                        <a:pt x="22" y="37"/>
                        <a:pt x="37" y="3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8" name="Freeform 1329"/>
                <p:cNvSpPr>
                  <a:spLocks/>
                </p:cNvSpPr>
                <p:nvPr/>
              </p:nvSpPr>
              <p:spPr bwMode="auto">
                <a:xfrm>
                  <a:off x="2141" y="2270"/>
                  <a:ext cx="13" cy="9"/>
                </a:xfrm>
                <a:custGeom>
                  <a:avLst/>
                  <a:gdLst>
                    <a:gd name="T0" fmla="*/ 4 w 13"/>
                    <a:gd name="T1" fmla="*/ 4 h 9"/>
                    <a:gd name="T2" fmla="*/ 4 w 13"/>
                    <a:gd name="T3" fmla="*/ 4 h 9"/>
                    <a:gd name="T4" fmla="*/ 4 w 13"/>
                    <a:gd name="T5" fmla="*/ 5 h 9"/>
                    <a:gd name="T6" fmla="*/ 4 w 13"/>
                    <a:gd name="T7" fmla="*/ 5 h 9"/>
                    <a:gd name="T8" fmla="*/ 2 w 13"/>
                    <a:gd name="T9" fmla="*/ 5 h 9"/>
                    <a:gd name="T10" fmla="*/ 0 w 13"/>
                    <a:gd name="T11" fmla="*/ 6 h 9"/>
                    <a:gd name="T12" fmla="*/ 0 w 13"/>
                    <a:gd name="T13" fmla="*/ 6 h 9"/>
                    <a:gd name="T14" fmla="*/ 3 w 13"/>
                    <a:gd name="T15" fmla="*/ 6 h 9"/>
                    <a:gd name="T16" fmla="*/ 5 w 13"/>
                    <a:gd name="T17" fmla="*/ 6 h 9"/>
                    <a:gd name="T18" fmla="*/ 9 w 13"/>
                    <a:gd name="T19" fmla="*/ 8 h 9"/>
                    <a:gd name="T20" fmla="*/ 13 w 13"/>
                    <a:gd name="T21" fmla="*/ 4 h 9"/>
                    <a:gd name="T22" fmla="*/ 8 w 13"/>
                    <a:gd name="T23" fmla="*/ 0 h 9"/>
                    <a:gd name="T24" fmla="*/ 4 w 13"/>
                    <a:gd name="T25" fmla="*/ 3 h 9"/>
                    <a:gd name="T26" fmla="*/ 3 w 13"/>
                    <a:gd name="T27" fmla="*/ 3 h 9"/>
                    <a:gd name="T28" fmla="*/ 0 w 13"/>
                    <a:gd name="T29" fmla="*/ 4 h 9"/>
                    <a:gd name="T30" fmla="*/ 0 w 13"/>
                    <a:gd name="T31" fmla="*/ 5 h 9"/>
                    <a:gd name="T32" fmla="*/ 4 w 13"/>
                    <a:gd name="T3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2" y="5"/>
                        <a:pt x="1" y="5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5" y="6"/>
                      </a:cubicBezTo>
                      <a:cubicBezTo>
                        <a:pt x="6" y="7"/>
                        <a:pt x="7" y="9"/>
                        <a:pt x="9" y="8"/>
                      </a:cubicBezTo>
                      <a:cubicBezTo>
                        <a:pt x="11" y="8"/>
                        <a:pt x="13" y="6"/>
                        <a:pt x="13" y="4"/>
                      </a:cubicBezTo>
                      <a:cubicBezTo>
                        <a:pt x="13" y="2"/>
                        <a:pt x="11" y="0"/>
                        <a:pt x="8" y="0"/>
                      </a:cubicBezTo>
                      <a:cubicBezTo>
                        <a:pt x="6" y="0"/>
                        <a:pt x="5" y="2"/>
                        <a:pt x="4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3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4"/>
                        <a:pt x="2" y="4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9" name="Freeform 1330"/>
                <p:cNvSpPr>
                  <a:spLocks/>
                </p:cNvSpPr>
                <p:nvPr/>
              </p:nvSpPr>
              <p:spPr bwMode="auto">
                <a:xfrm>
                  <a:off x="2126" y="2272"/>
                  <a:ext cx="13" cy="8"/>
                </a:xfrm>
                <a:custGeom>
                  <a:avLst/>
                  <a:gdLst>
                    <a:gd name="T0" fmla="*/ 83 w 128"/>
                    <a:gd name="T1" fmla="*/ 54 h 80"/>
                    <a:gd name="T2" fmla="*/ 87 w 128"/>
                    <a:gd name="T3" fmla="*/ 54 h 80"/>
                    <a:gd name="T4" fmla="*/ 128 w 128"/>
                    <a:gd name="T5" fmla="*/ 44 h 80"/>
                    <a:gd name="T6" fmla="*/ 128 w 128"/>
                    <a:gd name="T7" fmla="*/ 37 h 80"/>
                    <a:gd name="T8" fmla="*/ 87 w 128"/>
                    <a:gd name="T9" fmla="*/ 44 h 80"/>
                    <a:gd name="T10" fmla="*/ 83 w 128"/>
                    <a:gd name="T11" fmla="*/ 44 h 80"/>
                    <a:gd name="T12" fmla="*/ 83 w 128"/>
                    <a:gd name="T13" fmla="*/ 37 h 80"/>
                    <a:gd name="T14" fmla="*/ 83 w 128"/>
                    <a:gd name="T15" fmla="*/ 34 h 80"/>
                    <a:gd name="T16" fmla="*/ 95 w 128"/>
                    <a:gd name="T17" fmla="*/ 34 h 80"/>
                    <a:gd name="T18" fmla="*/ 125 w 128"/>
                    <a:gd name="T19" fmla="*/ 27 h 80"/>
                    <a:gd name="T20" fmla="*/ 125 w 128"/>
                    <a:gd name="T21" fmla="*/ 20 h 80"/>
                    <a:gd name="T22" fmla="*/ 95 w 128"/>
                    <a:gd name="T23" fmla="*/ 24 h 80"/>
                    <a:gd name="T24" fmla="*/ 80 w 128"/>
                    <a:gd name="T25" fmla="*/ 27 h 80"/>
                    <a:gd name="T26" fmla="*/ 38 w 128"/>
                    <a:gd name="T27" fmla="*/ 4 h 80"/>
                    <a:gd name="T28" fmla="*/ 0 w 128"/>
                    <a:gd name="T29" fmla="*/ 44 h 80"/>
                    <a:gd name="T30" fmla="*/ 46 w 128"/>
                    <a:gd name="T31" fmla="*/ 77 h 80"/>
                    <a:gd name="T32" fmla="*/ 83 w 128"/>
                    <a:gd name="T33" fmla="*/ 5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3" y="54"/>
                      </a:moveTo>
                      <a:cubicBezTo>
                        <a:pt x="83" y="54"/>
                        <a:pt x="87" y="54"/>
                        <a:pt x="87" y="54"/>
                      </a:cubicBezTo>
                      <a:cubicBezTo>
                        <a:pt x="102" y="50"/>
                        <a:pt x="117" y="47"/>
                        <a:pt x="128" y="44"/>
                      </a:cubicBezTo>
                      <a:cubicBezTo>
                        <a:pt x="128" y="37"/>
                        <a:pt x="128" y="37"/>
                        <a:pt x="128" y="37"/>
                      </a:cubicBezTo>
                      <a:cubicBezTo>
                        <a:pt x="113" y="40"/>
                        <a:pt x="102" y="44"/>
                        <a:pt x="87" y="44"/>
                      </a:cubicBezTo>
                      <a:cubicBezTo>
                        <a:pt x="87" y="44"/>
                        <a:pt x="83" y="44"/>
                        <a:pt x="83" y="44"/>
                      </a:cubicBezTo>
                      <a:cubicBezTo>
                        <a:pt x="83" y="40"/>
                        <a:pt x="83" y="40"/>
                        <a:pt x="83" y="37"/>
                      </a:cubicBezTo>
                      <a:cubicBezTo>
                        <a:pt x="83" y="34"/>
                        <a:pt x="83" y="34"/>
                        <a:pt x="83" y="34"/>
                      </a:cubicBezTo>
                      <a:cubicBezTo>
                        <a:pt x="87" y="34"/>
                        <a:pt x="91" y="34"/>
                        <a:pt x="95" y="34"/>
                      </a:cubicBezTo>
                      <a:cubicBezTo>
                        <a:pt x="106" y="34"/>
                        <a:pt x="113" y="30"/>
                        <a:pt x="125" y="27"/>
                      </a:cubicBezTo>
                      <a:cubicBezTo>
                        <a:pt x="125" y="20"/>
                        <a:pt x="125" y="20"/>
                        <a:pt x="125" y="20"/>
                      </a:cubicBezTo>
                      <a:cubicBezTo>
                        <a:pt x="113" y="20"/>
                        <a:pt x="102" y="24"/>
                        <a:pt x="95" y="24"/>
                      </a:cubicBezTo>
                      <a:cubicBezTo>
                        <a:pt x="91" y="24"/>
                        <a:pt x="87" y="27"/>
                        <a:pt x="80" y="27"/>
                      </a:cubicBezTo>
                      <a:cubicBezTo>
                        <a:pt x="76" y="10"/>
                        <a:pt x="57" y="0"/>
                        <a:pt x="38" y="4"/>
                      </a:cubicBezTo>
                      <a:cubicBezTo>
                        <a:pt x="16" y="4"/>
                        <a:pt x="0" y="24"/>
                        <a:pt x="0" y="44"/>
                      </a:cubicBezTo>
                      <a:cubicBezTo>
                        <a:pt x="4" y="64"/>
                        <a:pt x="23" y="80"/>
                        <a:pt x="46" y="77"/>
                      </a:cubicBezTo>
                      <a:cubicBezTo>
                        <a:pt x="64" y="74"/>
                        <a:pt x="76" y="67"/>
                        <a:pt x="83" y="5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0" name="Freeform 1331"/>
                <p:cNvSpPr>
                  <a:spLocks/>
                </p:cNvSpPr>
                <p:nvPr/>
              </p:nvSpPr>
              <p:spPr bwMode="auto">
                <a:xfrm>
                  <a:off x="2126" y="2272"/>
                  <a:ext cx="13" cy="8"/>
                </a:xfrm>
                <a:custGeom>
                  <a:avLst/>
                  <a:gdLst>
                    <a:gd name="T0" fmla="*/ 8 w 13"/>
                    <a:gd name="T1" fmla="*/ 5 h 8"/>
                    <a:gd name="T2" fmla="*/ 9 w 13"/>
                    <a:gd name="T3" fmla="*/ 5 h 8"/>
                    <a:gd name="T4" fmla="*/ 13 w 13"/>
                    <a:gd name="T5" fmla="*/ 4 h 8"/>
                    <a:gd name="T6" fmla="*/ 13 w 13"/>
                    <a:gd name="T7" fmla="*/ 4 h 8"/>
                    <a:gd name="T8" fmla="*/ 9 w 13"/>
                    <a:gd name="T9" fmla="*/ 4 h 8"/>
                    <a:gd name="T10" fmla="*/ 8 w 13"/>
                    <a:gd name="T11" fmla="*/ 4 h 8"/>
                    <a:gd name="T12" fmla="*/ 8 w 13"/>
                    <a:gd name="T13" fmla="*/ 4 h 8"/>
                    <a:gd name="T14" fmla="*/ 8 w 13"/>
                    <a:gd name="T15" fmla="*/ 3 h 8"/>
                    <a:gd name="T16" fmla="*/ 10 w 13"/>
                    <a:gd name="T17" fmla="*/ 3 h 8"/>
                    <a:gd name="T18" fmla="*/ 13 w 13"/>
                    <a:gd name="T19" fmla="*/ 3 h 8"/>
                    <a:gd name="T20" fmla="*/ 13 w 13"/>
                    <a:gd name="T21" fmla="*/ 2 h 8"/>
                    <a:gd name="T22" fmla="*/ 10 w 13"/>
                    <a:gd name="T23" fmla="*/ 2 h 8"/>
                    <a:gd name="T24" fmla="*/ 8 w 13"/>
                    <a:gd name="T25" fmla="*/ 3 h 8"/>
                    <a:gd name="T26" fmla="*/ 4 w 13"/>
                    <a:gd name="T27" fmla="*/ 0 h 8"/>
                    <a:gd name="T28" fmla="*/ 0 w 13"/>
                    <a:gd name="T29" fmla="*/ 4 h 8"/>
                    <a:gd name="T30" fmla="*/ 4 w 13"/>
                    <a:gd name="T31" fmla="*/ 8 h 8"/>
                    <a:gd name="T32" fmla="*/ 8 w 13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8" y="5"/>
                      </a:moveTo>
                      <a:cubicBezTo>
                        <a:pt x="8" y="5"/>
                        <a:pt x="9" y="5"/>
                        <a:pt x="9" y="5"/>
                      </a:cubicBezTo>
                      <a:cubicBezTo>
                        <a:pt x="10" y="5"/>
                        <a:pt x="12" y="5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8" y="1"/>
                        <a:pt x="6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7"/>
                        <a:pt x="2" y="8"/>
                        <a:pt x="4" y="8"/>
                      </a:cubicBezTo>
                      <a:cubicBezTo>
                        <a:pt x="6" y="8"/>
                        <a:pt x="8" y="7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1" name="Freeform 1332"/>
                <p:cNvSpPr>
                  <a:spLocks/>
                </p:cNvSpPr>
                <p:nvPr/>
              </p:nvSpPr>
              <p:spPr bwMode="auto">
                <a:xfrm>
                  <a:off x="1576" y="2329"/>
                  <a:ext cx="14" cy="9"/>
                </a:xfrm>
                <a:custGeom>
                  <a:avLst/>
                  <a:gdLst>
                    <a:gd name="T0" fmla="*/ 33 w 128"/>
                    <a:gd name="T1" fmla="*/ 39 h 80"/>
                    <a:gd name="T2" fmla="*/ 44 w 128"/>
                    <a:gd name="T3" fmla="*/ 39 h 80"/>
                    <a:gd name="T4" fmla="*/ 44 w 128"/>
                    <a:gd name="T5" fmla="*/ 46 h 80"/>
                    <a:gd name="T6" fmla="*/ 44 w 128"/>
                    <a:gd name="T7" fmla="*/ 53 h 80"/>
                    <a:gd name="T8" fmla="*/ 26 w 128"/>
                    <a:gd name="T9" fmla="*/ 53 h 80"/>
                    <a:gd name="T10" fmla="*/ 0 w 128"/>
                    <a:gd name="T11" fmla="*/ 56 h 80"/>
                    <a:gd name="T12" fmla="*/ 4 w 128"/>
                    <a:gd name="T13" fmla="*/ 67 h 80"/>
                    <a:gd name="T14" fmla="*/ 26 w 128"/>
                    <a:gd name="T15" fmla="*/ 60 h 80"/>
                    <a:gd name="T16" fmla="*/ 44 w 128"/>
                    <a:gd name="T17" fmla="*/ 60 h 80"/>
                    <a:gd name="T18" fmla="*/ 88 w 128"/>
                    <a:gd name="T19" fmla="*/ 80 h 80"/>
                    <a:gd name="T20" fmla="*/ 125 w 128"/>
                    <a:gd name="T21" fmla="*/ 35 h 80"/>
                    <a:gd name="T22" fmla="*/ 77 w 128"/>
                    <a:gd name="T23" fmla="*/ 4 h 80"/>
                    <a:gd name="T24" fmla="*/ 44 w 128"/>
                    <a:gd name="T25" fmla="*/ 28 h 80"/>
                    <a:gd name="T26" fmla="*/ 33 w 128"/>
                    <a:gd name="T27" fmla="*/ 32 h 80"/>
                    <a:gd name="T28" fmla="*/ 0 w 128"/>
                    <a:gd name="T29" fmla="*/ 39 h 80"/>
                    <a:gd name="T30" fmla="*/ 0 w 128"/>
                    <a:gd name="T31" fmla="*/ 46 h 80"/>
                    <a:gd name="T32" fmla="*/ 33 w 128"/>
                    <a:gd name="T33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39"/>
                      </a:moveTo>
                      <a:cubicBezTo>
                        <a:pt x="37" y="39"/>
                        <a:pt x="41" y="39"/>
                        <a:pt x="44" y="39"/>
                      </a:cubicBezTo>
                      <a:cubicBezTo>
                        <a:pt x="41" y="39"/>
                        <a:pt x="44" y="46"/>
                        <a:pt x="44" y="46"/>
                      </a:cubicBezTo>
                      <a:cubicBezTo>
                        <a:pt x="44" y="49"/>
                        <a:pt x="44" y="49"/>
                        <a:pt x="44" y="53"/>
                      </a:cubicBezTo>
                      <a:cubicBezTo>
                        <a:pt x="37" y="49"/>
                        <a:pt x="33" y="53"/>
                        <a:pt x="26" y="53"/>
                      </a:cubicBezTo>
                      <a:cubicBezTo>
                        <a:pt x="19" y="53"/>
                        <a:pt x="11" y="53"/>
                        <a:pt x="0" y="56"/>
                      </a:cubicBezTo>
                      <a:cubicBezTo>
                        <a:pt x="4" y="67"/>
                        <a:pt x="4" y="67"/>
                        <a:pt x="4" y="67"/>
                      </a:cubicBezTo>
                      <a:cubicBezTo>
                        <a:pt x="11" y="63"/>
                        <a:pt x="19" y="60"/>
                        <a:pt x="26" y="60"/>
                      </a:cubicBezTo>
                      <a:cubicBezTo>
                        <a:pt x="33" y="60"/>
                        <a:pt x="41" y="60"/>
                        <a:pt x="44" y="60"/>
                      </a:cubicBezTo>
                      <a:cubicBezTo>
                        <a:pt x="55" y="74"/>
                        <a:pt x="70" y="80"/>
                        <a:pt x="88" y="80"/>
                      </a:cubicBezTo>
                      <a:cubicBezTo>
                        <a:pt x="110" y="77"/>
                        <a:pt x="128" y="56"/>
                        <a:pt x="125" y="35"/>
                      </a:cubicBezTo>
                      <a:cubicBezTo>
                        <a:pt x="121" y="14"/>
                        <a:pt x="99" y="0"/>
                        <a:pt x="77" y="4"/>
                      </a:cubicBezTo>
                      <a:cubicBezTo>
                        <a:pt x="63" y="4"/>
                        <a:pt x="48" y="14"/>
                        <a:pt x="44" y="28"/>
                      </a:cubicBezTo>
                      <a:cubicBezTo>
                        <a:pt x="41" y="32"/>
                        <a:pt x="37" y="32"/>
                        <a:pt x="33" y="32"/>
                      </a:cubicBezTo>
                      <a:cubicBezTo>
                        <a:pt x="22" y="32"/>
                        <a:pt x="8" y="35"/>
                        <a:pt x="0" y="39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11" y="42"/>
                        <a:pt x="22" y="39"/>
                        <a:pt x="33" y="3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2" name="Freeform 1333"/>
                <p:cNvSpPr>
                  <a:spLocks/>
                </p:cNvSpPr>
                <p:nvPr/>
              </p:nvSpPr>
              <p:spPr bwMode="auto">
                <a:xfrm>
                  <a:off x="1576" y="2329"/>
                  <a:ext cx="14" cy="9"/>
                </a:xfrm>
                <a:custGeom>
                  <a:avLst/>
                  <a:gdLst>
                    <a:gd name="T0" fmla="*/ 4 w 14"/>
                    <a:gd name="T1" fmla="*/ 5 h 9"/>
                    <a:gd name="T2" fmla="*/ 5 w 14"/>
                    <a:gd name="T3" fmla="*/ 5 h 9"/>
                    <a:gd name="T4" fmla="*/ 5 w 14"/>
                    <a:gd name="T5" fmla="*/ 5 h 9"/>
                    <a:gd name="T6" fmla="*/ 5 w 14"/>
                    <a:gd name="T7" fmla="*/ 6 h 9"/>
                    <a:gd name="T8" fmla="*/ 3 w 14"/>
                    <a:gd name="T9" fmla="*/ 6 h 9"/>
                    <a:gd name="T10" fmla="*/ 0 w 14"/>
                    <a:gd name="T11" fmla="*/ 6 h 9"/>
                    <a:gd name="T12" fmla="*/ 1 w 14"/>
                    <a:gd name="T13" fmla="*/ 7 h 9"/>
                    <a:gd name="T14" fmla="*/ 3 w 14"/>
                    <a:gd name="T15" fmla="*/ 7 h 9"/>
                    <a:gd name="T16" fmla="*/ 5 w 14"/>
                    <a:gd name="T17" fmla="*/ 7 h 9"/>
                    <a:gd name="T18" fmla="*/ 9 w 14"/>
                    <a:gd name="T19" fmla="*/ 9 h 9"/>
                    <a:gd name="T20" fmla="*/ 13 w 14"/>
                    <a:gd name="T21" fmla="*/ 4 h 9"/>
                    <a:gd name="T22" fmla="*/ 8 w 14"/>
                    <a:gd name="T23" fmla="*/ 1 h 9"/>
                    <a:gd name="T24" fmla="*/ 5 w 14"/>
                    <a:gd name="T25" fmla="*/ 3 h 9"/>
                    <a:gd name="T26" fmla="*/ 4 w 14"/>
                    <a:gd name="T27" fmla="*/ 4 h 9"/>
                    <a:gd name="T28" fmla="*/ 0 w 14"/>
                    <a:gd name="T29" fmla="*/ 5 h 9"/>
                    <a:gd name="T30" fmla="*/ 0 w 14"/>
                    <a:gd name="T31" fmla="*/ 5 h 9"/>
                    <a:gd name="T32" fmla="*/ 4 w 14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5"/>
                      </a:move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2" y="7"/>
                        <a:pt x="3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6" y="8"/>
                        <a:pt x="8" y="9"/>
                        <a:pt x="9" y="9"/>
                      </a:cubicBezTo>
                      <a:cubicBezTo>
                        <a:pt x="12" y="9"/>
                        <a:pt x="14" y="6"/>
                        <a:pt x="13" y="4"/>
                      </a:cubicBezTo>
                      <a:cubicBezTo>
                        <a:pt x="13" y="2"/>
                        <a:pt x="11" y="0"/>
                        <a:pt x="8" y="1"/>
                      </a:cubicBezTo>
                      <a:cubicBezTo>
                        <a:pt x="7" y="1"/>
                        <a:pt x="5" y="2"/>
                        <a:pt x="5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4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3" name="Freeform 1334"/>
                <p:cNvSpPr>
                  <a:spLocks/>
                </p:cNvSpPr>
                <p:nvPr/>
              </p:nvSpPr>
              <p:spPr bwMode="auto">
                <a:xfrm>
                  <a:off x="1561" y="2331"/>
                  <a:ext cx="15" cy="9"/>
                </a:xfrm>
                <a:custGeom>
                  <a:avLst/>
                  <a:gdLst>
                    <a:gd name="T0" fmla="*/ 95 w 144"/>
                    <a:gd name="T1" fmla="*/ 54 h 80"/>
                    <a:gd name="T2" fmla="*/ 99 w 144"/>
                    <a:gd name="T3" fmla="*/ 54 h 80"/>
                    <a:gd name="T4" fmla="*/ 144 w 144"/>
                    <a:gd name="T5" fmla="*/ 44 h 80"/>
                    <a:gd name="T6" fmla="*/ 140 w 144"/>
                    <a:gd name="T7" fmla="*/ 37 h 80"/>
                    <a:gd name="T8" fmla="*/ 99 w 144"/>
                    <a:gd name="T9" fmla="*/ 44 h 80"/>
                    <a:gd name="T10" fmla="*/ 95 w 144"/>
                    <a:gd name="T11" fmla="*/ 44 h 80"/>
                    <a:gd name="T12" fmla="*/ 95 w 144"/>
                    <a:gd name="T13" fmla="*/ 37 h 80"/>
                    <a:gd name="T14" fmla="*/ 95 w 144"/>
                    <a:gd name="T15" fmla="*/ 34 h 80"/>
                    <a:gd name="T16" fmla="*/ 107 w 144"/>
                    <a:gd name="T17" fmla="*/ 34 h 80"/>
                    <a:gd name="T18" fmla="*/ 140 w 144"/>
                    <a:gd name="T19" fmla="*/ 27 h 80"/>
                    <a:gd name="T20" fmla="*/ 140 w 144"/>
                    <a:gd name="T21" fmla="*/ 17 h 80"/>
                    <a:gd name="T22" fmla="*/ 107 w 144"/>
                    <a:gd name="T23" fmla="*/ 24 h 80"/>
                    <a:gd name="T24" fmla="*/ 91 w 144"/>
                    <a:gd name="T25" fmla="*/ 27 h 80"/>
                    <a:gd name="T26" fmla="*/ 42 w 144"/>
                    <a:gd name="T27" fmla="*/ 4 h 80"/>
                    <a:gd name="T28" fmla="*/ 5 w 144"/>
                    <a:gd name="T29" fmla="*/ 47 h 80"/>
                    <a:gd name="T30" fmla="*/ 54 w 144"/>
                    <a:gd name="T31" fmla="*/ 77 h 80"/>
                    <a:gd name="T32" fmla="*/ 95 w 144"/>
                    <a:gd name="T33" fmla="*/ 5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5" y="54"/>
                      </a:moveTo>
                      <a:cubicBezTo>
                        <a:pt x="95" y="54"/>
                        <a:pt x="99" y="54"/>
                        <a:pt x="99" y="54"/>
                      </a:cubicBezTo>
                      <a:cubicBezTo>
                        <a:pt x="116" y="50"/>
                        <a:pt x="132" y="47"/>
                        <a:pt x="144" y="44"/>
                      </a:cubicBezTo>
                      <a:cubicBezTo>
                        <a:pt x="140" y="37"/>
                        <a:pt x="140" y="37"/>
                        <a:pt x="140" y="37"/>
                      </a:cubicBezTo>
                      <a:cubicBezTo>
                        <a:pt x="128" y="40"/>
                        <a:pt x="116" y="44"/>
                        <a:pt x="99" y="44"/>
                      </a:cubicBezTo>
                      <a:cubicBezTo>
                        <a:pt x="99" y="44"/>
                        <a:pt x="95" y="44"/>
                        <a:pt x="95" y="44"/>
                      </a:cubicBezTo>
                      <a:cubicBezTo>
                        <a:pt x="95" y="40"/>
                        <a:pt x="95" y="40"/>
                        <a:pt x="95" y="37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9" y="34"/>
                        <a:pt x="103" y="34"/>
                        <a:pt x="107" y="34"/>
                      </a:cubicBezTo>
                      <a:cubicBezTo>
                        <a:pt x="120" y="30"/>
                        <a:pt x="128" y="27"/>
                        <a:pt x="140" y="27"/>
                      </a:cubicBezTo>
                      <a:cubicBezTo>
                        <a:pt x="140" y="17"/>
                        <a:pt x="140" y="17"/>
                        <a:pt x="140" y="17"/>
                      </a:cubicBezTo>
                      <a:cubicBezTo>
                        <a:pt x="128" y="20"/>
                        <a:pt x="116" y="24"/>
                        <a:pt x="107" y="24"/>
                      </a:cubicBezTo>
                      <a:cubicBezTo>
                        <a:pt x="99" y="24"/>
                        <a:pt x="95" y="24"/>
                        <a:pt x="91" y="27"/>
                      </a:cubicBezTo>
                      <a:cubicBezTo>
                        <a:pt x="83" y="10"/>
                        <a:pt x="62" y="0"/>
                        <a:pt x="42" y="4"/>
                      </a:cubicBezTo>
                      <a:cubicBezTo>
                        <a:pt x="17" y="7"/>
                        <a:pt x="0" y="27"/>
                        <a:pt x="5" y="47"/>
                      </a:cubicBezTo>
                      <a:cubicBezTo>
                        <a:pt x="9" y="67"/>
                        <a:pt x="29" y="80"/>
                        <a:pt x="54" y="77"/>
                      </a:cubicBezTo>
                      <a:cubicBezTo>
                        <a:pt x="75" y="77"/>
                        <a:pt x="87" y="67"/>
                        <a:pt x="95" y="5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4" name="Freeform 1335"/>
                <p:cNvSpPr>
                  <a:spLocks/>
                </p:cNvSpPr>
                <p:nvPr/>
              </p:nvSpPr>
              <p:spPr bwMode="auto">
                <a:xfrm>
                  <a:off x="1561" y="2331"/>
                  <a:ext cx="15" cy="9"/>
                </a:xfrm>
                <a:custGeom>
                  <a:avLst/>
                  <a:gdLst>
                    <a:gd name="T0" fmla="*/ 10 w 15"/>
                    <a:gd name="T1" fmla="*/ 6 h 9"/>
                    <a:gd name="T2" fmla="*/ 10 w 15"/>
                    <a:gd name="T3" fmla="*/ 6 h 9"/>
                    <a:gd name="T4" fmla="*/ 15 w 15"/>
                    <a:gd name="T5" fmla="*/ 5 h 9"/>
                    <a:gd name="T6" fmla="*/ 15 w 15"/>
                    <a:gd name="T7" fmla="*/ 4 h 9"/>
                    <a:gd name="T8" fmla="*/ 10 w 15"/>
                    <a:gd name="T9" fmla="*/ 5 h 9"/>
                    <a:gd name="T10" fmla="*/ 10 w 15"/>
                    <a:gd name="T11" fmla="*/ 5 h 9"/>
                    <a:gd name="T12" fmla="*/ 10 w 15"/>
                    <a:gd name="T13" fmla="*/ 4 h 9"/>
                    <a:gd name="T14" fmla="*/ 10 w 15"/>
                    <a:gd name="T15" fmla="*/ 4 h 9"/>
                    <a:gd name="T16" fmla="*/ 11 w 15"/>
                    <a:gd name="T17" fmla="*/ 4 h 9"/>
                    <a:gd name="T18" fmla="*/ 15 w 15"/>
                    <a:gd name="T19" fmla="*/ 3 h 9"/>
                    <a:gd name="T20" fmla="*/ 15 w 15"/>
                    <a:gd name="T21" fmla="*/ 2 h 9"/>
                    <a:gd name="T22" fmla="*/ 11 w 15"/>
                    <a:gd name="T23" fmla="*/ 3 h 9"/>
                    <a:gd name="T24" fmla="*/ 10 w 15"/>
                    <a:gd name="T25" fmla="*/ 3 h 9"/>
                    <a:gd name="T26" fmla="*/ 4 w 15"/>
                    <a:gd name="T27" fmla="*/ 0 h 9"/>
                    <a:gd name="T28" fmla="*/ 0 w 15"/>
                    <a:gd name="T29" fmla="*/ 5 h 9"/>
                    <a:gd name="T30" fmla="*/ 6 w 15"/>
                    <a:gd name="T31" fmla="*/ 8 h 9"/>
                    <a:gd name="T32" fmla="*/ 10 w 15"/>
                    <a:gd name="T33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10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2" y="5"/>
                        <a:pt x="14" y="5"/>
                        <a:pt x="15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3" y="4"/>
                        <a:pt x="12" y="5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1" y="4"/>
                        <a:pt x="11" y="4"/>
                      </a:cubicBezTo>
                      <a:cubicBezTo>
                        <a:pt x="13" y="3"/>
                        <a:pt x="13" y="3"/>
                        <a:pt x="15" y="3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1"/>
                        <a:pt x="6" y="0"/>
                        <a:pt x="4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7"/>
                        <a:pt x="3" y="9"/>
                        <a:pt x="6" y="8"/>
                      </a:cubicBezTo>
                      <a:cubicBezTo>
                        <a:pt x="8" y="8"/>
                        <a:pt x="9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5" name="Freeform 1336"/>
                <p:cNvSpPr>
                  <a:spLocks/>
                </p:cNvSpPr>
                <p:nvPr/>
              </p:nvSpPr>
              <p:spPr bwMode="auto">
                <a:xfrm>
                  <a:off x="2139" y="2262"/>
                  <a:ext cx="14" cy="8"/>
                </a:xfrm>
                <a:custGeom>
                  <a:avLst/>
                  <a:gdLst>
                    <a:gd name="T0" fmla="*/ 33 w 128"/>
                    <a:gd name="T1" fmla="*/ 40 h 80"/>
                    <a:gd name="T2" fmla="*/ 44 w 128"/>
                    <a:gd name="T3" fmla="*/ 37 h 80"/>
                    <a:gd name="T4" fmla="*/ 44 w 128"/>
                    <a:gd name="T5" fmla="*/ 47 h 80"/>
                    <a:gd name="T6" fmla="*/ 44 w 128"/>
                    <a:gd name="T7" fmla="*/ 50 h 80"/>
                    <a:gd name="T8" fmla="*/ 26 w 128"/>
                    <a:gd name="T9" fmla="*/ 54 h 80"/>
                    <a:gd name="T10" fmla="*/ 4 w 128"/>
                    <a:gd name="T11" fmla="*/ 57 h 80"/>
                    <a:gd name="T12" fmla="*/ 4 w 128"/>
                    <a:gd name="T13" fmla="*/ 64 h 80"/>
                    <a:gd name="T14" fmla="*/ 30 w 128"/>
                    <a:gd name="T15" fmla="*/ 60 h 80"/>
                    <a:gd name="T16" fmla="*/ 48 w 128"/>
                    <a:gd name="T17" fmla="*/ 60 h 80"/>
                    <a:gd name="T18" fmla="*/ 88 w 128"/>
                    <a:gd name="T19" fmla="*/ 80 h 80"/>
                    <a:gd name="T20" fmla="*/ 125 w 128"/>
                    <a:gd name="T21" fmla="*/ 37 h 80"/>
                    <a:gd name="T22" fmla="*/ 77 w 128"/>
                    <a:gd name="T23" fmla="*/ 4 h 80"/>
                    <a:gd name="T24" fmla="*/ 44 w 128"/>
                    <a:gd name="T25" fmla="*/ 30 h 80"/>
                    <a:gd name="T26" fmla="*/ 33 w 128"/>
                    <a:gd name="T27" fmla="*/ 34 h 80"/>
                    <a:gd name="T28" fmla="*/ 0 w 128"/>
                    <a:gd name="T29" fmla="*/ 40 h 80"/>
                    <a:gd name="T30" fmla="*/ 0 w 128"/>
                    <a:gd name="T31" fmla="*/ 47 h 80"/>
                    <a:gd name="T32" fmla="*/ 33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0"/>
                      </a:moveTo>
                      <a:cubicBezTo>
                        <a:pt x="37" y="40"/>
                        <a:pt x="41" y="37"/>
                        <a:pt x="44" y="37"/>
                      </a:cubicBezTo>
                      <a:cubicBezTo>
                        <a:pt x="41" y="40"/>
                        <a:pt x="44" y="44"/>
                        <a:pt x="44" y="47"/>
                      </a:cubicBezTo>
                      <a:cubicBezTo>
                        <a:pt x="44" y="50"/>
                        <a:pt x="44" y="50"/>
                        <a:pt x="44" y="50"/>
                      </a:cubicBezTo>
                      <a:cubicBezTo>
                        <a:pt x="37" y="50"/>
                        <a:pt x="33" y="50"/>
                        <a:pt x="26" y="54"/>
                      </a:cubicBezTo>
                      <a:cubicBezTo>
                        <a:pt x="19" y="54"/>
                        <a:pt x="11" y="54"/>
                        <a:pt x="4" y="57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11" y="64"/>
                        <a:pt x="22" y="60"/>
                        <a:pt x="30" y="60"/>
                      </a:cubicBezTo>
                      <a:cubicBezTo>
                        <a:pt x="33" y="57"/>
                        <a:pt x="41" y="60"/>
                        <a:pt x="48" y="60"/>
                      </a:cubicBezTo>
                      <a:cubicBezTo>
                        <a:pt x="55" y="74"/>
                        <a:pt x="70" y="80"/>
                        <a:pt x="88" y="80"/>
                      </a:cubicBezTo>
                      <a:cubicBezTo>
                        <a:pt x="110" y="77"/>
                        <a:pt x="128" y="57"/>
                        <a:pt x="125" y="37"/>
                      </a:cubicBezTo>
                      <a:cubicBezTo>
                        <a:pt x="121" y="17"/>
                        <a:pt x="99" y="0"/>
                        <a:pt x="77" y="4"/>
                      </a:cubicBezTo>
                      <a:cubicBezTo>
                        <a:pt x="63" y="7"/>
                        <a:pt x="48" y="17"/>
                        <a:pt x="44" y="30"/>
                      </a:cubicBezTo>
                      <a:cubicBezTo>
                        <a:pt x="41" y="30"/>
                        <a:pt x="37" y="34"/>
                        <a:pt x="33" y="34"/>
                      </a:cubicBezTo>
                      <a:cubicBezTo>
                        <a:pt x="22" y="34"/>
                        <a:pt x="11" y="37"/>
                        <a:pt x="0" y="40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11" y="44"/>
                        <a:pt x="22" y="40"/>
                        <a:pt x="33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6" name="Freeform 1337"/>
                <p:cNvSpPr>
                  <a:spLocks/>
                </p:cNvSpPr>
                <p:nvPr/>
              </p:nvSpPr>
              <p:spPr bwMode="auto">
                <a:xfrm>
                  <a:off x="2139" y="2262"/>
                  <a:ext cx="14" cy="8"/>
                </a:xfrm>
                <a:custGeom>
                  <a:avLst/>
                  <a:gdLst>
                    <a:gd name="T0" fmla="*/ 4 w 14"/>
                    <a:gd name="T1" fmla="*/ 4 h 8"/>
                    <a:gd name="T2" fmla="*/ 5 w 14"/>
                    <a:gd name="T3" fmla="*/ 3 h 8"/>
                    <a:gd name="T4" fmla="*/ 5 w 14"/>
                    <a:gd name="T5" fmla="*/ 5 h 8"/>
                    <a:gd name="T6" fmla="*/ 5 w 14"/>
                    <a:gd name="T7" fmla="*/ 5 h 8"/>
                    <a:gd name="T8" fmla="*/ 3 w 14"/>
                    <a:gd name="T9" fmla="*/ 5 h 8"/>
                    <a:gd name="T10" fmla="*/ 0 w 14"/>
                    <a:gd name="T11" fmla="*/ 6 h 8"/>
                    <a:gd name="T12" fmla="*/ 0 w 14"/>
                    <a:gd name="T13" fmla="*/ 6 h 8"/>
                    <a:gd name="T14" fmla="*/ 3 w 14"/>
                    <a:gd name="T15" fmla="*/ 6 h 8"/>
                    <a:gd name="T16" fmla="*/ 5 w 14"/>
                    <a:gd name="T17" fmla="*/ 6 h 8"/>
                    <a:gd name="T18" fmla="*/ 9 w 14"/>
                    <a:gd name="T19" fmla="*/ 8 h 8"/>
                    <a:gd name="T20" fmla="*/ 13 w 14"/>
                    <a:gd name="T21" fmla="*/ 3 h 8"/>
                    <a:gd name="T22" fmla="*/ 8 w 14"/>
                    <a:gd name="T23" fmla="*/ 0 h 8"/>
                    <a:gd name="T24" fmla="*/ 5 w 14"/>
                    <a:gd name="T25" fmla="*/ 3 h 8"/>
                    <a:gd name="T26" fmla="*/ 4 w 14"/>
                    <a:gd name="T27" fmla="*/ 3 h 8"/>
                    <a:gd name="T28" fmla="*/ 0 w 14"/>
                    <a:gd name="T29" fmla="*/ 4 h 8"/>
                    <a:gd name="T30" fmla="*/ 0 w 14"/>
                    <a:gd name="T31" fmla="*/ 5 h 8"/>
                    <a:gd name="T32" fmla="*/ 4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4"/>
                      </a:moveTo>
                      <a:cubicBezTo>
                        <a:pt x="4" y="4"/>
                        <a:pt x="4" y="3"/>
                        <a:pt x="5" y="3"/>
                      </a:cubicBezTo>
                      <a:cubicBezTo>
                        <a:pt x="4" y="4"/>
                        <a:pt x="5" y="4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2" y="5"/>
                        <a:pt x="1" y="5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6" y="7"/>
                        <a:pt x="7" y="8"/>
                        <a:pt x="9" y="8"/>
                      </a:cubicBezTo>
                      <a:cubicBezTo>
                        <a:pt x="12" y="8"/>
                        <a:pt x="14" y="6"/>
                        <a:pt x="13" y="3"/>
                      </a:cubicBezTo>
                      <a:cubicBezTo>
                        <a:pt x="13" y="1"/>
                        <a:pt x="11" y="0"/>
                        <a:pt x="8" y="0"/>
                      </a:cubicBezTo>
                      <a:cubicBezTo>
                        <a:pt x="7" y="0"/>
                        <a:pt x="5" y="1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3"/>
                        <a:pt x="1" y="3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4"/>
                        <a:pt x="2" y="4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7" name="Freeform 1338"/>
                <p:cNvSpPr>
                  <a:spLocks/>
                </p:cNvSpPr>
                <p:nvPr/>
              </p:nvSpPr>
              <p:spPr bwMode="auto">
                <a:xfrm>
                  <a:off x="2124" y="2263"/>
                  <a:ext cx="15" cy="9"/>
                </a:xfrm>
                <a:custGeom>
                  <a:avLst/>
                  <a:gdLst>
                    <a:gd name="T0" fmla="*/ 95 w 144"/>
                    <a:gd name="T1" fmla="*/ 54 h 80"/>
                    <a:gd name="T2" fmla="*/ 103 w 144"/>
                    <a:gd name="T3" fmla="*/ 50 h 80"/>
                    <a:gd name="T4" fmla="*/ 144 w 144"/>
                    <a:gd name="T5" fmla="*/ 44 h 80"/>
                    <a:gd name="T6" fmla="*/ 144 w 144"/>
                    <a:gd name="T7" fmla="*/ 34 h 80"/>
                    <a:gd name="T8" fmla="*/ 99 w 144"/>
                    <a:gd name="T9" fmla="*/ 44 h 80"/>
                    <a:gd name="T10" fmla="*/ 95 w 144"/>
                    <a:gd name="T11" fmla="*/ 44 h 80"/>
                    <a:gd name="T12" fmla="*/ 95 w 144"/>
                    <a:gd name="T13" fmla="*/ 37 h 80"/>
                    <a:gd name="T14" fmla="*/ 95 w 144"/>
                    <a:gd name="T15" fmla="*/ 30 h 80"/>
                    <a:gd name="T16" fmla="*/ 107 w 144"/>
                    <a:gd name="T17" fmla="*/ 30 h 80"/>
                    <a:gd name="T18" fmla="*/ 140 w 144"/>
                    <a:gd name="T19" fmla="*/ 24 h 80"/>
                    <a:gd name="T20" fmla="*/ 140 w 144"/>
                    <a:gd name="T21" fmla="*/ 17 h 80"/>
                    <a:gd name="T22" fmla="*/ 107 w 144"/>
                    <a:gd name="T23" fmla="*/ 24 h 80"/>
                    <a:gd name="T24" fmla="*/ 91 w 144"/>
                    <a:gd name="T25" fmla="*/ 24 h 80"/>
                    <a:gd name="T26" fmla="*/ 46 w 144"/>
                    <a:gd name="T27" fmla="*/ 4 h 80"/>
                    <a:gd name="T28" fmla="*/ 5 w 144"/>
                    <a:gd name="T29" fmla="*/ 47 h 80"/>
                    <a:gd name="T30" fmla="*/ 58 w 144"/>
                    <a:gd name="T31" fmla="*/ 77 h 80"/>
                    <a:gd name="T32" fmla="*/ 95 w 144"/>
                    <a:gd name="T33" fmla="*/ 5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5" y="54"/>
                      </a:moveTo>
                      <a:cubicBezTo>
                        <a:pt x="95" y="54"/>
                        <a:pt x="99" y="50"/>
                        <a:pt x="103" y="50"/>
                      </a:cubicBezTo>
                      <a:cubicBezTo>
                        <a:pt x="116" y="50"/>
                        <a:pt x="132" y="47"/>
                        <a:pt x="144" y="44"/>
                      </a:cubicBezTo>
                      <a:cubicBezTo>
                        <a:pt x="144" y="34"/>
                        <a:pt x="144" y="34"/>
                        <a:pt x="144" y="34"/>
                      </a:cubicBezTo>
                      <a:cubicBezTo>
                        <a:pt x="128" y="40"/>
                        <a:pt x="116" y="40"/>
                        <a:pt x="99" y="44"/>
                      </a:cubicBezTo>
                      <a:cubicBezTo>
                        <a:pt x="99" y="44"/>
                        <a:pt x="95" y="44"/>
                        <a:pt x="95" y="44"/>
                      </a:cubicBezTo>
                      <a:cubicBezTo>
                        <a:pt x="95" y="40"/>
                        <a:pt x="95" y="37"/>
                        <a:pt x="95" y="37"/>
                      </a:cubicBezTo>
                      <a:cubicBezTo>
                        <a:pt x="95" y="34"/>
                        <a:pt x="95" y="34"/>
                        <a:pt x="95" y="30"/>
                      </a:cubicBezTo>
                      <a:cubicBezTo>
                        <a:pt x="99" y="34"/>
                        <a:pt x="103" y="34"/>
                        <a:pt x="107" y="30"/>
                      </a:cubicBezTo>
                      <a:cubicBezTo>
                        <a:pt x="120" y="30"/>
                        <a:pt x="128" y="27"/>
                        <a:pt x="140" y="24"/>
                      </a:cubicBezTo>
                      <a:cubicBezTo>
                        <a:pt x="140" y="17"/>
                        <a:pt x="140" y="17"/>
                        <a:pt x="140" y="17"/>
                      </a:cubicBezTo>
                      <a:cubicBezTo>
                        <a:pt x="128" y="20"/>
                        <a:pt x="116" y="24"/>
                        <a:pt x="107" y="24"/>
                      </a:cubicBezTo>
                      <a:cubicBezTo>
                        <a:pt x="103" y="24"/>
                        <a:pt x="95" y="24"/>
                        <a:pt x="91" y="24"/>
                      </a:cubicBezTo>
                      <a:cubicBezTo>
                        <a:pt x="83" y="10"/>
                        <a:pt x="62" y="0"/>
                        <a:pt x="46" y="4"/>
                      </a:cubicBezTo>
                      <a:cubicBezTo>
                        <a:pt x="17" y="7"/>
                        <a:pt x="0" y="27"/>
                        <a:pt x="5" y="47"/>
                      </a:cubicBezTo>
                      <a:cubicBezTo>
                        <a:pt x="9" y="67"/>
                        <a:pt x="33" y="80"/>
                        <a:pt x="58" y="77"/>
                      </a:cubicBezTo>
                      <a:cubicBezTo>
                        <a:pt x="75" y="74"/>
                        <a:pt x="87" y="67"/>
                        <a:pt x="95" y="5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8" name="Freeform 1339"/>
                <p:cNvSpPr>
                  <a:spLocks/>
                </p:cNvSpPr>
                <p:nvPr/>
              </p:nvSpPr>
              <p:spPr bwMode="auto">
                <a:xfrm>
                  <a:off x="2124" y="2263"/>
                  <a:ext cx="15" cy="9"/>
                </a:xfrm>
                <a:custGeom>
                  <a:avLst/>
                  <a:gdLst>
                    <a:gd name="T0" fmla="*/ 10 w 15"/>
                    <a:gd name="T1" fmla="*/ 6 h 9"/>
                    <a:gd name="T2" fmla="*/ 11 w 15"/>
                    <a:gd name="T3" fmla="*/ 6 h 9"/>
                    <a:gd name="T4" fmla="*/ 15 w 15"/>
                    <a:gd name="T5" fmla="*/ 5 h 9"/>
                    <a:gd name="T6" fmla="*/ 15 w 15"/>
                    <a:gd name="T7" fmla="*/ 4 h 9"/>
                    <a:gd name="T8" fmla="*/ 10 w 15"/>
                    <a:gd name="T9" fmla="*/ 5 h 9"/>
                    <a:gd name="T10" fmla="*/ 10 w 15"/>
                    <a:gd name="T11" fmla="*/ 5 h 9"/>
                    <a:gd name="T12" fmla="*/ 10 w 15"/>
                    <a:gd name="T13" fmla="*/ 4 h 9"/>
                    <a:gd name="T14" fmla="*/ 10 w 15"/>
                    <a:gd name="T15" fmla="*/ 3 h 9"/>
                    <a:gd name="T16" fmla="*/ 11 w 15"/>
                    <a:gd name="T17" fmla="*/ 3 h 9"/>
                    <a:gd name="T18" fmla="*/ 15 w 15"/>
                    <a:gd name="T19" fmla="*/ 3 h 9"/>
                    <a:gd name="T20" fmla="*/ 15 w 15"/>
                    <a:gd name="T21" fmla="*/ 2 h 9"/>
                    <a:gd name="T22" fmla="*/ 11 w 15"/>
                    <a:gd name="T23" fmla="*/ 3 h 9"/>
                    <a:gd name="T24" fmla="*/ 9 w 15"/>
                    <a:gd name="T25" fmla="*/ 3 h 9"/>
                    <a:gd name="T26" fmla="*/ 5 w 15"/>
                    <a:gd name="T27" fmla="*/ 1 h 9"/>
                    <a:gd name="T28" fmla="*/ 0 w 15"/>
                    <a:gd name="T29" fmla="*/ 5 h 9"/>
                    <a:gd name="T30" fmla="*/ 6 w 15"/>
                    <a:gd name="T31" fmla="*/ 8 h 9"/>
                    <a:gd name="T32" fmla="*/ 10 w 15"/>
                    <a:gd name="T33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10" y="6"/>
                      </a:move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12" y="6"/>
                        <a:pt x="14" y="5"/>
                        <a:pt x="15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3" y="5"/>
                        <a:pt x="12" y="5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0" y="4"/>
                        <a:pt x="11" y="4"/>
                        <a:pt x="11" y="3"/>
                      </a:cubicBezTo>
                      <a:cubicBezTo>
                        <a:pt x="13" y="3"/>
                        <a:pt x="13" y="3"/>
                        <a:pt x="15" y="3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11" y="3"/>
                        <a:pt x="10" y="3"/>
                        <a:pt x="9" y="3"/>
                      </a:cubicBezTo>
                      <a:cubicBezTo>
                        <a:pt x="9" y="1"/>
                        <a:pt x="6" y="0"/>
                        <a:pt x="5" y="1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7"/>
                        <a:pt x="3" y="9"/>
                        <a:pt x="6" y="8"/>
                      </a:cubicBezTo>
                      <a:cubicBezTo>
                        <a:pt x="8" y="8"/>
                        <a:pt x="9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9" name="Freeform 1340"/>
                <p:cNvSpPr>
                  <a:spLocks/>
                </p:cNvSpPr>
                <p:nvPr/>
              </p:nvSpPr>
              <p:spPr bwMode="auto">
                <a:xfrm>
                  <a:off x="1578" y="2338"/>
                  <a:ext cx="13" cy="7"/>
                </a:xfrm>
                <a:custGeom>
                  <a:avLst/>
                  <a:gdLst>
                    <a:gd name="T0" fmla="*/ 36 w 128"/>
                    <a:gd name="T1" fmla="*/ 32 h 64"/>
                    <a:gd name="T2" fmla="*/ 43 w 128"/>
                    <a:gd name="T3" fmla="*/ 32 h 64"/>
                    <a:gd name="T4" fmla="*/ 43 w 128"/>
                    <a:gd name="T5" fmla="*/ 38 h 64"/>
                    <a:gd name="T6" fmla="*/ 47 w 128"/>
                    <a:gd name="T7" fmla="*/ 43 h 64"/>
                    <a:gd name="T8" fmla="*/ 29 w 128"/>
                    <a:gd name="T9" fmla="*/ 43 h 64"/>
                    <a:gd name="T10" fmla="*/ 4 w 128"/>
                    <a:gd name="T11" fmla="*/ 48 h 64"/>
                    <a:gd name="T12" fmla="*/ 8 w 128"/>
                    <a:gd name="T13" fmla="*/ 54 h 64"/>
                    <a:gd name="T14" fmla="*/ 29 w 128"/>
                    <a:gd name="T15" fmla="*/ 48 h 64"/>
                    <a:gd name="T16" fmla="*/ 47 w 128"/>
                    <a:gd name="T17" fmla="*/ 48 h 64"/>
                    <a:gd name="T18" fmla="*/ 89 w 128"/>
                    <a:gd name="T19" fmla="*/ 62 h 64"/>
                    <a:gd name="T20" fmla="*/ 125 w 128"/>
                    <a:gd name="T21" fmla="*/ 30 h 64"/>
                    <a:gd name="T22" fmla="*/ 75 w 128"/>
                    <a:gd name="T23" fmla="*/ 3 h 64"/>
                    <a:gd name="T24" fmla="*/ 43 w 128"/>
                    <a:gd name="T25" fmla="*/ 27 h 64"/>
                    <a:gd name="T26" fmla="*/ 36 w 128"/>
                    <a:gd name="T27" fmla="*/ 27 h 64"/>
                    <a:gd name="T28" fmla="*/ 0 w 128"/>
                    <a:gd name="T29" fmla="*/ 32 h 64"/>
                    <a:gd name="T30" fmla="*/ 4 w 128"/>
                    <a:gd name="T31" fmla="*/ 40 h 64"/>
                    <a:gd name="T32" fmla="*/ 36 w 128"/>
                    <a:gd name="T33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36" y="32"/>
                      </a:moveTo>
                      <a:cubicBezTo>
                        <a:pt x="40" y="32"/>
                        <a:pt x="43" y="32"/>
                        <a:pt x="43" y="32"/>
                      </a:cubicBezTo>
                      <a:cubicBezTo>
                        <a:pt x="43" y="32"/>
                        <a:pt x="43" y="38"/>
                        <a:pt x="43" y="38"/>
                      </a:cubicBezTo>
                      <a:cubicBezTo>
                        <a:pt x="47" y="40"/>
                        <a:pt x="47" y="40"/>
                        <a:pt x="47" y="43"/>
                      </a:cubicBezTo>
                      <a:cubicBezTo>
                        <a:pt x="40" y="43"/>
                        <a:pt x="36" y="43"/>
                        <a:pt x="29" y="43"/>
                      </a:cubicBezTo>
                      <a:cubicBezTo>
                        <a:pt x="22" y="43"/>
                        <a:pt x="15" y="46"/>
                        <a:pt x="4" y="48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15" y="51"/>
                        <a:pt x="22" y="48"/>
                        <a:pt x="29" y="48"/>
                      </a:cubicBezTo>
                      <a:cubicBezTo>
                        <a:pt x="36" y="48"/>
                        <a:pt x="43" y="48"/>
                        <a:pt x="47" y="48"/>
                      </a:cubicBezTo>
                      <a:cubicBezTo>
                        <a:pt x="57" y="59"/>
                        <a:pt x="72" y="64"/>
                        <a:pt x="89" y="62"/>
                      </a:cubicBezTo>
                      <a:cubicBezTo>
                        <a:pt x="111" y="59"/>
                        <a:pt x="128" y="46"/>
                        <a:pt x="125" y="30"/>
                      </a:cubicBezTo>
                      <a:cubicBezTo>
                        <a:pt x="121" y="14"/>
                        <a:pt x="96" y="0"/>
                        <a:pt x="75" y="3"/>
                      </a:cubicBezTo>
                      <a:cubicBezTo>
                        <a:pt x="61" y="6"/>
                        <a:pt x="50" y="16"/>
                        <a:pt x="43" y="27"/>
                      </a:cubicBezTo>
                      <a:cubicBezTo>
                        <a:pt x="43" y="27"/>
                        <a:pt x="36" y="27"/>
                        <a:pt x="36" y="27"/>
                      </a:cubicBezTo>
                      <a:cubicBezTo>
                        <a:pt x="22" y="30"/>
                        <a:pt x="11" y="32"/>
                        <a:pt x="0" y="32"/>
                      </a:cubicBezTo>
                      <a:cubicBezTo>
                        <a:pt x="4" y="40"/>
                        <a:pt x="4" y="40"/>
                        <a:pt x="4" y="40"/>
                      </a:cubicBezTo>
                      <a:cubicBezTo>
                        <a:pt x="15" y="35"/>
                        <a:pt x="25" y="35"/>
                        <a:pt x="36" y="3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0" name="Freeform 1341"/>
                <p:cNvSpPr>
                  <a:spLocks/>
                </p:cNvSpPr>
                <p:nvPr/>
              </p:nvSpPr>
              <p:spPr bwMode="auto">
                <a:xfrm>
                  <a:off x="1578" y="2338"/>
                  <a:ext cx="13" cy="7"/>
                </a:xfrm>
                <a:custGeom>
                  <a:avLst/>
                  <a:gdLst>
                    <a:gd name="T0" fmla="*/ 4 w 13"/>
                    <a:gd name="T1" fmla="*/ 3 h 7"/>
                    <a:gd name="T2" fmla="*/ 4 w 13"/>
                    <a:gd name="T3" fmla="*/ 3 h 7"/>
                    <a:gd name="T4" fmla="*/ 4 w 13"/>
                    <a:gd name="T5" fmla="*/ 4 h 7"/>
                    <a:gd name="T6" fmla="*/ 5 w 13"/>
                    <a:gd name="T7" fmla="*/ 4 h 7"/>
                    <a:gd name="T8" fmla="*/ 3 w 13"/>
                    <a:gd name="T9" fmla="*/ 4 h 7"/>
                    <a:gd name="T10" fmla="*/ 0 w 13"/>
                    <a:gd name="T11" fmla="*/ 5 h 7"/>
                    <a:gd name="T12" fmla="*/ 1 w 13"/>
                    <a:gd name="T13" fmla="*/ 6 h 7"/>
                    <a:gd name="T14" fmla="*/ 3 w 13"/>
                    <a:gd name="T15" fmla="*/ 5 h 7"/>
                    <a:gd name="T16" fmla="*/ 5 w 13"/>
                    <a:gd name="T17" fmla="*/ 5 h 7"/>
                    <a:gd name="T18" fmla="*/ 9 w 13"/>
                    <a:gd name="T19" fmla="*/ 6 h 7"/>
                    <a:gd name="T20" fmla="*/ 13 w 13"/>
                    <a:gd name="T21" fmla="*/ 3 h 7"/>
                    <a:gd name="T22" fmla="*/ 8 w 13"/>
                    <a:gd name="T23" fmla="*/ 0 h 7"/>
                    <a:gd name="T24" fmla="*/ 4 w 13"/>
                    <a:gd name="T25" fmla="*/ 3 h 7"/>
                    <a:gd name="T26" fmla="*/ 4 w 13"/>
                    <a:gd name="T27" fmla="*/ 3 h 7"/>
                    <a:gd name="T28" fmla="*/ 0 w 13"/>
                    <a:gd name="T29" fmla="*/ 3 h 7"/>
                    <a:gd name="T30" fmla="*/ 0 w 13"/>
                    <a:gd name="T31" fmla="*/ 4 h 7"/>
                    <a:gd name="T32" fmla="*/ 4 w 13"/>
                    <a:gd name="T3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7">
                      <a:moveTo>
                        <a:pt x="4" y="3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4"/>
                        <a:pt x="1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6" y="6"/>
                        <a:pt x="7" y="7"/>
                        <a:pt x="9" y="6"/>
                      </a:cubicBezTo>
                      <a:cubicBezTo>
                        <a:pt x="12" y="6"/>
                        <a:pt x="13" y="5"/>
                        <a:pt x="13" y="3"/>
                      </a:cubicBezTo>
                      <a:cubicBezTo>
                        <a:pt x="13" y="1"/>
                        <a:pt x="10" y="0"/>
                        <a:pt x="8" y="0"/>
                      </a:cubicBezTo>
                      <a:cubicBezTo>
                        <a:pt x="6" y="0"/>
                        <a:pt x="5" y="2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2" y="4"/>
                        <a:pt x="4" y="3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1" name="Freeform 1342"/>
                <p:cNvSpPr>
                  <a:spLocks/>
                </p:cNvSpPr>
                <p:nvPr/>
              </p:nvSpPr>
              <p:spPr bwMode="auto">
                <a:xfrm>
                  <a:off x="1563" y="2340"/>
                  <a:ext cx="15" cy="8"/>
                </a:xfrm>
                <a:custGeom>
                  <a:avLst/>
                  <a:gdLst>
                    <a:gd name="T0" fmla="*/ 95 w 144"/>
                    <a:gd name="T1" fmla="*/ 50 h 80"/>
                    <a:gd name="T2" fmla="*/ 103 w 144"/>
                    <a:gd name="T3" fmla="*/ 47 h 80"/>
                    <a:gd name="T4" fmla="*/ 144 w 144"/>
                    <a:gd name="T5" fmla="*/ 37 h 80"/>
                    <a:gd name="T6" fmla="*/ 140 w 144"/>
                    <a:gd name="T7" fmla="*/ 30 h 80"/>
                    <a:gd name="T8" fmla="*/ 99 w 144"/>
                    <a:gd name="T9" fmla="*/ 40 h 80"/>
                    <a:gd name="T10" fmla="*/ 95 w 144"/>
                    <a:gd name="T11" fmla="*/ 40 h 80"/>
                    <a:gd name="T12" fmla="*/ 95 w 144"/>
                    <a:gd name="T13" fmla="*/ 34 h 80"/>
                    <a:gd name="T14" fmla="*/ 95 w 144"/>
                    <a:gd name="T15" fmla="*/ 30 h 80"/>
                    <a:gd name="T16" fmla="*/ 107 w 144"/>
                    <a:gd name="T17" fmla="*/ 27 h 80"/>
                    <a:gd name="T18" fmla="*/ 140 w 144"/>
                    <a:gd name="T19" fmla="*/ 20 h 80"/>
                    <a:gd name="T20" fmla="*/ 136 w 144"/>
                    <a:gd name="T21" fmla="*/ 14 h 80"/>
                    <a:gd name="T22" fmla="*/ 107 w 144"/>
                    <a:gd name="T23" fmla="*/ 20 h 80"/>
                    <a:gd name="T24" fmla="*/ 91 w 144"/>
                    <a:gd name="T25" fmla="*/ 24 h 80"/>
                    <a:gd name="T26" fmla="*/ 42 w 144"/>
                    <a:gd name="T27" fmla="*/ 0 h 80"/>
                    <a:gd name="T28" fmla="*/ 5 w 144"/>
                    <a:gd name="T29" fmla="*/ 47 h 80"/>
                    <a:gd name="T30" fmla="*/ 58 w 144"/>
                    <a:gd name="T31" fmla="*/ 77 h 80"/>
                    <a:gd name="T32" fmla="*/ 95 w 144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5" y="50"/>
                      </a:moveTo>
                      <a:cubicBezTo>
                        <a:pt x="95" y="50"/>
                        <a:pt x="99" y="50"/>
                        <a:pt x="103" y="47"/>
                      </a:cubicBezTo>
                      <a:cubicBezTo>
                        <a:pt x="116" y="47"/>
                        <a:pt x="132" y="44"/>
                        <a:pt x="144" y="37"/>
                      </a:cubicBezTo>
                      <a:cubicBezTo>
                        <a:pt x="140" y="30"/>
                        <a:pt x="140" y="30"/>
                        <a:pt x="140" y="30"/>
                      </a:cubicBezTo>
                      <a:cubicBezTo>
                        <a:pt x="128" y="34"/>
                        <a:pt x="116" y="37"/>
                        <a:pt x="99" y="40"/>
                      </a:cubicBezTo>
                      <a:cubicBezTo>
                        <a:pt x="99" y="40"/>
                        <a:pt x="95" y="40"/>
                        <a:pt x="95" y="40"/>
                      </a:cubicBezTo>
                      <a:cubicBezTo>
                        <a:pt x="95" y="37"/>
                        <a:pt x="95" y="37"/>
                        <a:pt x="95" y="34"/>
                      </a:cubicBezTo>
                      <a:cubicBezTo>
                        <a:pt x="95" y="30"/>
                        <a:pt x="95" y="30"/>
                        <a:pt x="95" y="30"/>
                      </a:cubicBezTo>
                      <a:cubicBezTo>
                        <a:pt x="99" y="30"/>
                        <a:pt x="103" y="30"/>
                        <a:pt x="107" y="27"/>
                      </a:cubicBezTo>
                      <a:cubicBezTo>
                        <a:pt x="116" y="27"/>
                        <a:pt x="128" y="24"/>
                        <a:pt x="140" y="20"/>
                      </a:cubicBezTo>
                      <a:cubicBezTo>
                        <a:pt x="136" y="14"/>
                        <a:pt x="136" y="14"/>
                        <a:pt x="136" y="14"/>
                      </a:cubicBezTo>
                      <a:cubicBezTo>
                        <a:pt x="128" y="17"/>
                        <a:pt x="116" y="20"/>
                        <a:pt x="107" y="20"/>
                      </a:cubicBezTo>
                      <a:cubicBezTo>
                        <a:pt x="99" y="20"/>
                        <a:pt x="95" y="20"/>
                        <a:pt x="91" y="24"/>
                      </a:cubicBezTo>
                      <a:cubicBezTo>
                        <a:pt x="83" y="7"/>
                        <a:pt x="62" y="0"/>
                        <a:pt x="42" y="0"/>
                      </a:cubicBezTo>
                      <a:cubicBezTo>
                        <a:pt x="17" y="7"/>
                        <a:pt x="0" y="27"/>
                        <a:pt x="5" y="47"/>
                      </a:cubicBezTo>
                      <a:cubicBezTo>
                        <a:pt x="9" y="67"/>
                        <a:pt x="33" y="80"/>
                        <a:pt x="58" y="77"/>
                      </a:cubicBezTo>
                      <a:cubicBezTo>
                        <a:pt x="75" y="74"/>
                        <a:pt x="91" y="64"/>
                        <a:pt x="95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2" name="Freeform 1343"/>
                <p:cNvSpPr>
                  <a:spLocks/>
                </p:cNvSpPr>
                <p:nvPr/>
              </p:nvSpPr>
              <p:spPr bwMode="auto">
                <a:xfrm>
                  <a:off x="1563" y="2340"/>
                  <a:ext cx="15" cy="8"/>
                </a:xfrm>
                <a:custGeom>
                  <a:avLst/>
                  <a:gdLst>
                    <a:gd name="T0" fmla="*/ 10 w 15"/>
                    <a:gd name="T1" fmla="*/ 5 h 8"/>
                    <a:gd name="T2" fmla="*/ 11 w 15"/>
                    <a:gd name="T3" fmla="*/ 5 h 8"/>
                    <a:gd name="T4" fmla="*/ 15 w 15"/>
                    <a:gd name="T5" fmla="*/ 3 h 8"/>
                    <a:gd name="T6" fmla="*/ 14 w 15"/>
                    <a:gd name="T7" fmla="*/ 3 h 8"/>
                    <a:gd name="T8" fmla="*/ 10 w 15"/>
                    <a:gd name="T9" fmla="*/ 4 h 8"/>
                    <a:gd name="T10" fmla="*/ 10 w 15"/>
                    <a:gd name="T11" fmla="*/ 4 h 8"/>
                    <a:gd name="T12" fmla="*/ 10 w 15"/>
                    <a:gd name="T13" fmla="*/ 3 h 8"/>
                    <a:gd name="T14" fmla="*/ 10 w 15"/>
                    <a:gd name="T15" fmla="*/ 3 h 8"/>
                    <a:gd name="T16" fmla="*/ 11 w 15"/>
                    <a:gd name="T17" fmla="*/ 2 h 8"/>
                    <a:gd name="T18" fmla="*/ 14 w 15"/>
                    <a:gd name="T19" fmla="*/ 2 h 8"/>
                    <a:gd name="T20" fmla="*/ 14 w 15"/>
                    <a:gd name="T21" fmla="*/ 1 h 8"/>
                    <a:gd name="T22" fmla="*/ 11 w 15"/>
                    <a:gd name="T23" fmla="*/ 2 h 8"/>
                    <a:gd name="T24" fmla="*/ 9 w 15"/>
                    <a:gd name="T25" fmla="*/ 2 h 8"/>
                    <a:gd name="T26" fmla="*/ 4 w 15"/>
                    <a:gd name="T27" fmla="*/ 0 h 8"/>
                    <a:gd name="T28" fmla="*/ 0 w 15"/>
                    <a:gd name="T29" fmla="*/ 5 h 8"/>
                    <a:gd name="T30" fmla="*/ 6 w 15"/>
                    <a:gd name="T31" fmla="*/ 8 h 8"/>
                    <a:gd name="T32" fmla="*/ 10 w 15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8">
                      <a:moveTo>
                        <a:pt x="10" y="5"/>
                      </a:moveTo>
                      <a:cubicBezTo>
                        <a:pt x="10" y="5"/>
                        <a:pt x="10" y="5"/>
                        <a:pt x="11" y="5"/>
                      </a:cubicBezTo>
                      <a:cubicBezTo>
                        <a:pt x="12" y="5"/>
                        <a:pt x="14" y="4"/>
                        <a:pt x="15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3"/>
                        <a:pt x="12" y="3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1" y="3"/>
                        <a:pt x="11" y="2"/>
                      </a:cubicBezTo>
                      <a:cubicBezTo>
                        <a:pt x="12" y="2"/>
                        <a:pt x="13" y="2"/>
                        <a:pt x="14" y="2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2" y="2"/>
                        <a:pt x="11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0"/>
                        <a:pt x="6" y="0"/>
                        <a:pt x="4" y="0"/>
                      </a:cubicBezTo>
                      <a:cubicBezTo>
                        <a:pt x="1" y="0"/>
                        <a:pt x="0" y="2"/>
                        <a:pt x="0" y="5"/>
                      </a:cubicBezTo>
                      <a:cubicBezTo>
                        <a:pt x="1" y="7"/>
                        <a:pt x="3" y="8"/>
                        <a:pt x="6" y="8"/>
                      </a:cubicBezTo>
                      <a:cubicBezTo>
                        <a:pt x="8" y="7"/>
                        <a:pt x="9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3" name="Freeform 1344"/>
                <p:cNvSpPr>
                  <a:spLocks/>
                </p:cNvSpPr>
                <p:nvPr/>
              </p:nvSpPr>
              <p:spPr bwMode="auto">
                <a:xfrm>
                  <a:off x="2137" y="2253"/>
                  <a:ext cx="14" cy="9"/>
                </a:xfrm>
                <a:custGeom>
                  <a:avLst/>
                  <a:gdLst>
                    <a:gd name="T0" fmla="*/ 33 w 128"/>
                    <a:gd name="T1" fmla="*/ 40 h 80"/>
                    <a:gd name="T2" fmla="*/ 44 w 128"/>
                    <a:gd name="T3" fmla="*/ 37 h 80"/>
                    <a:gd name="T4" fmla="*/ 44 w 128"/>
                    <a:gd name="T5" fmla="*/ 47 h 80"/>
                    <a:gd name="T6" fmla="*/ 44 w 128"/>
                    <a:gd name="T7" fmla="*/ 50 h 80"/>
                    <a:gd name="T8" fmla="*/ 26 w 128"/>
                    <a:gd name="T9" fmla="*/ 54 h 80"/>
                    <a:gd name="T10" fmla="*/ 4 w 128"/>
                    <a:gd name="T11" fmla="*/ 57 h 80"/>
                    <a:gd name="T12" fmla="*/ 4 w 128"/>
                    <a:gd name="T13" fmla="*/ 67 h 80"/>
                    <a:gd name="T14" fmla="*/ 30 w 128"/>
                    <a:gd name="T15" fmla="*/ 60 h 80"/>
                    <a:gd name="T16" fmla="*/ 48 w 128"/>
                    <a:gd name="T17" fmla="*/ 60 h 80"/>
                    <a:gd name="T18" fmla="*/ 92 w 128"/>
                    <a:gd name="T19" fmla="*/ 77 h 80"/>
                    <a:gd name="T20" fmla="*/ 125 w 128"/>
                    <a:gd name="T21" fmla="*/ 34 h 80"/>
                    <a:gd name="T22" fmla="*/ 77 w 128"/>
                    <a:gd name="T23" fmla="*/ 4 h 80"/>
                    <a:gd name="T24" fmla="*/ 44 w 128"/>
                    <a:gd name="T25" fmla="*/ 30 h 80"/>
                    <a:gd name="T26" fmla="*/ 33 w 128"/>
                    <a:gd name="T27" fmla="*/ 34 h 80"/>
                    <a:gd name="T28" fmla="*/ 0 w 128"/>
                    <a:gd name="T29" fmla="*/ 40 h 80"/>
                    <a:gd name="T30" fmla="*/ 0 w 128"/>
                    <a:gd name="T31" fmla="*/ 50 h 80"/>
                    <a:gd name="T32" fmla="*/ 33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0"/>
                      </a:moveTo>
                      <a:cubicBezTo>
                        <a:pt x="37" y="40"/>
                        <a:pt x="41" y="40"/>
                        <a:pt x="44" y="37"/>
                      </a:cubicBezTo>
                      <a:cubicBezTo>
                        <a:pt x="41" y="40"/>
                        <a:pt x="44" y="44"/>
                        <a:pt x="44" y="47"/>
                      </a:cubicBezTo>
                      <a:cubicBezTo>
                        <a:pt x="44" y="50"/>
                        <a:pt x="44" y="50"/>
                        <a:pt x="44" y="50"/>
                      </a:cubicBezTo>
                      <a:cubicBezTo>
                        <a:pt x="37" y="50"/>
                        <a:pt x="33" y="50"/>
                        <a:pt x="26" y="54"/>
                      </a:cubicBezTo>
                      <a:cubicBezTo>
                        <a:pt x="19" y="54"/>
                        <a:pt x="11" y="57"/>
                        <a:pt x="4" y="57"/>
                      </a:cubicBezTo>
                      <a:cubicBezTo>
                        <a:pt x="4" y="67"/>
                        <a:pt x="4" y="67"/>
                        <a:pt x="4" y="67"/>
                      </a:cubicBezTo>
                      <a:cubicBezTo>
                        <a:pt x="15" y="64"/>
                        <a:pt x="22" y="60"/>
                        <a:pt x="30" y="60"/>
                      </a:cubicBezTo>
                      <a:cubicBezTo>
                        <a:pt x="33" y="60"/>
                        <a:pt x="41" y="60"/>
                        <a:pt x="48" y="60"/>
                      </a:cubicBezTo>
                      <a:cubicBezTo>
                        <a:pt x="55" y="70"/>
                        <a:pt x="74" y="80"/>
                        <a:pt x="92" y="77"/>
                      </a:cubicBezTo>
                      <a:cubicBezTo>
                        <a:pt x="114" y="74"/>
                        <a:pt x="128" y="54"/>
                        <a:pt x="125" y="34"/>
                      </a:cubicBezTo>
                      <a:cubicBezTo>
                        <a:pt x="121" y="14"/>
                        <a:pt x="99" y="0"/>
                        <a:pt x="77" y="4"/>
                      </a:cubicBezTo>
                      <a:cubicBezTo>
                        <a:pt x="59" y="7"/>
                        <a:pt x="48" y="17"/>
                        <a:pt x="44" y="30"/>
                      </a:cubicBezTo>
                      <a:cubicBezTo>
                        <a:pt x="41" y="30"/>
                        <a:pt x="37" y="34"/>
                        <a:pt x="33" y="34"/>
                      </a:cubicBezTo>
                      <a:cubicBezTo>
                        <a:pt x="22" y="34"/>
                        <a:pt x="11" y="37"/>
                        <a:pt x="0" y="4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11" y="44"/>
                        <a:pt x="22" y="40"/>
                        <a:pt x="33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4" name="Freeform 1345"/>
                <p:cNvSpPr>
                  <a:spLocks/>
                </p:cNvSpPr>
                <p:nvPr/>
              </p:nvSpPr>
              <p:spPr bwMode="auto">
                <a:xfrm>
                  <a:off x="2137" y="2253"/>
                  <a:ext cx="14" cy="9"/>
                </a:xfrm>
                <a:custGeom>
                  <a:avLst/>
                  <a:gdLst>
                    <a:gd name="T0" fmla="*/ 4 w 14"/>
                    <a:gd name="T1" fmla="*/ 4 h 9"/>
                    <a:gd name="T2" fmla="*/ 5 w 14"/>
                    <a:gd name="T3" fmla="*/ 4 h 9"/>
                    <a:gd name="T4" fmla="*/ 5 w 14"/>
                    <a:gd name="T5" fmla="*/ 5 h 9"/>
                    <a:gd name="T6" fmla="*/ 5 w 14"/>
                    <a:gd name="T7" fmla="*/ 5 h 9"/>
                    <a:gd name="T8" fmla="*/ 3 w 14"/>
                    <a:gd name="T9" fmla="*/ 6 h 9"/>
                    <a:gd name="T10" fmla="*/ 1 w 14"/>
                    <a:gd name="T11" fmla="*/ 6 h 9"/>
                    <a:gd name="T12" fmla="*/ 1 w 14"/>
                    <a:gd name="T13" fmla="*/ 7 h 9"/>
                    <a:gd name="T14" fmla="*/ 4 w 14"/>
                    <a:gd name="T15" fmla="*/ 6 h 9"/>
                    <a:gd name="T16" fmla="*/ 5 w 14"/>
                    <a:gd name="T17" fmla="*/ 6 h 9"/>
                    <a:gd name="T18" fmla="*/ 10 w 14"/>
                    <a:gd name="T19" fmla="*/ 8 h 9"/>
                    <a:gd name="T20" fmla="*/ 14 w 14"/>
                    <a:gd name="T21" fmla="*/ 4 h 9"/>
                    <a:gd name="T22" fmla="*/ 8 w 14"/>
                    <a:gd name="T23" fmla="*/ 1 h 9"/>
                    <a:gd name="T24" fmla="*/ 5 w 14"/>
                    <a:gd name="T25" fmla="*/ 3 h 9"/>
                    <a:gd name="T26" fmla="*/ 4 w 14"/>
                    <a:gd name="T27" fmla="*/ 4 h 9"/>
                    <a:gd name="T28" fmla="*/ 0 w 14"/>
                    <a:gd name="T29" fmla="*/ 4 h 9"/>
                    <a:gd name="T30" fmla="*/ 0 w 14"/>
                    <a:gd name="T31" fmla="*/ 5 h 9"/>
                    <a:gd name="T32" fmla="*/ 4 w 14"/>
                    <a:gd name="T3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4"/>
                      </a:moveTo>
                      <a:cubicBezTo>
                        <a:pt x="4" y="4"/>
                        <a:pt x="5" y="4"/>
                        <a:pt x="5" y="4"/>
                      </a:cubicBezTo>
                      <a:cubicBezTo>
                        <a:pt x="5" y="4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4" y="5"/>
                        <a:pt x="3" y="6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7"/>
                        <a:pt x="3" y="6"/>
                        <a:pt x="4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6" y="8"/>
                        <a:pt x="8" y="9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3" y="2"/>
                        <a:pt x="11" y="0"/>
                        <a:pt x="8" y="1"/>
                      </a:cubicBezTo>
                      <a:cubicBezTo>
                        <a:pt x="7" y="1"/>
                        <a:pt x="5" y="2"/>
                        <a:pt x="5" y="3"/>
                      </a:cubicBezTo>
                      <a:cubicBezTo>
                        <a:pt x="5" y="3"/>
                        <a:pt x="4" y="4"/>
                        <a:pt x="4" y="4"/>
                      </a:cubicBezTo>
                      <a:cubicBezTo>
                        <a:pt x="3" y="4"/>
                        <a:pt x="2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4"/>
                        <a:pt x="4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5" name="Freeform 1346"/>
                <p:cNvSpPr>
                  <a:spLocks/>
                </p:cNvSpPr>
                <p:nvPr/>
              </p:nvSpPr>
              <p:spPr bwMode="auto">
                <a:xfrm>
                  <a:off x="2124" y="2257"/>
                  <a:ext cx="13" cy="6"/>
                </a:xfrm>
                <a:custGeom>
                  <a:avLst/>
                  <a:gdLst>
                    <a:gd name="T0" fmla="*/ 83 w 128"/>
                    <a:gd name="T1" fmla="*/ 40 h 64"/>
                    <a:gd name="T2" fmla="*/ 91 w 128"/>
                    <a:gd name="T3" fmla="*/ 40 h 64"/>
                    <a:gd name="T4" fmla="*/ 128 w 128"/>
                    <a:gd name="T5" fmla="*/ 32 h 64"/>
                    <a:gd name="T6" fmla="*/ 128 w 128"/>
                    <a:gd name="T7" fmla="*/ 27 h 64"/>
                    <a:gd name="T8" fmla="*/ 87 w 128"/>
                    <a:gd name="T9" fmla="*/ 35 h 64"/>
                    <a:gd name="T10" fmla="*/ 87 w 128"/>
                    <a:gd name="T11" fmla="*/ 35 h 64"/>
                    <a:gd name="T12" fmla="*/ 83 w 128"/>
                    <a:gd name="T13" fmla="*/ 30 h 64"/>
                    <a:gd name="T14" fmla="*/ 83 w 128"/>
                    <a:gd name="T15" fmla="*/ 24 h 64"/>
                    <a:gd name="T16" fmla="*/ 95 w 128"/>
                    <a:gd name="T17" fmla="*/ 24 h 64"/>
                    <a:gd name="T18" fmla="*/ 125 w 128"/>
                    <a:gd name="T19" fmla="*/ 19 h 64"/>
                    <a:gd name="T20" fmla="*/ 125 w 128"/>
                    <a:gd name="T21" fmla="*/ 14 h 64"/>
                    <a:gd name="T22" fmla="*/ 95 w 128"/>
                    <a:gd name="T23" fmla="*/ 19 h 64"/>
                    <a:gd name="T24" fmla="*/ 80 w 128"/>
                    <a:gd name="T25" fmla="*/ 19 h 64"/>
                    <a:gd name="T26" fmla="*/ 34 w 128"/>
                    <a:gd name="T27" fmla="*/ 3 h 64"/>
                    <a:gd name="T28" fmla="*/ 4 w 128"/>
                    <a:gd name="T29" fmla="*/ 38 h 64"/>
                    <a:gd name="T30" fmla="*/ 49 w 128"/>
                    <a:gd name="T31" fmla="*/ 62 h 64"/>
                    <a:gd name="T32" fmla="*/ 83 w 128"/>
                    <a:gd name="T33" fmla="*/ 4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64">
                      <a:moveTo>
                        <a:pt x="83" y="40"/>
                      </a:moveTo>
                      <a:cubicBezTo>
                        <a:pt x="87" y="40"/>
                        <a:pt x="91" y="40"/>
                        <a:pt x="91" y="40"/>
                      </a:cubicBezTo>
                      <a:cubicBezTo>
                        <a:pt x="106" y="40"/>
                        <a:pt x="117" y="35"/>
                        <a:pt x="128" y="32"/>
                      </a:cubicBezTo>
                      <a:cubicBezTo>
                        <a:pt x="128" y="27"/>
                        <a:pt x="128" y="27"/>
                        <a:pt x="128" y="27"/>
                      </a:cubicBezTo>
                      <a:cubicBezTo>
                        <a:pt x="113" y="30"/>
                        <a:pt x="102" y="32"/>
                        <a:pt x="87" y="35"/>
                      </a:cubicBezTo>
                      <a:cubicBezTo>
                        <a:pt x="87" y="35"/>
                        <a:pt x="87" y="35"/>
                        <a:pt x="87" y="35"/>
                      </a:cubicBezTo>
                      <a:cubicBezTo>
                        <a:pt x="87" y="32"/>
                        <a:pt x="83" y="30"/>
                        <a:pt x="83" y="30"/>
                      </a:cubicBezTo>
                      <a:cubicBezTo>
                        <a:pt x="83" y="27"/>
                        <a:pt x="83" y="27"/>
                        <a:pt x="83" y="24"/>
                      </a:cubicBezTo>
                      <a:cubicBezTo>
                        <a:pt x="87" y="27"/>
                        <a:pt x="91" y="24"/>
                        <a:pt x="95" y="24"/>
                      </a:cubicBezTo>
                      <a:cubicBezTo>
                        <a:pt x="106" y="24"/>
                        <a:pt x="117" y="22"/>
                        <a:pt x="125" y="19"/>
                      </a:cubicBezTo>
                      <a:cubicBezTo>
                        <a:pt x="125" y="14"/>
                        <a:pt x="125" y="14"/>
                        <a:pt x="125" y="14"/>
                      </a:cubicBezTo>
                      <a:cubicBezTo>
                        <a:pt x="113" y="14"/>
                        <a:pt x="102" y="16"/>
                        <a:pt x="95" y="19"/>
                      </a:cubicBezTo>
                      <a:cubicBezTo>
                        <a:pt x="91" y="19"/>
                        <a:pt x="87" y="19"/>
                        <a:pt x="80" y="19"/>
                      </a:cubicBezTo>
                      <a:cubicBezTo>
                        <a:pt x="72" y="8"/>
                        <a:pt x="53" y="0"/>
                        <a:pt x="34" y="3"/>
                      </a:cubicBezTo>
                      <a:cubicBezTo>
                        <a:pt x="12" y="6"/>
                        <a:pt x="0" y="22"/>
                        <a:pt x="4" y="38"/>
                      </a:cubicBezTo>
                      <a:cubicBezTo>
                        <a:pt x="8" y="54"/>
                        <a:pt x="27" y="64"/>
                        <a:pt x="49" y="62"/>
                      </a:cubicBezTo>
                      <a:cubicBezTo>
                        <a:pt x="68" y="62"/>
                        <a:pt x="80" y="51"/>
                        <a:pt x="83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6" name="Freeform 1347"/>
                <p:cNvSpPr>
                  <a:spLocks/>
                </p:cNvSpPr>
                <p:nvPr/>
              </p:nvSpPr>
              <p:spPr bwMode="auto">
                <a:xfrm>
                  <a:off x="2124" y="2256"/>
                  <a:ext cx="13" cy="7"/>
                </a:xfrm>
                <a:custGeom>
                  <a:avLst/>
                  <a:gdLst>
                    <a:gd name="T0" fmla="*/ 9 w 13"/>
                    <a:gd name="T1" fmla="*/ 5 h 7"/>
                    <a:gd name="T2" fmla="*/ 9 w 13"/>
                    <a:gd name="T3" fmla="*/ 5 h 7"/>
                    <a:gd name="T4" fmla="*/ 13 w 13"/>
                    <a:gd name="T5" fmla="*/ 4 h 7"/>
                    <a:gd name="T6" fmla="*/ 13 w 13"/>
                    <a:gd name="T7" fmla="*/ 3 h 7"/>
                    <a:gd name="T8" fmla="*/ 9 w 13"/>
                    <a:gd name="T9" fmla="*/ 4 h 7"/>
                    <a:gd name="T10" fmla="*/ 9 w 13"/>
                    <a:gd name="T11" fmla="*/ 4 h 7"/>
                    <a:gd name="T12" fmla="*/ 9 w 13"/>
                    <a:gd name="T13" fmla="*/ 4 h 7"/>
                    <a:gd name="T14" fmla="*/ 9 w 13"/>
                    <a:gd name="T15" fmla="*/ 3 h 7"/>
                    <a:gd name="T16" fmla="*/ 10 w 13"/>
                    <a:gd name="T17" fmla="*/ 3 h 7"/>
                    <a:gd name="T18" fmla="*/ 13 w 13"/>
                    <a:gd name="T19" fmla="*/ 3 h 7"/>
                    <a:gd name="T20" fmla="*/ 13 w 13"/>
                    <a:gd name="T21" fmla="*/ 2 h 7"/>
                    <a:gd name="T22" fmla="*/ 10 w 13"/>
                    <a:gd name="T23" fmla="*/ 3 h 7"/>
                    <a:gd name="T24" fmla="*/ 8 w 13"/>
                    <a:gd name="T25" fmla="*/ 3 h 7"/>
                    <a:gd name="T26" fmla="*/ 3 w 13"/>
                    <a:gd name="T27" fmla="*/ 1 h 7"/>
                    <a:gd name="T28" fmla="*/ 0 w 13"/>
                    <a:gd name="T29" fmla="*/ 5 h 7"/>
                    <a:gd name="T30" fmla="*/ 5 w 13"/>
                    <a:gd name="T31" fmla="*/ 7 h 7"/>
                    <a:gd name="T32" fmla="*/ 9 w 13"/>
                    <a:gd name="T33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7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5"/>
                        <a:pt x="12" y="4"/>
                        <a:pt x="13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4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2" y="3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2"/>
                        <a:pt x="11" y="2"/>
                        <a:pt x="10" y="3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1" y="6"/>
                        <a:pt x="3" y="7"/>
                        <a:pt x="5" y="7"/>
                      </a:cubicBezTo>
                      <a:cubicBezTo>
                        <a:pt x="7" y="7"/>
                        <a:pt x="8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7" name="Freeform 1348"/>
                <p:cNvSpPr>
                  <a:spLocks/>
                </p:cNvSpPr>
                <p:nvPr/>
              </p:nvSpPr>
              <p:spPr bwMode="auto">
                <a:xfrm>
                  <a:off x="1580" y="2345"/>
                  <a:ext cx="13" cy="8"/>
                </a:xfrm>
                <a:custGeom>
                  <a:avLst/>
                  <a:gdLst>
                    <a:gd name="T0" fmla="*/ 37 w 128"/>
                    <a:gd name="T1" fmla="*/ 40 h 80"/>
                    <a:gd name="T2" fmla="*/ 44 w 128"/>
                    <a:gd name="T3" fmla="*/ 40 h 80"/>
                    <a:gd name="T4" fmla="*/ 44 w 128"/>
                    <a:gd name="T5" fmla="*/ 47 h 80"/>
                    <a:gd name="T6" fmla="*/ 44 w 128"/>
                    <a:gd name="T7" fmla="*/ 54 h 80"/>
                    <a:gd name="T8" fmla="*/ 30 w 128"/>
                    <a:gd name="T9" fmla="*/ 54 h 80"/>
                    <a:gd name="T10" fmla="*/ 4 w 128"/>
                    <a:gd name="T11" fmla="*/ 60 h 80"/>
                    <a:gd name="T12" fmla="*/ 8 w 128"/>
                    <a:gd name="T13" fmla="*/ 67 h 80"/>
                    <a:gd name="T14" fmla="*/ 30 w 128"/>
                    <a:gd name="T15" fmla="*/ 60 h 80"/>
                    <a:gd name="T16" fmla="*/ 48 w 128"/>
                    <a:gd name="T17" fmla="*/ 60 h 80"/>
                    <a:gd name="T18" fmla="*/ 92 w 128"/>
                    <a:gd name="T19" fmla="*/ 77 h 80"/>
                    <a:gd name="T20" fmla="*/ 125 w 128"/>
                    <a:gd name="T21" fmla="*/ 34 h 80"/>
                    <a:gd name="T22" fmla="*/ 77 w 128"/>
                    <a:gd name="T23" fmla="*/ 4 h 80"/>
                    <a:gd name="T24" fmla="*/ 44 w 128"/>
                    <a:gd name="T25" fmla="*/ 34 h 80"/>
                    <a:gd name="T26" fmla="*/ 33 w 128"/>
                    <a:gd name="T27" fmla="*/ 34 h 80"/>
                    <a:gd name="T28" fmla="*/ 0 w 128"/>
                    <a:gd name="T29" fmla="*/ 44 h 80"/>
                    <a:gd name="T30" fmla="*/ 4 w 128"/>
                    <a:gd name="T31" fmla="*/ 50 h 80"/>
                    <a:gd name="T32" fmla="*/ 37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7" y="40"/>
                      </a:moveTo>
                      <a:cubicBezTo>
                        <a:pt x="37" y="40"/>
                        <a:pt x="41" y="40"/>
                        <a:pt x="44" y="40"/>
                      </a:cubicBezTo>
                      <a:cubicBezTo>
                        <a:pt x="44" y="40"/>
                        <a:pt x="44" y="47"/>
                        <a:pt x="44" y="47"/>
                      </a:cubicBezTo>
                      <a:cubicBezTo>
                        <a:pt x="44" y="50"/>
                        <a:pt x="44" y="50"/>
                        <a:pt x="44" y="54"/>
                      </a:cubicBezTo>
                      <a:cubicBezTo>
                        <a:pt x="41" y="54"/>
                        <a:pt x="33" y="54"/>
                        <a:pt x="30" y="54"/>
                      </a:cubicBezTo>
                      <a:cubicBezTo>
                        <a:pt x="22" y="57"/>
                        <a:pt x="11" y="57"/>
                        <a:pt x="4" y="60"/>
                      </a:cubicBezTo>
                      <a:cubicBezTo>
                        <a:pt x="8" y="67"/>
                        <a:pt x="8" y="67"/>
                        <a:pt x="8" y="67"/>
                      </a:cubicBezTo>
                      <a:cubicBezTo>
                        <a:pt x="15" y="67"/>
                        <a:pt x="22" y="64"/>
                        <a:pt x="30" y="60"/>
                      </a:cubicBezTo>
                      <a:cubicBezTo>
                        <a:pt x="37" y="60"/>
                        <a:pt x="44" y="60"/>
                        <a:pt x="48" y="60"/>
                      </a:cubicBezTo>
                      <a:cubicBezTo>
                        <a:pt x="59" y="74"/>
                        <a:pt x="74" y="80"/>
                        <a:pt x="92" y="77"/>
                      </a:cubicBezTo>
                      <a:cubicBezTo>
                        <a:pt x="114" y="74"/>
                        <a:pt x="128" y="54"/>
                        <a:pt x="125" y="34"/>
                      </a:cubicBezTo>
                      <a:cubicBezTo>
                        <a:pt x="121" y="14"/>
                        <a:pt x="99" y="0"/>
                        <a:pt x="77" y="4"/>
                      </a:cubicBezTo>
                      <a:cubicBezTo>
                        <a:pt x="59" y="7"/>
                        <a:pt x="48" y="17"/>
                        <a:pt x="44" y="34"/>
                      </a:cubicBezTo>
                      <a:cubicBezTo>
                        <a:pt x="41" y="34"/>
                        <a:pt x="37" y="34"/>
                        <a:pt x="33" y="34"/>
                      </a:cubicBezTo>
                      <a:cubicBezTo>
                        <a:pt x="22" y="37"/>
                        <a:pt x="11" y="40"/>
                        <a:pt x="0" y="44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15" y="47"/>
                        <a:pt x="22" y="44"/>
                        <a:pt x="37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8" name="Freeform 1349"/>
                <p:cNvSpPr>
                  <a:spLocks/>
                </p:cNvSpPr>
                <p:nvPr/>
              </p:nvSpPr>
              <p:spPr bwMode="auto">
                <a:xfrm>
                  <a:off x="1580" y="2345"/>
                  <a:ext cx="13" cy="8"/>
                </a:xfrm>
                <a:custGeom>
                  <a:avLst/>
                  <a:gdLst>
                    <a:gd name="T0" fmla="*/ 3 w 13"/>
                    <a:gd name="T1" fmla="*/ 4 h 8"/>
                    <a:gd name="T2" fmla="*/ 4 w 13"/>
                    <a:gd name="T3" fmla="*/ 4 h 8"/>
                    <a:gd name="T4" fmla="*/ 4 w 13"/>
                    <a:gd name="T5" fmla="*/ 5 h 8"/>
                    <a:gd name="T6" fmla="*/ 4 w 13"/>
                    <a:gd name="T7" fmla="*/ 5 h 8"/>
                    <a:gd name="T8" fmla="*/ 3 w 13"/>
                    <a:gd name="T9" fmla="*/ 5 h 8"/>
                    <a:gd name="T10" fmla="*/ 0 w 13"/>
                    <a:gd name="T11" fmla="*/ 6 h 8"/>
                    <a:gd name="T12" fmla="*/ 0 w 13"/>
                    <a:gd name="T13" fmla="*/ 7 h 8"/>
                    <a:gd name="T14" fmla="*/ 3 w 13"/>
                    <a:gd name="T15" fmla="*/ 6 h 8"/>
                    <a:gd name="T16" fmla="*/ 5 w 13"/>
                    <a:gd name="T17" fmla="*/ 6 h 8"/>
                    <a:gd name="T18" fmla="*/ 9 w 13"/>
                    <a:gd name="T19" fmla="*/ 8 h 8"/>
                    <a:gd name="T20" fmla="*/ 13 w 13"/>
                    <a:gd name="T21" fmla="*/ 3 h 8"/>
                    <a:gd name="T22" fmla="*/ 8 w 13"/>
                    <a:gd name="T23" fmla="*/ 0 h 8"/>
                    <a:gd name="T24" fmla="*/ 4 w 13"/>
                    <a:gd name="T25" fmla="*/ 3 h 8"/>
                    <a:gd name="T26" fmla="*/ 3 w 13"/>
                    <a:gd name="T27" fmla="*/ 3 h 8"/>
                    <a:gd name="T28" fmla="*/ 0 w 13"/>
                    <a:gd name="T29" fmla="*/ 4 h 8"/>
                    <a:gd name="T30" fmla="*/ 0 w 13"/>
                    <a:gd name="T31" fmla="*/ 5 h 8"/>
                    <a:gd name="T32" fmla="*/ 3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4"/>
                      </a:move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7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5" y="6"/>
                      </a:cubicBezTo>
                      <a:cubicBezTo>
                        <a:pt x="6" y="7"/>
                        <a:pt x="7" y="8"/>
                        <a:pt x="9" y="8"/>
                      </a:cubicBezTo>
                      <a:cubicBezTo>
                        <a:pt x="12" y="7"/>
                        <a:pt x="13" y="5"/>
                        <a:pt x="13" y="3"/>
                      </a:cubicBezTo>
                      <a:cubicBezTo>
                        <a:pt x="12" y="1"/>
                        <a:pt x="10" y="0"/>
                        <a:pt x="8" y="0"/>
                      </a:cubicBezTo>
                      <a:cubicBezTo>
                        <a:pt x="6" y="0"/>
                        <a:pt x="5" y="1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4"/>
                        <a:pt x="3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9" name="Freeform 1350"/>
                <p:cNvSpPr>
                  <a:spLocks/>
                </p:cNvSpPr>
                <p:nvPr/>
              </p:nvSpPr>
              <p:spPr bwMode="auto">
                <a:xfrm>
                  <a:off x="1564" y="2348"/>
                  <a:ext cx="16" cy="9"/>
                </a:xfrm>
                <a:custGeom>
                  <a:avLst/>
                  <a:gdLst>
                    <a:gd name="T0" fmla="*/ 95 w 144"/>
                    <a:gd name="T1" fmla="*/ 50 h 80"/>
                    <a:gd name="T2" fmla="*/ 103 w 144"/>
                    <a:gd name="T3" fmla="*/ 47 h 80"/>
                    <a:gd name="T4" fmla="*/ 144 w 144"/>
                    <a:gd name="T5" fmla="*/ 37 h 80"/>
                    <a:gd name="T6" fmla="*/ 140 w 144"/>
                    <a:gd name="T7" fmla="*/ 30 h 80"/>
                    <a:gd name="T8" fmla="*/ 99 w 144"/>
                    <a:gd name="T9" fmla="*/ 40 h 80"/>
                    <a:gd name="T10" fmla="*/ 95 w 144"/>
                    <a:gd name="T11" fmla="*/ 40 h 80"/>
                    <a:gd name="T12" fmla="*/ 95 w 144"/>
                    <a:gd name="T13" fmla="*/ 34 h 80"/>
                    <a:gd name="T14" fmla="*/ 91 w 144"/>
                    <a:gd name="T15" fmla="*/ 27 h 80"/>
                    <a:gd name="T16" fmla="*/ 107 w 144"/>
                    <a:gd name="T17" fmla="*/ 27 h 80"/>
                    <a:gd name="T18" fmla="*/ 140 w 144"/>
                    <a:gd name="T19" fmla="*/ 20 h 80"/>
                    <a:gd name="T20" fmla="*/ 136 w 144"/>
                    <a:gd name="T21" fmla="*/ 10 h 80"/>
                    <a:gd name="T22" fmla="*/ 103 w 144"/>
                    <a:gd name="T23" fmla="*/ 20 h 80"/>
                    <a:gd name="T24" fmla="*/ 91 w 144"/>
                    <a:gd name="T25" fmla="*/ 24 h 80"/>
                    <a:gd name="T26" fmla="*/ 42 w 144"/>
                    <a:gd name="T27" fmla="*/ 4 h 80"/>
                    <a:gd name="T28" fmla="*/ 5 w 144"/>
                    <a:gd name="T29" fmla="*/ 47 h 80"/>
                    <a:gd name="T30" fmla="*/ 58 w 144"/>
                    <a:gd name="T31" fmla="*/ 77 h 80"/>
                    <a:gd name="T32" fmla="*/ 95 w 144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5" y="50"/>
                      </a:moveTo>
                      <a:cubicBezTo>
                        <a:pt x="95" y="50"/>
                        <a:pt x="99" y="47"/>
                        <a:pt x="103" y="47"/>
                      </a:cubicBezTo>
                      <a:cubicBezTo>
                        <a:pt x="116" y="44"/>
                        <a:pt x="132" y="40"/>
                        <a:pt x="144" y="37"/>
                      </a:cubicBezTo>
                      <a:cubicBezTo>
                        <a:pt x="140" y="30"/>
                        <a:pt x="140" y="30"/>
                        <a:pt x="140" y="30"/>
                      </a:cubicBezTo>
                      <a:cubicBezTo>
                        <a:pt x="128" y="34"/>
                        <a:pt x="116" y="37"/>
                        <a:pt x="99" y="40"/>
                      </a:cubicBezTo>
                      <a:cubicBezTo>
                        <a:pt x="99" y="40"/>
                        <a:pt x="95" y="40"/>
                        <a:pt x="95" y="40"/>
                      </a:cubicBezTo>
                      <a:cubicBezTo>
                        <a:pt x="95" y="37"/>
                        <a:pt x="95" y="34"/>
                        <a:pt x="95" y="34"/>
                      </a:cubicBezTo>
                      <a:cubicBezTo>
                        <a:pt x="95" y="30"/>
                        <a:pt x="95" y="30"/>
                        <a:pt x="91" y="27"/>
                      </a:cubicBezTo>
                      <a:cubicBezTo>
                        <a:pt x="99" y="30"/>
                        <a:pt x="103" y="27"/>
                        <a:pt x="107" y="27"/>
                      </a:cubicBezTo>
                      <a:cubicBezTo>
                        <a:pt x="116" y="27"/>
                        <a:pt x="128" y="24"/>
                        <a:pt x="140" y="20"/>
                      </a:cubicBezTo>
                      <a:cubicBezTo>
                        <a:pt x="136" y="10"/>
                        <a:pt x="136" y="10"/>
                        <a:pt x="136" y="10"/>
                      </a:cubicBezTo>
                      <a:cubicBezTo>
                        <a:pt x="124" y="14"/>
                        <a:pt x="116" y="17"/>
                        <a:pt x="103" y="20"/>
                      </a:cubicBezTo>
                      <a:cubicBezTo>
                        <a:pt x="99" y="20"/>
                        <a:pt x="95" y="20"/>
                        <a:pt x="91" y="24"/>
                      </a:cubicBezTo>
                      <a:cubicBezTo>
                        <a:pt x="79" y="7"/>
                        <a:pt x="58" y="0"/>
                        <a:pt x="42" y="4"/>
                      </a:cubicBezTo>
                      <a:cubicBezTo>
                        <a:pt x="17" y="7"/>
                        <a:pt x="0" y="27"/>
                        <a:pt x="5" y="47"/>
                      </a:cubicBezTo>
                      <a:cubicBezTo>
                        <a:pt x="9" y="67"/>
                        <a:pt x="33" y="80"/>
                        <a:pt x="58" y="77"/>
                      </a:cubicBezTo>
                      <a:cubicBezTo>
                        <a:pt x="79" y="74"/>
                        <a:pt x="91" y="64"/>
                        <a:pt x="95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0" name="Freeform 1351"/>
                <p:cNvSpPr>
                  <a:spLocks/>
                </p:cNvSpPr>
                <p:nvPr/>
              </p:nvSpPr>
              <p:spPr bwMode="auto">
                <a:xfrm>
                  <a:off x="1564" y="2348"/>
                  <a:ext cx="16" cy="8"/>
                </a:xfrm>
                <a:custGeom>
                  <a:avLst/>
                  <a:gdLst>
                    <a:gd name="T0" fmla="*/ 10 w 16"/>
                    <a:gd name="T1" fmla="*/ 5 h 8"/>
                    <a:gd name="T2" fmla="*/ 11 w 16"/>
                    <a:gd name="T3" fmla="*/ 5 h 8"/>
                    <a:gd name="T4" fmla="*/ 16 w 16"/>
                    <a:gd name="T5" fmla="*/ 4 h 8"/>
                    <a:gd name="T6" fmla="*/ 15 w 16"/>
                    <a:gd name="T7" fmla="*/ 3 h 8"/>
                    <a:gd name="T8" fmla="*/ 11 w 16"/>
                    <a:gd name="T9" fmla="*/ 4 h 8"/>
                    <a:gd name="T10" fmla="*/ 10 w 16"/>
                    <a:gd name="T11" fmla="*/ 4 h 8"/>
                    <a:gd name="T12" fmla="*/ 10 w 16"/>
                    <a:gd name="T13" fmla="*/ 4 h 8"/>
                    <a:gd name="T14" fmla="*/ 10 w 16"/>
                    <a:gd name="T15" fmla="*/ 3 h 8"/>
                    <a:gd name="T16" fmla="*/ 12 w 16"/>
                    <a:gd name="T17" fmla="*/ 3 h 8"/>
                    <a:gd name="T18" fmla="*/ 15 w 16"/>
                    <a:gd name="T19" fmla="*/ 2 h 8"/>
                    <a:gd name="T20" fmla="*/ 15 w 16"/>
                    <a:gd name="T21" fmla="*/ 1 h 8"/>
                    <a:gd name="T22" fmla="*/ 11 w 16"/>
                    <a:gd name="T23" fmla="*/ 2 h 8"/>
                    <a:gd name="T24" fmla="*/ 10 w 16"/>
                    <a:gd name="T25" fmla="*/ 3 h 8"/>
                    <a:gd name="T26" fmla="*/ 5 w 16"/>
                    <a:gd name="T27" fmla="*/ 0 h 8"/>
                    <a:gd name="T28" fmla="*/ 1 w 16"/>
                    <a:gd name="T29" fmla="*/ 5 h 8"/>
                    <a:gd name="T30" fmla="*/ 6 w 16"/>
                    <a:gd name="T31" fmla="*/ 8 h 8"/>
                    <a:gd name="T32" fmla="*/ 10 w 16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0" y="5"/>
                      </a:move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3" y="5"/>
                        <a:pt x="14" y="4"/>
                        <a:pt x="16" y="4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4" y="4"/>
                        <a:pt x="13" y="4"/>
                        <a:pt x="11" y="4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13" y="3"/>
                        <a:pt x="14" y="3"/>
                        <a:pt x="15" y="2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3" y="1"/>
                        <a:pt x="13" y="2"/>
                        <a:pt x="11" y="2"/>
                      </a:cubicBezTo>
                      <a:cubicBezTo>
                        <a:pt x="11" y="2"/>
                        <a:pt x="10" y="2"/>
                        <a:pt x="10" y="3"/>
                      </a:cubicBezTo>
                      <a:cubicBezTo>
                        <a:pt x="9" y="1"/>
                        <a:pt x="6" y="0"/>
                        <a:pt x="5" y="0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1" y="7"/>
                        <a:pt x="4" y="8"/>
                        <a:pt x="6" y="8"/>
                      </a:cubicBezTo>
                      <a:cubicBezTo>
                        <a:pt x="9" y="8"/>
                        <a:pt x="10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1" name="Freeform 1352"/>
                <p:cNvSpPr>
                  <a:spLocks/>
                </p:cNvSpPr>
                <p:nvPr/>
              </p:nvSpPr>
              <p:spPr bwMode="auto">
                <a:xfrm>
                  <a:off x="2136" y="2245"/>
                  <a:ext cx="13" cy="8"/>
                </a:xfrm>
                <a:custGeom>
                  <a:avLst/>
                  <a:gdLst>
                    <a:gd name="T0" fmla="*/ 33 w 128"/>
                    <a:gd name="T1" fmla="*/ 40 h 80"/>
                    <a:gd name="T2" fmla="*/ 44 w 128"/>
                    <a:gd name="T3" fmla="*/ 40 h 80"/>
                    <a:gd name="T4" fmla="*/ 44 w 128"/>
                    <a:gd name="T5" fmla="*/ 47 h 80"/>
                    <a:gd name="T6" fmla="*/ 44 w 128"/>
                    <a:gd name="T7" fmla="*/ 54 h 80"/>
                    <a:gd name="T8" fmla="*/ 30 w 128"/>
                    <a:gd name="T9" fmla="*/ 54 h 80"/>
                    <a:gd name="T10" fmla="*/ 4 w 128"/>
                    <a:gd name="T11" fmla="*/ 60 h 80"/>
                    <a:gd name="T12" fmla="*/ 4 w 128"/>
                    <a:gd name="T13" fmla="*/ 67 h 80"/>
                    <a:gd name="T14" fmla="*/ 30 w 128"/>
                    <a:gd name="T15" fmla="*/ 60 h 80"/>
                    <a:gd name="T16" fmla="*/ 48 w 128"/>
                    <a:gd name="T17" fmla="*/ 60 h 80"/>
                    <a:gd name="T18" fmla="*/ 92 w 128"/>
                    <a:gd name="T19" fmla="*/ 77 h 80"/>
                    <a:gd name="T20" fmla="*/ 125 w 128"/>
                    <a:gd name="T21" fmla="*/ 34 h 80"/>
                    <a:gd name="T22" fmla="*/ 74 w 128"/>
                    <a:gd name="T23" fmla="*/ 4 h 80"/>
                    <a:gd name="T24" fmla="*/ 44 w 128"/>
                    <a:gd name="T25" fmla="*/ 30 h 80"/>
                    <a:gd name="T26" fmla="*/ 33 w 128"/>
                    <a:gd name="T27" fmla="*/ 34 h 80"/>
                    <a:gd name="T28" fmla="*/ 0 w 128"/>
                    <a:gd name="T29" fmla="*/ 44 h 80"/>
                    <a:gd name="T30" fmla="*/ 0 w 128"/>
                    <a:gd name="T31" fmla="*/ 50 h 80"/>
                    <a:gd name="T32" fmla="*/ 33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0"/>
                      </a:moveTo>
                      <a:cubicBezTo>
                        <a:pt x="37" y="40"/>
                        <a:pt x="41" y="40"/>
                        <a:pt x="44" y="40"/>
                      </a:cubicBezTo>
                      <a:cubicBezTo>
                        <a:pt x="44" y="40"/>
                        <a:pt x="44" y="47"/>
                        <a:pt x="44" y="47"/>
                      </a:cubicBezTo>
                      <a:cubicBezTo>
                        <a:pt x="44" y="50"/>
                        <a:pt x="44" y="50"/>
                        <a:pt x="44" y="54"/>
                      </a:cubicBezTo>
                      <a:cubicBezTo>
                        <a:pt x="41" y="54"/>
                        <a:pt x="33" y="54"/>
                        <a:pt x="30" y="54"/>
                      </a:cubicBezTo>
                      <a:cubicBezTo>
                        <a:pt x="22" y="57"/>
                        <a:pt x="11" y="57"/>
                        <a:pt x="4" y="60"/>
                      </a:cubicBezTo>
                      <a:cubicBezTo>
                        <a:pt x="4" y="67"/>
                        <a:pt x="4" y="67"/>
                        <a:pt x="4" y="67"/>
                      </a:cubicBezTo>
                      <a:cubicBezTo>
                        <a:pt x="15" y="67"/>
                        <a:pt x="22" y="64"/>
                        <a:pt x="30" y="60"/>
                      </a:cubicBezTo>
                      <a:cubicBezTo>
                        <a:pt x="37" y="60"/>
                        <a:pt x="44" y="60"/>
                        <a:pt x="48" y="60"/>
                      </a:cubicBezTo>
                      <a:cubicBezTo>
                        <a:pt x="59" y="74"/>
                        <a:pt x="74" y="80"/>
                        <a:pt x="92" y="77"/>
                      </a:cubicBezTo>
                      <a:cubicBezTo>
                        <a:pt x="114" y="74"/>
                        <a:pt x="128" y="54"/>
                        <a:pt x="125" y="34"/>
                      </a:cubicBezTo>
                      <a:cubicBezTo>
                        <a:pt x="121" y="14"/>
                        <a:pt x="96" y="0"/>
                        <a:pt x="74" y="4"/>
                      </a:cubicBezTo>
                      <a:cubicBezTo>
                        <a:pt x="59" y="7"/>
                        <a:pt x="48" y="17"/>
                        <a:pt x="44" y="30"/>
                      </a:cubicBezTo>
                      <a:cubicBezTo>
                        <a:pt x="41" y="34"/>
                        <a:pt x="37" y="34"/>
                        <a:pt x="33" y="34"/>
                      </a:cubicBezTo>
                      <a:cubicBezTo>
                        <a:pt x="22" y="37"/>
                        <a:pt x="11" y="40"/>
                        <a:pt x="0" y="44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11" y="47"/>
                        <a:pt x="22" y="44"/>
                        <a:pt x="33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2" name="Freeform 1353"/>
                <p:cNvSpPr>
                  <a:spLocks/>
                </p:cNvSpPr>
                <p:nvPr/>
              </p:nvSpPr>
              <p:spPr bwMode="auto">
                <a:xfrm>
                  <a:off x="2136" y="2245"/>
                  <a:ext cx="13" cy="8"/>
                </a:xfrm>
                <a:custGeom>
                  <a:avLst/>
                  <a:gdLst>
                    <a:gd name="T0" fmla="*/ 3 w 13"/>
                    <a:gd name="T1" fmla="*/ 4 h 8"/>
                    <a:gd name="T2" fmla="*/ 4 w 13"/>
                    <a:gd name="T3" fmla="*/ 4 h 8"/>
                    <a:gd name="T4" fmla="*/ 4 w 13"/>
                    <a:gd name="T5" fmla="*/ 5 h 8"/>
                    <a:gd name="T6" fmla="*/ 4 w 13"/>
                    <a:gd name="T7" fmla="*/ 5 h 8"/>
                    <a:gd name="T8" fmla="*/ 3 w 13"/>
                    <a:gd name="T9" fmla="*/ 5 h 8"/>
                    <a:gd name="T10" fmla="*/ 0 w 13"/>
                    <a:gd name="T11" fmla="*/ 6 h 8"/>
                    <a:gd name="T12" fmla="*/ 0 w 13"/>
                    <a:gd name="T13" fmla="*/ 7 h 8"/>
                    <a:gd name="T14" fmla="*/ 3 w 13"/>
                    <a:gd name="T15" fmla="*/ 6 h 8"/>
                    <a:gd name="T16" fmla="*/ 5 w 13"/>
                    <a:gd name="T17" fmla="*/ 6 h 8"/>
                    <a:gd name="T18" fmla="*/ 9 w 13"/>
                    <a:gd name="T19" fmla="*/ 8 h 8"/>
                    <a:gd name="T20" fmla="*/ 13 w 13"/>
                    <a:gd name="T21" fmla="*/ 3 h 8"/>
                    <a:gd name="T22" fmla="*/ 7 w 13"/>
                    <a:gd name="T23" fmla="*/ 0 h 8"/>
                    <a:gd name="T24" fmla="*/ 4 w 13"/>
                    <a:gd name="T25" fmla="*/ 3 h 8"/>
                    <a:gd name="T26" fmla="*/ 3 w 13"/>
                    <a:gd name="T27" fmla="*/ 3 h 8"/>
                    <a:gd name="T28" fmla="*/ 0 w 13"/>
                    <a:gd name="T29" fmla="*/ 4 h 8"/>
                    <a:gd name="T30" fmla="*/ 0 w 13"/>
                    <a:gd name="T31" fmla="*/ 5 h 8"/>
                    <a:gd name="T32" fmla="*/ 3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7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6" y="7"/>
                        <a:pt x="7" y="8"/>
                        <a:pt x="9" y="8"/>
                      </a:cubicBezTo>
                      <a:cubicBezTo>
                        <a:pt x="12" y="7"/>
                        <a:pt x="13" y="5"/>
                        <a:pt x="13" y="3"/>
                      </a:cubicBezTo>
                      <a:cubicBezTo>
                        <a:pt x="12" y="1"/>
                        <a:pt x="10" y="0"/>
                        <a:pt x="7" y="0"/>
                      </a:cubicBezTo>
                      <a:cubicBezTo>
                        <a:pt x="6" y="0"/>
                        <a:pt x="5" y="1"/>
                        <a:pt x="4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4"/>
                        <a:pt x="3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3" name="Freeform 1354"/>
                <p:cNvSpPr>
                  <a:spLocks/>
                </p:cNvSpPr>
                <p:nvPr/>
              </p:nvSpPr>
              <p:spPr bwMode="auto">
                <a:xfrm>
                  <a:off x="2120" y="2248"/>
                  <a:ext cx="16" cy="9"/>
                </a:xfrm>
                <a:custGeom>
                  <a:avLst/>
                  <a:gdLst>
                    <a:gd name="T0" fmla="*/ 95 w 144"/>
                    <a:gd name="T1" fmla="*/ 50 h 80"/>
                    <a:gd name="T2" fmla="*/ 99 w 144"/>
                    <a:gd name="T3" fmla="*/ 47 h 80"/>
                    <a:gd name="T4" fmla="*/ 144 w 144"/>
                    <a:gd name="T5" fmla="*/ 37 h 80"/>
                    <a:gd name="T6" fmla="*/ 140 w 144"/>
                    <a:gd name="T7" fmla="*/ 27 h 80"/>
                    <a:gd name="T8" fmla="*/ 99 w 144"/>
                    <a:gd name="T9" fmla="*/ 40 h 80"/>
                    <a:gd name="T10" fmla="*/ 95 w 144"/>
                    <a:gd name="T11" fmla="*/ 40 h 80"/>
                    <a:gd name="T12" fmla="*/ 95 w 144"/>
                    <a:gd name="T13" fmla="*/ 34 h 80"/>
                    <a:gd name="T14" fmla="*/ 91 w 144"/>
                    <a:gd name="T15" fmla="*/ 27 h 80"/>
                    <a:gd name="T16" fmla="*/ 107 w 144"/>
                    <a:gd name="T17" fmla="*/ 27 h 80"/>
                    <a:gd name="T18" fmla="*/ 140 w 144"/>
                    <a:gd name="T19" fmla="*/ 20 h 80"/>
                    <a:gd name="T20" fmla="*/ 136 w 144"/>
                    <a:gd name="T21" fmla="*/ 10 h 80"/>
                    <a:gd name="T22" fmla="*/ 103 w 144"/>
                    <a:gd name="T23" fmla="*/ 20 h 80"/>
                    <a:gd name="T24" fmla="*/ 91 w 144"/>
                    <a:gd name="T25" fmla="*/ 20 h 80"/>
                    <a:gd name="T26" fmla="*/ 37 w 144"/>
                    <a:gd name="T27" fmla="*/ 4 h 80"/>
                    <a:gd name="T28" fmla="*/ 5 w 144"/>
                    <a:gd name="T29" fmla="*/ 47 h 80"/>
                    <a:gd name="T30" fmla="*/ 58 w 144"/>
                    <a:gd name="T31" fmla="*/ 77 h 80"/>
                    <a:gd name="T32" fmla="*/ 95 w 144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5" y="50"/>
                      </a:moveTo>
                      <a:cubicBezTo>
                        <a:pt x="95" y="47"/>
                        <a:pt x="99" y="47"/>
                        <a:pt x="99" y="47"/>
                      </a:cubicBezTo>
                      <a:cubicBezTo>
                        <a:pt x="116" y="44"/>
                        <a:pt x="128" y="40"/>
                        <a:pt x="144" y="37"/>
                      </a:cubicBezTo>
                      <a:cubicBezTo>
                        <a:pt x="140" y="27"/>
                        <a:pt x="140" y="27"/>
                        <a:pt x="140" y="27"/>
                      </a:cubicBezTo>
                      <a:cubicBezTo>
                        <a:pt x="128" y="34"/>
                        <a:pt x="116" y="37"/>
                        <a:pt x="99" y="40"/>
                      </a:cubicBezTo>
                      <a:cubicBezTo>
                        <a:pt x="99" y="40"/>
                        <a:pt x="95" y="40"/>
                        <a:pt x="95" y="40"/>
                      </a:cubicBezTo>
                      <a:cubicBezTo>
                        <a:pt x="95" y="37"/>
                        <a:pt x="95" y="34"/>
                        <a:pt x="95" y="34"/>
                      </a:cubicBezTo>
                      <a:cubicBezTo>
                        <a:pt x="91" y="30"/>
                        <a:pt x="91" y="30"/>
                        <a:pt x="91" y="27"/>
                      </a:cubicBezTo>
                      <a:cubicBezTo>
                        <a:pt x="99" y="30"/>
                        <a:pt x="99" y="27"/>
                        <a:pt x="107" y="27"/>
                      </a:cubicBezTo>
                      <a:cubicBezTo>
                        <a:pt x="116" y="27"/>
                        <a:pt x="128" y="24"/>
                        <a:pt x="140" y="20"/>
                      </a:cubicBezTo>
                      <a:cubicBezTo>
                        <a:pt x="136" y="10"/>
                        <a:pt x="136" y="10"/>
                        <a:pt x="136" y="10"/>
                      </a:cubicBezTo>
                      <a:cubicBezTo>
                        <a:pt x="124" y="14"/>
                        <a:pt x="116" y="17"/>
                        <a:pt x="103" y="20"/>
                      </a:cubicBezTo>
                      <a:cubicBezTo>
                        <a:pt x="99" y="20"/>
                        <a:pt x="95" y="20"/>
                        <a:pt x="91" y="20"/>
                      </a:cubicBezTo>
                      <a:cubicBezTo>
                        <a:pt x="79" y="7"/>
                        <a:pt x="58" y="0"/>
                        <a:pt x="37" y="4"/>
                      </a:cubicBezTo>
                      <a:cubicBezTo>
                        <a:pt x="13" y="7"/>
                        <a:pt x="0" y="27"/>
                        <a:pt x="5" y="47"/>
                      </a:cubicBezTo>
                      <a:cubicBezTo>
                        <a:pt x="9" y="67"/>
                        <a:pt x="33" y="80"/>
                        <a:pt x="58" y="77"/>
                      </a:cubicBezTo>
                      <a:cubicBezTo>
                        <a:pt x="79" y="74"/>
                        <a:pt x="91" y="64"/>
                        <a:pt x="95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4" name="Freeform 1355"/>
                <p:cNvSpPr>
                  <a:spLocks/>
                </p:cNvSpPr>
                <p:nvPr/>
              </p:nvSpPr>
              <p:spPr bwMode="auto">
                <a:xfrm>
                  <a:off x="2120" y="2248"/>
                  <a:ext cx="16" cy="8"/>
                </a:xfrm>
                <a:custGeom>
                  <a:avLst/>
                  <a:gdLst>
                    <a:gd name="T0" fmla="*/ 10 w 16"/>
                    <a:gd name="T1" fmla="*/ 5 h 8"/>
                    <a:gd name="T2" fmla="*/ 11 w 16"/>
                    <a:gd name="T3" fmla="*/ 5 h 8"/>
                    <a:gd name="T4" fmla="*/ 16 w 16"/>
                    <a:gd name="T5" fmla="*/ 4 h 8"/>
                    <a:gd name="T6" fmla="*/ 15 w 16"/>
                    <a:gd name="T7" fmla="*/ 3 h 8"/>
                    <a:gd name="T8" fmla="*/ 11 w 16"/>
                    <a:gd name="T9" fmla="*/ 4 h 8"/>
                    <a:gd name="T10" fmla="*/ 10 w 16"/>
                    <a:gd name="T11" fmla="*/ 4 h 8"/>
                    <a:gd name="T12" fmla="*/ 10 w 16"/>
                    <a:gd name="T13" fmla="*/ 4 h 8"/>
                    <a:gd name="T14" fmla="*/ 10 w 16"/>
                    <a:gd name="T15" fmla="*/ 3 h 8"/>
                    <a:gd name="T16" fmla="*/ 12 w 16"/>
                    <a:gd name="T17" fmla="*/ 3 h 8"/>
                    <a:gd name="T18" fmla="*/ 15 w 16"/>
                    <a:gd name="T19" fmla="*/ 2 h 8"/>
                    <a:gd name="T20" fmla="*/ 15 w 16"/>
                    <a:gd name="T21" fmla="*/ 1 h 8"/>
                    <a:gd name="T22" fmla="*/ 11 w 16"/>
                    <a:gd name="T23" fmla="*/ 2 h 8"/>
                    <a:gd name="T24" fmla="*/ 10 w 16"/>
                    <a:gd name="T25" fmla="*/ 2 h 8"/>
                    <a:gd name="T26" fmla="*/ 4 w 16"/>
                    <a:gd name="T27" fmla="*/ 0 h 8"/>
                    <a:gd name="T28" fmla="*/ 1 w 16"/>
                    <a:gd name="T29" fmla="*/ 5 h 8"/>
                    <a:gd name="T30" fmla="*/ 7 w 16"/>
                    <a:gd name="T31" fmla="*/ 8 h 8"/>
                    <a:gd name="T32" fmla="*/ 10 w 16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0" y="5"/>
                      </a:move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3" y="5"/>
                        <a:pt x="14" y="4"/>
                        <a:pt x="16" y="4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4" y="4"/>
                        <a:pt x="13" y="4"/>
                        <a:pt x="11" y="4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13" y="3"/>
                        <a:pt x="14" y="3"/>
                        <a:pt x="15" y="2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4" y="2"/>
                        <a:pt x="13" y="2"/>
                        <a:pt x="11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7" y="0"/>
                        <a:pt x="4" y="0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1" y="7"/>
                        <a:pt x="4" y="8"/>
                        <a:pt x="7" y="8"/>
                      </a:cubicBezTo>
                      <a:cubicBezTo>
                        <a:pt x="9" y="8"/>
                        <a:pt x="10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" name="Freeform 1356"/>
                <p:cNvSpPr>
                  <a:spLocks/>
                </p:cNvSpPr>
                <p:nvPr/>
              </p:nvSpPr>
              <p:spPr bwMode="auto">
                <a:xfrm>
                  <a:off x="1581" y="2353"/>
                  <a:ext cx="14" cy="9"/>
                </a:xfrm>
                <a:custGeom>
                  <a:avLst/>
                  <a:gdLst>
                    <a:gd name="T0" fmla="*/ 36 w 128"/>
                    <a:gd name="T1" fmla="*/ 44 h 80"/>
                    <a:gd name="T2" fmla="*/ 43 w 128"/>
                    <a:gd name="T3" fmla="*/ 40 h 80"/>
                    <a:gd name="T4" fmla="*/ 47 w 128"/>
                    <a:gd name="T5" fmla="*/ 50 h 80"/>
                    <a:gd name="T6" fmla="*/ 47 w 128"/>
                    <a:gd name="T7" fmla="*/ 54 h 80"/>
                    <a:gd name="T8" fmla="*/ 29 w 128"/>
                    <a:gd name="T9" fmla="*/ 57 h 80"/>
                    <a:gd name="T10" fmla="*/ 8 w 128"/>
                    <a:gd name="T11" fmla="*/ 64 h 80"/>
                    <a:gd name="T12" fmla="*/ 8 w 128"/>
                    <a:gd name="T13" fmla="*/ 74 h 80"/>
                    <a:gd name="T14" fmla="*/ 32 w 128"/>
                    <a:gd name="T15" fmla="*/ 64 h 80"/>
                    <a:gd name="T16" fmla="*/ 50 w 128"/>
                    <a:gd name="T17" fmla="*/ 64 h 80"/>
                    <a:gd name="T18" fmla="*/ 93 w 128"/>
                    <a:gd name="T19" fmla="*/ 77 h 80"/>
                    <a:gd name="T20" fmla="*/ 125 w 128"/>
                    <a:gd name="T21" fmla="*/ 34 h 80"/>
                    <a:gd name="T22" fmla="*/ 75 w 128"/>
                    <a:gd name="T23" fmla="*/ 7 h 80"/>
                    <a:gd name="T24" fmla="*/ 43 w 128"/>
                    <a:gd name="T25" fmla="*/ 34 h 80"/>
                    <a:gd name="T26" fmla="*/ 32 w 128"/>
                    <a:gd name="T27" fmla="*/ 37 h 80"/>
                    <a:gd name="T28" fmla="*/ 0 w 128"/>
                    <a:gd name="T29" fmla="*/ 47 h 80"/>
                    <a:gd name="T30" fmla="*/ 4 w 128"/>
                    <a:gd name="T31" fmla="*/ 54 h 80"/>
                    <a:gd name="T32" fmla="*/ 36 w 128"/>
                    <a:gd name="T33" fmla="*/ 4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6" y="44"/>
                      </a:moveTo>
                      <a:cubicBezTo>
                        <a:pt x="40" y="44"/>
                        <a:pt x="43" y="44"/>
                        <a:pt x="43" y="40"/>
                      </a:cubicBezTo>
                      <a:cubicBezTo>
                        <a:pt x="43" y="44"/>
                        <a:pt x="43" y="50"/>
                        <a:pt x="47" y="50"/>
                      </a:cubicBezTo>
                      <a:cubicBezTo>
                        <a:pt x="47" y="54"/>
                        <a:pt x="47" y="54"/>
                        <a:pt x="47" y="54"/>
                      </a:cubicBezTo>
                      <a:cubicBezTo>
                        <a:pt x="40" y="54"/>
                        <a:pt x="36" y="57"/>
                        <a:pt x="29" y="57"/>
                      </a:cubicBezTo>
                      <a:cubicBezTo>
                        <a:pt x="22" y="60"/>
                        <a:pt x="15" y="60"/>
                        <a:pt x="8" y="64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18" y="70"/>
                        <a:pt x="25" y="67"/>
                        <a:pt x="32" y="64"/>
                      </a:cubicBezTo>
                      <a:cubicBezTo>
                        <a:pt x="40" y="64"/>
                        <a:pt x="43" y="64"/>
                        <a:pt x="50" y="64"/>
                      </a:cubicBezTo>
                      <a:cubicBezTo>
                        <a:pt x="57" y="74"/>
                        <a:pt x="75" y="80"/>
                        <a:pt x="93" y="77"/>
                      </a:cubicBezTo>
                      <a:cubicBezTo>
                        <a:pt x="114" y="74"/>
                        <a:pt x="128" y="54"/>
                        <a:pt x="125" y="34"/>
                      </a:cubicBezTo>
                      <a:cubicBezTo>
                        <a:pt x="118" y="14"/>
                        <a:pt x="93" y="0"/>
                        <a:pt x="75" y="7"/>
                      </a:cubicBezTo>
                      <a:cubicBezTo>
                        <a:pt x="57" y="10"/>
                        <a:pt x="47" y="20"/>
                        <a:pt x="43" y="34"/>
                      </a:cubicBezTo>
                      <a:cubicBezTo>
                        <a:pt x="40" y="37"/>
                        <a:pt x="36" y="37"/>
                        <a:pt x="32" y="37"/>
                      </a:cubicBezTo>
                      <a:cubicBezTo>
                        <a:pt x="22" y="40"/>
                        <a:pt x="11" y="44"/>
                        <a:pt x="0" y="47"/>
                      </a:cubicBezTo>
                      <a:cubicBezTo>
                        <a:pt x="4" y="54"/>
                        <a:pt x="4" y="54"/>
                        <a:pt x="4" y="54"/>
                      </a:cubicBezTo>
                      <a:cubicBezTo>
                        <a:pt x="15" y="50"/>
                        <a:pt x="25" y="47"/>
                        <a:pt x="36" y="4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" name="Freeform 1357"/>
                <p:cNvSpPr>
                  <a:spLocks/>
                </p:cNvSpPr>
                <p:nvPr/>
              </p:nvSpPr>
              <p:spPr bwMode="auto">
                <a:xfrm>
                  <a:off x="1581" y="2353"/>
                  <a:ext cx="14" cy="9"/>
                </a:xfrm>
                <a:custGeom>
                  <a:avLst/>
                  <a:gdLst>
                    <a:gd name="T0" fmla="*/ 4 w 14"/>
                    <a:gd name="T1" fmla="*/ 5 h 9"/>
                    <a:gd name="T2" fmla="*/ 5 w 14"/>
                    <a:gd name="T3" fmla="*/ 4 h 9"/>
                    <a:gd name="T4" fmla="*/ 5 w 14"/>
                    <a:gd name="T5" fmla="*/ 5 h 9"/>
                    <a:gd name="T6" fmla="*/ 5 w 14"/>
                    <a:gd name="T7" fmla="*/ 6 h 9"/>
                    <a:gd name="T8" fmla="*/ 3 w 14"/>
                    <a:gd name="T9" fmla="*/ 6 h 9"/>
                    <a:gd name="T10" fmla="*/ 1 w 14"/>
                    <a:gd name="T11" fmla="*/ 7 h 9"/>
                    <a:gd name="T12" fmla="*/ 1 w 14"/>
                    <a:gd name="T13" fmla="*/ 8 h 9"/>
                    <a:gd name="T14" fmla="*/ 4 w 14"/>
                    <a:gd name="T15" fmla="*/ 7 h 9"/>
                    <a:gd name="T16" fmla="*/ 6 w 14"/>
                    <a:gd name="T17" fmla="*/ 7 h 9"/>
                    <a:gd name="T18" fmla="*/ 10 w 14"/>
                    <a:gd name="T19" fmla="*/ 8 h 9"/>
                    <a:gd name="T20" fmla="*/ 13 w 14"/>
                    <a:gd name="T21" fmla="*/ 4 h 9"/>
                    <a:gd name="T22" fmla="*/ 8 w 14"/>
                    <a:gd name="T23" fmla="*/ 1 h 9"/>
                    <a:gd name="T24" fmla="*/ 5 w 14"/>
                    <a:gd name="T25" fmla="*/ 4 h 9"/>
                    <a:gd name="T26" fmla="*/ 4 w 14"/>
                    <a:gd name="T27" fmla="*/ 4 h 9"/>
                    <a:gd name="T28" fmla="*/ 0 w 14"/>
                    <a:gd name="T29" fmla="*/ 5 h 9"/>
                    <a:gd name="T30" fmla="*/ 1 w 14"/>
                    <a:gd name="T31" fmla="*/ 6 h 9"/>
                    <a:gd name="T32" fmla="*/ 4 w 14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5"/>
                      </a:moveTo>
                      <a:cubicBezTo>
                        <a:pt x="4" y="5"/>
                        <a:pt x="5" y="5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3" y="6"/>
                        <a:pt x="2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7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6" y="8"/>
                        <a:pt x="8" y="9"/>
                        <a:pt x="10" y="8"/>
                      </a:cubicBezTo>
                      <a:cubicBezTo>
                        <a:pt x="12" y="8"/>
                        <a:pt x="14" y="6"/>
                        <a:pt x="13" y="4"/>
                      </a:cubicBezTo>
                      <a:cubicBezTo>
                        <a:pt x="13" y="2"/>
                        <a:pt x="10" y="0"/>
                        <a:pt x="8" y="1"/>
                      </a:cubicBezTo>
                      <a:cubicBezTo>
                        <a:pt x="6" y="1"/>
                        <a:pt x="5" y="2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1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3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7" name="Freeform 1358"/>
                <p:cNvSpPr>
                  <a:spLocks/>
                </p:cNvSpPr>
                <p:nvPr/>
              </p:nvSpPr>
              <p:spPr bwMode="auto">
                <a:xfrm>
                  <a:off x="1568" y="2357"/>
                  <a:ext cx="13" cy="8"/>
                </a:xfrm>
                <a:custGeom>
                  <a:avLst/>
                  <a:gdLst>
                    <a:gd name="T0" fmla="*/ 87 w 128"/>
                    <a:gd name="T1" fmla="*/ 47 h 80"/>
                    <a:gd name="T2" fmla="*/ 91 w 128"/>
                    <a:gd name="T3" fmla="*/ 47 h 80"/>
                    <a:gd name="T4" fmla="*/ 128 w 128"/>
                    <a:gd name="T5" fmla="*/ 34 h 80"/>
                    <a:gd name="T6" fmla="*/ 128 w 128"/>
                    <a:gd name="T7" fmla="*/ 27 h 80"/>
                    <a:gd name="T8" fmla="*/ 91 w 128"/>
                    <a:gd name="T9" fmla="*/ 40 h 80"/>
                    <a:gd name="T10" fmla="*/ 87 w 128"/>
                    <a:gd name="T11" fmla="*/ 40 h 80"/>
                    <a:gd name="T12" fmla="*/ 83 w 128"/>
                    <a:gd name="T13" fmla="*/ 30 h 80"/>
                    <a:gd name="T14" fmla="*/ 83 w 128"/>
                    <a:gd name="T15" fmla="*/ 27 h 80"/>
                    <a:gd name="T16" fmla="*/ 95 w 128"/>
                    <a:gd name="T17" fmla="*/ 27 h 80"/>
                    <a:gd name="T18" fmla="*/ 125 w 128"/>
                    <a:gd name="T19" fmla="*/ 17 h 80"/>
                    <a:gd name="T20" fmla="*/ 125 w 128"/>
                    <a:gd name="T21" fmla="*/ 10 h 80"/>
                    <a:gd name="T22" fmla="*/ 95 w 128"/>
                    <a:gd name="T23" fmla="*/ 17 h 80"/>
                    <a:gd name="T24" fmla="*/ 80 w 128"/>
                    <a:gd name="T25" fmla="*/ 20 h 80"/>
                    <a:gd name="T26" fmla="*/ 34 w 128"/>
                    <a:gd name="T27" fmla="*/ 4 h 80"/>
                    <a:gd name="T28" fmla="*/ 4 w 128"/>
                    <a:gd name="T29" fmla="*/ 50 h 80"/>
                    <a:gd name="T30" fmla="*/ 53 w 128"/>
                    <a:gd name="T31" fmla="*/ 77 h 80"/>
                    <a:gd name="T32" fmla="*/ 87 w 128"/>
                    <a:gd name="T33" fmla="*/ 4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7" y="47"/>
                      </a:moveTo>
                      <a:cubicBezTo>
                        <a:pt x="87" y="47"/>
                        <a:pt x="91" y="47"/>
                        <a:pt x="91" y="47"/>
                      </a:cubicBezTo>
                      <a:cubicBezTo>
                        <a:pt x="106" y="44"/>
                        <a:pt x="117" y="37"/>
                        <a:pt x="128" y="34"/>
                      </a:cubicBezTo>
                      <a:cubicBezTo>
                        <a:pt x="128" y="27"/>
                        <a:pt x="128" y="27"/>
                        <a:pt x="128" y="27"/>
                      </a:cubicBezTo>
                      <a:cubicBezTo>
                        <a:pt x="113" y="30"/>
                        <a:pt x="102" y="37"/>
                        <a:pt x="91" y="40"/>
                      </a:cubicBezTo>
                      <a:cubicBezTo>
                        <a:pt x="87" y="40"/>
                        <a:pt x="87" y="40"/>
                        <a:pt x="87" y="40"/>
                      </a:cubicBezTo>
                      <a:cubicBezTo>
                        <a:pt x="87" y="37"/>
                        <a:pt x="87" y="34"/>
                        <a:pt x="83" y="30"/>
                      </a:cubicBezTo>
                      <a:cubicBezTo>
                        <a:pt x="83" y="30"/>
                        <a:pt x="83" y="30"/>
                        <a:pt x="83" y="27"/>
                      </a:cubicBezTo>
                      <a:cubicBezTo>
                        <a:pt x="87" y="27"/>
                        <a:pt x="91" y="27"/>
                        <a:pt x="95" y="27"/>
                      </a:cubicBezTo>
                      <a:cubicBezTo>
                        <a:pt x="106" y="24"/>
                        <a:pt x="113" y="20"/>
                        <a:pt x="125" y="17"/>
                      </a:cubicBezTo>
                      <a:cubicBezTo>
                        <a:pt x="125" y="10"/>
                        <a:pt x="125" y="10"/>
                        <a:pt x="125" y="10"/>
                      </a:cubicBezTo>
                      <a:cubicBezTo>
                        <a:pt x="113" y="14"/>
                        <a:pt x="102" y="17"/>
                        <a:pt x="95" y="17"/>
                      </a:cubicBezTo>
                      <a:cubicBezTo>
                        <a:pt x="91" y="20"/>
                        <a:pt x="83" y="20"/>
                        <a:pt x="80" y="20"/>
                      </a:cubicBezTo>
                      <a:cubicBezTo>
                        <a:pt x="72" y="7"/>
                        <a:pt x="53" y="0"/>
                        <a:pt x="34" y="4"/>
                      </a:cubicBezTo>
                      <a:cubicBezTo>
                        <a:pt x="12" y="7"/>
                        <a:pt x="0" y="30"/>
                        <a:pt x="4" y="50"/>
                      </a:cubicBezTo>
                      <a:cubicBezTo>
                        <a:pt x="12" y="70"/>
                        <a:pt x="31" y="80"/>
                        <a:pt x="53" y="77"/>
                      </a:cubicBezTo>
                      <a:cubicBezTo>
                        <a:pt x="72" y="74"/>
                        <a:pt x="83" y="60"/>
                        <a:pt x="87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8" name="Freeform 1359"/>
                <p:cNvSpPr>
                  <a:spLocks/>
                </p:cNvSpPr>
                <p:nvPr/>
              </p:nvSpPr>
              <p:spPr bwMode="auto">
                <a:xfrm>
                  <a:off x="1568" y="2356"/>
                  <a:ext cx="13" cy="9"/>
                </a:xfrm>
                <a:custGeom>
                  <a:avLst/>
                  <a:gdLst>
                    <a:gd name="T0" fmla="*/ 9 w 13"/>
                    <a:gd name="T1" fmla="*/ 5 h 9"/>
                    <a:gd name="T2" fmla="*/ 9 w 13"/>
                    <a:gd name="T3" fmla="*/ 5 h 9"/>
                    <a:gd name="T4" fmla="*/ 13 w 13"/>
                    <a:gd name="T5" fmla="*/ 4 h 9"/>
                    <a:gd name="T6" fmla="*/ 13 w 13"/>
                    <a:gd name="T7" fmla="*/ 3 h 9"/>
                    <a:gd name="T8" fmla="*/ 9 w 13"/>
                    <a:gd name="T9" fmla="*/ 5 h 9"/>
                    <a:gd name="T10" fmla="*/ 9 w 13"/>
                    <a:gd name="T11" fmla="*/ 5 h 9"/>
                    <a:gd name="T12" fmla="*/ 8 w 13"/>
                    <a:gd name="T13" fmla="*/ 4 h 9"/>
                    <a:gd name="T14" fmla="*/ 8 w 13"/>
                    <a:gd name="T15" fmla="*/ 3 h 9"/>
                    <a:gd name="T16" fmla="*/ 10 w 13"/>
                    <a:gd name="T17" fmla="*/ 3 h 9"/>
                    <a:gd name="T18" fmla="*/ 13 w 13"/>
                    <a:gd name="T19" fmla="*/ 2 h 9"/>
                    <a:gd name="T20" fmla="*/ 13 w 13"/>
                    <a:gd name="T21" fmla="*/ 2 h 9"/>
                    <a:gd name="T22" fmla="*/ 10 w 13"/>
                    <a:gd name="T23" fmla="*/ 2 h 9"/>
                    <a:gd name="T24" fmla="*/ 8 w 13"/>
                    <a:gd name="T25" fmla="*/ 3 h 9"/>
                    <a:gd name="T26" fmla="*/ 3 w 13"/>
                    <a:gd name="T27" fmla="*/ 1 h 9"/>
                    <a:gd name="T28" fmla="*/ 0 w 13"/>
                    <a:gd name="T29" fmla="*/ 6 h 9"/>
                    <a:gd name="T30" fmla="*/ 5 w 13"/>
                    <a:gd name="T31" fmla="*/ 9 h 9"/>
                    <a:gd name="T32" fmla="*/ 9 w 13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5"/>
                        <a:pt x="12" y="4"/>
                        <a:pt x="13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4"/>
                        <a:pt x="10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2" y="3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2"/>
                        <a:pt x="10" y="2"/>
                        <a:pt x="10" y="2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0" y="6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8"/>
                        <a:pt x="8" y="7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9" name="Freeform 1360"/>
                <p:cNvSpPr>
                  <a:spLocks/>
                </p:cNvSpPr>
                <p:nvPr/>
              </p:nvSpPr>
              <p:spPr bwMode="auto">
                <a:xfrm>
                  <a:off x="2132" y="2236"/>
                  <a:ext cx="16" cy="9"/>
                </a:xfrm>
                <a:custGeom>
                  <a:avLst/>
                  <a:gdLst>
                    <a:gd name="T0" fmla="*/ 40 w 144"/>
                    <a:gd name="T1" fmla="*/ 44 h 80"/>
                    <a:gd name="T2" fmla="*/ 48 w 144"/>
                    <a:gd name="T3" fmla="*/ 40 h 80"/>
                    <a:gd name="T4" fmla="*/ 48 w 144"/>
                    <a:gd name="T5" fmla="*/ 50 h 80"/>
                    <a:gd name="T6" fmla="*/ 52 w 144"/>
                    <a:gd name="T7" fmla="*/ 54 h 80"/>
                    <a:gd name="T8" fmla="*/ 32 w 144"/>
                    <a:gd name="T9" fmla="*/ 57 h 80"/>
                    <a:gd name="T10" fmla="*/ 4 w 144"/>
                    <a:gd name="T11" fmla="*/ 64 h 80"/>
                    <a:gd name="T12" fmla="*/ 8 w 144"/>
                    <a:gd name="T13" fmla="*/ 70 h 80"/>
                    <a:gd name="T14" fmla="*/ 36 w 144"/>
                    <a:gd name="T15" fmla="*/ 64 h 80"/>
                    <a:gd name="T16" fmla="*/ 56 w 144"/>
                    <a:gd name="T17" fmla="*/ 60 h 80"/>
                    <a:gd name="T18" fmla="*/ 104 w 144"/>
                    <a:gd name="T19" fmla="*/ 77 h 80"/>
                    <a:gd name="T20" fmla="*/ 136 w 144"/>
                    <a:gd name="T21" fmla="*/ 30 h 80"/>
                    <a:gd name="T22" fmla="*/ 80 w 144"/>
                    <a:gd name="T23" fmla="*/ 4 h 80"/>
                    <a:gd name="T24" fmla="*/ 48 w 144"/>
                    <a:gd name="T25" fmla="*/ 34 h 80"/>
                    <a:gd name="T26" fmla="*/ 36 w 144"/>
                    <a:gd name="T27" fmla="*/ 37 h 80"/>
                    <a:gd name="T28" fmla="*/ 0 w 144"/>
                    <a:gd name="T29" fmla="*/ 47 h 80"/>
                    <a:gd name="T30" fmla="*/ 4 w 144"/>
                    <a:gd name="T31" fmla="*/ 54 h 80"/>
                    <a:gd name="T32" fmla="*/ 40 w 144"/>
                    <a:gd name="T33" fmla="*/ 4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0" y="44"/>
                      </a:moveTo>
                      <a:cubicBezTo>
                        <a:pt x="40" y="40"/>
                        <a:pt x="44" y="40"/>
                        <a:pt x="48" y="40"/>
                      </a:cubicBezTo>
                      <a:cubicBezTo>
                        <a:pt x="48" y="44"/>
                        <a:pt x="48" y="47"/>
                        <a:pt x="48" y="50"/>
                      </a:cubicBezTo>
                      <a:cubicBezTo>
                        <a:pt x="48" y="50"/>
                        <a:pt x="52" y="54"/>
                        <a:pt x="52" y="54"/>
                      </a:cubicBezTo>
                      <a:cubicBezTo>
                        <a:pt x="44" y="54"/>
                        <a:pt x="40" y="54"/>
                        <a:pt x="32" y="57"/>
                      </a:cubicBezTo>
                      <a:cubicBezTo>
                        <a:pt x="24" y="57"/>
                        <a:pt x="16" y="60"/>
                        <a:pt x="4" y="64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16" y="67"/>
                        <a:pt x="28" y="64"/>
                        <a:pt x="36" y="64"/>
                      </a:cubicBezTo>
                      <a:cubicBezTo>
                        <a:pt x="40" y="60"/>
                        <a:pt x="48" y="60"/>
                        <a:pt x="56" y="60"/>
                      </a:cubicBezTo>
                      <a:cubicBezTo>
                        <a:pt x="64" y="74"/>
                        <a:pt x="84" y="80"/>
                        <a:pt x="104" y="77"/>
                      </a:cubicBezTo>
                      <a:cubicBezTo>
                        <a:pt x="128" y="70"/>
                        <a:pt x="144" y="50"/>
                        <a:pt x="136" y="30"/>
                      </a:cubicBezTo>
                      <a:cubicBezTo>
                        <a:pt x="132" y="10"/>
                        <a:pt x="104" y="0"/>
                        <a:pt x="80" y="4"/>
                      </a:cubicBezTo>
                      <a:cubicBezTo>
                        <a:pt x="64" y="7"/>
                        <a:pt x="52" y="20"/>
                        <a:pt x="48" y="34"/>
                      </a:cubicBezTo>
                      <a:cubicBezTo>
                        <a:pt x="44" y="34"/>
                        <a:pt x="40" y="34"/>
                        <a:pt x="36" y="37"/>
                      </a:cubicBezTo>
                      <a:cubicBezTo>
                        <a:pt x="24" y="37"/>
                        <a:pt x="12" y="44"/>
                        <a:pt x="0" y="47"/>
                      </a:cubicBezTo>
                      <a:cubicBezTo>
                        <a:pt x="4" y="54"/>
                        <a:pt x="4" y="54"/>
                        <a:pt x="4" y="54"/>
                      </a:cubicBezTo>
                      <a:cubicBezTo>
                        <a:pt x="16" y="47"/>
                        <a:pt x="28" y="44"/>
                        <a:pt x="40" y="4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0" name="Freeform 1361"/>
                <p:cNvSpPr>
                  <a:spLocks/>
                </p:cNvSpPr>
                <p:nvPr/>
              </p:nvSpPr>
              <p:spPr bwMode="auto">
                <a:xfrm>
                  <a:off x="2132" y="2236"/>
                  <a:ext cx="16" cy="9"/>
                </a:xfrm>
                <a:custGeom>
                  <a:avLst/>
                  <a:gdLst>
                    <a:gd name="T0" fmla="*/ 5 w 16"/>
                    <a:gd name="T1" fmla="*/ 5 h 9"/>
                    <a:gd name="T2" fmla="*/ 5 w 16"/>
                    <a:gd name="T3" fmla="*/ 4 h 9"/>
                    <a:gd name="T4" fmla="*/ 5 w 16"/>
                    <a:gd name="T5" fmla="*/ 5 h 9"/>
                    <a:gd name="T6" fmla="*/ 6 w 16"/>
                    <a:gd name="T7" fmla="*/ 6 h 9"/>
                    <a:gd name="T8" fmla="*/ 4 w 16"/>
                    <a:gd name="T9" fmla="*/ 6 h 9"/>
                    <a:gd name="T10" fmla="*/ 1 w 16"/>
                    <a:gd name="T11" fmla="*/ 7 h 9"/>
                    <a:gd name="T12" fmla="*/ 1 w 16"/>
                    <a:gd name="T13" fmla="*/ 8 h 9"/>
                    <a:gd name="T14" fmla="*/ 4 w 16"/>
                    <a:gd name="T15" fmla="*/ 7 h 9"/>
                    <a:gd name="T16" fmla="*/ 6 w 16"/>
                    <a:gd name="T17" fmla="*/ 7 h 9"/>
                    <a:gd name="T18" fmla="*/ 11 w 16"/>
                    <a:gd name="T19" fmla="*/ 8 h 9"/>
                    <a:gd name="T20" fmla="*/ 15 w 16"/>
                    <a:gd name="T21" fmla="*/ 3 h 9"/>
                    <a:gd name="T22" fmla="*/ 9 w 16"/>
                    <a:gd name="T23" fmla="*/ 1 h 9"/>
                    <a:gd name="T24" fmla="*/ 5 w 16"/>
                    <a:gd name="T25" fmla="*/ 4 h 9"/>
                    <a:gd name="T26" fmla="*/ 4 w 16"/>
                    <a:gd name="T27" fmla="*/ 4 h 9"/>
                    <a:gd name="T28" fmla="*/ 0 w 16"/>
                    <a:gd name="T29" fmla="*/ 5 h 9"/>
                    <a:gd name="T30" fmla="*/ 1 w 16"/>
                    <a:gd name="T31" fmla="*/ 6 h 9"/>
                    <a:gd name="T32" fmla="*/ 5 w 16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9">
                      <a:moveTo>
                        <a:pt x="5" y="5"/>
                      </a:move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6" y="6"/>
                        <a:pt x="6" y="6"/>
                      </a:cubicBezTo>
                      <a:cubicBezTo>
                        <a:pt x="5" y="6"/>
                        <a:pt x="5" y="6"/>
                        <a:pt x="4" y="6"/>
                      </a:cubicBezTo>
                      <a:cubicBezTo>
                        <a:pt x="3" y="6"/>
                        <a:pt x="2" y="7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7"/>
                        <a:pt x="3" y="7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7" y="8"/>
                        <a:pt x="9" y="9"/>
                        <a:pt x="11" y="8"/>
                      </a:cubicBezTo>
                      <a:cubicBezTo>
                        <a:pt x="14" y="8"/>
                        <a:pt x="16" y="5"/>
                        <a:pt x="15" y="3"/>
                      </a:cubicBezTo>
                      <a:cubicBezTo>
                        <a:pt x="14" y="1"/>
                        <a:pt x="11" y="0"/>
                        <a:pt x="9" y="1"/>
                      </a:cubicBezTo>
                      <a:cubicBezTo>
                        <a:pt x="7" y="1"/>
                        <a:pt x="6" y="2"/>
                        <a:pt x="5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3" y="4"/>
                        <a:pt x="2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3" y="5"/>
                        <a:pt x="5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1" name="Freeform 1362"/>
                <p:cNvSpPr>
                  <a:spLocks/>
                </p:cNvSpPr>
                <p:nvPr/>
              </p:nvSpPr>
              <p:spPr bwMode="auto">
                <a:xfrm>
                  <a:off x="2119" y="2240"/>
                  <a:ext cx="13" cy="8"/>
                </a:xfrm>
                <a:custGeom>
                  <a:avLst/>
                  <a:gdLst>
                    <a:gd name="T0" fmla="*/ 88 w 128"/>
                    <a:gd name="T1" fmla="*/ 48 h 80"/>
                    <a:gd name="T2" fmla="*/ 92 w 128"/>
                    <a:gd name="T3" fmla="*/ 45 h 80"/>
                    <a:gd name="T4" fmla="*/ 128 w 128"/>
                    <a:gd name="T5" fmla="*/ 36 h 80"/>
                    <a:gd name="T6" fmla="*/ 128 w 128"/>
                    <a:gd name="T7" fmla="*/ 26 h 80"/>
                    <a:gd name="T8" fmla="*/ 92 w 128"/>
                    <a:gd name="T9" fmla="*/ 39 h 80"/>
                    <a:gd name="T10" fmla="*/ 88 w 128"/>
                    <a:gd name="T11" fmla="*/ 39 h 80"/>
                    <a:gd name="T12" fmla="*/ 85 w 128"/>
                    <a:gd name="T13" fmla="*/ 32 h 80"/>
                    <a:gd name="T14" fmla="*/ 85 w 128"/>
                    <a:gd name="T15" fmla="*/ 29 h 80"/>
                    <a:gd name="T16" fmla="*/ 96 w 128"/>
                    <a:gd name="T17" fmla="*/ 26 h 80"/>
                    <a:gd name="T18" fmla="*/ 125 w 128"/>
                    <a:gd name="T19" fmla="*/ 16 h 80"/>
                    <a:gd name="T20" fmla="*/ 121 w 128"/>
                    <a:gd name="T21" fmla="*/ 10 h 80"/>
                    <a:gd name="T22" fmla="*/ 96 w 128"/>
                    <a:gd name="T23" fmla="*/ 20 h 80"/>
                    <a:gd name="T24" fmla="*/ 81 w 128"/>
                    <a:gd name="T25" fmla="*/ 23 h 80"/>
                    <a:gd name="T26" fmla="*/ 37 w 128"/>
                    <a:gd name="T27" fmla="*/ 4 h 80"/>
                    <a:gd name="T28" fmla="*/ 8 w 128"/>
                    <a:gd name="T29" fmla="*/ 48 h 80"/>
                    <a:gd name="T30" fmla="*/ 55 w 128"/>
                    <a:gd name="T31" fmla="*/ 74 h 80"/>
                    <a:gd name="T32" fmla="*/ 88 w 128"/>
                    <a:gd name="T33" fmla="*/ 4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8" y="48"/>
                      </a:moveTo>
                      <a:cubicBezTo>
                        <a:pt x="88" y="48"/>
                        <a:pt x="92" y="45"/>
                        <a:pt x="92" y="45"/>
                      </a:cubicBezTo>
                      <a:cubicBezTo>
                        <a:pt x="107" y="42"/>
                        <a:pt x="117" y="39"/>
                        <a:pt x="128" y="36"/>
                      </a:cubicBezTo>
                      <a:cubicBezTo>
                        <a:pt x="128" y="26"/>
                        <a:pt x="128" y="26"/>
                        <a:pt x="128" y="26"/>
                      </a:cubicBezTo>
                      <a:cubicBezTo>
                        <a:pt x="114" y="32"/>
                        <a:pt x="103" y="36"/>
                        <a:pt x="92" y="39"/>
                      </a:cubicBezTo>
                      <a:cubicBezTo>
                        <a:pt x="88" y="39"/>
                        <a:pt x="88" y="39"/>
                        <a:pt x="88" y="39"/>
                      </a:cubicBezTo>
                      <a:cubicBezTo>
                        <a:pt x="88" y="36"/>
                        <a:pt x="85" y="36"/>
                        <a:pt x="85" y="32"/>
                      </a:cubicBezTo>
                      <a:cubicBezTo>
                        <a:pt x="85" y="29"/>
                        <a:pt x="85" y="29"/>
                        <a:pt x="85" y="29"/>
                      </a:cubicBezTo>
                      <a:cubicBezTo>
                        <a:pt x="88" y="29"/>
                        <a:pt x="92" y="29"/>
                        <a:pt x="96" y="26"/>
                      </a:cubicBezTo>
                      <a:cubicBezTo>
                        <a:pt x="103" y="26"/>
                        <a:pt x="114" y="20"/>
                        <a:pt x="125" y="16"/>
                      </a:cubicBezTo>
                      <a:cubicBezTo>
                        <a:pt x="121" y="10"/>
                        <a:pt x="121" y="10"/>
                        <a:pt x="121" y="10"/>
                      </a:cubicBezTo>
                      <a:cubicBezTo>
                        <a:pt x="114" y="13"/>
                        <a:pt x="103" y="16"/>
                        <a:pt x="96" y="20"/>
                      </a:cubicBezTo>
                      <a:cubicBezTo>
                        <a:pt x="88" y="20"/>
                        <a:pt x="85" y="20"/>
                        <a:pt x="81" y="23"/>
                      </a:cubicBezTo>
                      <a:cubicBezTo>
                        <a:pt x="74" y="7"/>
                        <a:pt x="52" y="0"/>
                        <a:pt x="37" y="4"/>
                      </a:cubicBezTo>
                      <a:cubicBezTo>
                        <a:pt x="15" y="10"/>
                        <a:pt x="0" y="29"/>
                        <a:pt x="8" y="48"/>
                      </a:cubicBezTo>
                      <a:cubicBezTo>
                        <a:pt x="11" y="68"/>
                        <a:pt x="33" y="80"/>
                        <a:pt x="55" y="74"/>
                      </a:cubicBezTo>
                      <a:cubicBezTo>
                        <a:pt x="70" y="71"/>
                        <a:pt x="81" y="61"/>
                        <a:pt x="88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2" name="Freeform 1363"/>
                <p:cNvSpPr>
                  <a:spLocks/>
                </p:cNvSpPr>
                <p:nvPr/>
              </p:nvSpPr>
              <p:spPr bwMode="auto">
                <a:xfrm>
                  <a:off x="2119" y="2240"/>
                  <a:ext cx="13" cy="8"/>
                </a:xfrm>
                <a:custGeom>
                  <a:avLst/>
                  <a:gdLst>
                    <a:gd name="T0" fmla="*/ 9 w 13"/>
                    <a:gd name="T1" fmla="*/ 5 h 8"/>
                    <a:gd name="T2" fmla="*/ 9 w 13"/>
                    <a:gd name="T3" fmla="*/ 4 h 8"/>
                    <a:gd name="T4" fmla="*/ 13 w 13"/>
                    <a:gd name="T5" fmla="*/ 3 h 8"/>
                    <a:gd name="T6" fmla="*/ 13 w 13"/>
                    <a:gd name="T7" fmla="*/ 2 h 8"/>
                    <a:gd name="T8" fmla="*/ 9 w 13"/>
                    <a:gd name="T9" fmla="*/ 4 h 8"/>
                    <a:gd name="T10" fmla="*/ 9 w 13"/>
                    <a:gd name="T11" fmla="*/ 4 h 8"/>
                    <a:gd name="T12" fmla="*/ 9 w 13"/>
                    <a:gd name="T13" fmla="*/ 3 h 8"/>
                    <a:gd name="T14" fmla="*/ 9 w 13"/>
                    <a:gd name="T15" fmla="*/ 3 h 8"/>
                    <a:gd name="T16" fmla="*/ 10 w 13"/>
                    <a:gd name="T17" fmla="*/ 2 h 8"/>
                    <a:gd name="T18" fmla="*/ 13 w 13"/>
                    <a:gd name="T19" fmla="*/ 1 h 8"/>
                    <a:gd name="T20" fmla="*/ 13 w 13"/>
                    <a:gd name="T21" fmla="*/ 1 h 8"/>
                    <a:gd name="T22" fmla="*/ 10 w 13"/>
                    <a:gd name="T23" fmla="*/ 2 h 8"/>
                    <a:gd name="T24" fmla="*/ 8 w 13"/>
                    <a:gd name="T25" fmla="*/ 2 h 8"/>
                    <a:gd name="T26" fmla="*/ 4 w 13"/>
                    <a:gd name="T27" fmla="*/ 0 h 8"/>
                    <a:gd name="T28" fmla="*/ 1 w 13"/>
                    <a:gd name="T29" fmla="*/ 5 h 8"/>
                    <a:gd name="T30" fmla="*/ 6 w 13"/>
                    <a:gd name="T31" fmla="*/ 7 h 8"/>
                    <a:gd name="T32" fmla="*/ 9 w 13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9" y="5"/>
                      </a:move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11" y="4"/>
                        <a:pt x="12" y="4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2"/>
                      </a:cubicBezTo>
                      <a:cubicBezTo>
                        <a:pt x="11" y="2"/>
                        <a:pt x="12" y="2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1"/>
                        <a:pt x="11" y="1"/>
                        <a:pt x="10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8" y="0"/>
                        <a:pt x="5" y="0"/>
                        <a:pt x="4" y="0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1" y="7"/>
                        <a:pt x="3" y="8"/>
                        <a:pt x="6" y="7"/>
                      </a:cubicBezTo>
                      <a:cubicBezTo>
                        <a:pt x="7" y="7"/>
                        <a:pt x="8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3" name="Freeform 1364"/>
                <p:cNvSpPr>
                  <a:spLocks/>
                </p:cNvSpPr>
                <p:nvPr/>
              </p:nvSpPr>
              <p:spPr bwMode="auto">
                <a:xfrm>
                  <a:off x="1585" y="2362"/>
                  <a:ext cx="13" cy="8"/>
                </a:xfrm>
                <a:custGeom>
                  <a:avLst/>
                  <a:gdLst>
                    <a:gd name="T0" fmla="*/ 33 w 128"/>
                    <a:gd name="T1" fmla="*/ 45 h 80"/>
                    <a:gd name="T2" fmla="*/ 44 w 128"/>
                    <a:gd name="T3" fmla="*/ 42 h 80"/>
                    <a:gd name="T4" fmla="*/ 44 w 128"/>
                    <a:gd name="T5" fmla="*/ 52 h 80"/>
                    <a:gd name="T6" fmla="*/ 44 w 128"/>
                    <a:gd name="T7" fmla="*/ 55 h 80"/>
                    <a:gd name="T8" fmla="*/ 30 w 128"/>
                    <a:gd name="T9" fmla="*/ 58 h 80"/>
                    <a:gd name="T10" fmla="*/ 4 w 128"/>
                    <a:gd name="T11" fmla="*/ 64 h 80"/>
                    <a:gd name="T12" fmla="*/ 8 w 128"/>
                    <a:gd name="T13" fmla="*/ 74 h 80"/>
                    <a:gd name="T14" fmla="*/ 30 w 128"/>
                    <a:gd name="T15" fmla="*/ 64 h 80"/>
                    <a:gd name="T16" fmla="*/ 48 w 128"/>
                    <a:gd name="T17" fmla="*/ 61 h 80"/>
                    <a:gd name="T18" fmla="*/ 96 w 128"/>
                    <a:gd name="T19" fmla="*/ 74 h 80"/>
                    <a:gd name="T20" fmla="*/ 125 w 128"/>
                    <a:gd name="T21" fmla="*/ 32 h 80"/>
                    <a:gd name="T22" fmla="*/ 70 w 128"/>
                    <a:gd name="T23" fmla="*/ 7 h 80"/>
                    <a:gd name="T24" fmla="*/ 41 w 128"/>
                    <a:gd name="T25" fmla="*/ 36 h 80"/>
                    <a:gd name="T26" fmla="*/ 33 w 128"/>
                    <a:gd name="T27" fmla="*/ 39 h 80"/>
                    <a:gd name="T28" fmla="*/ 0 w 128"/>
                    <a:gd name="T29" fmla="*/ 48 h 80"/>
                    <a:gd name="T30" fmla="*/ 0 w 128"/>
                    <a:gd name="T31" fmla="*/ 55 h 80"/>
                    <a:gd name="T32" fmla="*/ 33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5"/>
                      </a:moveTo>
                      <a:cubicBezTo>
                        <a:pt x="37" y="42"/>
                        <a:pt x="41" y="42"/>
                        <a:pt x="44" y="42"/>
                      </a:cubicBezTo>
                      <a:cubicBezTo>
                        <a:pt x="41" y="45"/>
                        <a:pt x="44" y="48"/>
                        <a:pt x="44" y="52"/>
                      </a:cubicBezTo>
                      <a:cubicBezTo>
                        <a:pt x="44" y="52"/>
                        <a:pt x="44" y="55"/>
                        <a:pt x="44" y="55"/>
                      </a:cubicBezTo>
                      <a:cubicBezTo>
                        <a:pt x="41" y="55"/>
                        <a:pt x="33" y="55"/>
                        <a:pt x="30" y="58"/>
                      </a:cubicBezTo>
                      <a:cubicBezTo>
                        <a:pt x="22" y="58"/>
                        <a:pt x="15" y="61"/>
                        <a:pt x="4" y="64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15" y="71"/>
                        <a:pt x="22" y="64"/>
                        <a:pt x="30" y="64"/>
                      </a:cubicBezTo>
                      <a:cubicBezTo>
                        <a:pt x="37" y="61"/>
                        <a:pt x="44" y="61"/>
                        <a:pt x="48" y="61"/>
                      </a:cubicBezTo>
                      <a:cubicBezTo>
                        <a:pt x="59" y="74"/>
                        <a:pt x="77" y="80"/>
                        <a:pt x="96" y="74"/>
                      </a:cubicBezTo>
                      <a:cubicBezTo>
                        <a:pt x="114" y="71"/>
                        <a:pt x="128" y="52"/>
                        <a:pt x="125" y="32"/>
                      </a:cubicBezTo>
                      <a:cubicBezTo>
                        <a:pt x="117" y="13"/>
                        <a:pt x="92" y="0"/>
                        <a:pt x="70" y="7"/>
                      </a:cubicBezTo>
                      <a:cubicBezTo>
                        <a:pt x="55" y="10"/>
                        <a:pt x="44" y="23"/>
                        <a:pt x="41" y="36"/>
                      </a:cubicBezTo>
                      <a:cubicBezTo>
                        <a:pt x="41" y="36"/>
                        <a:pt x="33" y="39"/>
                        <a:pt x="33" y="39"/>
                      </a:cubicBezTo>
                      <a:cubicBezTo>
                        <a:pt x="22" y="42"/>
                        <a:pt x="8" y="45"/>
                        <a:pt x="0" y="48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11" y="52"/>
                        <a:pt x="22" y="48"/>
                        <a:pt x="3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4" name="Freeform 1365"/>
                <p:cNvSpPr>
                  <a:spLocks/>
                </p:cNvSpPr>
                <p:nvPr/>
              </p:nvSpPr>
              <p:spPr bwMode="auto">
                <a:xfrm>
                  <a:off x="1585" y="2362"/>
                  <a:ext cx="13" cy="8"/>
                </a:xfrm>
                <a:custGeom>
                  <a:avLst/>
                  <a:gdLst>
                    <a:gd name="T0" fmla="*/ 3 w 13"/>
                    <a:gd name="T1" fmla="*/ 4 h 8"/>
                    <a:gd name="T2" fmla="*/ 4 w 13"/>
                    <a:gd name="T3" fmla="*/ 4 h 8"/>
                    <a:gd name="T4" fmla="*/ 4 w 13"/>
                    <a:gd name="T5" fmla="*/ 5 h 8"/>
                    <a:gd name="T6" fmla="*/ 4 w 13"/>
                    <a:gd name="T7" fmla="*/ 5 h 8"/>
                    <a:gd name="T8" fmla="*/ 3 w 13"/>
                    <a:gd name="T9" fmla="*/ 6 h 8"/>
                    <a:gd name="T10" fmla="*/ 0 w 13"/>
                    <a:gd name="T11" fmla="*/ 6 h 8"/>
                    <a:gd name="T12" fmla="*/ 0 w 13"/>
                    <a:gd name="T13" fmla="*/ 7 h 8"/>
                    <a:gd name="T14" fmla="*/ 3 w 13"/>
                    <a:gd name="T15" fmla="*/ 6 h 8"/>
                    <a:gd name="T16" fmla="*/ 5 w 13"/>
                    <a:gd name="T17" fmla="*/ 6 h 8"/>
                    <a:gd name="T18" fmla="*/ 10 w 13"/>
                    <a:gd name="T19" fmla="*/ 7 h 8"/>
                    <a:gd name="T20" fmla="*/ 13 w 13"/>
                    <a:gd name="T21" fmla="*/ 3 h 8"/>
                    <a:gd name="T22" fmla="*/ 7 w 13"/>
                    <a:gd name="T23" fmla="*/ 0 h 8"/>
                    <a:gd name="T24" fmla="*/ 4 w 13"/>
                    <a:gd name="T25" fmla="*/ 3 h 8"/>
                    <a:gd name="T26" fmla="*/ 3 w 13"/>
                    <a:gd name="T27" fmla="*/ 4 h 8"/>
                    <a:gd name="T28" fmla="*/ 0 w 13"/>
                    <a:gd name="T29" fmla="*/ 5 h 8"/>
                    <a:gd name="T30" fmla="*/ 0 w 13"/>
                    <a:gd name="T31" fmla="*/ 5 h 8"/>
                    <a:gd name="T32" fmla="*/ 3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6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7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6" y="7"/>
                        <a:pt x="8" y="8"/>
                        <a:pt x="10" y="7"/>
                      </a:cubicBezTo>
                      <a:cubicBezTo>
                        <a:pt x="12" y="7"/>
                        <a:pt x="13" y="5"/>
                        <a:pt x="13" y="3"/>
                      </a:cubicBezTo>
                      <a:cubicBezTo>
                        <a:pt x="12" y="1"/>
                        <a:pt x="9" y="0"/>
                        <a:pt x="7" y="0"/>
                      </a:cubicBezTo>
                      <a:cubicBezTo>
                        <a:pt x="5" y="1"/>
                        <a:pt x="4" y="2"/>
                        <a:pt x="4" y="3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2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2" y="5"/>
                        <a:pt x="3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5" name="Freeform 1366"/>
                <p:cNvSpPr>
                  <a:spLocks/>
                </p:cNvSpPr>
                <p:nvPr/>
              </p:nvSpPr>
              <p:spPr bwMode="auto">
                <a:xfrm>
                  <a:off x="1569" y="2365"/>
                  <a:ext cx="16" cy="8"/>
                </a:xfrm>
                <a:custGeom>
                  <a:avLst/>
                  <a:gdLst>
                    <a:gd name="T0" fmla="*/ 99 w 144"/>
                    <a:gd name="T1" fmla="*/ 48 h 80"/>
                    <a:gd name="T2" fmla="*/ 103 w 144"/>
                    <a:gd name="T3" fmla="*/ 45 h 80"/>
                    <a:gd name="T4" fmla="*/ 144 w 144"/>
                    <a:gd name="T5" fmla="*/ 32 h 80"/>
                    <a:gd name="T6" fmla="*/ 140 w 144"/>
                    <a:gd name="T7" fmla="*/ 26 h 80"/>
                    <a:gd name="T8" fmla="*/ 99 w 144"/>
                    <a:gd name="T9" fmla="*/ 39 h 80"/>
                    <a:gd name="T10" fmla="*/ 99 w 144"/>
                    <a:gd name="T11" fmla="*/ 39 h 80"/>
                    <a:gd name="T12" fmla="*/ 95 w 144"/>
                    <a:gd name="T13" fmla="*/ 32 h 80"/>
                    <a:gd name="T14" fmla="*/ 95 w 144"/>
                    <a:gd name="T15" fmla="*/ 29 h 80"/>
                    <a:gd name="T16" fmla="*/ 107 w 144"/>
                    <a:gd name="T17" fmla="*/ 26 h 80"/>
                    <a:gd name="T18" fmla="*/ 140 w 144"/>
                    <a:gd name="T19" fmla="*/ 16 h 80"/>
                    <a:gd name="T20" fmla="*/ 136 w 144"/>
                    <a:gd name="T21" fmla="*/ 10 h 80"/>
                    <a:gd name="T22" fmla="*/ 103 w 144"/>
                    <a:gd name="T23" fmla="*/ 20 h 80"/>
                    <a:gd name="T24" fmla="*/ 91 w 144"/>
                    <a:gd name="T25" fmla="*/ 23 h 80"/>
                    <a:gd name="T26" fmla="*/ 37 w 144"/>
                    <a:gd name="T27" fmla="*/ 7 h 80"/>
                    <a:gd name="T28" fmla="*/ 9 w 144"/>
                    <a:gd name="T29" fmla="*/ 52 h 80"/>
                    <a:gd name="T30" fmla="*/ 62 w 144"/>
                    <a:gd name="T31" fmla="*/ 74 h 80"/>
                    <a:gd name="T32" fmla="*/ 99 w 144"/>
                    <a:gd name="T33" fmla="*/ 4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99" y="48"/>
                      </a:moveTo>
                      <a:cubicBezTo>
                        <a:pt x="99" y="48"/>
                        <a:pt x="103" y="45"/>
                        <a:pt x="103" y="45"/>
                      </a:cubicBezTo>
                      <a:cubicBezTo>
                        <a:pt x="120" y="42"/>
                        <a:pt x="132" y="36"/>
                        <a:pt x="144" y="32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28" y="32"/>
                        <a:pt x="116" y="36"/>
                        <a:pt x="99" y="39"/>
                      </a:cubicBezTo>
                      <a:cubicBezTo>
                        <a:pt x="99" y="39"/>
                        <a:pt x="99" y="39"/>
                        <a:pt x="99" y="39"/>
                      </a:cubicBezTo>
                      <a:cubicBezTo>
                        <a:pt x="95" y="36"/>
                        <a:pt x="95" y="36"/>
                        <a:pt x="95" y="32"/>
                      </a:cubicBezTo>
                      <a:cubicBezTo>
                        <a:pt x="95" y="29"/>
                        <a:pt x="95" y="29"/>
                        <a:pt x="95" y="29"/>
                      </a:cubicBezTo>
                      <a:cubicBezTo>
                        <a:pt x="99" y="29"/>
                        <a:pt x="103" y="26"/>
                        <a:pt x="107" y="26"/>
                      </a:cubicBezTo>
                      <a:cubicBezTo>
                        <a:pt x="116" y="23"/>
                        <a:pt x="128" y="20"/>
                        <a:pt x="140" y="16"/>
                      </a:cubicBezTo>
                      <a:cubicBezTo>
                        <a:pt x="136" y="10"/>
                        <a:pt x="136" y="10"/>
                        <a:pt x="136" y="10"/>
                      </a:cubicBezTo>
                      <a:cubicBezTo>
                        <a:pt x="124" y="13"/>
                        <a:pt x="116" y="16"/>
                        <a:pt x="103" y="20"/>
                      </a:cubicBezTo>
                      <a:cubicBezTo>
                        <a:pt x="99" y="20"/>
                        <a:pt x="95" y="20"/>
                        <a:pt x="91" y="23"/>
                      </a:cubicBezTo>
                      <a:cubicBezTo>
                        <a:pt x="79" y="7"/>
                        <a:pt x="58" y="0"/>
                        <a:pt x="37" y="7"/>
                      </a:cubicBezTo>
                      <a:cubicBezTo>
                        <a:pt x="13" y="10"/>
                        <a:pt x="0" y="32"/>
                        <a:pt x="9" y="52"/>
                      </a:cubicBezTo>
                      <a:cubicBezTo>
                        <a:pt x="17" y="71"/>
                        <a:pt x="37" y="80"/>
                        <a:pt x="62" y="74"/>
                      </a:cubicBezTo>
                      <a:cubicBezTo>
                        <a:pt x="83" y="71"/>
                        <a:pt x="95" y="61"/>
                        <a:pt x="99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6" name="Freeform 1367"/>
                <p:cNvSpPr>
                  <a:spLocks/>
                </p:cNvSpPr>
                <p:nvPr/>
              </p:nvSpPr>
              <p:spPr bwMode="auto">
                <a:xfrm>
                  <a:off x="1569" y="2365"/>
                  <a:ext cx="16" cy="8"/>
                </a:xfrm>
                <a:custGeom>
                  <a:avLst/>
                  <a:gdLst>
                    <a:gd name="T0" fmla="*/ 11 w 16"/>
                    <a:gd name="T1" fmla="*/ 5 h 8"/>
                    <a:gd name="T2" fmla="*/ 11 w 16"/>
                    <a:gd name="T3" fmla="*/ 5 h 8"/>
                    <a:gd name="T4" fmla="*/ 16 w 16"/>
                    <a:gd name="T5" fmla="*/ 3 h 8"/>
                    <a:gd name="T6" fmla="*/ 15 w 16"/>
                    <a:gd name="T7" fmla="*/ 3 h 8"/>
                    <a:gd name="T8" fmla="*/ 11 w 16"/>
                    <a:gd name="T9" fmla="*/ 4 h 8"/>
                    <a:gd name="T10" fmla="*/ 11 w 16"/>
                    <a:gd name="T11" fmla="*/ 4 h 8"/>
                    <a:gd name="T12" fmla="*/ 10 w 16"/>
                    <a:gd name="T13" fmla="*/ 3 h 8"/>
                    <a:gd name="T14" fmla="*/ 10 w 16"/>
                    <a:gd name="T15" fmla="*/ 3 h 8"/>
                    <a:gd name="T16" fmla="*/ 12 w 16"/>
                    <a:gd name="T17" fmla="*/ 3 h 8"/>
                    <a:gd name="T18" fmla="*/ 15 w 16"/>
                    <a:gd name="T19" fmla="*/ 2 h 8"/>
                    <a:gd name="T20" fmla="*/ 15 w 16"/>
                    <a:gd name="T21" fmla="*/ 1 h 8"/>
                    <a:gd name="T22" fmla="*/ 11 w 16"/>
                    <a:gd name="T23" fmla="*/ 2 h 8"/>
                    <a:gd name="T24" fmla="*/ 10 w 16"/>
                    <a:gd name="T25" fmla="*/ 2 h 8"/>
                    <a:gd name="T26" fmla="*/ 4 w 16"/>
                    <a:gd name="T27" fmla="*/ 1 h 8"/>
                    <a:gd name="T28" fmla="*/ 1 w 16"/>
                    <a:gd name="T29" fmla="*/ 5 h 8"/>
                    <a:gd name="T30" fmla="*/ 7 w 16"/>
                    <a:gd name="T31" fmla="*/ 8 h 8"/>
                    <a:gd name="T32" fmla="*/ 11 w 16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1" y="5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3" y="4"/>
                        <a:pt x="14" y="4"/>
                        <a:pt x="16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4" y="3"/>
                        <a:pt x="13" y="4"/>
                        <a:pt x="11" y="4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13" y="2"/>
                        <a:pt x="14" y="2"/>
                        <a:pt x="15" y="2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3" y="1"/>
                        <a:pt x="13" y="2"/>
                        <a:pt x="11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7" y="0"/>
                        <a:pt x="4" y="1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2" y="7"/>
                        <a:pt x="4" y="8"/>
                        <a:pt x="7" y="8"/>
                      </a:cubicBezTo>
                      <a:cubicBezTo>
                        <a:pt x="9" y="7"/>
                        <a:pt x="10" y="6"/>
                        <a:pt x="11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7" name="Freeform 1368"/>
                <p:cNvSpPr>
                  <a:spLocks/>
                </p:cNvSpPr>
                <p:nvPr/>
              </p:nvSpPr>
              <p:spPr bwMode="auto">
                <a:xfrm>
                  <a:off x="2131" y="2228"/>
                  <a:ext cx="13" cy="8"/>
                </a:xfrm>
                <a:custGeom>
                  <a:avLst/>
                  <a:gdLst>
                    <a:gd name="T0" fmla="*/ 33 w 128"/>
                    <a:gd name="T1" fmla="*/ 44 h 80"/>
                    <a:gd name="T2" fmla="*/ 41 w 128"/>
                    <a:gd name="T3" fmla="*/ 44 h 80"/>
                    <a:gd name="T4" fmla="*/ 44 w 128"/>
                    <a:gd name="T5" fmla="*/ 50 h 80"/>
                    <a:gd name="T6" fmla="*/ 44 w 128"/>
                    <a:gd name="T7" fmla="*/ 57 h 80"/>
                    <a:gd name="T8" fmla="*/ 30 w 128"/>
                    <a:gd name="T9" fmla="*/ 57 h 80"/>
                    <a:gd name="T10" fmla="*/ 4 w 128"/>
                    <a:gd name="T11" fmla="*/ 67 h 80"/>
                    <a:gd name="T12" fmla="*/ 8 w 128"/>
                    <a:gd name="T13" fmla="*/ 74 h 80"/>
                    <a:gd name="T14" fmla="*/ 30 w 128"/>
                    <a:gd name="T15" fmla="*/ 64 h 80"/>
                    <a:gd name="T16" fmla="*/ 48 w 128"/>
                    <a:gd name="T17" fmla="*/ 64 h 80"/>
                    <a:gd name="T18" fmla="*/ 92 w 128"/>
                    <a:gd name="T19" fmla="*/ 77 h 80"/>
                    <a:gd name="T20" fmla="*/ 121 w 128"/>
                    <a:gd name="T21" fmla="*/ 30 h 80"/>
                    <a:gd name="T22" fmla="*/ 70 w 128"/>
                    <a:gd name="T23" fmla="*/ 4 h 80"/>
                    <a:gd name="T24" fmla="*/ 41 w 128"/>
                    <a:gd name="T25" fmla="*/ 34 h 80"/>
                    <a:gd name="T26" fmla="*/ 30 w 128"/>
                    <a:gd name="T27" fmla="*/ 37 h 80"/>
                    <a:gd name="T28" fmla="*/ 0 w 128"/>
                    <a:gd name="T29" fmla="*/ 50 h 80"/>
                    <a:gd name="T30" fmla="*/ 0 w 128"/>
                    <a:gd name="T31" fmla="*/ 57 h 80"/>
                    <a:gd name="T32" fmla="*/ 33 w 128"/>
                    <a:gd name="T33" fmla="*/ 4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4"/>
                      </a:moveTo>
                      <a:cubicBezTo>
                        <a:pt x="37" y="44"/>
                        <a:pt x="41" y="44"/>
                        <a:pt x="41" y="44"/>
                      </a:cubicBezTo>
                      <a:cubicBezTo>
                        <a:pt x="41" y="44"/>
                        <a:pt x="44" y="50"/>
                        <a:pt x="44" y="50"/>
                      </a:cubicBezTo>
                      <a:cubicBezTo>
                        <a:pt x="44" y="54"/>
                        <a:pt x="44" y="54"/>
                        <a:pt x="44" y="57"/>
                      </a:cubicBezTo>
                      <a:cubicBezTo>
                        <a:pt x="37" y="57"/>
                        <a:pt x="33" y="57"/>
                        <a:pt x="30" y="57"/>
                      </a:cubicBezTo>
                      <a:cubicBezTo>
                        <a:pt x="22" y="60"/>
                        <a:pt x="11" y="64"/>
                        <a:pt x="4" y="67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15" y="70"/>
                        <a:pt x="22" y="67"/>
                        <a:pt x="30" y="64"/>
                      </a:cubicBezTo>
                      <a:cubicBezTo>
                        <a:pt x="37" y="64"/>
                        <a:pt x="44" y="64"/>
                        <a:pt x="48" y="64"/>
                      </a:cubicBezTo>
                      <a:cubicBezTo>
                        <a:pt x="59" y="74"/>
                        <a:pt x="77" y="80"/>
                        <a:pt x="92" y="77"/>
                      </a:cubicBezTo>
                      <a:cubicBezTo>
                        <a:pt x="114" y="70"/>
                        <a:pt x="128" y="50"/>
                        <a:pt x="121" y="30"/>
                      </a:cubicBezTo>
                      <a:cubicBezTo>
                        <a:pt x="117" y="10"/>
                        <a:pt x="92" y="0"/>
                        <a:pt x="70" y="4"/>
                      </a:cubicBezTo>
                      <a:cubicBezTo>
                        <a:pt x="55" y="10"/>
                        <a:pt x="44" y="20"/>
                        <a:pt x="41" y="34"/>
                      </a:cubicBezTo>
                      <a:cubicBezTo>
                        <a:pt x="37" y="37"/>
                        <a:pt x="33" y="37"/>
                        <a:pt x="30" y="37"/>
                      </a:cubicBezTo>
                      <a:cubicBezTo>
                        <a:pt x="19" y="40"/>
                        <a:pt x="8" y="44"/>
                        <a:pt x="0" y="50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11" y="50"/>
                        <a:pt x="22" y="47"/>
                        <a:pt x="33" y="4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8" name="Freeform 1369"/>
                <p:cNvSpPr>
                  <a:spLocks/>
                </p:cNvSpPr>
                <p:nvPr/>
              </p:nvSpPr>
              <p:spPr bwMode="auto">
                <a:xfrm>
                  <a:off x="2131" y="2228"/>
                  <a:ext cx="13" cy="8"/>
                </a:xfrm>
                <a:custGeom>
                  <a:avLst/>
                  <a:gdLst>
                    <a:gd name="T0" fmla="*/ 3 w 13"/>
                    <a:gd name="T1" fmla="*/ 4 h 8"/>
                    <a:gd name="T2" fmla="*/ 4 w 13"/>
                    <a:gd name="T3" fmla="*/ 4 h 8"/>
                    <a:gd name="T4" fmla="*/ 4 w 13"/>
                    <a:gd name="T5" fmla="*/ 5 h 8"/>
                    <a:gd name="T6" fmla="*/ 4 w 13"/>
                    <a:gd name="T7" fmla="*/ 6 h 8"/>
                    <a:gd name="T8" fmla="*/ 3 w 13"/>
                    <a:gd name="T9" fmla="*/ 6 h 8"/>
                    <a:gd name="T10" fmla="*/ 0 w 13"/>
                    <a:gd name="T11" fmla="*/ 7 h 8"/>
                    <a:gd name="T12" fmla="*/ 0 w 13"/>
                    <a:gd name="T13" fmla="*/ 8 h 8"/>
                    <a:gd name="T14" fmla="*/ 3 w 13"/>
                    <a:gd name="T15" fmla="*/ 6 h 8"/>
                    <a:gd name="T16" fmla="*/ 5 w 13"/>
                    <a:gd name="T17" fmla="*/ 6 h 8"/>
                    <a:gd name="T18" fmla="*/ 9 w 13"/>
                    <a:gd name="T19" fmla="*/ 8 h 8"/>
                    <a:gd name="T20" fmla="*/ 12 w 13"/>
                    <a:gd name="T21" fmla="*/ 3 h 8"/>
                    <a:gd name="T22" fmla="*/ 7 w 13"/>
                    <a:gd name="T23" fmla="*/ 0 h 8"/>
                    <a:gd name="T24" fmla="*/ 4 w 13"/>
                    <a:gd name="T25" fmla="*/ 3 h 8"/>
                    <a:gd name="T26" fmla="*/ 3 w 13"/>
                    <a:gd name="T27" fmla="*/ 4 h 8"/>
                    <a:gd name="T28" fmla="*/ 0 w 13"/>
                    <a:gd name="T29" fmla="*/ 5 h 8"/>
                    <a:gd name="T30" fmla="*/ 0 w 13"/>
                    <a:gd name="T31" fmla="*/ 6 h 8"/>
                    <a:gd name="T32" fmla="*/ 3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2" y="6"/>
                        <a:pt x="1" y="6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7"/>
                        <a:pt x="2" y="7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6" y="8"/>
                        <a:pt x="8" y="8"/>
                        <a:pt x="9" y="8"/>
                      </a:cubicBezTo>
                      <a:cubicBezTo>
                        <a:pt x="12" y="7"/>
                        <a:pt x="13" y="5"/>
                        <a:pt x="12" y="3"/>
                      </a:cubicBezTo>
                      <a:cubicBezTo>
                        <a:pt x="12" y="1"/>
                        <a:pt x="9" y="0"/>
                        <a:pt x="7" y="0"/>
                      </a:cubicBezTo>
                      <a:cubicBezTo>
                        <a:pt x="5" y="1"/>
                        <a:pt x="4" y="2"/>
                        <a:pt x="4" y="3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2" y="4"/>
                        <a:pt x="0" y="4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5"/>
                        <a:pt x="2" y="5"/>
                        <a:pt x="3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9" name="Freeform 1370"/>
                <p:cNvSpPr>
                  <a:spLocks/>
                </p:cNvSpPr>
                <p:nvPr/>
              </p:nvSpPr>
              <p:spPr bwMode="auto">
                <a:xfrm>
                  <a:off x="2117" y="2231"/>
                  <a:ext cx="14" cy="9"/>
                </a:xfrm>
                <a:custGeom>
                  <a:avLst/>
                  <a:gdLst>
                    <a:gd name="T0" fmla="*/ 85 w 128"/>
                    <a:gd name="T1" fmla="*/ 45 h 80"/>
                    <a:gd name="T2" fmla="*/ 92 w 128"/>
                    <a:gd name="T3" fmla="*/ 45 h 80"/>
                    <a:gd name="T4" fmla="*/ 128 w 128"/>
                    <a:gd name="T5" fmla="*/ 32 h 80"/>
                    <a:gd name="T6" fmla="*/ 125 w 128"/>
                    <a:gd name="T7" fmla="*/ 23 h 80"/>
                    <a:gd name="T8" fmla="*/ 88 w 128"/>
                    <a:gd name="T9" fmla="*/ 36 h 80"/>
                    <a:gd name="T10" fmla="*/ 85 w 128"/>
                    <a:gd name="T11" fmla="*/ 39 h 80"/>
                    <a:gd name="T12" fmla="*/ 85 w 128"/>
                    <a:gd name="T13" fmla="*/ 29 h 80"/>
                    <a:gd name="T14" fmla="*/ 81 w 128"/>
                    <a:gd name="T15" fmla="*/ 26 h 80"/>
                    <a:gd name="T16" fmla="*/ 96 w 128"/>
                    <a:gd name="T17" fmla="*/ 26 h 80"/>
                    <a:gd name="T18" fmla="*/ 121 w 128"/>
                    <a:gd name="T19" fmla="*/ 13 h 80"/>
                    <a:gd name="T20" fmla="*/ 121 w 128"/>
                    <a:gd name="T21" fmla="*/ 7 h 80"/>
                    <a:gd name="T22" fmla="*/ 92 w 128"/>
                    <a:gd name="T23" fmla="*/ 16 h 80"/>
                    <a:gd name="T24" fmla="*/ 81 w 128"/>
                    <a:gd name="T25" fmla="*/ 20 h 80"/>
                    <a:gd name="T26" fmla="*/ 33 w 128"/>
                    <a:gd name="T27" fmla="*/ 4 h 80"/>
                    <a:gd name="T28" fmla="*/ 8 w 128"/>
                    <a:gd name="T29" fmla="*/ 48 h 80"/>
                    <a:gd name="T30" fmla="*/ 55 w 128"/>
                    <a:gd name="T31" fmla="*/ 74 h 80"/>
                    <a:gd name="T32" fmla="*/ 85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5" y="45"/>
                      </a:moveTo>
                      <a:cubicBezTo>
                        <a:pt x="88" y="45"/>
                        <a:pt x="92" y="45"/>
                        <a:pt x="92" y="45"/>
                      </a:cubicBezTo>
                      <a:cubicBezTo>
                        <a:pt x="107" y="42"/>
                        <a:pt x="117" y="36"/>
                        <a:pt x="128" y="32"/>
                      </a:cubicBezTo>
                      <a:cubicBezTo>
                        <a:pt x="125" y="23"/>
                        <a:pt x="125" y="23"/>
                        <a:pt x="125" y="23"/>
                      </a:cubicBezTo>
                      <a:cubicBezTo>
                        <a:pt x="114" y="29"/>
                        <a:pt x="103" y="32"/>
                        <a:pt x="88" y="36"/>
                      </a:cubicBezTo>
                      <a:cubicBezTo>
                        <a:pt x="88" y="36"/>
                        <a:pt x="85" y="39"/>
                        <a:pt x="85" y="39"/>
                      </a:cubicBezTo>
                      <a:cubicBezTo>
                        <a:pt x="85" y="36"/>
                        <a:pt x="85" y="32"/>
                        <a:pt x="85" y="29"/>
                      </a:cubicBezTo>
                      <a:cubicBezTo>
                        <a:pt x="85" y="29"/>
                        <a:pt x="85" y="26"/>
                        <a:pt x="81" y="26"/>
                      </a:cubicBezTo>
                      <a:cubicBezTo>
                        <a:pt x="88" y="26"/>
                        <a:pt x="92" y="26"/>
                        <a:pt x="96" y="26"/>
                      </a:cubicBezTo>
                      <a:cubicBezTo>
                        <a:pt x="103" y="23"/>
                        <a:pt x="114" y="20"/>
                        <a:pt x="121" y="13"/>
                      </a:cubicBezTo>
                      <a:cubicBezTo>
                        <a:pt x="121" y="7"/>
                        <a:pt x="121" y="7"/>
                        <a:pt x="121" y="7"/>
                      </a:cubicBezTo>
                      <a:cubicBezTo>
                        <a:pt x="110" y="10"/>
                        <a:pt x="99" y="13"/>
                        <a:pt x="92" y="16"/>
                      </a:cubicBezTo>
                      <a:cubicBezTo>
                        <a:pt x="88" y="20"/>
                        <a:pt x="85" y="20"/>
                        <a:pt x="81" y="20"/>
                      </a:cubicBezTo>
                      <a:cubicBezTo>
                        <a:pt x="70" y="7"/>
                        <a:pt x="52" y="0"/>
                        <a:pt x="33" y="4"/>
                      </a:cubicBezTo>
                      <a:cubicBezTo>
                        <a:pt x="11" y="10"/>
                        <a:pt x="0" y="29"/>
                        <a:pt x="8" y="48"/>
                      </a:cubicBezTo>
                      <a:cubicBezTo>
                        <a:pt x="11" y="68"/>
                        <a:pt x="33" y="80"/>
                        <a:pt x="55" y="74"/>
                      </a:cubicBezTo>
                      <a:cubicBezTo>
                        <a:pt x="74" y="71"/>
                        <a:pt x="81" y="58"/>
                        <a:pt x="85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0" name="Freeform 1371"/>
                <p:cNvSpPr>
                  <a:spLocks/>
                </p:cNvSpPr>
                <p:nvPr/>
              </p:nvSpPr>
              <p:spPr bwMode="auto">
                <a:xfrm>
                  <a:off x="2117" y="2231"/>
                  <a:ext cx="14" cy="9"/>
                </a:xfrm>
                <a:custGeom>
                  <a:avLst/>
                  <a:gdLst>
                    <a:gd name="T0" fmla="*/ 9 w 14"/>
                    <a:gd name="T1" fmla="*/ 5 h 9"/>
                    <a:gd name="T2" fmla="*/ 10 w 14"/>
                    <a:gd name="T3" fmla="*/ 5 h 9"/>
                    <a:gd name="T4" fmla="*/ 14 w 14"/>
                    <a:gd name="T5" fmla="*/ 3 h 9"/>
                    <a:gd name="T6" fmla="*/ 13 w 14"/>
                    <a:gd name="T7" fmla="*/ 3 h 9"/>
                    <a:gd name="T8" fmla="*/ 9 w 14"/>
                    <a:gd name="T9" fmla="*/ 4 h 9"/>
                    <a:gd name="T10" fmla="*/ 9 w 14"/>
                    <a:gd name="T11" fmla="*/ 4 h 9"/>
                    <a:gd name="T12" fmla="*/ 9 w 14"/>
                    <a:gd name="T13" fmla="*/ 3 h 9"/>
                    <a:gd name="T14" fmla="*/ 9 w 14"/>
                    <a:gd name="T15" fmla="*/ 3 h 9"/>
                    <a:gd name="T16" fmla="*/ 10 w 14"/>
                    <a:gd name="T17" fmla="*/ 3 h 9"/>
                    <a:gd name="T18" fmla="*/ 13 w 14"/>
                    <a:gd name="T19" fmla="*/ 1 h 9"/>
                    <a:gd name="T20" fmla="*/ 13 w 14"/>
                    <a:gd name="T21" fmla="*/ 1 h 9"/>
                    <a:gd name="T22" fmla="*/ 10 w 14"/>
                    <a:gd name="T23" fmla="*/ 2 h 9"/>
                    <a:gd name="T24" fmla="*/ 9 w 14"/>
                    <a:gd name="T25" fmla="*/ 2 h 9"/>
                    <a:gd name="T26" fmla="*/ 4 w 14"/>
                    <a:gd name="T27" fmla="*/ 0 h 9"/>
                    <a:gd name="T28" fmla="*/ 1 w 14"/>
                    <a:gd name="T29" fmla="*/ 5 h 9"/>
                    <a:gd name="T30" fmla="*/ 6 w 14"/>
                    <a:gd name="T31" fmla="*/ 8 h 9"/>
                    <a:gd name="T32" fmla="*/ 9 w 14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9" y="5"/>
                      </a:move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1" y="5"/>
                        <a:pt x="12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3"/>
                        <a:pt x="11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10" y="3"/>
                        <a:pt x="10" y="3"/>
                      </a:cubicBezTo>
                      <a:cubicBezTo>
                        <a:pt x="11" y="3"/>
                        <a:pt x="12" y="2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1"/>
                        <a:pt x="11" y="1"/>
                        <a:pt x="10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7" y="1"/>
                        <a:pt x="6" y="0"/>
                        <a:pt x="4" y="0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1" y="7"/>
                        <a:pt x="4" y="9"/>
                        <a:pt x="6" y="8"/>
                      </a:cubicBezTo>
                      <a:cubicBezTo>
                        <a:pt x="8" y="8"/>
                        <a:pt x="9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1" name="Freeform 1372"/>
                <p:cNvSpPr>
                  <a:spLocks/>
                </p:cNvSpPr>
                <p:nvPr/>
              </p:nvSpPr>
              <p:spPr bwMode="auto">
                <a:xfrm>
                  <a:off x="1586" y="2368"/>
                  <a:ext cx="14" cy="9"/>
                </a:xfrm>
                <a:custGeom>
                  <a:avLst/>
                  <a:gdLst>
                    <a:gd name="T0" fmla="*/ 33 w 128"/>
                    <a:gd name="T1" fmla="*/ 45 h 80"/>
                    <a:gd name="T2" fmla="*/ 44 w 128"/>
                    <a:gd name="T3" fmla="*/ 42 h 80"/>
                    <a:gd name="T4" fmla="*/ 44 w 128"/>
                    <a:gd name="T5" fmla="*/ 52 h 80"/>
                    <a:gd name="T6" fmla="*/ 44 w 128"/>
                    <a:gd name="T7" fmla="*/ 55 h 80"/>
                    <a:gd name="T8" fmla="*/ 30 w 128"/>
                    <a:gd name="T9" fmla="*/ 58 h 80"/>
                    <a:gd name="T10" fmla="*/ 8 w 128"/>
                    <a:gd name="T11" fmla="*/ 68 h 80"/>
                    <a:gd name="T12" fmla="*/ 8 w 128"/>
                    <a:gd name="T13" fmla="*/ 74 h 80"/>
                    <a:gd name="T14" fmla="*/ 33 w 128"/>
                    <a:gd name="T15" fmla="*/ 64 h 80"/>
                    <a:gd name="T16" fmla="*/ 52 w 128"/>
                    <a:gd name="T17" fmla="*/ 64 h 80"/>
                    <a:gd name="T18" fmla="*/ 96 w 128"/>
                    <a:gd name="T19" fmla="*/ 74 h 80"/>
                    <a:gd name="T20" fmla="*/ 125 w 128"/>
                    <a:gd name="T21" fmla="*/ 29 h 80"/>
                    <a:gd name="T22" fmla="*/ 70 w 128"/>
                    <a:gd name="T23" fmla="*/ 7 h 80"/>
                    <a:gd name="T24" fmla="*/ 41 w 128"/>
                    <a:gd name="T25" fmla="*/ 36 h 80"/>
                    <a:gd name="T26" fmla="*/ 33 w 128"/>
                    <a:gd name="T27" fmla="*/ 39 h 80"/>
                    <a:gd name="T28" fmla="*/ 0 w 128"/>
                    <a:gd name="T29" fmla="*/ 52 h 80"/>
                    <a:gd name="T30" fmla="*/ 4 w 128"/>
                    <a:gd name="T31" fmla="*/ 58 h 80"/>
                    <a:gd name="T32" fmla="*/ 33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5"/>
                      </a:moveTo>
                      <a:cubicBezTo>
                        <a:pt x="37" y="45"/>
                        <a:pt x="41" y="45"/>
                        <a:pt x="44" y="42"/>
                      </a:cubicBezTo>
                      <a:cubicBezTo>
                        <a:pt x="41" y="45"/>
                        <a:pt x="44" y="48"/>
                        <a:pt x="44" y="52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1" y="55"/>
                        <a:pt x="37" y="58"/>
                        <a:pt x="30" y="58"/>
                      </a:cubicBezTo>
                      <a:cubicBezTo>
                        <a:pt x="22" y="61"/>
                        <a:pt x="15" y="64"/>
                        <a:pt x="8" y="68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19" y="71"/>
                        <a:pt x="26" y="68"/>
                        <a:pt x="33" y="64"/>
                      </a:cubicBezTo>
                      <a:cubicBezTo>
                        <a:pt x="37" y="64"/>
                        <a:pt x="44" y="64"/>
                        <a:pt x="52" y="64"/>
                      </a:cubicBezTo>
                      <a:cubicBezTo>
                        <a:pt x="59" y="74"/>
                        <a:pt x="77" y="80"/>
                        <a:pt x="96" y="74"/>
                      </a:cubicBezTo>
                      <a:cubicBezTo>
                        <a:pt x="117" y="68"/>
                        <a:pt x="128" y="48"/>
                        <a:pt x="125" y="29"/>
                      </a:cubicBezTo>
                      <a:cubicBezTo>
                        <a:pt x="117" y="10"/>
                        <a:pt x="92" y="0"/>
                        <a:pt x="70" y="7"/>
                      </a:cubicBezTo>
                      <a:cubicBezTo>
                        <a:pt x="55" y="10"/>
                        <a:pt x="44" y="23"/>
                        <a:pt x="41" y="36"/>
                      </a:cubicBezTo>
                      <a:cubicBezTo>
                        <a:pt x="41" y="39"/>
                        <a:pt x="33" y="39"/>
                        <a:pt x="33" y="39"/>
                      </a:cubicBezTo>
                      <a:cubicBezTo>
                        <a:pt x="22" y="42"/>
                        <a:pt x="8" y="48"/>
                        <a:pt x="0" y="52"/>
                      </a:cubicBezTo>
                      <a:cubicBezTo>
                        <a:pt x="4" y="58"/>
                        <a:pt x="4" y="58"/>
                        <a:pt x="4" y="58"/>
                      </a:cubicBezTo>
                      <a:cubicBezTo>
                        <a:pt x="15" y="52"/>
                        <a:pt x="22" y="48"/>
                        <a:pt x="3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2" name="Freeform 1373"/>
                <p:cNvSpPr>
                  <a:spLocks/>
                </p:cNvSpPr>
                <p:nvPr/>
              </p:nvSpPr>
              <p:spPr bwMode="auto">
                <a:xfrm>
                  <a:off x="1586" y="2368"/>
                  <a:ext cx="14" cy="9"/>
                </a:xfrm>
                <a:custGeom>
                  <a:avLst/>
                  <a:gdLst>
                    <a:gd name="T0" fmla="*/ 4 w 14"/>
                    <a:gd name="T1" fmla="*/ 5 h 9"/>
                    <a:gd name="T2" fmla="*/ 5 w 14"/>
                    <a:gd name="T3" fmla="*/ 5 h 9"/>
                    <a:gd name="T4" fmla="*/ 5 w 14"/>
                    <a:gd name="T5" fmla="*/ 6 h 9"/>
                    <a:gd name="T6" fmla="*/ 5 w 14"/>
                    <a:gd name="T7" fmla="*/ 6 h 9"/>
                    <a:gd name="T8" fmla="*/ 3 w 14"/>
                    <a:gd name="T9" fmla="*/ 6 h 9"/>
                    <a:gd name="T10" fmla="*/ 1 w 14"/>
                    <a:gd name="T11" fmla="*/ 8 h 9"/>
                    <a:gd name="T12" fmla="*/ 1 w 14"/>
                    <a:gd name="T13" fmla="*/ 8 h 9"/>
                    <a:gd name="T14" fmla="*/ 4 w 14"/>
                    <a:gd name="T15" fmla="*/ 7 h 9"/>
                    <a:gd name="T16" fmla="*/ 6 w 14"/>
                    <a:gd name="T17" fmla="*/ 7 h 9"/>
                    <a:gd name="T18" fmla="*/ 10 w 14"/>
                    <a:gd name="T19" fmla="*/ 8 h 9"/>
                    <a:gd name="T20" fmla="*/ 14 w 14"/>
                    <a:gd name="T21" fmla="*/ 3 h 9"/>
                    <a:gd name="T22" fmla="*/ 8 w 14"/>
                    <a:gd name="T23" fmla="*/ 1 h 9"/>
                    <a:gd name="T24" fmla="*/ 5 w 14"/>
                    <a:gd name="T25" fmla="*/ 4 h 9"/>
                    <a:gd name="T26" fmla="*/ 4 w 14"/>
                    <a:gd name="T27" fmla="*/ 4 h 9"/>
                    <a:gd name="T28" fmla="*/ 0 w 14"/>
                    <a:gd name="T29" fmla="*/ 6 h 9"/>
                    <a:gd name="T30" fmla="*/ 1 w 14"/>
                    <a:gd name="T31" fmla="*/ 6 h 9"/>
                    <a:gd name="T32" fmla="*/ 4 w 14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5"/>
                      </a:move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4" y="6"/>
                        <a:pt x="3" y="6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8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7" y="8"/>
                        <a:pt x="8" y="9"/>
                        <a:pt x="10" y="8"/>
                      </a:cubicBezTo>
                      <a:cubicBezTo>
                        <a:pt x="13" y="8"/>
                        <a:pt x="14" y="5"/>
                        <a:pt x="14" y="3"/>
                      </a:cubicBezTo>
                      <a:cubicBezTo>
                        <a:pt x="13" y="1"/>
                        <a:pt x="10" y="0"/>
                        <a:pt x="8" y="1"/>
                      </a:cubicBezTo>
                      <a:cubicBezTo>
                        <a:pt x="6" y="1"/>
                        <a:pt x="5" y="3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5"/>
                        <a:pt x="1" y="5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6"/>
                        <a:pt x="3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3" name="Freeform 1374"/>
                <p:cNvSpPr>
                  <a:spLocks/>
                </p:cNvSpPr>
                <p:nvPr/>
              </p:nvSpPr>
              <p:spPr bwMode="auto">
                <a:xfrm>
                  <a:off x="1573" y="2373"/>
                  <a:ext cx="13" cy="9"/>
                </a:xfrm>
                <a:custGeom>
                  <a:avLst/>
                  <a:gdLst>
                    <a:gd name="T0" fmla="*/ 87 w 128"/>
                    <a:gd name="T1" fmla="*/ 45 h 80"/>
                    <a:gd name="T2" fmla="*/ 95 w 128"/>
                    <a:gd name="T3" fmla="*/ 42 h 80"/>
                    <a:gd name="T4" fmla="*/ 128 w 128"/>
                    <a:gd name="T5" fmla="*/ 29 h 80"/>
                    <a:gd name="T6" fmla="*/ 128 w 128"/>
                    <a:gd name="T7" fmla="*/ 23 h 80"/>
                    <a:gd name="T8" fmla="*/ 91 w 128"/>
                    <a:gd name="T9" fmla="*/ 36 h 80"/>
                    <a:gd name="T10" fmla="*/ 87 w 128"/>
                    <a:gd name="T11" fmla="*/ 36 h 80"/>
                    <a:gd name="T12" fmla="*/ 83 w 128"/>
                    <a:gd name="T13" fmla="*/ 29 h 80"/>
                    <a:gd name="T14" fmla="*/ 83 w 128"/>
                    <a:gd name="T15" fmla="*/ 26 h 80"/>
                    <a:gd name="T16" fmla="*/ 95 w 128"/>
                    <a:gd name="T17" fmla="*/ 23 h 80"/>
                    <a:gd name="T18" fmla="*/ 125 w 128"/>
                    <a:gd name="T19" fmla="*/ 13 h 80"/>
                    <a:gd name="T20" fmla="*/ 121 w 128"/>
                    <a:gd name="T21" fmla="*/ 4 h 80"/>
                    <a:gd name="T22" fmla="*/ 95 w 128"/>
                    <a:gd name="T23" fmla="*/ 16 h 80"/>
                    <a:gd name="T24" fmla="*/ 80 w 128"/>
                    <a:gd name="T25" fmla="*/ 20 h 80"/>
                    <a:gd name="T26" fmla="*/ 31 w 128"/>
                    <a:gd name="T27" fmla="*/ 4 h 80"/>
                    <a:gd name="T28" fmla="*/ 4 w 128"/>
                    <a:gd name="T29" fmla="*/ 52 h 80"/>
                    <a:gd name="T30" fmla="*/ 57 w 128"/>
                    <a:gd name="T31" fmla="*/ 74 h 80"/>
                    <a:gd name="T32" fmla="*/ 87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7" y="45"/>
                      </a:moveTo>
                      <a:cubicBezTo>
                        <a:pt x="91" y="45"/>
                        <a:pt x="91" y="42"/>
                        <a:pt x="95" y="42"/>
                      </a:cubicBezTo>
                      <a:cubicBezTo>
                        <a:pt x="106" y="39"/>
                        <a:pt x="117" y="32"/>
                        <a:pt x="128" y="29"/>
                      </a:cubicBezTo>
                      <a:cubicBezTo>
                        <a:pt x="128" y="23"/>
                        <a:pt x="128" y="23"/>
                        <a:pt x="128" y="23"/>
                      </a:cubicBezTo>
                      <a:cubicBezTo>
                        <a:pt x="113" y="26"/>
                        <a:pt x="102" y="32"/>
                        <a:pt x="91" y="36"/>
                      </a:cubicBezTo>
                      <a:cubicBezTo>
                        <a:pt x="91" y="36"/>
                        <a:pt x="87" y="36"/>
                        <a:pt x="87" y="36"/>
                      </a:cubicBezTo>
                      <a:cubicBezTo>
                        <a:pt x="87" y="32"/>
                        <a:pt x="87" y="32"/>
                        <a:pt x="83" y="29"/>
                      </a:cubicBezTo>
                      <a:cubicBezTo>
                        <a:pt x="83" y="29"/>
                        <a:pt x="83" y="26"/>
                        <a:pt x="83" y="26"/>
                      </a:cubicBezTo>
                      <a:cubicBezTo>
                        <a:pt x="87" y="26"/>
                        <a:pt x="91" y="26"/>
                        <a:pt x="95" y="23"/>
                      </a:cubicBezTo>
                      <a:cubicBezTo>
                        <a:pt x="106" y="20"/>
                        <a:pt x="113" y="16"/>
                        <a:pt x="125" y="13"/>
                      </a:cubicBezTo>
                      <a:cubicBezTo>
                        <a:pt x="121" y="4"/>
                        <a:pt x="121" y="4"/>
                        <a:pt x="121" y="4"/>
                      </a:cubicBezTo>
                      <a:cubicBezTo>
                        <a:pt x="110" y="10"/>
                        <a:pt x="102" y="13"/>
                        <a:pt x="95" y="16"/>
                      </a:cubicBezTo>
                      <a:cubicBezTo>
                        <a:pt x="87" y="16"/>
                        <a:pt x="83" y="20"/>
                        <a:pt x="80" y="20"/>
                      </a:cubicBezTo>
                      <a:cubicBezTo>
                        <a:pt x="68" y="7"/>
                        <a:pt x="49" y="0"/>
                        <a:pt x="31" y="4"/>
                      </a:cubicBezTo>
                      <a:cubicBezTo>
                        <a:pt x="12" y="10"/>
                        <a:pt x="0" y="32"/>
                        <a:pt x="4" y="52"/>
                      </a:cubicBezTo>
                      <a:cubicBezTo>
                        <a:pt x="12" y="71"/>
                        <a:pt x="34" y="80"/>
                        <a:pt x="57" y="74"/>
                      </a:cubicBezTo>
                      <a:cubicBezTo>
                        <a:pt x="76" y="68"/>
                        <a:pt x="83" y="58"/>
                        <a:pt x="8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4" name="Freeform 1375"/>
                <p:cNvSpPr>
                  <a:spLocks/>
                </p:cNvSpPr>
                <p:nvPr/>
              </p:nvSpPr>
              <p:spPr bwMode="auto">
                <a:xfrm>
                  <a:off x="1573" y="2373"/>
                  <a:ext cx="13" cy="9"/>
                </a:xfrm>
                <a:custGeom>
                  <a:avLst/>
                  <a:gdLst>
                    <a:gd name="T0" fmla="*/ 9 w 13"/>
                    <a:gd name="T1" fmla="*/ 5 h 9"/>
                    <a:gd name="T2" fmla="*/ 10 w 13"/>
                    <a:gd name="T3" fmla="*/ 5 h 9"/>
                    <a:gd name="T4" fmla="*/ 13 w 13"/>
                    <a:gd name="T5" fmla="*/ 4 h 9"/>
                    <a:gd name="T6" fmla="*/ 13 w 13"/>
                    <a:gd name="T7" fmla="*/ 3 h 9"/>
                    <a:gd name="T8" fmla="*/ 9 w 13"/>
                    <a:gd name="T9" fmla="*/ 4 h 9"/>
                    <a:gd name="T10" fmla="*/ 9 w 13"/>
                    <a:gd name="T11" fmla="*/ 4 h 9"/>
                    <a:gd name="T12" fmla="*/ 9 w 13"/>
                    <a:gd name="T13" fmla="*/ 4 h 9"/>
                    <a:gd name="T14" fmla="*/ 9 w 13"/>
                    <a:gd name="T15" fmla="*/ 3 h 9"/>
                    <a:gd name="T16" fmla="*/ 10 w 13"/>
                    <a:gd name="T17" fmla="*/ 3 h 9"/>
                    <a:gd name="T18" fmla="*/ 13 w 13"/>
                    <a:gd name="T19" fmla="*/ 2 h 9"/>
                    <a:gd name="T20" fmla="*/ 13 w 13"/>
                    <a:gd name="T21" fmla="*/ 1 h 9"/>
                    <a:gd name="T22" fmla="*/ 10 w 13"/>
                    <a:gd name="T23" fmla="*/ 2 h 9"/>
                    <a:gd name="T24" fmla="*/ 8 w 13"/>
                    <a:gd name="T25" fmla="*/ 3 h 9"/>
                    <a:gd name="T26" fmla="*/ 3 w 13"/>
                    <a:gd name="T27" fmla="*/ 1 h 9"/>
                    <a:gd name="T28" fmla="*/ 0 w 13"/>
                    <a:gd name="T29" fmla="*/ 6 h 9"/>
                    <a:gd name="T30" fmla="*/ 6 w 13"/>
                    <a:gd name="T31" fmla="*/ 8 h 9"/>
                    <a:gd name="T32" fmla="*/ 9 w 13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5"/>
                      </a:moveTo>
                      <a:cubicBezTo>
                        <a:pt x="9" y="5"/>
                        <a:pt x="9" y="5"/>
                        <a:pt x="10" y="5"/>
                      </a:cubicBezTo>
                      <a:cubicBezTo>
                        <a:pt x="11" y="5"/>
                        <a:pt x="12" y="4"/>
                        <a:pt x="13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3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2" y="2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11" y="2"/>
                        <a:pt x="10" y="2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0" y="6"/>
                      </a:cubicBezTo>
                      <a:cubicBezTo>
                        <a:pt x="1" y="8"/>
                        <a:pt x="3" y="9"/>
                        <a:pt x="6" y="8"/>
                      </a:cubicBezTo>
                      <a:cubicBezTo>
                        <a:pt x="8" y="8"/>
                        <a:pt x="9" y="7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5" name="Freeform 1376"/>
                <p:cNvSpPr>
                  <a:spLocks/>
                </p:cNvSpPr>
                <p:nvPr/>
              </p:nvSpPr>
              <p:spPr bwMode="auto">
                <a:xfrm>
                  <a:off x="2127" y="2219"/>
                  <a:ext cx="15" cy="9"/>
                </a:xfrm>
                <a:custGeom>
                  <a:avLst/>
                  <a:gdLst>
                    <a:gd name="T0" fmla="*/ 40 w 144"/>
                    <a:gd name="T1" fmla="*/ 45 h 80"/>
                    <a:gd name="T2" fmla="*/ 48 w 144"/>
                    <a:gd name="T3" fmla="*/ 42 h 80"/>
                    <a:gd name="T4" fmla="*/ 48 w 144"/>
                    <a:gd name="T5" fmla="*/ 52 h 80"/>
                    <a:gd name="T6" fmla="*/ 52 w 144"/>
                    <a:gd name="T7" fmla="*/ 55 h 80"/>
                    <a:gd name="T8" fmla="*/ 32 w 144"/>
                    <a:gd name="T9" fmla="*/ 58 h 80"/>
                    <a:gd name="T10" fmla="*/ 8 w 144"/>
                    <a:gd name="T11" fmla="*/ 68 h 80"/>
                    <a:gd name="T12" fmla="*/ 12 w 144"/>
                    <a:gd name="T13" fmla="*/ 74 h 80"/>
                    <a:gd name="T14" fmla="*/ 36 w 144"/>
                    <a:gd name="T15" fmla="*/ 64 h 80"/>
                    <a:gd name="T16" fmla="*/ 56 w 144"/>
                    <a:gd name="T17" fmla="*/ 64 h 80"/>
                    <a:gd name="T18" fmla="*/ 104 w 144"/>
                    <a:gd name="T19" fmla="*/ 74 h 80"/>
                    <a:gd name="T20" fmla="*/ 136 w 144"/>
                    <a:gd name="T21" fmla="*/ 29 h 80"/>
                    <a:gd name="T22" fmla="*/ 76 w 144"/>
                    <a:gd name="T23" fmla="*/ 7 h 80"/>
                    <a:gd name="T24" fmla="*/ 48 w 144"/>
                    <a:gd name="T25" fmla="*/ 36 h 80"/>
                    <a:gd name="T26" fmla="*/ 36 w 144"/>
                    <a:gd name="T27" fmla="*/ 39 h 80"/>
                    <a:gd name="T28" fmla="*/ 0 w 144"/>
                    <a:gd name="T29" fmla="*/ 52 h 80"/>
                    <a:gd name="T30" fmla="*/ 4 w 144"/>
                    <a:gd name="T31" fmla="*/ 58 h 80"/>
                    <a:gd name="T32" fmla="*/ 40 w 144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0" y="45"/>
                      </a:moveTo>
                      <a:cubicBezTo>
                        <a:pt x="40" y="45"/>
                        <a:pt x="44" y="45"/>
                        <a:pt x="48" y="42"/>
                      </a:cubicBezTo>
                      <a:cubicBezTo>
                        <a:pt x="48" y="45"/>
                        <a:pt x="48" y="48"/>
                        <a:pt x="48" y="52"/>
                      </a:cubicBezTo>
                      <a:cubicBezTo>
                        <a:pt x="52" y="55"/>
                        <a:pt x="52" y="55"/>
                        <a:pt x="52" y="55"/>
                      </a:cubicBezTo>
                      <a:cubicBezTo>
                        <a:pt x="44" y="55"/>
                        <a:pt x="40" y="58"/>
                        <a:pt x="32" y="58"/>
                      </a:cubicBezTo>
                      <a:cubicBezTo>
                        <a:pt x="24" y="61"/>
                        <a:pt x="16" y="64"/>
                        <a:pt x="8" y="68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20" y="71"/>
                        <a:pt x="28" y="68"/>
                        <a:pt x="36" y="64"/>
                      </a:cubicBezTo>
                      <a:cubicBezTo>
                        <a:pt x="44" y="64"/>
                        <a:pt x="48" y="64"/>
                        <a:pt x="56" y="64"/>
                      </a:cubicBezTo>
                      <a:cubicBezTo>
                        <a:pt x="68" y="74"/>
                        <a:pt x="88" y="80"/>
                        <a:pt x="104" y="74"/>
                      </a:cubicBezTo>
                      <a:cubicBezTo>
                        <a:pt x="128" y="68"/>
                        <a:pt x="144" y="48"/>
                        <a:pt x="136" y="29"/>
                      </a:cubicBezTo>
                      <a:cubicBezTo>
                        <a:pt x="128" y="10"/>
                        <a:pt x="100" y="0"/>
                        <a:pt x="76" y="7"/>
                      </a:cubicBezTo>
                      <a:cubicBezTo>
                        <a:pt x="60" y="10"/>
                        <a:pt x="48" y="23"/>
                        <a:pt x="48" y="36"/>
                      </a:cubicBezTo>
                      <a:cubicBezTo>
                        <a:pt x="44" y="39"/>
                        <a:pt x="40" y="39"/>
                        <a:pt x="36" y="39"/>
                      </a:cubicBezTo>
                      <a:cubicBezTo>
                        <a:pt x="24" y="42"/>
                        <a:pt x="12" y="48"/>
                        <a:pt x="0" y="52"/>
                      </a:cubicBezTo>
                      <a:cubicBezTo>
                        <a:pt x="4" y="58"/>
                        <a:pt x="4" y="58"/>
                        <a:pt x="4" y="58"/>
                      </a:cubicBezTo>
                      <a:cubicBezTo>
                        <a:pt x="16" y="52"/>
                        <a:pt x="28" y="48"/>
                        <a:pt x="40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6" name="Freeform 1377"/>
                <p:cNvSpPr>
                  <a:spLocks/>
                </p:cNvSpPr>
                <p:nvPr/>
              </p:nvSpPr>
              <p:spPr bwMode="auto">
                <a:xfrm>
                  <a:off x="2127" y="2219"/>
                  <a:ext cx="15" cy="9"/>
                </a:xfrm>
                <a:custGeom>
                  <a:avLst/>
                  <a:gdLst>
                    <a:gd name="T0" fmla="*/ 4 w 15"/>
                    <a:gd name="T1" fmla="*/ 5 h 9"/>
                    <a:gd name="T2" fmla="*/ 5 w 15"/>
                    <a:gd name="T3" fmla="*/ 5 h 9"/>
                    <a:gd name="T4" fmla="*/ 5 w 15"/>
                    <a:gd name="T5" fmla="*/ 6 h 9"/>
                    <a:gd name="T6" fmla="*/ 6 w 15"/>
                    <a:gd name="T7" fmla="*/ 6 h 9"/>
                    <a:gd name="T8" fmla="*/ 4 w 15"/>
                    <a:gd name="T9" fmla="*/ 6 h 9"/>
                    <a:gd name="T10" fmla="*/ 1 w 15"/>
                    <a:gd name="T11" fmla="*/ 7 h 9"/>
                    <a:gd name="T12" fmla="*/ 1 w 15"/>
                    <a:gd name="T13" fmla="*/ 8 h 9"/>
                    <a:gd name="T14" fmla="*/ 4 w 15"/>
                    <a:gd name="T15" fmla="*/ 7 h 9"/>
                    <a:gd name="T16" fmla="*/ 6 w 15"/>
                    <a:gd name="T17" fmla="*/ 7 h 9"/>
                    <a:gd name="T18" fmla="*/ 11 w 15"/>
                    <a:gd name="T19" fmla="*/ 8 h 9"/>
                    <a:gd name="T20" fmla="*/ 15 w 15"/>
                    <a:gd name="T21" fmla="*/ 3 h 9"/>
                    <a:gd name="T22" fmla="*/ 8 w 15"/>
                    <a:gd name="T23" fmla="*/ 1 h 9"/>
                    <a:gd name="T24" fmla="*/ 5 w 15"/>
                    <a:gd name="T25" fmla="*/ 4 h 9"/>
                    <a:gd name="T26" fmla="*/ 4 w 15"/>
                    <a:gd name="T27" fmla="*/ 4 h 9"/>
                    <a:gd name="T28" fmla="*/ 0 w 15"/>
                    <a:gd name="T29" fmla="*/ 6 h 9"/>
                    <a:gd name="T30" fmla="*/ 1 w 15"/>
                    <a:gd name="T31" fmla="*/ 6 h 9"/>
                    <a:gd name="T32" fmla="*/ 4 w 15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9">
                      <a:moveTo>
                        <a:pt x="4" y="5"/>
                      </a:move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6"/>
                        <a:pt x="4" y="6"/>
                        <a:pt x="4" y="6"/>
                      </a:cubicBezTo>
                      <a:cubicBezTo>
                        <a:pt x="3" y="7"/>
                        <a:pt x="2" y="7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7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7" y="8"/>
                        <a:pt x="10" y="9"/>
                        <a:pt x="11" y="8"/>
                      </a:cubicBezTo>
                      <a:cubicBezTo>
                        <a:pt x="14" y="7"/>
                        <a:pt x="15" y="5"/>
                        <a:pt x="15" y="3"/>
                      </a:cubicBezTo>
                      <a:cubicBezTo>
                        <a:pt x="14" y="1"/>
                        <a:pt x="11" y="0"/>
                        <a:pt x="8" y="1"/>
                      </a:cubicBezTo>
                      <a:cubicBezTo>
                        <a:pt x="7" y="1"/>
                        <a:pt x="5" y="3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5"/>
                        <a:pt x="1" y="5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6"/>
                        <a:pt x="3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7" name="Freeform 1378"/>
                <p:cNvSpPr>
                  <a:spLocks/>
                </p:cNvSpPr>
                <p:nvPr/>
              </p:nvSpPr>
              <p:spPr bwMode="auto">
                <a:xfrm>
                  <a:off x="2114" y="2224"/>
                  <a:ext cx="13" cy="9"/>
                </a:xfrm>
                <a:custGeom>
                  <a:avLst/>
                  <a:gdLst>
                    <a:gd name="T0" fmla="*/ 85 w 128"/>
                    <a:gd name="T1" fmla="*/ 45 h 80"/>
                    <a:gd name="T2" fmla="*/ 92 w 128"/>
                    <a:gd name="T3" fmla="*/ 42 h 80"/>
                    <a:gd name="T4" fmla="*/ 128 w 128"/>
                    <a:gd name="T5" fmla="*/ 29 h 80"/>
                    <a:gd name="T6" fmla="*/ 125 w 128"/>
                    <a:gd name="T7" fmla="*/ 23 h 80"/>
                    <a:gd name="T8" fmla="*/ 88 w 128"/>
                    <a:gd name="T9" fmla="*/ 36 h 80"/>
                    <a:gd name="T10" fmla="*/ 85 w 128"/>
                    <a:gd name="T11" fmla="*/ 36 h 80"/>
                    <a:gd name="T12" fmla="*/ 85 w 128"/>
                    <a:gd name="T13" fmla="*/ 29 h 80"/>
                    <a:gd name="T14" fmla="*/ 81 w 128"/>
                    <a:gd name="T15" fmla="*/ 26 h 80"/>
                    <a:gd name="T16" fmla="*/ 96 w 128"/>
                    <a:gd name="T17" fmla="*/ 23 h 80"/>
                    <a:gd name="T18" fmla="*/ 121 w 128"/>
                    <a:gd name="T19" fmla="*/ 13 h 80"/>
                    <a:gd name="T20" fmla="*/ 117 w 128"/>
                    <a:gd name="T21" fmla="*/ 4 h 80"/>
                    <a:gd name="T22" fmla="*/ 92 w 128"/>
                    <a:gd name="T23" fmla="*/ 16 h 80"/>
                    <a:gd name="T24" fmla="*/ 77 w 128"/>
                    <a:gd name="T25" fmla="*/ 20 h 80"/>
                    <a:gd name="T26" fmla="*/ 33 w 128"/>
                    <a:gd name="T27" fmla="*/ 4 h 80"/>
                    <a:gd name="T28" fmla="*/ 8 w 128"/>
                    <a:gd name="T29" fmla="*/ 52 h 80"/>
                    <a:gd name="T30" fmla="*/ 59 w 128"/>
                    <a:gd name="T31" fmla="*/ 74 h 80"/>
                    <a:gd name="T32" fmla="*/ 85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5" y="45"/>
                      </a:moveTo>
                      <a:cubicBezTo>
                        <a:pt x="88" y="45"/>
                        <a:pt x="92" y="42"/>
                        <a:pt x="92" y="42"/>
                      </a:cubicBezTo>
                      <a:cubicBezTo>
                        <a:pt x="107" y="39"/>
                        <a:pt x="117" y="32"/>
                        <a:pt x="128" y="29"/>
                      </a:cubicBezTo>
                      <a:cubicBezTo>
                        <a:pt x="125" y="23"/>
                        <a:pt x="125" y="23"/>
                        <a:pt x="125" y="23"/>
                      </a:cubicBezTo>
                      <a:cubicBezTo>
                        <a:pt x="114" y="26"/>
                        <a:pt x="103" y="32"/>
                        <a:pt x="88" y="36"/>
                      </a:cubicBezTo>
                      <a:cubicBezTo>
                        <a:pt x="88" y="36"/>
                        <a:pt x="85" y="36"/>
                        <a:pt x="85" y="36"/>
                      </a:cubicBezTo>
                      <a:cubicBezTo>
                        <a:pt x="85" y="32"/>
                        <a:pt x="85" y="32"/>
                        <a:pt x="85" y="29"/>
                      </a:cubicBezTo>
                      <a:cubicBezTo>
                        <a:pt x="85" y="29"/>
                        <a:pt x="81" y="26"/>
                        <a:pt x="81" y="26"/>
                      </a:cubicBezTo>
                      <a:cubicBezTo>
                        <a:pt x="88" y="26"/>
                        <a:pt x="88" y="26"/>
                        <a:pt x="96" y="23"/>
                      </a:cubicBezTo>
                      <a:cubicBezTo>
                        <a:pt x="103" y="20"/>
                        <a:pt x="110" y="16"/>
                        <a:pt x="121" y="13"/>
                      </a:cubicBezTo>
                      <a:cubicBezTo>
                        <a:pt x="117" y="4"/>
                        <a:pt x="117" y="4"/>
                        <a:pt x="117" y="4"/>
                      </a:cubicBezTo>
                      <a:cubicBezTo>
                        <a:pt x="110" y="10"/>
                        <a:pt x="99" y="13"/>
                        <a:pt x="92" y="16"/>
                      </a:cubicBezTo>
                      <a:cubicBezTo>
                        <a:pt x="88" y="16"/>
                        <a:pt x="81" y="20"/>
                        <a:pt x="77" y="20"/>
                      </a:cubicBezTo>
                      <a:cubicBezTo>
                        <a:pt x="70" y="7"/>
                        <a:pt x="48" y="0"/>
                        <a:pt x="33" y="4"/>
                      </a:cubicBezTo>
                      <a:cubicBezTo>
                        <a:pt x="11" y="10"/>
                        <a:pt x="0" y="32"/>
                        <a:pt x="8" y="52"/>
                      </a:cubicBezTo>
                      <a:cubicBezTo>
                        <a:pt x="15" y="71"/>
                        <a:pt x="37" y="80"/>
                        <a:pt x="59" y="74"/>
                      </a:cubicBezTo>
                      <a:cubicBezTo>
                        <a:pt x="74" y="68"/>
                        <a:pt x="85" y="58"/>
                        <a:pt x="85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8" name="Freeform 1379"/>
                <p:cNvSpPr>
                  <a:spLocks/>
                </p:cNvSpPr>
                <p:nvPr/>
              </p:nvSpPr>
              <p:spPr bwMode="auto">
                <a:xfrm>
                  <a:off x="2114" y="2224"/>
                  <a:ext cx="13" cy="9"/>
                </a:xfrm>
                <a:custGeom>
                  <a:avLst/>
                  <a:gdLst>
                    <a:gd name="T0" fmla="*/ 9 w 13"/>
                    <a:gd name="T1" fmla="*/ 5 h 9"/>
                    <a:gd name="T2" fmla="*/ 9 w 13"/>
                    <a:gd name="T3" fmla="*/ 5 h 9"/>
                    <a:gd name="T4" fmla="*/ 13 w 13"/>
                    <a:gd name="T5" fmla="*/ 3 h 9"/>
                    <a:gd name="T6" fmla="*/ 13 w 13"/>
                    <a:gd name="T7" fmla="*/ 3 h 9"/>
                    <a:gd name="T8" fmla="*/ 9 w 13"/>
                    <a:gd name="T9" fmla="*/ 4 h 9"/>
                    <a:gd name="T10" fmla="*/ 9 w 13"/>
                    <a:gd name="T11" fmla="*/ 4 h 9"/>
                    <a:gd name="T12" fmla="*/ 9 w 13"/>
                    <a:gd name="T13" fmla="*/ 3 h 9"/>
                    <a:gd name="T14" fmla="*/ 8 w 13"/>
                    <a:gd name="T15" fmla="*/ 3 h 9"/>
                    <a:gd name="T16" fmla="*/ 10 w 13"/>
                    <a:gd name="T17" fmla="*/ 3 h 9"/>
                    <a:gd name="T18" fmla="*/ 12 w 13"/>
                    <a:gd name="T19" fmla="*/ 2 h 9"/>
                    <a:gd name="T20" fmla="*/ 12 w 13"/>
                    <a:gd name="T21" fmla="*/ 1 h 9"/>
                    <a:gd name="T22" fmla="*/ 9 w 13"/>
                    <a:gd name="T23" fmla="*/ 2 h 9"/>
                    <a:gd name="T24" fmla="*/ 8 w 13"/>
                    <a:gd name="T25" fmla="*/ 2 h 9"/>
                    <a:gd name="T26" fmla="*/ 3 w 13"/>
                    <a:gd name="T27" fmla="*/ 1 h 9"/>
                    <a:gd name="T28" fmla="*/ 1 w 13"/>
                    <a:gd name="T29" fmla="*/ 6 h 9"/>
                    <a:gd name="T30" fmla="*/ 6 w 13"/>
                    <a:gd name="T31" fmla="*/ 8 h 9"/>
                    <a:gd name="T32" fmla="*/ 9 w 13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4"/>
                        <a:pt x="12" y="4"/>
                        <a:pt x="13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3"/>
                        <a:pt x="11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8" y="2"/>
                        <a:pt x="8" y="2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1" y="6"/>
                      </a:cubicBezTo>
                      <a:cubicBezTo>
                        <a:pt x="1" y="8"/>
                        <a:pt x="4" y="9"/>
                        <a:pt x="6" y="8"/>
                      </a:cubicBezTo>
                      <a:cubicBezTo>
                        <a:pt x="8" y="7"/>
                        <a:pt x="9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9" name="Freeform 1380"/>
                <p:cNvSpPr>
                  <a:spLocks/>
                </p:cNvSpPr>
                <p:nvPr/>
              </p:nvSpPr>
              <p:spPr bwMode="auto">
                <a:xfrm>
                  <a:off x="1590" y="2377"/>
                  <a:ext cx="13" cy="8"/>
                </a:xfrm>
                <a:custGeom>
                  <a:avLst/>
                  <a:gdLst>
                    <a:gd name="T0" fmla="*/ 33 w 128"/>
                    <a:gd name="T1" fmla="*/ 45 h 80"/>
                    <a:gd name="T2" fmla="*/ 41 w 128"/>
                    <a:gd name="T3" fmla="*/ 45 h 80"/>
                    <a:gd name="T4" fmla="*/ 44 w 128"/>
                    <a:gd name="T5" fmla="*/ 52 h 80"/>
                    <a:gd name="T6" fmla="*/ 44 w 128"/>
                    <a:gd name="T7" fmla="*/ 55 h 80"/>
                    <a:gd name="T8" fmla="*/ 30 w 128"/>
                    <a:gd name="T9" fmla="*/ 61 h 80"/>
                    <a:gd name="T10" fmla="*/ 8 w 128"/>
                    <a:gd name="T11" fmla="*/ 68 h 80"/>
                    <a:gd name="T12" fmla="*/ 8 w 128"/>
                    <a:gd name="T13" fmla="*/ 77 h 80"/>
                    <a:gd name="T14" fmla="*/ 33 w 128"/>
                    <a:gd name="T15" fmla="*/ 68 h 80"/>
                    <a:gd name="T16" fmla="*/ 52 w 128"/>
                    <a:gd name="T17" fmla="*/ 64 h 80"/>
                    <a:gd name="T18" fmla="*/ 96 w 128"/>
                    <a:gd name="T19" fmla="*/ 74 h 80"/>
                    <a:gd name="T20" fmla="*/ 121 w 128"/>
                    <a:gd name="T21" fmla="*/ 29 h 80"/>
                    <a:gd name="T22" fmla="*/ 70 w 128"/>
                    <a:gd name="T23" fmla="*/ 7 h 80"/>
                    <a:gd name="T24" fmla="*/ 41 w 128"/>
                    <a:gd name="T25" fmla="*/ 36 h 80"/>
                    <a:gd name="T26" fmla="*/ 30 w 128"/>
                    <a:gd name="T27" fmla="*/ 39 h 80"/>
                    <a:gd name="T28" fmla="*/ 0 w 128"/>
                    <a:gd name="T29" fmla="*/ 52 h 80"/>
                    <a:gd name="T30" fmla="*/ 4 w 128"/>
                    <a:gd name="T31" fmla="*/ 61 h 80"/>
                    <a:gd name="T32" fmla="*/ 33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5"/>
                      </a:moveTo>
                      <a:cubicBezTo>
                        <a:pt x="37" y="45"/>
                        <a:pt x="41" y="45"/>
                        <a:pt x="41" y="45"/>
                      </a:cubicBezTo>
                      <a:cubicBezTo>
                        <a:pt x="41" y="45"/>
                        <a:pt x="44" y="52"/>
                        <a:pt x="44" y="52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1" y="58"/>
                        <a:pt x="37" y="58"/>
                        <a:pt x="30" y="61"/>
                      </a:cubicBezTo>
                      <a:cubicBezTo>
                        <a:pt x="22" y="61"/>
                        <a:pt x="15" y="64"/>
                        <a:pt x="8" y="68"/>
                      </a:cubicBezTo>
                      <a:cubicBezTo>
                        <a:pt x="8" y="77"/>
                        <a:pt x="8" y="77"/>
                        <a:pt x="8" y="77"/>
                      </a:cubicBezTo>
                      <a:cubicBezTo>
                        <a:pt x="19" y="74"/>
                        <a:pt x="26" y="68"/>
                        <a:pt x="33" y="68"/>
                      </a:cubicBezTo>
                      <a:cubicBezTo>
                        <a:pt x="37" y="64"/>
                        <a:pt x="44" y="64"/>
                        <a:pt x="52" y="64"/>
                      </a:cubicBezTo>
                      <a:cubicBezTo>
                        <a:pt x="63" y="74"/>
                        <a:pt x="81" y="80"/>
                        <a:pt x="96" y="74"/>
                      </a:cubicBezTo>
                      <a:cubicBezTo>
                        <a:pt x="117" y="68"/>
                        <a:pt x="128" y="45"/>
                        <a:pt x="121" y="29"/>
                      </a:cubicBezTo>
                      <a:cubicBezTo>
                        <a:pt x="114" y="10"/>
                        <a:pt x="88" y="0"/>
                        <a:pt x="70" y="7"/>
                      </a:cubicBezTo>
                      <a:cubicBezTo>
                        <a:pt x="52" y="10"/>
                        <a:pt x="44" y="23"/>
                        <a:pt x="41" y="36"/>
                      </a:cubicBezTo>
                      <a:cubicBezTo>
                        <a:pt x="37" y="39"/>
                        <a:pt x="33" y="39"/>
                        <a:pt x="30" y="39"/>
                      </a:cubicBezTo>
                      <a:cubicBezTo>
                        <a:pt x="19" y="45"/>
                        <a:pt x="8" y="48"/>
                        <a:pt x="0" y="52"/>
                      </a:cubicBezTo>
                      <a:cubicBezTo>
                        <a:pt x="4" y="61"/>
                        <a:pt x="4" y="61"/>
                        <a:pt x="4" y="61"/>
                      </a:cubicBezTo>
                      <a:cubicBezTo>
                        <a:pt x="15" y="55"/>
                        <a:pt x="22" y="48"/>
                        <a:pt x="3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0" name="Freeform 1381"/>
                <p:cNvSpPr>
                  <a:spLocks/>
                </p:cNvSpPr>
                <p:nvPr/>
              </p:nvSpPr>
              <p:spPr bwMode="auto">
                <a:xfrm>
                  <a:off x="1590" y="2377"/>
                  <a:ext cx="13" cy="8"/>
                </a:xfrm>
                <a:custGeom>
                  <a:avLst/>
                  <a:gdLst>
                    <a:gd name="T0" fmla="*/ 3 w 13"/>
                    <a:gd name="T1" fmla="*/ 5 h 8"/>
                    <a:gd name="T2" fmla="*/ 4 w 13"/>
                    <a:gd name="T3" fmla="*/ 5 h 8"/>
                    <a:gd name="T4" fmla="*/ 4 w 13"/>
                    <a:gd name="T5" fmla="*/ 5 h 8"/>
                    <a:gd name="T6" fmla="*/ 4 w 13"/>
                    <a:gd name="T7" fmla="*/ 6 h 8"/>
                    <a:gd name="T8" fmla="*/ 3 w 13"/>
                    <a:gd name="T9" fmla="*/ 6 h 8"/>
                    <a:gd name="T10" fmla="*/ 1 w 13"/>
                    <a:gd name="T11" fmla="*/ 7 h 8"/>
                    <a:gd name="T12" fmla="*/ 1 w 13"/>
                    <a:gd name="T13" fmla="*/ 8 h 8"/>
                    <a:gd name="T14" fmla="*/ 3 w 13"/>
                    <a:gd name="T15" fmla="*/ 7 h 8"/>
                    <a:gd name="T16" fmla="*/ 5 w 13"/>
                    <a:gd name="T17" fmla="*/ 7 h 8"/>
                    <a:gd name="T18" fmla="*/ 10 w 13"/>
                    <a:gd name="T19" fmla="*/ 8 h 8"/>
                    <a:gd name="T20" fmla="*/ 12 w 13"/>
                    <a:gd name="T21" fmla="*/ 3 h 8"/>
                    <a:gd name="T22" fmla="*/ 7 w 13"/>
                    <a:gd name="T23" fmla="*/ 1 h 8"/>
                    <a:gd name="T24" fmla="*/ 4 w 13"/>
                    <a:gd name="T25" fmla="*/ 4 h 8"/>
                    <a:gd name="T26" fmla="*/ 3 w 13"/>
                    <a:gd name="T27" fmla="*/ 4 h 8"/>
                    <a:gd name="T28" fmla="*/ 0 w 13"/>
                    <a:gd name="T29" fmla="*/ 5 h 8"/>
                    <a:gd name="T30" fmla="*/ 0 w 13"/>
                    <a:gd name="T31" fmla="*/ 6 h 8"/>
                    <a:gd name="T32" fmla="*/ 3 w 13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5"/>
                      </a:move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6"/>
                        <a:pt x="1" y="7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2" y="7"/>
                        <a:pt x="3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6" y="8"/>
                        <a:pt x="8" y="8"/>
                        <a:pt x="10" y="8"/>
                      </a:cubicBezTo>
                      <a:cubicBezTo>
                        <a:pt x="12" y="7"/>
                        <a:pt x="13" y="5"/>
                        <a:pt x="12" y="3"/>
                      </a:cubicBezTo>
                      <a:cubicBezTo>
                        <a:pt x="12" y="1"/>
                        <a:pt x="9" y="0"/>
                        <a:pt x="7" y="1"/>
                      </a:cubicBezTo>
                      <a:cubicBezTo>
                        <a:pt x="5" y="1"/>
                        <a:pt x="4" y="2"/>
                        <a:pt x="4" y="4"/>
                      </a:cubicBezTo>
                      <a:cubicBezTo>
                        <a:pt x="4" y="4"/>
                        <a:pt x="3" y="4"/>
                        <a:pt x="3" y="4"/>
                      </a:cubicBezTo>
                      <a:cubicBezTo>
                        <a:pt x="2" y="5"/>
                        <a:pt x="1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1" name="Freeform 1382"/>
                <p:cNvSpPr>
                  <a:spLocks/>
                </p:cNvSpPr>
                <p:nvPr/>
              </p:nvSpPr>
              <p:spPr bwMode="auto">
                <a:xfrm>
                  <a:off x="1576" y="2382"/>
                  <a:ext cx="14" cy="8"/>
                </a:xfrm>
                <a:custGeom>
                  <a:avLst/>
                  <a:gdLst>
                    <a:gd name="T0" fmla="*/ 88 w 128"/>
                    <a:gd name="T1" fmla="*/ 45 h 80"/>
                    <a:gd name="T2" fmla="*/ 92 w 128"/>
                    <a:gd name="T3" fmla="*/ 42 h 80"/>
                    <a:gd name="T4" fmla="*/ 128 w 128"/>
                    <a:gd name="T5" fmla="*/ 26 h 80"/>
                    <a:gd name="T6" fmla="*/ 125 w 128"/>
                    <a:gd name="T7" fmla="*/ 20 h 80"/>
                    <a:gd name="T8" fmla="*/ 88 w 128"/>
                    <a:gd name="T9" fmla="*/ 36 h 80"/>
                    <a:gd name="T10" fmla="*/ 85 w 128"/>
                    <a:gd name="T11" fmla="*/ 36 h 80"/>
                    <a:gd name="T12" fmla="*/ 85 w 128"/>
                    <a:gd name="T13" fmla="*/ 29 h 80"/>
                    <a:gd name="T14" fmla="*/ 81 w 128"/>
                    <a:gd name="T15" fmla="*/ 26 h 80"/>
                    <a:gd name="T16" fmla="*/ 96 w 128"/>
                    <a:gd name="T17" fmla="*/ 23 h 80"/>
                    <a:gd name="T18" fmla="*/ 121 w 128"/>
                    <a:gd name="T19" fmla="*/ 10 h 80"/>
                    <a:gd name="T20" fmla="*/ 117 w 128"/>
                    <a:gd name="T21" fmla="*/ 4 h 80"/>
                    <a:gd name="T22" fmla="*/ 92 w 128"/>
                    <a:gd name="T23" fmla="*/ 16 h 80"/>
                    <a:gd name="T24" fmla="*/ 77 w 128"/>
                    <a:gd name="T25" fmla="*/ 20 h 80"/>
                    <a:gd name="T26" fmla="*/ 30 w 128"/>
                    <a:gd name="T27" fmla="*/ 7 h 80"/>
                    <a:gd name="T28" fmla="*/ 8 w 128"/>
                    <a:gd name="T29" fmla="*/ 52 h 80"/>
                    <a:gd name="T30" fmla="*/ 59 w 128"/>
                    <a:gd name="T31" fmla="*/ 74 h 80"/>
                    <a:gd name="T32" fmla="*/ 88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8" y="45"/>
                      </a:moveTo>
                      <a:cubicBezTo>
                        <a:pt x="88" y="45"/>
                        <a:pt x="92" y="42"/>
                        <a:pt x="92" y="42"/>
                      </a:cubicBezTo>
                      <a:cubicBezTo>
                        <a:pt x="107" y="39"/>
                        <a:pt x="117" y="32"/>
                        <a:pt x="128" y="26"/>
                      </a:cubicBezTo>
                      <a:cubicBezTo>
                        <a:pt x="125" y="20"/>
                        <a:pt x="125" y="20"/>
                        <a:pt x="125" y="20"/>
                      </a:cubicBezTo>
                      <a:cubicBezTo>
                        <a:pt x="114" y="26"/>
                        <a:pt x="103" y="32"/>
                        <a:pt x="88" y="36"/>
                      </a:cubicBezTo>
                      <a:cubicBezTo>
                        <a:pt x="88" y="36"/>
                        <a:pt x="85" y="36"/>
                        <a:pt x="85" y="36"/>
                      </a:cubicBezTo>
                      <a:cubicBezTo>
                        <a:pt x="85" y="32"/>
                        <a:pt x="85" y="32"/>
                        <a:pt x="85" y="29"/>
                      </a:cubicBezTo>
                      <a:cubicBezTo>
                        <a:pt x="81" y="26"/>
                        <a:pt x="81" y="26"/>
                        <a:pt x="81" y="26"/>
                      </a:cubicBezTo>
                      <a:cubicBezTo>
                        <a:pt x="88" y="26"/>
                        <a:pt x="88" y="23"/>
                        <a:pt x="96" y="23"/>
                      </a:cubicBezTo>
                      <a:cubicBezTo>
                        <a:pt x="103" y="20"/>
                        <a:pt x="110" y="16"/>
                        <a:pt x="121" y="10"/>
                      </a:cubicBezTo>
                      <a:cubicBezTo>
                        <a:pt x="117" y="4"/>
                        <a:pt x="117" y="4"/>
                        <a:pt x="117" y="4"/>
                      </a:cubicBezTo>
                      <a:cubicBezTo>
                        <a:pt x="107" y="7"/>
                        <a:pt x="99" y="13"/>
                        <a:pt x="92" y="16"/>
                      </a:cubicBezTo>
                      <a:cubicBezTo>
                        <a:pt x="85" y="16"/>
                        <a:pt x="81" y="16"/>
                        <a:pt x="77" y="20"/>
                      </a:cubicBezTo>
                      <a:cubicBezTo>
                        <a:pt x="66" y="7"/>
                        <a:pt x="48" y="0"/>
                        <a:pt x="30" y="7"/>
                      </a:cubicBezTo>
                      <a:cubicBezTo>
                        <a:pt x="11" y="13"/>
                        <a:pt x="0" y="36"/>
                        <a:pt x="8" y="52"/>
                      </a:cubicBezTo>
                      <a:cubicBezTo>
                        <a:pt x="15" y="71"/>
                        <a:pt x="37" y="80"/>
                        <a:pt x="59" y="74"/>
                      </a:cubicBezTo>
                      <a:cubicBezTo>
                        <a:pt x="74" y="68"/>
                        <a:pt x="85" y="58"/>
                        <a:pt x="88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2" name="Freeform 1383"/>
                <p:cNvSpPr>
                  <a:spLocks/>
                </p:cNvSpPr>
                <p:nvPr/>
              </p:nvSpPr>
              <p:spPr bwMode="auto">
                <a:xfrm>
                  <a:off x="1576" y="2382"/>
                  <a:ext cx="14" cy="8"/>
                </a:xfrm>
                <a:custGeom>
                  <a:avLst/>
                  <a:gdLst>
                    <a:gd name="T0" fmla="*/ 9 w 14"/>
                    <a:gd name="T1" fmla="*/ 5 h 8"/>
                    <a:gd name="T2" fmla="*/ 10 w 14"/>
                    <a:gd name="T3" fmla="*/ 4 h 8"/>
                    <a:gd name="T4" fmla="*/ 14 w 14"/>
                    <a:gd name="T5" fmla="*/ 3 h 8"/>
                    <a:gd name="T6" fmla="*/ 13 w 14"/>
                    <a:gd name="T7" fmla="*/ 2 h 8"/>
                    <a:gd name="T8" fmla="*/ 9 w 14"/>
                    <a:gd name="T9" fmla="*/ 4 h 8"/>
                    <a:gd name="T10" fmla="*/ 9 w 14"/>
                    <a:gd name="T11" fmla="*/ 4 h 8"/>
                    <a:gd name="T12" fmla="*/ 9 w 14"/>
                    <a:gd name="T13" fmla="*/ 3 h 8"/>
                    <a:gd name="T14" fmla="*/ 9 w 14"/>
                    <a:gd name="T15" fmla="*/ 3 h 8"/>
                    <a:gd name="T16" fmla="*/ 10 w 14"/>
                    <a:gd name="T17" fmla="*/ 2 h 8"/>
                    <a:gd name="T18" fmla="*/ 13 w 14"/>
                    <a:gd name="T19" fmla="*/ 1 h 8"/>
                    <a:gd name="T20" fmla="*/ 13 w 14"/>
                    <a:gd name="T21" fmla="*/ 0 h 8"/>
                    <a:gd name="T22" fmla="*/ 10 w 14"/>
                    <a:gd name="T23" fmla="*/ 2 h 8"/>
                    <a:gd name="T24" fmla="*/ 8 w 14"/>
                    <a:gd name="T25" fmla="*/ 2 h 8"/>
                    <a:gd name="T26" fmla="*/ 3 w 14"/>
                    <a:gd name="T27" fmla="*/ 1 h 8"/>
                    <a:gd name="T28" fmla="*/ 1 w 14"/>
                    <a:gd name="T29" fmla="*/ 5 h 8"/>
                    <a:gd name="T30" fmla="*/ 6 w 14"/>
                    <a:gd name="T31" fmla="*/ 8 h 8"/>
                    <a:gd name="T32" fmla="*/ 9 w 14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9" y="5"/>
                      </a:moveTo>
                      <a:cubicBezTo>
                        <a:pt x="9" y="5"/>
                        <a:pt x="10" y="4"/>
                        <a:pt x="10" y="4"/>
                      </a:cubicBezTo>
                      <a:cubicBezTo>
                        <a:pt x="11" y="4"/>
                        <a:pt x="13" y="3"/>
                        <a:pt x="14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2"/>
                        <a:pt x="10" y="2"/>
                      </a:cubicBezTo>
                      <a:cubicBezTo>
                        <a:pt x="11" y="2"/>
                        <a:pt x="12" y="2"/>
                        <a:pt x="13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0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1" y="5"/>
                      </a:cubicBezTo>
                      <a:cubicBezTo>
                        <a:pt x="2" y="7"/>
                        <a:pt x="4" y="8"/>
                        <a:pt x="6" y="8"/>
                      </a:cubicBezTo>
                      <a:cubicBezTo>
                        <a:pt x="8" y="7"/>
                        <a:pt x="9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3" name="Freeform 1384"/>
                <p:cNvSpPr>
                  <a:spLocks/>
                </p:cNvSpPr>
                <p:nvPr/>
              </p:nvSpPr>
              <p:spPr bwMode="auto">
                <a:xfrm>
                  <a:off x="2124" y="2211"/>
                  <a:ext cx="15" cy="8"/>
                </a:xfrm>
                <a:custGeom>
                  <a:avLst/>
                  <a:gdLst>
                    <a:gd name="T0" fmla="*/ 36 w 144"/>
                    <a:gd name="T1" fmla="*/ 47 h 80"/>
                    <a:gd name="T2" fmla="*/ 48 w 144"/>
                    <a:gd name="T3" fmla="*/ 47 h 80"/>
                    <a:gd name="T4" fmla="*/ 48 w 144"/>
                    <a:gd name="T5" fmla="*/ 54 h 80"/>
                    <a:gd name="T6" fmla="*/ 52 w 144"/>
                    <a:gd name="T7" fmla="*/ 57 h 80"/>
                    <a:gd name="T8" fmla="*/ 32 w 144"/>
                    <a:gd name="T9" fmla="*/ 64 h 80"/>
                    <a:gd name="T10" fmla="*/ 8 w 144"/>
                    <a:gd name="T11" fmla="*/ 70 h 80"/>
                    <a:gd name="T12" fmla="*/ 12 w 144"/>
                    <a:gd name="T13" fmla="*/ 80 h 80"/>
                    <a:gd name="T14" fmla="*/ 36 w 144"/>
                    <a:gd name="T15" fmla="*/ 67 h 80"/>
                    <a:gd name="T16" fmla="*/ 56 w 144"/>
                    <a:gd name="T17" fmla="*/ 67 h 80"/>
                    <a:gd name="T18" fmla="*/ 104 w 144"/>
                    <a:gd name="T19" fmla="*/ 77 h 80"/>
                    <a:gd name="T20" fmla="*/ 132 w 144"/>
                    <a:gd name="T21" fmla="*/ 30 h 80"/>
                    <a:gd name="T22" fmla="*/ 76 w 144"/>
                    <a:gd name="T23" fmla="*/ 7 h 80"/>
                    <a:gd name="T24" fmla="*/ 44 w 144"/>
                    <a:gd name="T25" fmla="*/ 37 h 80"/>
                    <a:gd name="T26" fmla="*/ 36 w 144"/>
                    <a:gd name="T27" fmla="*/ 40 h 80"/>
                    <a:gd name="T28" fmla="*/ 0 w 144"/>
                    <a:gd name="T29" fmla="*/ 54 h 80"/>
                    <a:gd name="T30" fmla="*/ 4 w 144"/>
                    <a:gd name="T31" fmla="*/ 64 h 80"/>
                    <a:gd name="T32" fmla="*/ 36 w 144"/>
                    <a:gd name="T33" fmla="*/ 4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36" y="47"/>
                      </a:moveTo>
                      <a:cubicBezTo>
                        <a:pt x="40" y="47"/>
                        <a:pt x="44" y="47"/>
                        <a:pt x="48" y="47"/>
                      </a:cubicBezTo>
                      <a:cubicBezTo>
                        <a:pt x="44" y="47"/>
                        <a:pt x="48" y="54"/>
                        <a:pt x="48" y="54"/>
                      </a:cubicBezTo>
                      <a:cubicBezTo>
                        <a:pt x="48" y="57"/>
                        <a:pt x="48" y="57"/>
                        <a:pt x="52" y="57"/>
                      </a:cubicBezTo>
                      <a:cubicBezTo>
                        <a:pt x="44" y="60"/>
                        <a:pt x="40" y="60"/>
                        <a:pt x="32" y="64"/>
                      </a:cubicBezTo>
                      <a:cubicBezTo>
                        <a:pt x="24" y="64"/>
                        <a:pt x="16" y="67"/>
                        <a:pt x="8" y="70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20" y="74"/>
                        <a:pt x="28" y="70"/>
                        <a:pt x="36" y="67"/>
                      </a:cubicBezTo>
                      <a:cubicBezTo>
                        <a:pt x="40" y="67"/>
                        <a:pt x="48" y="67"/>
                        <a:pt x="56" y="67"/>
                      </a:cubicBezTo>
                      <a:cubicBezTo>
                        <a:pt x="68" y="77"/>
                        <a:pt x="88" y="80"/>
                        <a:pt x="104" y="77"/>
                      </a:cubicBezTo>
                      <a:cubicBezTo>
                        <a:pt x="128" y="70"/>
                        <a:pt x="144" y="47"/>
                        <a:pt x="132" y="30"/>
                      </a:cubicBezTo>
                      <a:cubicBezTo>
                        <a:pt x="124" y="10"/>
                        <a:pt x="96" y="0"/>
                        <a:pt x="76" y="7"/>
                      </a:cubicBezTo>
                      <a:cubicBezTo>
                        <a:pt x="56" y="10"/>
                        <a:pt x="48" y="24"/>
                        <a:pt x="44" y="37"/>
                      </a:cubicBezTo>
                      <a:cubicBezTo>
                        <a:pt x="44" y="40"/>
                        <a:pt x="36" y="40"/>
                        <a:pt x="36" y="40"/>
                      </a:cubicBezTo>
                      <a:cubicBezTo>
                        <a:pt x="24" y="47"/>
                        <a:pt x="12" y="50"/>
                        <a:pt x="0" y="54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16" y="57"/>
                        <a:pt x="24" y="50"/>
                        <a:pt x="36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4" name="Freeform 1385"/>
                <p:cNvSpPr>
                  <a:spLocks/>
                </p:cNvSpPr>
                <p:nvPr/>
              </p:nvSpPr>
              <p:spPr bwMode="auto">
                <a:xfrm>
                  <a:off x="2124" y="2211"/>
                  <a:ext cx="15" cy="8"/>
                </a:xfrm>
                <a:custGeom>
                  <a:avLst/>
                  <a:gdLst>
                    <a:gd name="T0" fmla="*/ 4 w 15"/>
                    <a:gd name="T1" fmla="*/ 5 h 8"/>
                    <a:gd name="T2" fmla="*/ 5 w 15"/>
                    <a:gd name="T3" fmla="*/ 5 h 8"/>
                    <a:gd name="T4" fmla="*/ 5 w 15"/>
                    <a:gd name="T5" fmla="*/ 5 h 8"/>
                    <a:gd name="T6" fmla="*/ 5 w 15"/>
                    <a:gd name="T7" fmla="*/ 6 h 8"/>
                    <a:gd name="T8" fmla="*/ 3 w 15"/>
                    <a:gd name="T9" fmla="*/ 7 h 8"/>
                    <a:gd name="T10" fmla="*/ 1 w 15"/>
                    <a:gd name="T11" fmla="*/ 7 h 8"/>
                    <a:gd name="T12" fmla="*/ 1 w 15"/>
                    <a:gd name="T13" fmla="*/ 8 h 8"/>
                    <a:gd name="T14" fmla="*/ 4 w 15"/>
                    <a:gd name="T15" fmla="*/ 7 h 8"/>
                    <a:gd name="T16" fmla="*/ 6 w 15"/>
                    <a:gd name="T17" fmla="*/ 7 h 8"/>
                    <a:gd name="T18" fmla="*/ 11 w 15"/>
                    <a:gd name="T19" fmla="*/ 8 h 8"/>
                    <a:gd name="T20" fmla="*/ 14 w 15"/>
                    <a:gd name="T21" fmla="*/ 3 h 8"/>
                    <a:gd name="T22" fmla="*/ 8 w 15"/>
                    <a:gd name="T23" fmla="*/ 0 h 8"/>
                    <a:gd name="T24" fmla="*/ 4 w 15"/>
                    <a:gd name="T25" fmla="*/ 4 h 8"/>
                    <a:gd name="T26" fmla="*/ 4 w 15"/>
                    <a:gd name="T27" fmla="*/ 4 h 8"/>
                    <a:gd name="T28" fmla="*/ 0 w 15"/>
                    <a:gd name="T29" fmla="*/ 5 h 8"/>
                    <a:gd name="T30" fmla="*/ 0 w 15"/>
                    <a:gd name="T31" fmla="*/ 7 h 8"/>
                    <a:gd name="T32" fmla="*/ 4 w 15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8">
                      <a:moveTo>
                        <a:pt x="4" y="5"/>
                      </a:move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7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7" y="8"/>
                        <a:pt x="9" y="8"/>
                        <a:pt x="11" y="8"/>
                      </a:cubicBezTo>
                      <a:cubicBezTo>
                        <a:pt x="13" y="7"/>
                        <a:pt x="15" y="5"/>
                        <a:pt x="14" y="3"/>
                      </a:cubicBezTo>
                      <a:cubicBezTo>
                        <a:pt x="13" y="1"/>
                        <a:pt x="10" y="0"/>
                        <a:pt x="8" y="0"/>
                      </a:cubicBezTo>
                      <a:cubicBezTo>
                        <a:pt x="6" y="1"/>
                        <a:pt x="5" y="2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5"/>
                        <a:pt x="1" y="5"/>
                        <a:pt x="0" y="5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2" y="6"/>
                        <a:pt x="2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5" name="Freeform 1386"/>
                <p:cNvSpPr>
                  <a:spLocks/>
                </p:cNvSpPr>
                <p:nvPr/>
              </p:nvSpPr>
              <p:spPr bwMode="auto">
                <a:xfrm>
                  <a:off x="2110" y="2216"/>
                  <a:ext cx="14" cy="8"/>
                </a:xfrm>
                <a:custGeom>
                  <a:avLst/>
                  <a:gdLst>
                    <a:gd name="T0" fmla="*/ 88 w 128"/>
                    <a:gd name="T1" fmla="*/ 45 h 80"/>
                    <a:gd name="T2" fmla="*/ 92 w 128"/>
                    <a:gd name="T3" fmla="*/ 42 h 80"/>
                    <a:gd name="T4" fmla="*/ 128 w 128"/>
                    <a:gd name="T5" fmla="*/ 26 h 80"/>
                    <a:gd name="T6" fmla="*/ 125 w 128"/>
                    <a:gd name="T7" fmla="*/ 20 h 80"/>
                    <a:gd name="T8" fmla="*/ 88 w 128"/>
                    <a:gd name="T9" fmla="*/ 36 h 80"/>
                    <a:gd name="T10" fmla="*/ 88 w 128"/>
                    <a:gd name="T11" fmla="*/ 36 h 80"/>
                    <a:gd name="T12" fmla="*/ 85 w 128"/>
                    <a:gd name="T13" fmla="*/ 29 h 80"/>
                    <a:gd name="T14" fmla="*/ 81 w 128"/>
                    <a:gd name="T15" fmla="*/ 26 h 80"/>
                    <a:gd name="T16" fmla="*/ 96 w 128"/>
                    <a:gd name="T17" fmla="*/ 23 h 80"/>
                    <a:gd name="T18" fmla="*/ 121 w 128"/>
                    <a:gd name="T19" fmla="*/ 10 h 80"/>
                    <a:gd name="T20" fmla="*/ 117 w 128"/>
                    <a:gd name="T21" fmla="*/ 4 h 80"/>
                    <a:gd name="T22" fmla="*/ 92 w 128"/>
                    <a:gd name="T23" fmla="*/ 16 h 80"/>
                    <a:gd name="T24" fmla="*/ 77 w 128"/>
                    <a:gd name="T25" fmla="*/ 20 h 80"/>
                    <a:gd name="T26" fmla="*/ 30 w 128"/>
                    <a:gd name="T27" fmla="*/ 7 h 80"/>
                    <a:gd name="T28" fmla="*/ 8 w 128"/>
                    <a:gd name="T29" fmla="*/ 52 h 80"/>
                    <a:gd name="T30" fmla="*/ 59 w 128"/>
                    <a:gd name="T31" fmla="*/ 74 h 80"/>
                    <a:gd name="T32" fmla="*/ 88 w 128"/>
                    <a:gd name="T33" fmla="*/ 4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8" y="45"/>
                      </a:moveTo>
                      <a:cubicBezTo>
                        <a:pt x="88" y="45"/>
                        <a:pt x="92" y="42"/>
                        <a:pt x="92" y="42"/>
                      </a:cubicBezTo>
                      <a:cubicBezTo>
                        <a:pt x="107" y="39"/>
                        <a:pt x="117" y="32"/>
                        <a:pt x="128" y="26"/>
                      </a:cubicBezTo>
                      <a:cubicBezTo>
                        <a:pt x="125" y="20"/>
                        <a:pt x="125" y="20"/>
                        <a:pt x="125" y="20"/>
                      </a:cubicBezTo>
                      <a:cubicBezTo>
                        <a:pt x="114" y="26"/>
                        <a:pt x="103" y="32"/>
                        <a:pt x="88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5" y="32"/>
                        <a:pt x="85" y="32"/>
                        <a:pt x="85" y="29"/>
                      </a:cubicBezTo>
                      <a:cubicBezTo>
                        <a:pt x="85" y="26"/>
                        <a:pt x="81" y="26"/>
                        <a:pt x="81" y="26"/>
                      </a:cubicBezTo>
                      <a:cubicBezTo>
                        <a:pt x="88" y="26"/>
                        <a:pt x="88" y="23"/>
                        <a:pt x="96" y="23"/>
                      </a:cubicBezTo>
                      <a:cubicBezTo>
                        <a:pt x="103" y="20"/>
                        <a:pt x="110" y="16"/>
                        <a:pt x="121" y="10"/>
                      </a:cubicBezTo>
                      <a:cubicBezTo>
                        <a:pt x="117" y="4"/>
                        <a:pt x="117" y="4"/>
                        <a:pt x="117" y="4"/>
                      </a:cubicBezTo>
                      <a:cubicBezTo>
                        <a:pt x="110" y="7"/>
                        <a:pt x="99" y="13"/>
                        <a:pt x="92" y="16"/>
                      </a:cubicBezTo>
                      <a:cubicBezTo>
                        <a:pt x="85" y="16"/>
                        <a:pt x="81" y="16"/>
                        <a:pt x="77" y="20"/>
                      </a:cubicBezTo>
                      <a:cubicBezTo>
                        <a:pt x="66" y="7"/>
                        <a:pt x="48" y="0"/>
                        <a:pt x="30" y="7"/>
                      </a:cubicBezTo>
                      <a:cubicBezTo>
                        <a:pt x="11" y="13"/>
                        <a:pt x="0" y="36"/>
                        <a:pt x="8" y="52"/>
                      </a:cubicBezTo>
                      <a:cubicBezTo>
                        <a:pt x="15" y="71"/>
                        <a:pt x="37" y="80"/>
                        <a:pt x="59" y="74"/>
                      </a:cubicBezTo>
                      <a:cubicBezTo>
                        <a:pt x="74" y="68"/>
                        <a:pt x="85" y="58"/>
                        <a:pt x="88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6" name="Freeform 1387"/>
                <p:cNvSpPr>
                  <a:spLocks/>
                </p:cNvSpPr>
                <p:nvPr/>
              </p:nvSpPr>
              <p:spPr bwMode="auto">
                <a:xfrm>
                  <a:off x="2110" y="2216"/>
                  <a:ext cx="14" cy="8"/>
                </a:xfrm>
                <a:custGeom>
                  <a:avLst/>
                  <a:gdLst>
                    <a:gd name="T0" fmla="*/ 10 w 14"/>
                    <a:gd name="T1" fmla="*/ 5 h 8"/>
                    <a:gd name="T2" fmla="*/ 10 w 14"/>
                    <a:gd name="T3" fmla="*/ 4 h 8"/>
                    <a:gd name="T4" fmla="*/ 14 w 14"/>
                    <a:gd name="T5" fmla="*/ 3 h 8"/>
                    <a:gd name="T6" fmla="*/ 14 w 14"/>
                    <a:gd name="T7" fmla="*/ 2 h 8"/>
                    <a:gd name="T8" fmla="*/ 10 w 14"/>
                    <a:gd name="T9" fmla="*/ 4 h 8"/>
                    <a:gd name="T10" fmla="*/ 10 w 14"/>
                    <a:gd name="T11" fmla="*/ 4 h 8"/>
                    <a:gd name="T12" fmla="*/ 9 w 14"/>
                    <a:gd name="T13" fmla="*/ 3 h 8"/>
                    <a:gd name="T14" fmla="*/ 9 w 14"/>
                    <a:gd name="T15" fmla="*/ 3 h 8"/>
                    <a:gd name="T16" fmla="*/ 10 w 14"/>
                    <a:gd name="T17" fmla="*/ 2 h 8"/>
                    <a:gd name="T18" fmla="*/ 13 w 14"/>
                    <a:gd name="T19" fmla="*/ 1 h 8"/>
                    <a:gd name="T20" fmla="*/ 13 w 14"/>
                    <a:gd name="T21" fmla="*/ 0 h 8"/>
                    <a:gd name="T22" fmla="*/ 10 w 14"/>
                    <a:gd name="T23" fmla="*/ 2 h 8"/>
                    <a:gd name="T24" fmla="*/ 8 w 14"/>
                    <a:gd name="T25" fmla="*/ 2 h 8"/>
                    <a:gd name="T26" fmla="*/ 3 w 14"/>
                    <a:gd name="T27" fmla="*/ 1 h 8"/>
                    <a:gd name="T28" fmla="*/ 1 w 14"/>
                    <a:gd name="T29" fmla="*/ 5 h 8"/>
                    <a:gd name="T30" fmla="*/ 7 w 14"/>
                    <a:gd name="T31" fmla="*/ 8 h 8"/>
                    <a:gd name="T32" fmla="*/ 10 w 14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10" y="5"/>
                      </a:moveTo>
                      <a:cubicBezTo>
                        <a:pt x="10" y="5"/>
                        <a:pt x="10" y="4"/>
                        <a:pt x="10" y="4"/>
                      </a:cubicBezTo>
                      <a:cubicBezTo>
                        <a:pt x="12" y="4"/>
                        <a:pt x="13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2" y="3"/>
                        <a:pt x="11" y="3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0" y="2"/>
                        <a:pt x="10" y="2"/>
                      </a:cubicBezTo>
                      <a:cubicBezTo>
                        <a:pt x="11" y="2"/>
                        <a:pt x="12" y="2"/>
                        <a:pt x="13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1"/>
                        <a:pt x="11" y="1"/>
                        <a:pt x="10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1" y="5"/>
                      </a:cubicBezTo>
                      <a:cubicBezTo>
                        <a:pt x="2" y="7"/>
                        <a:pt x="4" y="8"/>
                        <a:pt x="7" y="8"/>
                      </a:cubicBezTo>
                      <a:cubicBezTo>
                        <a:pt x="8" y="7"/>
                        <a:pt x="9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7" name="Freeform 1388"/>
                <p:cNvSpPr>
                  <a:spLocks/>
                </p:cNvSpPr>
                <p:nvPr/>
              </p:nvSpPr>
              <p:spPr bwMode="auto">
                <a:xfrm>
                  <a:off x="1593" y="2384"/>
                  <a:ext cx="14" cy="8"/>
                </a:xfrm>
                <a:custGeom>
                  <a:avLst/>
                  <a:gdLst>
                    <a:gd name="T0" fmla="*/ 33 w 128"/>
                    <a:gd name="T1" fmla="*/ 48 h 80"/>
                    <a:gd name="T2" fmla="*/ 41 w 128"/>
                    <a:gd name="T3" fmla="*/ 45 h 80"/>
                    <a:gd name="T4" fmla="*/ 44 w 128"/>
                    <a:gd name="T5" fmla="*/ 55 h 80"/>
                    <a:gd name="T6" fmla="*/ 44 w 128"/>
                    <a:gd name="T7" fmla="*/ 58 h 80"/>
                    <a:gd name="T8" fmla="*/ 30 w 128"/>
                    <a:gd name="T9" fmla="*/ 64 h 80"/>
                    <a:gd name="T10" fmla="*/ 8 w 128"/>
                    <a:gd name="T11" fmla="*/ 74 h 80"/>
                    <a:gd name="T12" fmla="*/ 11 w 128"/>
                    <a:gd name="T13" fmla="*/ 80 h 80"/>
                    <a:gd name="T14" fmla="*/ 33 w 128"/>
                    <a:gd name="T15" fmla="*/ 68 h 80"/>
                    <a:gd name="T16" fmla="*/ 52 w 128"/>
                    <a:gd name="T17" fmla="*/ 64 h 80"/>
                    <a:gd name="T18" fmla="*/ 96 w 128"/>
                    <a:gd name="T19" fmla="*/ 74 h 80"/>
                    <a:gd name="T20" fmla="*/ 121 w 128"/>
                    <a:gd name="T21" fmla="*/ 29 h 80"/>
                    <a:gd name="T22" fmla="*/ 66 w 128"/>
                    <a:gd name="T23" fmla="*/ 7 h 80"/>
                    <a:gd name="T24" fmla="*/ 41 w 128"/>
                    <a:gd name="T25" fmla="*/ 39 h 80"/>
                    <a:gd name="T26" fmla="*/ 30 w 128"/>
                    <a:gd name="T27" fmla="*/ 42 h 80"/>
                    <a:gd name="T28" fmla="*/ 0 w 128"/>
                    <a:gd name="T29" fmla="*/ 58 h 80"/>
                    <a:gd name="T30" fmla="*/ 4 w 128"/>
                    <a:gd name="T31" fmla="*/ 64 h 80"/>
                    <a:gd name="T32" fmla="*/ 33 w 128"/>
                    <a:gd name="T33" fmla="*/ 4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8"/>
                      </a:moveTo>
                      <a:cubicBezTo>
                        <a:pt x="37" y="48"/>
                        <a:pt x="37" y="48"/>
                        <a:pt x="41" y="45"/>
                      </a:cubicBezTo>
                      <a:cubicBezTo>
                        <a:pt x="41" y="48"/>
                        <a:pt x="44" y="52"/>
                        <a:pt x="44" y="55"/>
                      </a:cubicBezTo>
                      <a:cubicBezTo>
                        <a:pt x="44" y="58"/>
                        <a:pt x="44" y="58"/>
                        <a:pt x="44" y="58"/>
                      </a:cubicBezTo>
                      <a:cubicBezTo>
                        <a:pt x="41" y="58"/>
                        <a:pt x="33" y="61"/>
                        <a:pt x="30" y="64"/>
                      </a:cubicBezTo>
                      <a:cubicBezTo>
                        <a:pt x="22" y="64"/>
                        <a:pt x="15" y="68"/>
                        <a:pt x="8" y="74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9" y="77"/>
                        <a:pt x="26" y="71"/>
                        <a:pt x="33" y="68"/>
                      </a:cubicBezTo>
                      <a:cubicBezTo>
                        <a:pt x="37" y="68"/>
                        <a:pt x="44" y="68"/>
                        <a:pt x="52" y="64"/>
                      </a:cubicBezTo>
                      <a:cubicBezTo>
                        <a:pt x="63" y="77"/>
                        <a:pt x="81" y="80"/>
                        <a:pt x="96" y="74"/>
                      </a:cubicBezTo>
                      <a:cubicBezTo>
                        <a:pt x="117" y="68"/>
                        <a:pt x="128" y="45"/>
                        <a:pt x="121" y="29"/>
                      </a:cubicBezTo>
                      <a:cubicBezTo>
                        <a:pt x="110" y="10"/>
                        <a:pt x="85" y="0"/>
                        <a:pt x="66" y="7"/>
                      </a:cubicBezTo>
                      <a:cubicBezTo>
                        <a:pt x="52" y="13"/>
                        <a:pt x="41" y="26"/>
                        <a:pt x="41" y="39"/>
                      </a:cubicBezTo>
                      <a:cubicBezTo>
                        <a:pt x="37" y="42"/>
                        <a:pt x="33" y="42"/>
                        <a:pt x="30" y="42"/>
                      </a:cubicBezTo>
                      <a:cubicBezTo>
                        <a:pt x="19" y="48"/>
                        <a:pt x="8" y="52"/>
                        <a:pt x="0" y="58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11" y="58"/>
                        <a:pt x="22" y="52"/>
                        <a:pt x="33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8" name="Freeform 1389"/>
                <p:cNvSpPr>
                  <a:spLocks/>
                </p:cNvSpPr>
                <p:nvPr/>
              </p:nvSpPr>
              <p:spPr bwMode="auto">
                <a:xfrm>
                  <a:off x="1593" y="2384"/>
                  <a:ext cx="14" cy="8"/>
                </a:xfrm>
                <a:custGeom>
                  <a:avLst/>
                  <a:gdLst>
                    <a:gd name="T0" fmla="*/ 4 w 14"/>
                    <a:gd name="T1" fmla="*/ 5 h 8"/>
                    <a:gd name="T2" fmla="*/ 4 w 14"/>
                    <a:gd name="T3" fmla="*/ 4 h 8"/>
                    <a:gd name="T4" fmla="*/ 5 w 14"/>
                    <a:gd name="T5" fmla="*/ 5 h 8"/>
                    <a:gd name="T6" fmla="*/ 5 w 14"/>
                    <a:gd name="T7" fmla="*/ 6 h 8"/>
                    <a:gd name="T8" fmla="*/ 3 w 14"/>
                    <a:gd name="T9" fmla="*/ 6 h 8"/>
                    <a:gd name="T10" fmla="*/ 1 w 14"/>
                    <a:gd name="T11" fmla="*/ 7 h 8"/>
                    <a:gd name="T12" fmla="*/ 1 w 14"/>
                    <a:gd name="T13" fmla="*/ 8 h 8"/>
                    <a:gd name="T14" fmla="*/ 4 w 14"/>
                    <a:gd name="T15" fmla="*/ 7 h 8"/>
                    <a:gd name="T16" fmla="*/ 6 w 14"/>
                    <a:gd name="T17" fmla="*/ 6 h 8"/>
                    <a:gd name="T18" fmla="*/ 10 w 14"/>
                    <a:gd name="T19" fmla="*/ 7 h 8"/>
                    <a:gd name="T20" fmla="*/ 13 w 14"/>
                    <a:gd name="T21" fmla="*/ 3 h 8"/>
                    <a:gd name="T22" fmla="*/ 7 w 14"/>
                    <a:gd name="T23" fmla="*/ 0 h 8"/>
                    <a:gd name="T24" fmla="*/ 4 w 14"/>
                    <a:gd name="T25" fmla="*/ 4 h 8"/>
                    <a:gd name="T26" fmla="*/ 3 w 14"/>
                    <a:gd name="T27" fmla="*/ 4 h 8"/>
                    <a:gd name="T28" fmla="*/ 0 w 14"/>
                    <a:gd name="T29" fmla="*/ 6 h 8"/>
                    <a:gd name="T30" fmla="*/ 0 w 14"/>
                    <a:gd name="T31" fmla="*/ 6 h 8"/>
                    <a:gd name="T32" fmla="*/ 4 w 14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5"/>
                      </a:moveTo>
                      <a:cubicBezTo>
                        <a:pt x="4" y="5"/>
                        <a:pt x="4" y="5"/>
                        <a:pt x="4" y="4"/>
                      </a:cubicBez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6"/>
                        <a:pt x="2" y="7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7"/>
                        <a:pt x="4" y="7"/>
                      </a:cubicBezTo>
                      <a:cubicBezTo>
                        <a:pt x="4" y="7"/>
                        <a:pt x="5" y="7"/>
                        <a:pt x="6" y="6"/>
                      </a:cubicBezTo>
                      <a:cubicBezTo>
                        <a:pt x="7" y="8"/>
                        <a:pt x="9" y="8"/>
                        <a:pt x="10" y="7"/>
                      </a:cubicBezTo>
                      <a:cubicBezTo>
                        <a:pt x="12" y="7"/>
                        <a:pt x="14" y="4"/>
                        <a:pt x="13" y="3"/>
                      </a:cubicBezTo>
                      <a:cubicBezTo>
                        <a:pt x="12" y="1"/>
                        <a:pt x="9" y="0"/>
                        <a:pt x="7" y="0"/>
                      </a:cubicBezTo>
                      <a:cubicBezTo>
                        <a:pt x="6" y="1"/>
                        <a:pt x="4" y="2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2" y="5"/>
                        <a:pt x="1" y="5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2" y="5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9" name="Freeform 1390"/>
                <p:cNvSpPr>
                  <a:spLocks/>
                </p:cNvSpPr>
                <p:nvPr/>
              </p:nvSpPr>
              <p:spPr bwMode="auto">
                <a:xfrm>
                  <a:off x="1580" y="2390"/>
                  <a:ext cx="13" cy="9"/>
                </a:xfrm>
                <a:custGeom>
                  <a:avLst/>
                  <a:gdLst>
                    <a:gd name="T0" fmla="*/ 88 w 128"/>
                    <a:gd name="T1" fmla="*/ 42 h 80"/>
                    <a:gd name="T2" fmla="*/ 92 w 128"/>
                    <a:gd name="T3" fmla="*/ 42 h 80"/>
                    <a:gd name="T4" fmla="*/ 128 w 128"/>
                    <a:gd name="T5" fmla="*/ 26 h 80"/>
                    <a:gd name="T6" fmla="*/ 125 w 128"/>
                    <a:gd name="T7" fmla="*/ 16 h 80"/>
                    <a:gd name="T8" fmla="*/ 88 w 128"/>
                    <a:gd name="T9" fmla="*/ 32 h 80"/>
                    <a:gd name="T10" fmla="*/ 88 w 128"/>
                    <a:gd name="T11" fmla="*/ 36 h 80"/>
                    <a:gd name="T12" fmla="*/ 85 w 128"/>
                    <a:gd name="T13" fmla="*/ 26 h 80"/>
                    <a:gd name="T14" fmla="*/ 81 w 128"/>
                    <a:gd name="T15" fmla="*/ 23 h 80"/>
                    <a:gd name="T16" fmla="*/ 96 w 128"/>
                    <a:gd name="T17" fmla="*/ 23 h 80"/>
                    <a:gd name="T18" fmla="*/ 121 w 128"/>
                    <a:gd name="T19" fmla="*/ 10 h 80"/>
                    <a:gd name="T20" fmla="*/ 117 w 128"/>
                    <a:gd name="T21" fmla="*/ 0 h 80"/>
                    <a:gd name="T22" fmla="*/ 92 w 128"/>
                    <a:gd name="T23" fmla="*/ 13 h 80"/>
                    <a:gd name="T24" fmla="*/ 77 w 128"/>
                    <a:gd name="T25" fmla="*/ 20 h 80"/>
                    <a:gd name="T26" fmla="*/ 30 w 128"/>
                    <a:gd name="T27" fmla="*/ 7 h 80"/>
                    <a:gd name="T28" fmla="*/ 8 w 128"/>
                    <a:gd name="T29" fmla="*/ 55 h 80"/>
                    <a:gd name="T30" fmla="*/ 63 w 128"/>
                    <a:gd name="T31" fmla="*/ 74 h 80"/>
                    <a:gd name="T32" fmla="*/ 88 w 128"/>
                    <a:gd name="T33" fmla="*/ 4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8" y="42"/>
                      </a:moveTo>
                      <a:cubicBezTo>
                        <a:pt x="88" y="42"/>
                        <a:pt x="92" y="42"/>
                        <a:pt x="92" y="42"/>
                      </a:cubicBezTo>
                      <a:cubicBezTo>
                        <a:pt x="107" y="36"/>
                        <a:pt x="117" y="29"/>
                        <a:pt x="128" y="26"/>
                      </a:cubicBezTo>
                      <a:cubicBezTo>
                        <a:pt x="125" y="16"/>
                        <a:pt x="125" y="16"/>
                        <a:pt x="125" y="16"/>
                      </a:cubicBezTo>
                      <a:cubicBezTo>
                        <a:pt x="114" y="23"/>
                        <a:pt x="103" y="29"/>
                        <a:pt x="88" y="32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5" y="32"/>
                        <a:pt x="85" y="29"/>
                        <a:pt x="85" y="26"/>
                      </a:cubicBezTo>
                      <a:cubicBezTo>
                        <a:pt x="85" y="26"/>
                        <a:pt x="81" y="26"/>
                        <a:pt x="81" y="23"/>
                      </a:cubicBezTo>
                      <a:cubicBezTo>
                        <a:pt x="88" y="23"/>
                        <a:pt x="88" y="23"/>
                        <a:pt x="96" y="23"/>
                      </a:cubicBezTo>
                      <a:cubicBezTo>
                        <a:pt x="103" y="20"/>
                        <a:pt x="110" y="13"/>
                        <a:pt x="121" y="1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07" y="7"/>
                        <a:pt x="99" y="10"/>
                        <a:pt x="92" y="13"/>
                      </a:cubicBezTo>
                      <a:cubicBezTo>
                        <a:pt x="85" y="16"/>
                        <a:pt x="81" y="16"/>
                        <a:pt x="77" y="20"/>
                      </a:cubicBezTo>
                      <a:cubicBezTo>
                        <a:pt x="66" y="4"/>
                        <a:pt x="48" y="0"/>
                        <a:pt x="30" y="7"/>
                      </a:cubicBezTo>
                      <a:cubicBezTo>
                        <a:pt x="8" y="13"/>
                        <a:pt x="0" y="36"/>
                        <a:pt x="8" y="55"/>
                      </a:cubicBezTo>
                      <a:cubicBezTo>
                        <a:pt x="19" y="71"/>
                        <a:pt x="41" y="80"/>
                        <a:pt x="63" y="74"/>
                      </a:cubicBezTo>
                      <a:cubicBezTo>
                        <a:pt x="77" y="68"/>
                        <a:pt x="85" y="55"/>
                        <a:pt x="88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0" name="Freeform 1391"/>
                <p:cNvSpPr>
                  <a:spLocks/>
                </p:cNvSpPr>
                <p:nvPr/>
              </p:nvSpPr>
              <p:spPr bwMode="auto">
                <a:xfrm>
                  <a:off x="1580" y="2390"/>
                  <a:ext cx="13" cy="9"/>
                </a:xfrm>
                <a:custGeom>
                  <a:avLst/>
                  <a:gdLst>
                    <a:gd name="T0" fmla="*/ 9 w 13"/>
                    <a:gd name="T1" fmla="*/ 5 h 9"/>
                    <a:gd name="T2" fmla="*/ 9 w 13"/>
                    <a:gd name="T3" fmla="*/ 5 h 9"/>
                    <a:gd name="T4" fmla="*/ 13 w 13"/>
                    <a:gd name="T5" fmla="*/ 3 h 9"/>
                    <a:gd name="T6" fmla="*/ 13 w 13"/>
                    <a:gd name="T7" fmla="*/ 2 h 9"/>
                    <a:gd name="T8" fmla="*/ 9 w 13"/>
                    <a:gd name="T9" fmla="*/ 4 h 9"/>
                    <a:gd name="T10" fmla="*/ 9 w 13"/>
                    <a:gd name="T11" fmla="*/ 4 h 9"/>
                    <a:gd name="T12" fmla="*/ 9 w 13"/>
                    <a:gd name="T13" fmla="*/ 3 h 9"/>
                    <a:gd name="T14" fmla="*/ 8 w 13"/>
                    <a:gd name="T15" fmla="*/ 3 h 9"/>
                    <a:gd name="T16" fmla="*/ 10 w 13"/>
                    <a:gd name="T17" fmla="*/ 3 h 9"/>
                    <a:gd name="T18" fmla="*/ 12 w 13"/>
                    <a:gd name="T19" fmla="*/ 1 h 9"/>
                    <a:gd name="T20" fmla="*/ 12 w 13"/>
                    <a:gd name="T21" fmla="*/ 0 h 9"/>
                    <a:gd name="T22" fmla="*/ 9 w 13"/>
                    <a:gd name="T23" fmla="*/ 2 h 9"/>
                    <a:gd name="T24" fmla="*/ 8 w 13"/>
                    <a:gd name="T25" fmla="*/ 3 h 9"/>
                    <a:gd name="T26" fmla="*/ 3 w 13"/>
                    <a:gd name="T27" fmla="*/ 1 h 9"/>
                    <a:gd name="T28" fmla="*/ 0 w 13"/>
                    <a:gd name="T29" fmla="*/ 6 h 9"/>
                    <a:gd name="T30" fmla="*/ 6 w 13"/>
                    <a:gd name="T31" fmla="*/ 8 h 9"/>
                    <a:gd name="T32" fmla="*/ 9 w 13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4"/>
                        <a:pt x="12" y="3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0" y="3"/>
                        <a:pt x="11" y="2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1"/>
                        <a:pt x="9" y="2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7" y="1"/>
                        <a:pt x="5" y="0"/>
                        <a:pt x="3" y="1"/>
                      </a:cubicBezTo>
                      <a:cubicBezTo>
                        <a:pt x="0" y="2"/>
                        <a:pt x="0" y="4"/>
                        <a:pt x="0" y="6"/>
                      </a:cubicBezTo>
                      <a:cubicBezTo>
                        <a:pt x="2" y="8"/>
                        <a:pt x="4" y="9"/>
                        <a:pt x="6" y="8"/>
                      </a:cubicBezTo>
                      <a:cubicBezTo>
                        <a:pt x="8" y="8"/>
                        <a:pt x="9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1" name="Freeform 1392"/>
                <p:cNvSpPr>
                  <a:spLocks/>
                </p:cNvSpPr>
                <p:nvPr/>
              </p:nvSpPr>
              <p:spPr bwMode="auto">
                <a:xfrm>
                  <a:off x="2120" y="2202"/>
                  <a:ext cx="14" cy="9"/>
                </a:xfrm>
                <a:custGeom>
                  <a:avLst/>
                  <a:gdLst>
                    <a:gd name="T0" fmla="*/ 33 w 128"/>
                    <a:gd name="T1" fmla="*/ 48 h 80"/>
                    <a:gd name="T2" fmla="*/ 41 w 128"/>
                    <a:gd name="T3" fmla="*/ 45 h 80"/>
                    <a:gd name="T4" fmla="*/ 44 w 128"/>
                    <a:gd name="T5" fmla="*/ 55 h 80"/>
                    <a:gd name="T6" fmla="*/ 48 w 128"/>
                    <a:gd name="T7" fmla="*/ 58 h 80"/>
                    <a:gd name="T8" fmla="*/ 30 w 128"/>
                    <a:gd name="T9" fmla="*/ 61 h 80"/>
                    <a:gd name="T10" fmla="*/ 8 w 128"/>
                    <a:gd name="T11" fmla="*/ 71 h 80"/>
                    <a:gd name="T12" fmla="*/ 11 w 128"/>
                    <a:gd name="T13" fmla="*/ 77 h 80"/>
                    <a:gd name="T14" fmla="*/ 33 w 128"/>
                    <a:gd name="T15" fmla="*/ 68 h 80"/>
                    <a:gd name="T16" fmla="*/ 52 w 128"/>
                    <a:gd name="T17" fmla="*/ 64 h 80"/>
                    <a:gd name="T18" fmla="*/ 96 w 128"/>
                    <a:gd name="T19" fmla="*/ 74 h 80"/>
                    <a:gd name="T20" fmla="*/ 121 w 128"/>
                    <a:gd name="T21" fmla="*/ 26 h 80"/>
                    <a:gd name="T22" fmla="*/ 66 w 128"/>
                    <a:gd name="T23" fmla="*/ 7 h 80"/>
                    <a:gd name="T24" fmla="*/ 41 w 128"/>
                    <a:gd name="T25" fmla="*/ 39 h 80"/>
                    <a:gd name="T26" fmla="*/ 30 w 128"/>
                    <a:gd name="T27" fmla="*/ 42 h 80"/>
                    <a:gd name="T28" fmla="*/ 0 w 128"/>
                    <a:gd name="T29" fmla="*/ 55 h 80"/>
                    <a:gd name="T30" fmla="*/ 4 w 128"/>
                    <a:gd name="T31" fmla="*/ 64 h 80"/>
                    <a:gd name="T32" fmla="*/ 33 w 128"/>
                    <a:gd name="T33" fmla="*/ 4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8"/>
                      </a:moveTo>
                      <a:cubicBezTo>
                        <a:pt x="37" y="45"/>
                        <a:pt x="41" y="45"/>
                        <a:pt x="41" y="45"/>
                      </a:cubicBezTo>
                      <a:cubicBezTo>
                        <a:pt x="41" y="48"/>
                        <a:pt x="44" y="52"/>
                        <a:pt x="44" y="55"/>
                      </a:cubicBezTo>
                      <a:cubicBezTo>
                        <a:pt x="44" y="55"/>
                        <a:pt x="44" y="55"/>
                        <a:pt x="48" y="58"/>
                      </a:cubicBezTo>
                      <a:cubicBezTo>
                        <a:pt x="41" y="58"/>
                        <a:pt x="37" y="58"/>
                        <a:pt x="30" y="61"/>
                      </a:cubicBezTo>
                      <a:cubicBezTo>
                        <a:pt x="22" y="64"/>
                        <a:pt x="15" y="68"/>
                        <a:pt x="8" y="71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9" y="74"/>
                        <a:pt x="26" y="71"/>
                        <a:pt x="33" y="68"/>
                      </a:cubicBezTo>
                      <a:cubicBezTo>
                        <a:pt x="41" y="64"/>
                        <a:pt x="44" y="64"/>
                        <a:pt x="52" y="64"/>
                      </a:cubicBezTo>
                      <a:cubicBezTo>
                        <a:pt x="63" y="74"/>
                        <a:pt x="81" y="80"/>
                        <a:pt x="96" y="74"/>
                      </a:cubicBezTo>
                      <a:cubicBezTo>
                        <a:pt x="117" y="64"/>
                        <a:pt x="128" y="45"/>
                        <a:pt x="121" y="26"/>
                      </a:cubicBezTo>
                      <a:cubicBezTo>
                        <a:pt x="114" y="10"/>
                        <a:pt x="88" y="0"/>
                        <a:pt x="66" y="7"/>
                      </a:cubicBezTo>
                      <a:cubicBezTo>
                        <a:pt x="52" y="13"/>
                        <a:pt x="44" y="26"/>
                        <a:pt x="41" y="39"/>
                      </a:cubicBezTo>
                      <a:cubicBezTo>
                        <a:pt x="37" y="39"/>
                        <a:pt x="33" y="42"/>
                        <a:pt x="30" y="42"/>
                      </a:cubicBezTo>
                      <a:cubicBezTo>
                        <a:pt x="19" y="45"/>
                        <a:pt x="8" y="52"/>
                        <a:pt x="0" y="55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15" y="55"/>
                        <a:pt x="22" y="52"/>
                        <a:pt x="33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2" name="Freeform 1393"/>
                <p:cNvSpPr>
                  <a:spLocks/>
                </p:cNvSpPr>
                <p:nvPr/>
              </p:nvSpPr>
              <p:spPr bwMode="auto">
                <a:xfrm>
                  <a:off x="2120" y="2202"/>
                  <a:ext cx="14" cy="9"/>
                </a:xfrm>
                <a:custGeom>
                  <a:avLst/>
                  <a:gdLst>
                    <a:gd name="T0" fmla="*/ 4 w 14"/>
                    <a:gd name="T1" fmla="*/ 5 h 9"/>
                    <a:gd name="T2" fmla="*/ 5 w 14"/>
                    <a:gd name="T3" fmla="*/ 5 h 9"/>
                    <a:gd name="T4" fmla="*/ 5 w 14"/>
                    <a:gd name="T5" fmla="*/ 6 h 9"/>
                    <a:gd name="T6" fmla="*/ 6 w 14"/>
                    <a:gd name="T7" fmla="*/ 6 h 9"/>
                    <a:gd name="T8" fmla="*/ 4 w 14"/>
                    <a:gd name="T9" fmla="*/ 7 h 9"/>
                    <a:gd name="T10" fmla="*/ 1 w 14"/>
                    <a:gd name="T11" fmla="*/ 8 h 9"/>
                    <a:gd name="T12" fmla="*/ 2 w 14"/>
                    <a:gd name="T13" fmla="*/ 8 h 9"/>
                    <a:gd name="T14" fmla="*/ 4 w 14"/>
                    <a:gd name="T15" fmla="*/ 7 h 9"/>
                    <a:gd name="T16" fmla="*/ 6 w 14"/>
                    <a:gd name="T17" fmla="*/ 7 h 9"/>
                    <a:gd name="T18" fmla="*/ 11 w 14"/>
                    <a:gd name="T19" fmla="*/ 8 h 9"/>
                    <a:gd name="T20" fmla="*/ 13 w 14"/>
                    <a:gd name="T21" fmla="*/ 3 h 9"/>
                    <a:gd name="T22" fmla="*/ 7 w 14"/>
                    <a:gd name="T23" fmla="*/ 1 h 9"/>
                    <a:gd name="T24" fmla="*/ 5 w 14"/>
                    <a:gd name="T25" fmla="*/ 4 h 9"/>
                    <a:gd name="T26" fmla="*/ 4 w 14"/>
                    <a:gd name="T27" fmla="*/ 5 h 9"/>
                    <a:gd name="T28" fmla="*/ 0 w 14"/>
                    <a:gd name="T29" fmla="*/ 6 h 9"/>
                    <a:gd name="T30" fmla="*/ 1 w 14"/>
                    <a:gd name="T31" fmla="*/ 7 h 9"/>
                    <a:gd name="T32" fmla="*/ 4 w 14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9">
                      <a:moveTo>
                        <a:pt x="4" y="5"/>
                      </a:move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6" y="6"/>
                      </a:cubicBezTo>
                      <a:cubicBezTo>
                        <a:pt x="5" y="6"/>
                        <a:pt x="4" y="6"/>
                        <a:pt x="4" y="7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7" y="8"/>
                        <a:pt x="9" y="9"/>
                        <a:pt x="11" y="8"/>
                      </a:cubicBezTo>
                      <a:cubicBezTo>
                        <a:pt x="13" y="7"/>
                        <a:pt x="14" y="5"/>
                        <a:pt x="13" y="3"/>
                      </a:cubicBezTo>
                      <a:cubicBezTo>
                        <a:pt x="13" y="1"/>
                        <a:pt x="10" y="0"/>
                        <a:pt x="7" y="1"/>
                      </a:cubicBezTo>
                      <a:cubicBezTo>
                        <a:pt x="6" y="2"/>
                        <a:pt x="5" y="3"/>
                        <a:pt x="5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2" y="5"/>
                        <a:pt x="1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3" y="6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3" name="Freeform 1394"/>
                <p:cNvSpPr>
                  <a:spLocks/>
                </p:cNvSpPr>
                <p:nvPr/>
              </p:nvSpPr>
              <p:spPr bwMode="auto">
                <a:xfrm>
                  <a:off x="2107" y="2209"/>
                  <a:ext cx="13" cy="9"/>
                </a:xfrm>
                <a:custGeom>
                  <a:avLst/>
                  <a:gdLst>
                    <a:gd name="T0" fmla="*/ 88 w 128"/>
                    <a:gd name="T1" fmla="*/ 42 h 80"/>
                    <a:gd name="T2" fmla="*/ 96 w 128"/>
                    <a:gd name="T3" fmla="*/ 39 h 80"/>
                    <a:gd name="T4" fmla="*/ 128 w 128"/>
                    <a:gd name="T5" fmla="*/ 23 h 80"/>
                    <a:gd name="T6" fmla="*/ 125 w 128"/>
                    <a:gd name="T7" fmla="*/ 16 h 80"/>
                    <a:gd name="T8" fmla="*/ 92 w 128"/>
                    <a:gd name="T9" fmla="*/ 32 h 80"/>
                    <a:gd name="T10" fmla="*/ 88 w 128"/>
                    <a:gd name="T11" fmla="*/ 32 h 80"/>
                    <a:gd name="T12" fmla="*/ 85 w 128"/>
                    <a:gd name="T13" fmla="*/ 26 h 80"/>
                    <a:gd name="T14" fmla="*/ 81 w 128"/>
                    <a:gd name="T15" fmla="*/ 23 h 80"/>
                    <a:gd name="T16" fmla="*/ 96 w 128"/>
                    <a:gd name="T17" fmla="*/ 20 h 80"/>
                    <a:gd name="T18" fmla="*/ 121 w 128"/>
                    <a:gd name="T19" fmla="*/ 7 h 80"/>
                    <a:gd name="T20" fmla="*/ 117 w 128"/>
                    <a:gd name="T21" fmla="*/ 0 h 80"/>
                    <a:gd name="T22" fmla="*/ 92 w 128"/>
                    <a:gd name="T23" fmla="*/ 13 h 80"/>
                    <a:gd name="T24" fmla="*/ 77 w 128"/>
                    <a:gd name="T25" fmla="*/ 16 h 80"/>
                    <a:gd name="T26" fmla="*/ 30 w 128"/>
                    <a:gd name="T27" fmla="*/ 7 h 80"/>
                    <a:gd name="T28" fmla="*/ 11 w 128"/>
                    <a:gd name="T29" fmla="*/ 52 h 80"/>
                    <a:gd name="T30" fmla="*/ 63 w 128"/>
                    <a:gd name="T31" fmla="*/ 71 h 80"/>
                    <a:gd name="T32" fmla="*/ 88 w 128"/>
                    <a:gd name="T33" fmla="*/ 4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88" y="42"/>
                      </a:moveTo>
                      <a:cubicBezTo>
                        <a:pt x="88" y="42"/>
                        <a:pt x="92" y="39"/>
                        <a:pt x="96" y="39"/>
                      </a:cubicBezTo>
                      <a:cubicBezTo>
                        <a:pt x="107" y="36"/>
                        <a:pt x="117" y="29"/>
                        <a:pt x="128" y="23"/>
                      </a:cubicBezTo>
                      <a:cubicBezTo>
                        <a:pt x="125" y="16"/>
                        <a:pt x="125" y="16"/>
                        <a:pt x="125" y="16"/>
                      </a:cubicBezTo>
                      <a:cubicBezTo>
                        <a:pt x="114" y="23"/>
                        <a:pt x="103" y="29"/>
                        <a:pt x="92" y="32"/>
                      </a:cubicBezTo>
                      <a:cubicBezTo>
                        <a:pt x="88" y="32"/>
                        <a:pt x="88" y="32"/>
                        <a:pt x="88" y="32"/>
                      </a:cubicBezTo>
                      <a:cubicBezTo>
                        <a:pt x="88" y="32"/>
                        <a:pt x="85" y="29"/>
                        <a:pt x="85" y="26"/>
                      </a:cubicBezTo>
                      <a:cubicBezTo>
                        <a:pt x="85" y="26"/>
                        <a:pt x="85" y="23"/>
                        <a:pt x="81" y="23"/>
                      </a:cubicBezTo>
                      <a:cubicBezTo>
                        <a:pt x="88" y="23"/>
                        <a:pt x="92" y="23"/>
                        <a:pt x="96" y="20"/>
                      </a:cubicBezTo>
                      <a:cubicBezTo>
                        <a:pt x="103" y="16"/>
                        <a:pt x="114" y="13"/>
                        <a:pt x="121" y="7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0" y="4"/>
                        <a:pt x="99" y="10"/>
                        <a:pt x="92" y="13"/>
                      </a:cubicBezTo>
                      <a:cubicBezTo>
                        <a:pt x="88" y="13"/>
                        <a:pt x="85" y="16"/>
                        <a:pt x="77" y="16"/>
                      </a:cubicBezTo>
                      <a:cubicBezTo>
                        <a:pt x="66" y="4"/>
                        <a:pt x="48" y="0"/>
                        <a:pt x="30" y="7"/>
                      </a:cubicBezTo>
                      <a:cubicBezTo>
                        <a:pt x="11" y="13"/>
                        <a:pt x="0" y="36"/>
                        <a:pt x="11" y="52"/>
                      </a:cubicBezTo>
                      <a:cubicBezTo>
                        <a:pt x="19" y="71"/>
                        <a:pt x="41" y="80"/>
                        <a:pt x="63" y="71"/>
                      </a:cubicBezTo>
                      <a:cubicBezTo>
                        <a:pt x="77" y="68"/>
                        <a:pt x="88" y="55"/>
                        <a:pt x="88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4" name="Freeform 1395"/>
                <p:cNvSpPr>
                  <a:spLocks/>
                </p:cNvSpPr>
                <p:nvPr/>
              </p:nvSpPr>
              <p:spPr bwMode="auto">
                <a:xfrm>
                  <a:off x="2107" y="2209"/>
                  <a:ext cx="13" cy="9"/>
                </a:xfrm>
                <a:custGeom>
                  <a:avLst/>
                  <a:gdLst>
                    <a:gd name="T0" fmla="*/ 9 w 13"/>
                    <a:gd name="T1" fmla="*/ 4 h 9"/>
                    <a:gd name="T2" fmla="*/ 10 w 13"/>
                    <a:gd name="T3" fmla="*/ 4 h 9"/>
                    <a:gd name="T4" fmla="*/ 13 w 13"/>
                    <a:gd name="T5" fmla="*/ 2 h 9"/>
                    <a:gd name="T6" fmla="*/ 13 w 13"/>
                    <a:gd name="T7" fmla="*/ 2 h 9"/>
                    <a:gd name="T8" fmla="*/ 10 w 13"/>
                    <a:gd name="T9" fmla="*/ 3 h 9"/>
                    <a:gd name="T10" fmla="*/ 9 w 13"/>
                    <a:gd name="T11" fmla="*/ 3 h 9"/>
                    <a:gd name="T12" fmla="*/ 9 w 13"/>
                    <a:gd name="T13" fmla="*/ 3 h 9"/>
                    <a:gd name="T14" fmla="*/ 8 w 13"/>
                    <a:gd name="T15" fmla="*/ 2 h 9"/>
                    <a:gd name="T16" fmla="*/ 10 w 13"/>
                    <a:gd name="T17" fmla="*/ 2 h 9"/>
                    <a:gd name="T18" fmla="*/ 13 w 13"/>
                    <a:gd name="T19" fmla="*/ 1 h 9"/>
                    <a:gd name="T20" fmla="*/ 12 w 13"/>
                    <a:gd name="T21" fmla="*/ 0 h 9"/>
                    <a:gd name="T22" fmla="*/ 10 w 13"/>
                    <a:gd name="T23" fmla="*/ 1 h 9"/>
                    <a:gd name="T24" fmla="*/ 8 w 13"/>
                    <a:gd name="T25" fmla="*/ 2 h 9"/>
                    <a:gd name="T26" fmla="*/ 3 w 13"/>
                    <a:gd name="T27" fmla="*/ 1 h 9"/>
                    <a:gd name="T28" fmla="*/ 1 w 13"/>
                    <a:gd name="T29" fmla="*/ 6 h 9"/>
                    <a:gd name="T30" fmla="*/ 7 w 13"/>
                    <a:gd name="T31" fmla="*/ 8 h 9"/>
                    <a:gd name="T32" fmla="*/ 9 w 13"/>
                    <a:gd name="T3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9" y="4"/>
                      </a:moveTo>
                      <a:cubicBezTo>
                        <a:pt x="9" y="4"/>
                        <a:pt x="10" y="4"/>
                        <a:pt x="10" y="4"/>
                      </a:cubicBezTo>
                      <a:cubicBezTo>
                        <a:pt x="11" y="4"/>
                        <a:pt x="12" y="3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9" y="2"/>
                        <a:pt x="10" y="2"/>
                        <a:pt x="10" y="2"/>
                      </a:cubicBezTo>
                      <a:cubicBezTo>
                        <a:pt x="11" y="2"/>
                        <a:pt x="12" y="1"/>
                        <a:pt x="13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0" y="1"/>
                        <a:pt x="10" y="1"/>
                      </a:cubicBezTo>
                      <a:cubicBezTo>
                        <a:pt x="9" y="1"/>
                        <a:pt x="9" y="2"/>
                        <a:pt x="8" y="2"/>
                      </a:cubicBezTo>
                      <a:cubicBezTo>
                        <a:pt x="7" y="0"/>
                        <a:pt x="5" y="0"/>
                        <a:pt x="3" y="1"/>
                      </a:cubicBezTo>
                      <a:cubicBezTo>
                        <a:pt x="1" y="1"/>
                        <a:pt x="0" y="4"/>
                        <a:pt x="1" y="6"/>
                      </a:cubicBezTo>
                      <a:cubicBezTo>
                        <a:pt x="2" y="8"/>
                        <a:pt x="4" y="9"/>
                        <a:pt x="7" y="8"/>
                      </a:cubicBezTo>
                      <a:cubicBezTo>
                        <a:pt x="8" y="7"/>
                        <a:pt x="9" y="6"/>
                        <a:pt x="9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5" name="Freeform 1396"/>
                <p:cNvSpPr>
                  <a:spLocks/>
                </p:cNvSpPr>
                <p:nvPr/>
              </p:nvSpPr>
              <p:spPr bwMode="auto">
                <a:xfrm>
                  <a:off x="1596" y="2392"/>
                  <a:ext cx="16" cy="9"/>
                </a:xfrm>
                <a:custGeom>
                  <a:avLst/>
                  <a:gdLst>
                    <a:gd name="T0" fmla="*/ 36 w 144"/>
                    <a:gd name="T1" fmla="*/ 50 h 80"/>
                    <a:gd name="T2" fmla="*/ 48 w 144"/>
                    <a:gd name="T3" fmla="*/ 47 h 80"/>
                    <a:gd name="T4" fmla="*/ 48 w 144"/>
                    <a:gd name="T5" fmla="*/ 56 h 80"/>
                    <a:gd name="T6" fmla="*/ 52 w 144"/>
                    <a:gd name="T7" fmla="*/ 59 h 80"/>
                    <a:gd name="T8" fmla="*/ 36 w 144"/>
                    <a:gd name="T9" fmla="*/ 62 h 80"/>
                    <a:gd name="T10" fmla="*/ 8 w 144"/>
                    <a:gd name="T11" fmla="*/ 71 h 80"/>
                    <a:gd name="T12" fmla="*/ 12 w 144"/>
                    <a:gd name="T13" fmla="*/ 80 h 80"/>
                    <a:gd name="T14" fmla="*/ 36 w 144"/>
                    <a:gd name="T15" fmla="*/ 68 h 80"/>
                    <a:gd name="T16" fmla="*/ 56 w 144"/>
                    <a:gd name="T17" fmla="*/ 65 h 80"/>
                    <a:gd name="T18" fmla="*/ 108 w 144"/>
                    <a:gd name="T19" fmla="*/ 71 h 80"/>
                    <a:gd name="T20" fmla="*/ 132 w 144"/>
                    <a:gd name="T21" fmla="*/ 25 h 80"/>
                    <a:gd name="T22" fmla="*/ 72 w 144"/>
                    <a:gd name="T23" fmla="*/ 10 h 80"/>
                    <a:gd name="T24" fmla="*/ 44 w 144"/>
                    <a:gd name="T25" fmla="*/ 40 h 80"/>
                    <a:gd name="T26" fmla="*/ 36 w 144"/>
                    <a:gd name="T27" fmla="*/ 44 h 80"/>
                    <a:gd name="T28" fmla="*/ 0 w 144"/>
                    <a:gd name="T29" fmla="*/ 56 h 80"/>
                    <a:gd name="T30" fmla="*/ 4 w 144"/>
                    <a:gd name="T31" fmla="*/ 65 h 80"/>
                    <a:gd name="T32" fmla="*/ 36 w 144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36" y="50"/>
                      </a:moveTo>
                      <a:cubicBezTo>
                        <a:pt x="40" y="50"/>
                        <a:pt x="44" y="47"/>
                        <a:pt x="48" y="47"/>
                      </a:cubicBezTo>
                      <a:cubicBezTo>
                        <a:pt x="48" y="50"/>
                        <a:pt x="48" y="53"/>
                        <a:pt x="48" y="56"/>
                      </a:cubicBezTo>
                      <a:cubicBezTo>
                        <a:pt x="52" y="56"/>
                        <a:pt x="52" y="56"/>
                        <a:pt x="52" y="59"/>
                      </a:cubicBezTo>
                      <a:cubicBezTo>
                        <a:pt x="44" y="59"/>
                        <a:pt x="40" y="59"/>
                        <a:pt x="36" y="62"/>
                      </a:cubicBezTo>
                      <a:cubicBezTo>
                        <a:pt x="28" y="65"/>
                        <a:pt x="16" y="68"/>
                        <a:pt x="8" y="71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24" y="74"/>
                        <a:pt x="28" y="71"/>
                        <a:pt x="36" y="68"/>
                      </a:cubicBezTo>
                      <a:cubicBezTo>
                        <a:pt x="44" y="65"/>
                        <a:pt x="52" y="65"/>
                        <a:pt x="56" y="65"/>
                      </a:cubicBezTo>
                      <a:cubicBezTo>
                        <a:pt x="68" y="74"/>
                        <a:pt x="88" y="77"/>
                        <a:pt x="108" y="71"/>
                      </a:cubicBezTo>
                      <a:cubicBezTo>
                        <a:pt x="132" y="65"/>
                        <a:pt x="144" y="44"/>
                        <a:pt x="132" y="25"/>
                      </a:cubicBezTo>
                      <a:cubicBezTo>
                        <a:pt x="120" y="10"/>
                        <a:pt x="92" y="0"/>
                        <a:pt x="72" y="10"/>
                      </a:cubicBezTo>
                      <a:cubicBezTo>
                        <a:pt x="56" y="13"/>
                        <a:pt x="48" y="28"/>
                        <a:pt x="44" y="40"/>
                      </a:cubicBezTo>
                      <a:cubicBezTo>
                        <a:pt x="40" y="40"/>
                        <a:pt x="36" y="44"/>
                        <a:pt x="36" y="44"/>
                      </a:cubicBezTo>
                      <a:cubicBezTo>
                        <a:pt x="24" y="47"/>
                        <a:pt x="12" y="53"/>
                        <a:pt x="0" y="56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16" y="59"/>
                        <a:pt x="24" y="53"/>
                        <a:pt x="36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6" name="Freeform 1397"/>
                <p:cNvSpPr>
                  <a:spLocks/>
                </p:cNvSpPr>
                <p:nvPr/>
              </p:nvSpPr>
              <p:spPr bwMode="auto">
                <a:xfrm>
                  <a:off x="1596" y="2392"/>
                  <a:ext cx="16" cy="9"/>
                </a:xfrm>
                <a:custGeom>
                  <a:avLst/>
                  <a:gdLst>
                    <a:gd name="T0" fmla="*/ 4 w 16"/>
                    <a:gd name="T1" fmla="*/ 5 h 9"/>
                    <a:gd name="T2" fmla="*/ 6 w 16"/>
                    <a:gd name="T3" fmla="*/ 5 h 9"/>
                    <a:gd name="T4" fmla="*/ 6 w 16"/>
                    <a:gd name="T5" fmla="*/ 6 h 9"/>
                    <a:gd name="T6" fmla="*/ 6 w 16"/>
                    <a:gd name="T7" fmla="*/ 6 h 9"/>
                    <a:gd name="T8" fmla="*/ 4 w 16"/>
                    <a:gd name="T9" fmla="*/ 7 h 9"/>
                    <a:gd name="T10" fmla="*/ 1 w 16"/>
                    <a:gd name="T11" fmla="*/ 8 h 9"/>
                    <a:gd name="T12" fmla="*/ 2 w 16"/>
                    <a:gd name="T13" fmla="*/ 9 h 9"/>
                    <a:gd name="T14" fmla="*/ 4 w 16"/>
                    <a:gd name="T15" fmla="*/ 7 h 9"/>
                    <a:gd name="T16" fmla="*/ 6 w 16"/>
                    <a:gd name="T17" fmla="*/ 7 h 9"/>
                    <a:gd name="T18" fmla="*/ 12 w 16"/>
                    <a:gd name="T19" fmla="*/ 8 h 9"/>
                    <a:gd name="T20" fmla="*/ 14 w 16"/>
                    <a:gd name="T21" fmla="*/ 3 h 9"/>
                    <a:gd name="T22" fmla="*/ 8 w 16"/>
                    <a:gd name="T23" fmla="*/ 1 h 9"/>
                    <a:gd name="T24" fmla="*/ 5 w 16"/>
                    <a:gd name="T25" fmla="*/ 4 h 9"/>
                    <a:gd name="T26" fmla="*/ 4 w 16"/>
                    <a:gd name="T27" fmla="*/ 5 h 9"/>
                    <a:gd name="T28" fmla="*/ 0 w 16"/>
                    <a:gd name="T29" fmla="*/ 6 h 9"/>
                    <a:gd name="T30" fmla="*/ 1 w 16"/>
                    <a:gd name="T31" fmla="*/ 7 h 9"/>
                    <a:gd name="T32" fmla="*/ 4 w 16"/>
                    <a:gd name="T3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9">
                      <a:moveTo>
                        <a:pt x="4" y="5"/>
                      </a:moveTo>
                      <a:cubicBezTo>
                        <a:pt x="5" y="5"/>
                        <a:pt x="5" y="5"/>
                        <a:pt x="6" y="5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6"/>
                        <a:pt x="5" y="6"/>
                        <a:pt x="4" y="7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3" y="8"/>
                        <a:pt x="3" y="8"/>
                        <a:pt x="4" y="7"/>
                      </a:cubicBezTo>
                      <a:cubicBezTo>
                        <a:pt x="5" y="7"/>
                        <a:pt x="6" y="7"/>
                        <a:pt x="6" y="7"/>
                      </a:cubicBezTo>
                      <a:cubicBezTo>
                        <a:pt x="8" y="8"/>
                        <a:pt x="10" y="8"/>
                        <a:pt x="12" y="8"/>
                      </a:cubicBezTo>
                      <a:cubicBezTo>
                        <a:pt x="14" y="7"/>
                        <a:pt x="16" y="5"/>
                        <a:pt x="14" y="3"/>
                      </a:cubicBezTo>
                      <a:cubicBezTo>
                        <a:pt x="13" y="1"/>
                        <a:pt x="10" y="0"/>
                        <a:pt x="8" y="1"/>
                      </a:cubicBezTo>
                      <a:cubicBezTo>
                        <a:pt x="6" y="1"/>
                        <a:pt x="6" y="3"/>
                        <a:pt x="5" y="4"/>
                      </a:cubicBezTo>
                      <a:cubicBezTo>
                        <a:pt x="5" y="4"/>
                        <a:pt x="4" y="5"/>
                        <a:pt x="4" y="5"/>
                      </a:cubicBezTo>
                      <a:cubicBezTo>
                        <a:pt x="3" y="5"/>
                        <a:pt x="2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3" y="6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7" name="Freeform 1398"/>
                <p:cNvSpPr>
                  <a:spLocks/>
                </p:cNvSpPr>
                <p:nvPr/>
              </p:nvSpPr>
              <p:spPr bwMode="auto">
                <a:xfrm>
                  <a:off x="1585" y="2397"/>
                  <a:ext cx="13" cy="10"/>
                </a:xfrm>
                <a:custGeom>
                  <a:avLst/>
                  <a:gdLst>
                    <a:gd name="T0" fmla="*/ 88 w 128"/>
                    <a:gd name="T1" fmla="*/ 48 h 96"/>
                    <a:gd name="T2" fmla="*/ 92 w 128"/>
                    <a:gd name="T3" fmla="*/ 48 h 96"/>
                    <a:gd name="T4" fmla="*/ 128 w 128"/>
                    <a:gd name="T5" fmla="*/ 26 h 96"/>
                    <a:gd name="T6" fmla="*/ 125 w 128"/>
                    <a:gd name="T7" fmla="*/ 19 h 96"/>
                    <a:gd name="T8" fmla="*/ 88 w 128"/>
                    <a:gd name="T9" fmla="*/ 41 h 96"/>
                    <a:gd name="T10" fmla="*/ 88 w 128"/>
                    <a:gd name="T11" fmla="*/ 41 h 96"/>
                    <a:gd name="T12" fmla="*/ 85 w 128"/>
                    <a:gd name="T13" fmla="*/ 34 h 96"/>
                    <a:gd name="T14" fmla="*/ 81 w 128"/>
                    <a:gd name="T15" fmla="*/ 30 h 96"/>
                    <a:gd name="T16" fmla="*/ 92 w 128"/>
                    <a:gd name="T17" fmla="*/ 26 h 96"/>
                    <a:gd name="T18" fmla="*/ 117 w 128"/>
                    <a:gd name="T19" fmla="*/ 12 h 96"/>
                    <a:gd name="T20" fmla="*/ 114 w 128"/>
                    <a:gd name="T21" fmla="*/ 0 h 96"/>
                    <a:gd name="T22" fmla="*/ 88 w 128"/>
                    <a:gd name="T23" fmla="*/ 15 h 96"/>
                    <a:gd name="T24" fmla="*/ 77 w 128"/>
                    <a:gd name="T25" fmla="*/ 23 h 96"/>
                    <a:gd name="T26" fmla="*/ 30 w 128"/>
                    <a:gd name="T27" fmla="*/ 12 h 96"/>
                    <a:gd name="T28" fmla="*/ 8 w 128"/>
                    <a:gd name="T29" fmla="*/ 67 h 96"/>
                    <a:gd name="T30" fmla="*/ 63 w 128"/>
                    <a:gd name="T31" fmla="*/ 85 h 96"/>
                    <a:gd name="T32" fmla="*/ 88 w 128"/>
                    <a:gd name="T33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88" y="48"/>
                      </a:moveTo>
                      <a:cubicBezTo>
                        <a:pt x="88" y="48"/>
                        <a:pt x="92" y="48"/>
                        <a:pt x="92" y="48"/>
                      </a:cubicBezTo>
                      <a:cubicBezTo>
                        <a:pt x="107" y="41"/>
                        <a:pt x="117" y="34"/>
                        <a:pt x="128" y="26"/>
                      </a:cubicBezTo>
                      <a:cubicBezTo>
                        <a:pt x="125" y="19"/>
                        <a:pt x="125" y="19"/>
                        <a:pt x="125" y="19"/>
                      </a:cubicBezTo>
                      <a:cubicBezTo>
                        <a:pt x="114" y="26"/>
                        <a:pt x="103" y="34"/>
                        <a:pt x="88" y="41"/>
                      </a:cubicBezTo>
                      <a:cubicBezTo>
                        <a:pt x="88" y="41"/>
                        <a:pt x="88" y="41"/>
                        <a:pt x="88" y="41"/>
                      </a:cubicBezTo>
                      <a:cubicBezTo>
                        <a:pt x="85" y="37"/>
                        <a:pt x="85" y="34"/>
                        <a:pt x="85" y="34"/>
                      </a:cubicBezTo>
                      <a:cubicBezTo>
                        <a:pt x="81" y="30"/>
                        <a:pt x="81" y="30"/>
                        <a:pt x="81" y="30"/>
                      </a:cubicBezTo>
                      <a:cubicBezTo>
                        <a:pt x="85" y="30"/>
                        <a:pt x="88" y="26"/>
                        <a:pt x="92" y="26"/>
                      </a:cubicBezTo>
                      <a:cubicBezTo>
                        <a:pt x="103" y="23"/>
                        <a:pt x="110" y="15"/>
                        <a:pt x="117" y="12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07" y="8"/>
                        <a:pt x="96" y="12"/>
                        <a:pt x="88" y="15"/>
                      </a:cubicBezTo>
                      <a:cubicBezTo>
                        <a:pt x="85" y="19"/>
                        <a:pt x="81" y="19"/>
                        <a:pt x="77" y="23"/>
                      </a:cubicBezTo>
                      <a:cubicBezTo>
                        <a:pt x="66" y="8"/>
                        <a:pt x="44" y="4"/>
                        <a:pt x="30" y="12"/>
                      </a:cubicBezTo>
                      <a:cubicBezTo>
                        <a:pt x="8" y="19"/>
                        <a:pt x="0" y="45"/>
                        <a:pt x="8" y="67"/>
                      </a:cubicBezTo>
                      <a:cubicBezTo>
                        <a:pt x="19" y="85"/>
                        <a:pt x="41" y="96"/>
                        <a:pt x="63" y="85"/>
                      </a:cubicBezTo>
                      <a:cubicBezTo>
                        <a:pt x="77" y="78"/>
                        <a:pt x="88" y="67"/>
                        <a:pt x="88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8" name="Freeform 1399"/>
                <p:cNvSpPr>
                  <a:spLocks/>
                </p:cNvSpPr>
                <p:nvPr/>
              </p:nvSpPr>
              <p:spPr bwMode="auto">
                <a:xfrm>
                  <a:off x="1585" y="2397"/>
                  <a:ext cx="13" cy="10"/>
                </a:xfrm>
                <a:custGeom>
                  <a:avLst/>
                  <a:gdLst>
                    <a:gd name="T0" fmla="*/ 9 w 13"/>
                    <a:gd name="T1" fmla="*/ 5 h 10"/>
                    <a:gd name="T2" fmla="*/ 9 w 13"/>
                    <a:gd name="T3" fmla="*/ 5 h 10"/>
                    <a:gd name="T4" fmla="*/ 13 w 13"/>
                    <a:gd name="T5" fmla="*/ 3 h 10"/>
                    <a:gd name="T6" fmla="*/ 13 w 13"/>
                    <a:gd name="T7" fmla="*/ 2 h 10"/>
                    <a:gd name="T8" fmla="*/ 9 w 13"/>
                    <a:gd name="T9" fmla="*/ 5 h 10"/>
                    <a:gd name="T10" fmla="*/ 9 w 13"/>
                    <a:gd name="T11" fmla="*/ 5 h 10"/>
                    <a:gd name="T12" fmla="*/ 9 w 13"/>
                    <a:gd name="T13" fmla="*/ 4 h 10"/>
                    <a:gd name="T14" fmla="*/ 8 w 13"/>
                    <a:gd name="T15" fmla="*/ 3 h 10"/>
                    <a:gd name="T16" fmla="*/ 9 w 13"/>
                    <a:gd name="T17" fmla="*/ 3 h 10"/>
                    <a:gd name="T18" fmla="*/ 12 w 13"/>
                    <a:gd name="T19" fmla="*/ 1 h 10"/>
                    <a:gd name="T20" fmla="*/ 12 w 13"/>
                    <a:gd name="T21" fmla="*/ 0 h 10"/>
                    <a:gd name="T22" fmla="*/ 9 w 13"/>
                    <a:gd name="T23" fmla="*/ 2 h 10"/>
                    <a:gd name="T24" fmla="*/ 8 w 13"/>
                    <a:gd name="T25" fmla="*/ 3 h 10"/>
                    <a:gd name="T26" fmla="*/ 3 w 13"/>
                    <a:gd name="T27" fmla="*/ 1 h 10"/>
                    <a:gd name="T28" fmla="*/ 0 w 13"/>
                    <a:gd name="T29" fmla="*/ 7 h 10"/>
                    <a:gd name="T30" fmla="*/ 6 w 13"/>
                    <a:gd name="T31" fmla="*/ 9 h 10"/>
                    <a:gd name="T32" fmla="*/ 9 w 13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0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1" y="2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1"/>
                        <a:pt x="9" y="2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7" y="1"/>
                        <a:pt x="4" y="1"/>
                        <a:pt x="3" y="1"/>
                      </a:cubicBezTo>
                      <a:cubicBezTo>
                        <a:pt x="0" y="2"/>
                        <a:pt x="0" y="5"/>
                        <a:pt x="0" y="7"/>
                      </a:cubicBezTo>
                      <a:cubicBezTo>
                        <a:pt x="2" y="9"/>
                        <a:pt x="4" y="10"/>
                        <a:pt x="6" y="9"/>
                      </a:cubicBezTo>
                      <a:cubicBezTo>
                        <a:pt x="8" y="8"/>
                        <a:pt x="9" y="7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9" name="Freeform 1400"/>
                <p:cNvSpPr>
                  <a:spLocks/>
                </p:cNvSpPr>
                <p:nvPr/>
              </p:nvSpPr>
              <p:spPr bwMode="auto">
                <a:xfrm>
                  <a:off x="2117" y="2194"/>
                  <a:ext cx="14" cy="8"/>
                </a:xfrm>
                <a:custGeom>
                  <a:avLst/>
                  <a:gdLst>
                    <a:gd name="T0" fmla="*/ 33 w 128"/>
                    <a:gd name="T1" fmla="*/ 52 h 80"/>
                    <a:gd name="T2" fmla="*/ 41 w 128"/>
                    <a:gd name="T3" fmla="*/ 48 h 80"/>
                    <a:gd name="T4" fmla="*/ 44 w 128"/>
                    <a:gd name="T5" fmla="*/ 55 h 80"/>
                    <a:gd name="T6" fmla="*/ 48 w 128"/>
                    <a:gd name="T7" fmla="*/ 61 h 80"/>
                    <a:gd name="T8" fmla="*/ 30 w 128"/>
                    <a:gd name="T9" fmla="*/ 64 h 80"/>
                    <a:gd name="T10" fmla="*/ 8 w 128"/>
                    <a:gd name="T11" fmla="*/ 74 h 80"/>
                    <a:gd name="T12" fmla="*/ 11 w 128"/>
                    <a:gd name="T13" fmla="*/ 80 h 80"/>
                    <a:gd name="T14" fmla="*/ 33 w 128"/>
                    <a:gd name="T15" fmla="*/ 71 h 80"/>
                    <a:gd name="T16" fmla="*/ 52 w 128"/>
                    <a:gd name="T17" fmla="*/ 68 h 80"/>
                    <a:gd name="T18" fmla="*/ 99 w 128"/>
                    <a:gd name="T19" fmla="*/ 74 h 80"/>
                    <a:gd name="T20" fmla="*/ 121 w 128"/>
                    <a:gd name="T21" fmla="*/ 26 h 80"/>
                    <a:gd name="T22" fmla="*/ 66 w 128"/>
                    <a:gd name="T23" fmla="*/ 7 h 80"/>
                    <a:gd name="T24" fmla="*/ 41 w 128"/>
                    <a:gd name="T25" fmla="*/ 42 h 80"/>
                    <a:gd name="T26" fmla="*/ 30 w 128"/>
                    <a:gd name="T27" fmla="*/ 45 h 80"/>
                    <a:gd name="T28" fmla="*/ 0 w 128"/>
                    <a:gd name="T29" fmla="*/ 58 h 80"/>
                    <a:gd name="T30" fmla="*/ 4 w 128"/>
                    <a:gd name="T31" fmla="*/ 68 h 80"/>
                    <a:gd name="T32" fmla="*/ 33 w 128"/>
                    <a:gd name="T33" fmla="*/ 5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52"/>
                      </a:moveTo>
                      <a:cubicBezTo>
                        <a:pt x="37" y="48"/>
                        <a:pt x="41" y="48"/>
                        <a:pt x="41" y="48"/>
                      </a:cubicBezTo>
                      <a:cubicBezTo>
                        <a:pt x="41" y="48"/>
                        <a:pt x="44" y="55"/>
                        <a:pt x="44" y="55"/>
                      </a:cubicBezTo>
                      <a:cubicBezTo>
                        <a:pt x="44" y="58"/>
                        <a:pt x="48" y="58"/>
                        <a:pt x="48" y="61"/>
                      </a:cubicBezTo>
                      <a:cubicBezTo>
                        <a:pt x="41" y="61"/>
                        <a:pt x="37" y="61"/>
                        <a:pt x="30" y="64"/>
                      </a:cubicBezTo>
                      <a:cubicBezTo>
                        <a:pt x="26" y="68"/>
                        <a:pt x="15" y="71"/>
                        <a:pt x="8" y="74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9" y="77"/>
                        <a:pt x="26" y="74"/>
                        <a:pt x="33" y="71"/>
                      </a:cubicBezTo>
                      <a:cubicBezTo>
                        <a:pt x="41" y="68"/>
                        <a:pt x="44" y="68"/>
                        <a:pt x="52" y="68"/>
                      </a:cubicBezTo>
                      <a:cubicBezTo>
                        <a:pt x="63" y="77"/>
                        <a:pt x="81" y="80"/>
                        <a:pt x="99" y="74"/>
                      </a:cubicBezTo>
                      <a:cubicBezTo>
                        <a:pt x="117" y="64"/>
                        <a:pt x="128" y="45"/>
                        <a:pt x="121" y="26"/>
                      </a:cubicBezTo>
                      <a:cubicBezTo>
                        <a:pt x="110" y="10"/>
                        <a:pt x="85" y="0"/>
                        <a:pt x="66" y="7"/>
                      </a:cubicBezTo>
                      <a:cubicBezTo>
                        <a:pt x="52" y="13"/>
                        <a:pt x="41" y="26"/>
                        <a:pt x="41" y="42"/>
                      </a:cubicBezTo>
                      <a:cubicBezTo>
                        <a:pt x="37" y="42"/>
                        <a:pt x="33" y="42"/>
                        <a:pt x="30" y="45"/>
                      </a:cubicBezTo>
                      <a:cubicBezTo>
                        <a:pt x="19" y="48"/>
                        <a:pt x="11" y="55"/>
                        <a:pt x="0" y="58"/>
                      </a:cubicBezTo>
                      <a:cubicBezTo>
                        <a:pt x="4" y="68"/>
                        <a:pt x="4" y="68"/>
                        <a:pt x="4" y="68"/>
                      </a:cubicBezTo>
                      <a:cubicBezTo>
                        <a:pt x="15" y="58"/>
                        <a:pt x="22" y="55"/>
                        <a:pt x="33" y="5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0" name="Freeform 1401"/>
                <p:cNvSpPr>
                  <a:spLocks/>
                </p:cNvSpPr>
                <p:nvPr/>
              </p:nvSpPr>
              <p:spPr bwMode="auto">
                <a:xfrm>
                  <a:off x="2117" y="2194"/>
                  <a:ext cx="14" cy="8"/>
                </a:xfrm>
                <a:custGeom>
                  <a:avLst/>
                  <a:gdLst>
                    <a:gd name="T0" fmla="*/ 4 w 14"/>
                    <a:gd name="T1" fmla="*/ 5 h 8"/>
                    <a:gd name="T2" fmla="*/ 4 w 14"/>
                    <a:gd name="T3" fmla="*/ 5 h 8"/>
                    <a:gd name="T4" fmla="*/ 5 w 14"/>
                    <a:gd name="T5" fmla="*/ 6 h 8"/>
                    <a:gd name="T6" fmla="*/ 5 w 14"/>
                    <a:gd name="T7" fmla="*/ 6 h 8"/>
                    <a:gd name="T8" fmla="*/ 3 w 14"/>
                    <a:gd name="T9" fmla="*/ 7 h 8"/>
                    <a:gd name="T10" fmla="*/ 1 w 14"/>
                    <a:gd name="T11" fmla="*/ 8 h 8"/>
                    <a:gd name="T12" fmla="*/ 1 w 14"/>
                    <a:gd name="T13" fmla="*/ 8 h 8"/>
                    <a:gd name="T14" fmla="*/ 4 w 14"/>
                    <a:gd name="T15" fmla="*/ 7 h 8"/>
                    <a:gd name="T16" fmla="*/ 6 w 14"/>
                    <a:gd name="T17" fmla="*/ 7 h 8"/>
                    <a:gd name="T18" fmla="*/ 11 w 14"/>
                    <a:gd name="T19" fmla="*/ 8 h 8"/>
                    <a:gd name="T20" fmla="*/ 13 w 14"/>
                    <a:gd name="T21" fmla="*/ 3 h 8"/>
                    <a:gd name="T22" fmla="*/ 7 w 14"/>
                    <a:gd name="T23" fmla="*/ 1 h 8"/>
                    <a:gd name="T24" fmla="*/ 4 w 14"/>
                    <a:gd name="T25" fmla="*/ 4 h 8"/>
                    <a:gd name="T26" fmla="*/ 3 w 14"/>
                    <a:gd name="T27" fmla="*/ 5 h 8"/>
                    <a:gd name="T28" fmla="*/ 0 w 14"/>
                    <a:gd name="T29" fmla="*/ 6 h 8"/>
                    <a:gd name="T30" fmla="*/ 1 w 14"/>
                    <a:gd name="T31" fmla="*/ 7 h 8"/>
                    <a:gd name="T32" fmla="*/ 4 w 14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5"/>
                      </a:move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8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7" y="8"/>
                        <a:pt x="9" y="8"/>
                        <a:pt x="11" y="8"/>
                      </a:cubicBezTo>
                      <a:cubicBezTo>
                        <a:pt x="12" y="7"/>
                        <a:pt x="14" y="5"/>
                        <a:pt x="13" y="3"/>
                      </a:cubicBezTo>
                      <a:cubicBezTo>
                        <a:pt x="12" y="1"/>
                        <a:pt x="9" y="0"/>
                        <a:pt x="7" y="1"/>
                      </a:cubicBezTo>
                      <a:cubicBezTo>
                        <a:pt x="6" y="1"/>
                        <a:pt x="4" y="3"/>
                        <a:pt x="4" y="4"/>
                      </a:cubicBezTo>
                      <a:cubicBezTo>
                        <a:pt x="4" y="4"/>
                        <a:pt x="4" y="4"/>
                        <a:pt x="3" y="5"/>
                      </a:cubicBezTo>
                      <a:cubicBezTo>
                        <a:pt x="2" y="5"/>
                        <a:pt x="1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2" y="6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1" name="Freeform 1402"/>
                <p:cNvSpPr>
                  <a:spLocks/>
                </p:cNvSpPr>
                <p:nvPr/>
              </p:nvSpPr>
              <p:spPr bwMode="auto">
                <a:xfrm>
                  <a:off x="2104" y="2201"/>
                  <a:ext cx="13" cy="8"/>
                </a:xfrm>
                <a:custGeom>
                  <a:avLst/>
                  <a:gdLst>
                    <a:gd name="T0" fmla="*/ 91 w 128"/>
                    <a:gd name="T1" fmla="*/ 40 h 80"/>
                    <a:gd name="T2" fmla="*/ 95 w 128"/>
                    <a:gd name="T3" fmla="*/ 40 h 80"/>
                    <a:gd name="T4" fmla="*/ 128 w 128"/>
                    <a:gd name="T5" fmla="*/ 22 h 80"/>
                    <a:gd name="T6" fmla="*/ 128 w 128"/>
                    <a:gd name="T7" fmla="*/ 16 h 80"/>
                    <a:gd name="T8" fmla="*/ 91 w 128"/>
                    <a:gd name="T9" fmla="*/ 31 h 80"/>
                    <a:gd name="T10" fmla="*/ 87 w 128"/>
                    <a:gd name="T11" fmla="*/ 34 h 80"/>
                    <a:gd name="T12" fmla="*/ 83 w 128"/>
                    <a:gd name="T13" fmla="*/ 28 h 80"/>
                    <a:gd name="T14" fmla="*/ 83 w 128"/>
                    <a:gd name="T15" fmla="*/ 22 h 80"/>
                    <a:gd name="T16" fmla="*/ 95 w 128"/>
                    <a:gd name="T17" fmla="*/ 22 h 80"/>
                    <a:gd name="T18" fmla="*/ 121 w 128"/>
                    <a:gd name="T19" fmla="*/ 7 h 80"/>
                    <a:gd name="T20" fmla="*/ 117 w 128"/>
                    <a:gd name="T21" fmla="*/ 0 h 80"/>
                    <a:gd name="T22" fmla="*/ 91 w 128"/>
                    <a:gd name="T23" fmla="*/ 13 h 80"/>
                    <a:gd name="T24" fmla="*/ 80 w 128"/>
                    <a:gd name="T25" fmla="*/ 19 h 80"/>
                    <a:gd name="T26" fmla="*/ 31 w 128"/>
                    <a:gd name="T27" fmla="*/ 10 h 80"/>
                    <a:gd name="T28" fmla="*/ 8 w 128"/>
                    <a:gd name="T29" fmla="*/ 53 h 80"/>
                    <a:gd name="T30" fmla="*/ 64 w 128"/>
                    <a:gd name="T31" fmla="*/ 71 h 80"/>
                    <a:gd name="T32" fmla="*/ 91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1" y="40"/>
                      </a:moveTo>
                      <a:cubicBezTo>
                        <a:pt x="91" y="40"/>
                        <a:pt x="95" y="40"/>
                        <a:pt x="95" y="40"/>
                      </a:cubicBezTo>
                      <a:cubicBezTo>
                        <a:pt x="110" y="34"/>
                        <a:pt x="121" y="28"/>
                        <a:pt x="128" y="22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13" y="22"/>
                        <a:pt x="106" y="28"/>
                        <a:pt x="91" y="31"/>
                      </a:cubicBezTo>
                      <a:cubicBezTo>
                        <a:pt x="91" y="34"/>
                        <a:pt x="87" y="34"/>
                        <a:pt x="87" y="34"/>
                      </a:cubicBezTo>
                      <a:cubicBezTo>
                        <a:pt x="87" y="31"/>
                        <a:pt x="87" y="28"/>
                        <a:pt x="83" y="28"/>
                      </a:cubicBezTo>
                      <a:cubicBezTo>
                        <a:pt x="83" y="25"/>
                        <a:pt x="83" y="25"/>
                        <a:pt x="83" y="22"/>
                      </a:cubicBezTo>
                      <a:cubicBezTo>
                        <a:pt x="87" y="22"/>
                        <a:pt x="91" y="22"/>
                        <a:pt x="95" y="22"/>
                      </a:cubicBezTo>
                      <a:cubicBezTo>
                        <a:pt x="102" y="19"/>
                        <a:pt x="113" y="13"/>
                        <a:pt x="121" y="7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0" y="7"/>
                        <a:pt x="98" y="10"/>
                        <a:pt x="91" y="13"/>
                      </a:cubicBezTo>
                      <a:cubicBezTo>
                        <a:pt x="87" y="16"/>
                        <a:pt x="83" y="16"/>
                        <a:pt x="80" y="19"/>
                      </a:cubicBezTo>
                      <a:cubicBezTo>
                        <a:pt x="68" y="7"/>
                        <a:pt x="46" y="4"/>
                        <a:pt x="31" y="10"/>
                      </a:cubicBezTo>
                      <a:cubicBezTo>
                        <a:pt x="8" y="16"/>
                        <a:pt x="0" y="37"/>
                        <a:pt x="8" y="53"/>
                      </a:cubicBezTo>
                      <a:cubicBezTo>
                        <a:pt x="19" y="71"/>
                        <a:pt x="42" y="80"/>
                        <a:pt x="64" y="71"/>
                      </a:cubicBezTo>
                      <a:cubicBezTo>
                        <a:pt x="80" y="65"/>
                        <a:pt x="87" y="56"/>
                        <a:pt x="91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2" name="Freeform 1403"/>
                <p:cNvSpPr>
                  <a:spLocks/>
                </p:cNvSpPr>
                <p:nvPr/>
              </p:nvSpPr>
              <p:spPr bwMode="auto">
                <a:xfrm>
                  <a:off x="2104" y="2201"/>
                  <a:ext cx="13" cy="8"/>
                </a:xfrm>
                <a:custGeom>
                  <a:avLst/>
                  <a:gdLst>
                    <a:gd name="T0" fmla="*/ 9 w 13"/>
                    <a:gd name="T1" fmla="*/ 4 h 8"/>
                    <a:gd name="T2" fmla="*/ 10 w 13"/>
                    <a:gd name="T3" fmla="*/ 4 h 8"/>
                    <a:gd name="T4" fmla="*/ 13 w 13"/>
                    <a:gd name="T5" fmla="*/ 2 h 8"/>
                    <a:gd name="T6" fmla="*/ 13 w 13"/>
                    <a:gd name="T7" fmla="*/ 1 h 8"/>
                    <a:gd name="T8" fmla="*/ 9 w 13"/>
                    <a:gd name="T9" fmla="*/ 3 h 8"/>
                    <a:gd name="T10" fmla="*/ 9 w 13"/>
                    <a:gd name="T11" fmla="*/ 3 h 8"/>
                    <a:gd name="T12" fmla="*/ 8 w 13"/>
                    <a:gd name="T13" fmla="*/ 3 h 8"/>
                    <a:gd name="T14" fmla="*/ 8 w 13"/>
                    <a:gd name="T15" fmla="*/ 2 h 8"/>
                    <a:gd name="T16" fmla="*/ 10 w 13"/>
                    <a:gd name="T17" fmla="*/ 2 h 8"/>
                    <a:gd name="T18" fmla="*/ 12 w 13"/>
                    <a:gd name="T19" fmla="*/ 0 h 8"/>
                    <a:gd name="T20" fmla="*/ 12 w 13"/>
                    <a:gd name="T21" fmla="*/ 0 h 8"/>
                    <a:gd name="T22" fmla="*/ 9 w 13"/>
                    <a:gd name="T23" fmla="*/ 1 h 8"/>
                    <a:gd name="T24" fmla="*/ 8 w 13"/>
                    <a:gd name="T25" fmla="*/ 2 h 8"/>
                    <a:gd name="T26" fmla="*/ 3 w 13"/>
                    <a:gd name="T27" fmla="*/ 1 h 8"/>
                    <a:gd name="T28" fmla="*/ 0 w 13"/>
                    <a:gd name="T29" fmla="*/ 5 h 8"/>
                    <a:gd name="T30" fmla="*/ 6 w 13"/>
                    <a:gd name="T31" fmla="*/ 7 h 8"/>
                    <a:gd name="T32" fmla="*/ 9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9" y="4"/>
                      </a:moveTo>
                      <a:cubicBezTo>
                        <a:pt x="9" y="4"/>
                        <a:pt x="10" y="4"/>
                        <a:pt x="10" y="4"/>
                      </a:cubicBezTo>
                      <a:cubicBezTo>
                        <a:pt x="11" y="3"/>
                        <a:pt x="12" y="3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2"/>
                        <a:pt x="11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9" y="2"/>
                        <a:pt x="10" y="2"/>
                      </a:cubicBezTo>
                      <a:cubicBezTo>
                        <a:pt x="10" y="2"/>
                        <a:pt x="11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9" y="1"/>
                        <a:pt x="8" y="1"/>
                        <a:pt x="8" y="2"/>
                      </a:cubicBezTo>
                      <a:cubicBezTo>
                        <a:pt x="7" y="0"/>
                        <a:pt x="4" y="0"/>
                        <a:pt x="3" y="1"/>
                      </a:cubicBezTo>
                      <a:cubicBezTo>
                        <a:pt x="0" y="1"/>
                        <a:pt x="0" y="3"/>
                        <a:pt x="0" y="5"/>
                      </a:cubicBezTo>
                      <a:cubicBezTo>
                        <a:pt x="2" y="7"/>
                        <a:pt x="4" y="8"/>
                        <a:pt x="6" y="7"/>
                      </a:cubicBezTo>
                      <a:cubicBezTo>
                        <a:pt x="8" y="6"/>
                        <a:pt x="9" y="6"/>
                        <a:pt x="9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3" name="Freeform 1404"/>
                <p:cNvSpPr>
                  <a:spLocks/>
                </p:cNvSpPr>
                <p:nvPr/>
              </p:nvSpPr>
              <p:spPr bwMode="auto">
                <a:xfrm>
                  <a:off x="1602" y="2399"/>
                  <a:ext cx="13" cy="8"/>
                </a:xfrm>
                <a:custGeom>
                  <a:avLst/>
                  <a:gdLst>
                    <a:gd name="T0" fmla="*/ 33 w 128"/>
                    <a:gd name="T1" fmla="*/ 50 h 80"/>
                    <a:gd name="T2" fmla="*/ 41 w 128"/>
                    <a:gd name="T3" fmla="*/ 47 h 80"/>
                    <a:gd name="T4" fmla="*/ 44 w 128"/>
                    <a:gd name="T5" fmla="*/ 56 h 80"/>
                    <a:gd name="T6" fmla="*/ 44 w 128"/>
                    <a:gd name="T7" fmla="*/ 59 h 80"/>
                    <a:gd name="T8" fmla="*/ 30 w 128"/>
                    <a:gd name="T9" fmla="*/ 62 h 80"/>
                    <a:gd name="T10" fmla="*/ 8 w 128"/>
                    <a:gd name="T11" fmla="*/ 74 h 80"/>
                    <a:gd name="T12" fmla="*/ 11 w 128"/>
                    <a:gd name="T13" fmla="*/ 80 h 80"/>
                    <a:gd name="T14" fmla="*/ 33 w 128"/>
                    <a:gd name="T15" fmla="*/ 68 h 80"/>
                    <a:gd name="T16" fmla="*/ 52 w 128"/>
                    <a:gd name="T17" fmla="*/ 65 h 80"/>
                    <a:gd name="T18" fmla="*/ 96 w 128"/>
                    <a:gd name="T19" fmla="*/ 71 h 80"/>
                    <a:gd name="T20" fmla="*/ 117 w 128"/>
                    <a:gd name="T21" fmla="*/ 25 h 80"/>
                    <a:gd name="T22" fmla="*/ 63 w 128"/>
                    <a:gd name="T23" fmla="*/ 10 h 80"/>
                    <a:gd name="T24" fmla="*/ 37 w 128"/>
                    <a:gd name="T25" fmla="*/ 40 h 80"/>
                    <a:gd name="T26" fmla="*/ 30 w 128"/>
                    <a:gd name="T27" fmla="*/ 44 h 80"/>
                    <a:gd name="T28" fmla="*/ 0 w 128"/>
                    <a:gd name="T29" fmla="*/ 59 h 80"/>
                    <a:gd name="T30" fmla="*/ 4 w 128"/>
                    <a:gd name="T31" fmla="*/ 65 h 80"/>
                    <a:gd name="T32" fmla="*/ 33 w 128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50"/>
                      </a:moveTo>
                      <a:cubicBezTo>
                        <a:pt x="33" y="50"/>
                        <a:pt x="37" y="47"/>
                        <a:pt x="41" y="47"/>
                      </a:cubicBezTo>
                      <a:cubicBezTo>
                        <a:pt x="41" y="50"/>
                        <a:pt x="41" y="53"/>
                        <a:pt x="44" y="56"/>
                      </a:cubicBezTo>
                      <a:cubicBezTo>
                        <a:pt x="44" y="56"/>
                        <a:pt x="44" y="56"/>
                        <a:pt x="44" y="59"/>
                      </a:cubicBezTo>
                      <a:cubicBezTo>
                        <a:pt x="41" y="59"/>
                        <a:pt x="33" y="62"/>
                        <a:pt x="30" y="62"/>
                      </a:cubicBezTo>
                      <a:cubicBezTo>
                        <a:pt x="22" y="65"/>
                        <a:pt x="15" y="68"/>
                        <a:pt x="8" y="74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9" y="77"/>
                        <a:pt x="26" y="71"/>
                        <a:pt x="33" y="68"/>
                      </a:cubicBezTo>
                      <a:cubicBezTo>
                        <a:pt x="37" y="68"/>
                        <a:pt x="44" y="65"/>
                        <a:pt x="52" y="65"/>
                      </a:cubicBezTo>
                      <a:cubicBezTo>
                        <a:pt x="63" y="74"/>
                        <a:pt x="81" y="77"/>
                        <a:pt x="96" y="71"/>
                      </a:cubicBezTo>
                      <a:cubicBezTo>
                        <a:pt x="117" y="62"/>
                        <a:pt x="128" y="40"/>
                        <a:pt x="117" y="25"/>
                      </a:cubicBezTo>
                      <a:cubicBezTo>
                        <a:pt x="107" y="7"/>
                        <a:pt x="81" y="0"/>
                        <a:pt x="63" y="10"/>
                      </a:cubicBezTo>
                      <a:cubicBezTo>
                        <a:pt x="48" y="16"/>
                        <a:pt x="41" y="28"/>
                        <a:pt x="37" y="40"/>
                      </a:cubicBezTo>
                      <a:cubicBezTo>
                        <a:pt x="37" y="40"/>
                        <a:pt x="33" y="44"/>
                        <a:pt x="30" y="44"/>
                      </a:cubicBezTo>
                      <a:cubicBezTo>
                        <a:pt x="19" y="50"/>
                        <a:pt x="8" y="53"/>
                        <a:pt x="0" y="59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11" y="59"/>
                        <a:pt x="22" y="56"/>
                        <a:pt x="33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4" name="Freeform 1405"/>
                <p:cNvSpPr>
                  <a:spLocks/>
                </p:cNvSpPr>
                <p:nvPr/>
              </p:nvSpPr>
              <p:spPr bwMode="auto">
                <a:xfrm>
                  <a:off x="1602" y="2399"/>
                  <a:ext cx="13" cy="8"/>
                </a:xfrm>
                <a:custGeom>
                  <a:avLst/>
                  <a:gdLst>
                    <a:gd name="T0" fmla="*/ 3 w 13"/>
                    <a:gd name="T1" fmla="*/ 5 h 8"/>
                    <a:gd name="T2" fmla="*/ 4 w 13"/>
                    <a:gd name="T3" fmla="*/ 5 h 8"/>
                    <a:gd name="T4" fmla="*/ 4 w 13"/>
                    <a:gd name="T5" fmla="*/ 6 h 8"/>
                    <a:gd name="T6" fmla="*/ 4 w 13"/>
                    <a:gd name="T7" fmla="*/ 6 h 8"/>
                    <a:gd name="T8" fmla="*/ 3 w 13"/>
                    <a:gd name="T9" fmla="*/ 6 h 8"/>
                    <a:gd name="T10" fmla="*/ 0 w 13"/>
                    <a:gd name="T11" fmla="*/ 8 h 8"/>
                    <a:gd name="T12" fmla="*/ 1 w 13"/>
                    <a:gd name="T13" fmla="*/ 8 h 8"/>
                    <a:gd name="T14" fmla="*/ 3 w 13"/>
                    <a:gd name="T15" fmla="*/ 7 h 8"/>
                    <a:gd name="T16" fmla="*/ 5 w 13"/>
                    <a:gd name="T17" fmla="*/ 7 h 8"/>
                    <a:gd name="T18" fmla="*/ 10 w 13"/>
                    <a:gd name="T19" fmla="*/ 7 h 8"/>
                    <a:gd name="T20" fmla="*/ 12 w 13"/>
                    <a:gd name="T21" fmla="*/ 3 h 8"/>
                    <a:gd name="T22" fmla="*/ 6 w 13"/>
                    <a:gd name="T23" fmla="*/ 1 h 8"/>
                    <a:gd name="T24" fmla="*/ 3 w 13"/>
                    <a:gd name="T25" fmla="*/ 4 h 8"/>
                    <a:gd name="T26" fmla="*/ 3 w 13"/>
                    <a:gd name="T27" fmla="*/ 5 h 8"/>
                    <a:gd name="T28" fmla="*/ 0 w 13"/>
                    <a:gd name="T29" fmla="*/ 6 h 8"/>
                    <a:gd name="T30" fmla="*/ 0 w 13"/>
                    <a:gd name="T31" fmla="*/ 7 h 8"/>
                    <a:gd name="T32" fmla="*/ 3 w 13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5"/>
                      </a:move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2" y="7"/>
                        <a:pt x="1" y="7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2" y="7"/>
                        <a:pt x="3" y="7"/>
                      </a:cubicBezTo>
                      <a:cubicBezTo>
                        <a:pt x="3" y="7"/>
                        <a:pt x="4" y="7"/>
                        <a:pt x="5" y="7"/>
                      </a:cubicBezTo>
                      <a:cubicBezTo>
                        <a:pt x="6" y="8"/>
                        <a:pt x="8" y="8"/>
                        <a:pt x="10" y="7"/>
                      </a:cubicBezTo>
                      <a:cubicBezTo>
                        <a:pt x="12" y="6"/>
                        <a:pt x="13" y="4"/>
                        <a:pt x="12" y="3"/>
                      </a:cubicBezTo>
                      <a:cubicBezTo>
                        <a:pt x="11" y="1"/>
                        <a:pt x="8" y="0"/>
                        <a:pt x="6" y="1"/>
                      </a:cubicBezTo>
                      <a:cubicBezTo>
                        <a:pt x="5" y="2"/>
                        <a:pt x="4" y="3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2" y="5"/>
                        <a:pt x="0" y="5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6"/>
                        <a:pt x="2" y="6"/>
                        <a:pt x="3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5" name="Freeform 1406"/>
                <p:cNvSpPr>
                  <a:spLocks/>
                </p:cNvSpPr>
                <p:nvPr/>
              </p:nvSpPr>
              <p:spPr bwMode="auto">
                <a:xfrm>
                  <a:off x="1588" y="2406"/>
                  <a:ext cx="14" cy="8"/>
                </a:xfrm>
                <a:custGeom>
                  <a:avLst/>
                  <a:gdLst>
                    <a:gd name="T0" fmla="*/ 91 w 128"/>
                    <a:gd name="T1" fmla="*/ 40 h 80"/>
                    <a:gd name="T2" fmla="*/ 95 w 128"/>
                    <a:gd name="T3" fmla="*/ 40 h 80"/>
                    <a:gd name="T4" fmla="*/ 128 w 128"/>
                    <a:gd name="T5" fmla="*/ 22 h 80"/>
                    <a:gd name="T6" fmla="*/ 125 w 128"/>
                    <a:gd name="T7" fmla="*/ 16 h 80"/>
                    <a:gd name="T8" fmla="*/ 91 w 128"/>
                    <a:gd name="T9" fmla="*/ 34 h 80"/>
                    <a:gd name="T10" fmla="*/ 87 w 128"/>
                    <a:gd name="T11" fmla="*/ 34 h 80"/>
                    <a:gd name="T12" fmla="*/ 83 w 128"/>
                    <a:gd name="T13" fmla="*/ 28 h 80"/>
                    <a:gd name="T14" fmla="*/ 83 w 128"/>
                    <a:gd name="T15" fmla="*/ 25 h 80"/>
                    <a:gd name="T16" fmla="*/ 95 w 128"/>
                    <a:gd name="T17" fmla="*/ 22 h 80"/>
                    <a:gd name="T18" fmla="*/ 121 w 128"/>
                    <a:gd name="T19" fmla="*/ 7 h 80"/>
                    <a:gd name="T20" fmla="*/ 117 w 128"/>
                    <a:gd name="T21" fmla="*/ 0 h 80"/>
                    <a:gd name="T22" fmla="*/ 91 w 128"/>
                    <a:gd name="T23" fmla="*/ 13 h 80"/>
                    <a:gd name="T24" fmla="*/ 80 w 128"/>
                    <a:gd name="T25" fmla="*/ 19 h 80"/>
                    <a:gd name="T26" fmla="*/ 27 w 128"/>
                    <a:gd name="T27" fmla="*/ 10 h 80"/>
                    <a:gd name="T28" fmla="*/ 8 w 128"/>
                    <a:gd name="T29" fmla="*/ 56 h 80"/>
                    <a:gd name="T30" fmla="*/ 64 w 128"/>
                    <a:gd name="T31" fmla="*/ 71 h 80"/>
                    <a:gd name="T32" fmla="*/ 91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1" y="40"/>
                      </a:moveTo>
                      <a:cubicBezTo>
                        <a:pt x="91" y="40"/>
                        <a:pt x="95" y="40"/>
                        <a:pt x="95" y="40"/>
                      </a:cubicBezTo>
                      <a:cubicBezTo>
                        <a:pt x="110" y="34"/>
                        <a:pt x="117" y="28"/>
                        <a:pt x="128" y="22"/>
                      </a:cubicBezTo>
                      <a:cubicBezTo>
                        <a:pt x="125" y="16"/>
                        <a:pt x="125" y="16"/>
                        <a:pt x="125" y="16"/>
                      </a:cubicBezTo>
                      <a:cubicBezTo>
                        <a:pt x="113" y="22"/>
                        <a:pt x="102" y="28"/>
                        <a:pt x="91" y="34"/>
                      </a:cubicBezTo>
                      <a:cubicBezTo>
                        <a:pt x="91" y="34"/>
                        <a:pt x="87" y="34"/>
                        <a:pt x="87" y="34"/>
                      </a:cubicBezTo>
                      <a:cubicBezTo>
                        <a:pt x="87" y="31"/>
                        <a:pt x="87" y="28"/>
                        <a:pt x="83" y="28"/>
                      </a:cubicBezTo>
                      <a:cubicBezTo>
                        <a:pt x="83" y="25"/>
                        <a:pt x="83" y="25"/>
                        <a:pt x="83" y="25"/>
                      </a:cubicBezTo>
                      <a:cubicBezTo>
                        <a:pt x="87" y="22"/>
                        <a:pt x="91" y="22"/>
                        <a:pt x="95" y="22"/>
                      </a:cubicBezTo>
                      <a:cubicBezTo>
                        <a:pt x="102" y="16"/>
                        <a:pt x="110" y="13"/>
                        <a:pt x="121" y="7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06" y="7"/>
                        <a:pt x="98" y="10"/>
                        <a:pt x="91" y="13"/>
                      </a:cubicBezTo>
                      <a:cubicBezTo>
                        <a:pt x="87" y="16"/>
                        <a:pt x="83" y="16"/>
                        <a:pt x="80" y="19"/>
                      </a:cubicBezTo>
                      <a:cubicBezTo>
                        <a:pt x="64" y="7"/>
                        <a:pt x="46" y="4"/>
                        <a:pt x="27" y="10"/>
                      </a:cubicBezTo>
                      <a:cubicBezTo>
                        <a:pt x="8" y="19"/>
                        <a:pt x="0" y="40"/>
                        <a:pt x="8" y="56"/>
                      </a:cubicBezTo>
                      <a:cubicBezTo>
                        <a:pt x="19" y="74"/>
                        <a:pt x="46" y="80"/>
                        <a:pt x="64" y="71"/>
                      </a:cubicBezTo>
                      <a:cubicBezTo>
                        <a:pt x="80" y="65"/>
                        <a:pt x="91" y="56"/>
                        <a:pt x="91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6" name="Freeform 1407"/>
                <p:cNvSpPr>
                  <a:spLocks/>
                </p:cNvSpPr>
                <p:nvPr/>
              </p:nvSpPr>
              <p:spPr bwMode="auto">
                <a:xfrm>
                  <a:off x="1588" y="2406"/>
                  <a:ext cx="14" cy="8"/>
                </a:xfrm>
                <a:custGeom>
                  <a:avLst/>
                  <a:gdLst>
                    <a:gd name="T0" fmla="*/ 10 w 14"/>
                    <a:gd name="T1" fmla="*/ 4 h 8"/>
                    <a:gd name="T2" fmla="*/ 10 w 14"/>
                    <a:gd name="T3" fmla="*/ 4 h 8"/>
                    <a:gd name="T4" fmla="*/ 14 w 14"/>
                    <a:gd name="T5" fmla="*/ 2 h 8"/>
                    <a:gd name="T6" fmla="*/ 13 w 14"/>
                    <a:gd name="T7" fmla="*/ 1 h 8"/>
                    <a:gd name="T8" fmla="*/ 10 w 14"/>
                    <a:gd name="T9" fmla="*/ 3 h 8"/>
                    <a:gd name="T10" fmla="*/ 9 w 14"/>
                    <a:gd name="T11" fmla="*/ 3 h 8"/>
                    <a:gd name="T12" fmla="*/ 9 w 14"/>
                    <a:gd name="T13" fmla="*/ 3 h 8"/>
                    <a:gd name="T14" fmla="*/ 9 w 14"/>
                    <a:gd name="T15" fmla="*/ 2 h 8"/>
                    <a:gd name="T16" fmla="*/ 10 w 14"/>
                    <a:gd name="T17" fmla="*/ 2 h 8"/>
                    <a:gd name="T18" fmla="*/ 13 w 14"/>
                    <a:gd name="T19" fmla="*/ 0 h 8"/>
                    <a:gd name="T20" fmla="*/ 12 w 14"/>
                    <a:gd name="T21" fmla="*/ 0 h 8"/>
                    <a:gd name="T22" fmla="*/ 10 w 14"/>
                    <a:gd name="T23" fmla="*/ 1 h 8"/>
                    <a:gd name="T24" fmla="*/ 8 w 14"/>
                    <a:gd name="T25" fmla="*/ 2 h 8"/>
                    <a:gd name="T26" fmla="*/ 3 w 14"/>
                    <a:gd name="T27" fmla="*/ 1 h 8"/>
                    <a:gd name="T28" fmla="*/ 1 w 14"/>
                    <a:gd name="T29" fmla="*/ 6 h 8"/>
                    <a:gd name="T30" fmla="*/ 7 w 14"/>
                    <a:gd name="T31" fmla="*/ 7 h 8"/>
                    <a:gd name="T32" fmla="*/ 10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2" y="3"/>
                        <a:pt x="12" y="3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10" y="2"/>
                        <a:pt x="10" y="2"/>
                      </a:cubicBezTo>
                      <a:cubicBezTo>
                        <a:pt x="11" y="1"/>
                        <a:pt x="12" y="1"/>
                        <a:pt x="1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1"/>
                        <a:pt x="10" y="1"/>
                      </a:cubicBezTo>
                      <a:cubicBezTo>
                        <a:pt x="9" y="1"/>
                        <a:pt x="9" y="1"/>
                        <a:pt x="8" y="2"/>
                      </a:cubicBezTo>
                      <a:cubicBezTo>
                        <a:pt x="7" y="0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7"/>
                        <a:pt x="5" y="8"/>
                        <a:pt x="7" y="7"/>
                      </a:cubicBezTo>
                      <a:cubicBezTo>
                        <a:pt x="8" y="7"/>
                        <a:pt x="10" y="6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7" name="Freeform 1408"/>
                <p:cNvSpPr>
                  <a:spLocks/>
                </p:cNvSpPr>
                <p:nvPr/>
              </p:nvSpPr>
              <p:spPr bwMode="auto">
                <a:xfrm>
                  <a:off x="2112" y="2187"/>
                  <a:ext cx="15" cy="9"/>
                </a:xfrm>
                <a:custGeom>
                  <a:avLst/>
                  <a:gdLst>
                    <a:gd name="T0" fmla="*/ 40 w 144"/>
                    <a:gd name="T1" fmla="*/ 50 h 80"/>
                    <a:gd name="T2" fmla="*/ 48 w 144"/>
                    <a:gd name="T3" fmla="*/ 47 h 80"/>
                    <a:gd name="T4" fmla="*/ 52 w 144"/>
                    <a:gd name="T5" fmla="*/ 53 h 80"/>
                    <a:gd name="T6" fmla="*/ 52 w 144"/>
                    <a:gd name="T7" fmla="*/ 59 h 80"/>
                    <a:gd name="T8" fmla="*/ 36 w 144"/>
                    <a:gd name="T9" fmla="*/ 62 h 80"/>
                    <a:gd name="T10" fmla="*/ 12 w 144"/>
                    <a:gd name="T11" fmla="*/ 74 h 80"/>
                    <a:gd name="T12" fmla="*/ 16 w 144"/>
                    <a:gd name="T13" fmla="*/ 80 h 80"/>
                    <a:gd name="T14" fmla="*/ 40 w 144"/>
                    <a:gd name="T15" fmla="*/ 68 h 80"/>
                    <a:gd name="T16" fmla="*/ 60 w 144"/>
                    <a:gd name="T17" fmla="*/ 65 h 80"/>
                    <a:gd name="T18" fmla="*/ 108 w 144"/>
                    <a:gd name="T19" fmla="*/ 71 h 80"/>
                    <a:gd name="T20" fmla="*/ 132 w 144"/>
                    <a:gd name="T21" fmla="*/ 25 h 80"/>
                    <a:gd name="T22" fmla="*/ 68 w 144"/>
                    <a:gd name="T23" fmla="*/ 7 h 80"/>
                    <a:gd name="T24" fmla="*/ 44 w 144"/>
                    <a:gd name="T25" fmla="*/ 40 h 80"/>
                    <a:gd name="T26" fmla="*/ 36 w 144"/>
                    <a:gd name="T27" fmla="*/ 44 h 80"/>
                    <a:gd name="T28" fmla="*/ 0 w 144"/>
                    <a:gd name="T29" fmla="*/ 59 h 80"/>
                    <a:gd name="T30" fmla="*/ 8 w 144"/>
                    <a:gd name="T31" fmla="*/ 65 h 80"/>
                    <a:gd name="T32" fmla="*/ 40 w 144"/>
                    <a:gd name="T33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40" y="50"/>
                      </a:moveTo>
                      <a:cubicBezTo>
                        <a:pt x="40" y="47"/>
                        <a:pt x="44" y="47"/>
                        <a:pt x="48" y="47"/>
                      </a:cubicBezTo>
                      <a:cubicBezTo>
                        <a:pt x="48" y="50"/>
                        <a:pt x="48" y="53"/>
                        <a:pt x="52" y="53"/>
                      </a:cubicBezTo>
                      <a:cubicBezTo>
                        <a:pt x="52" y="56"/>
                        <a:pt x="52" y="56"/>
                        <a:pt x="52" y="59"/>
                      </a:cubicBezTo>
                      <a:cubicBezTo>
                        <a:pt x="44" y="59"/>
                        <a:pt x="40" y="59"/>
                        <a:pt x="36" y="62"/>
                      </a:cubicBezTo>
                      <a:cubicBezTo>
                        <a:pt x="28" y="65"/>
                        <a:pt x="20" y="68"/>
                        <a:pt x="12" y="74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24" y="74"/>
                        <a:pt x="32" y="71"/>
                        <a:pt x="40" y="68"/>
                      </a:cubicBezTo>
                      <a:cubicBezTo>
                        <a:pt x="44" y="65"/>
                        <a:pt x="52" y="65"/>
                        <a:pt x="60" y="65"/>
                      </a:cubicBezTo>
                      <a:cubicBezTo>
                        <a:pt x="72" y="74"/>
                        <a:pt x="92" y="77"/>
                        <a:pt x="108" y="71"/>
                      </a:cubicBezTo>
                      <a:cubicBezTo>
                        <a:pt x="132" y="62"/>
                        <a:pt x="144" y="40"/>
                        <a:pt x="132" y="25"/>
                      </a:cubicBezTo>
                      <a:cubicBezTo>
                        <a:pt x="120" y="7"/>
                        <a:pt x="92" y="0"/>
                        <a:pt x="68" y="7"/>
                      </a:cubicBezTo>
                      <a:cubicBezTo>
                        <a:pt x="52" y="13"/>
                        <a:pt x="44" y="28"/>
                        <a:pt x="44" y="40"/>
                      </a:cubicBezTo>
                      <a:cubicBezTo>
                        <a:pt x="40" y="40"/>
                        <a:pt x="36" y="44"/>
                        <a:pt x="36" y="44"/>
                      </a:cubicBezTo>
                      <a:cubicBezTo>
                        <a:pt x="24" y="47"/>
                        <a:pt x="12" y="53"/>
                        <a:pt x="0" y="59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16" y="59"/>
                        <a:pt x="28" y="53"/>
                        <a:pt x="40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8" name="Freeform 1409"/>
                <p:cNvSpPr>
                  <a:spLocks/>
                </p:cNvSpPr>
                <p:nvPr/>
              </p:nvSpPr>
              <p:spPr bwMode="auto">
                <a:xfrm>
                  <a:off x="2112" y="2187"/>
                  <a:ext cx="15" cy="8"/>
                </a:xfrm>
                <a:custGeom>
                  <a:avLst/>
                  <a:gdLst>
                    <a:gd name="T0" fmla="*/ 4 w 15"/>
                    <a:gd name="T1" fmla="*/ 5 h 8"/>
                    <a:gd name="T2" fmla="*/ 5 w 15"/>
                    <a:gd name="T3" fmla="*/ 5 h 8"/>
                    <a:gd name="T4" fmla="*/ 6 w 15"/>
                    <a:gd name="T5" fmla="*/ 6 h 8"/>
                    <a:gd name="T6" fmla="*/ 6 w 15"/>
                    <a:gd name="T7" fmla="*/ 6 h 8"/>
                    <a:gd name="T8" fmla="*/ 4 w 15"/>
                    <a:gd name="T9" fmla="*/ 7 h 8"/>
                    <a:gd name="T10" fmla="*/ 1 w 15"/>
                    <a:gd name="T11" fmla="*/ 8 h 8"/>
                    <a:gd name="T12" fmla="*/ 2 w 15"/>
                    <a:gd name="T13" fmla="*/ 8 h 8"/>
                    <a:gd name="T14" fmla="*/ 4 w 15"/>
                    <a:gd name="T15" fmla="*/ 7 h 8"/>
                    <a:gd name="T16" fmla="*/ 6 w 15"/>
                    <a:gd name="T17" fmla="*/ 7 h 8"/>
                    <a:gd name="T18" fmla="*/ 11 w 15"/>
                    <a:gd name="T19" fmla="*/ 8 h 8"/>
                    <a:gd name="T20" fmla="*/ 14 w 15"/>
                    <a:gd name="T21" fmla="*/ 3 h 8"/>
                    <a:gd name="T22" fmla="*/ 7 w 15"/>
                    <a:gd name="T23" fmla="*/ 1 h 8"/>
                    <a:gd name="T24" fmla="*/ 5 w 15"/>
                    <a:gd name="T25" fmla="*/ 4 h 8"/>
                    <a:gd name="T26" fmla="*/ 4 w 15"/>
                    <a:gd name="T27" fmla="*/ 5 h 8"/>
                    <a:gd name="T28" fmla="*/ 0 w 15"/>
                    <a:gd name="T29" fmla="*/ 6 h 8"/>
                    <a:gd name="T30" fmla="*/ 1 w 15"/>
                    <a:gd name="T31" fmla="*/ 7 h 8"/>
                    <a:gd name="T32" fmla="*/ 4 w 15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8">
                      <a:moveTo>
                        <a:pt x="4" y="5"/>
                      </a:move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5" y="5"/>
                        <a:pt x="5" y="6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6"/>
                        <a:pt x="4" y="6"/>
                        <a:pt x="4" y="7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8"/>
                        <a:pt x="3" y="8"/>
                        <a:pt x="4" y="7"/>
                      </a:cubicBezTo>
                      <a:cubicBezTo>
                        <a:pt x="5" y="7"/>
                        <a:pt x="6" y="7"/>
                        <a:pt x="6" y="7"/>
                      </a:cubicBezTo>
                      <a:cubicBezTo>
                        <a:pt x="8" y="8"/>
                        <a:pt x="10" y="8"/>
                        <a:pt x="11" y="8"/>
                      </a:cubicBezTo>
                      <a:cubicBezTo>
                        <a:pt x="14" y="7"/>
                        <a:pt x="15" y="4"/>
                        <a:pt x="14" y="3"/>
                      </a:cubicBezTo>
                      <a:cubicBezTo>
                        <a:pt x="13" y="1"/>
                        <a:pt x="10" y="0"/>
                        <a:pt x="7" y="1"/>
                      </a:cubicBezTo>
                      <a:cubicBezTo>
                        <a:pt x="6" y="1"/>
                        <a:pt x="5" y="3"/>
                        <a:pt x="5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3" y="5"/>
                        <a:pt x="1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3" y="6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9" name="Freeform 1410"/>
                <p:cNvSpPr>
                  <a:spLocks/>
                </p:cNvSpPr>
                <p:nvPr/>
              </p:nvSpPr>
              <p:spPr bwMode="auto">
                <a:xfrm>
                  <a:off x="2099" y="2194"/>
                  <a:ext cx="15" cy="8"/>
                </a:xfrm>
                <a:custGeom>
                  <a:avLst/>
                  <a:gdLst>
                    <a:gd name="T0" fmla="*/ 102 w 144"/>
                    <a:gd name="T1" fmla="*/ 40 h 80"/>
                    <a:gd name="T2" fmla="*/ 106 w 144"/>
                    <a:gd name="T3" fmla="*/ 37 h 80"/>
                    <a:gd name="T4" fmla="*/ 144 w 144"/>
                    <a:gd name="T5" fmla="*/ 22 h 80"/>
                    <a:gd name="T6" fmla="*/ 140 w 144"/>
                    <a:gd name="T7" fmla="*/ 16 h 80"/>
                    <a:gd name="T8" fmla="*/ 102 w 144"/>
                    <a:gd name="T9" fmla="*/ 31 h 80"/>
                    <a:gd name="T10" fmla="*/ 98 w 144"/>
                    <a:gd name="T11" fmla="*/ 34 h 80"/>
                    <a:gd name="T12" fmla="*/ 94 w 144"/>
                    <a:gd name="T13" fmla="*/ 25 h 80"/>
                    <a:gd name="T14" fmla="*/ 94 w 144"/>
                    <a:gd name="T15" fmla="*/ 22 h 80"/>
                    <a:gd name="T16" fmla="*/ 106 w 144"/>
                    <a:gd name="T17" fmla="*/ 19 h 80"/>
                    <a:gd name="T18" fmla="*/ 136 w 144"/>
                    <a:gd name="T19" fmla="*/ 7 h 80"/>
                    <a:gd name="T20" fmla="*/ 132 w 144"/>
                    <a:gd name="T21" fmla="*/ 0 h 80"/>
                    <a:gd name="T22" fmla="*/ 102 w 144"/>
                    <a:gd name="T23" fmla="*/ 13 h 80"/>
                    <a:gd name="T24" fmla="*/ 85 w 144"/>
                    <a:gd name="T25" fmla="*/ 19 h 80"/>
                    <a:gd name="T26" fmla="*/ 30 w 144"/>
                    <a:gd name="T27" fmla="*/ 10 h 80"/>
                    <a:gd name="T28" fmla="*/ 9 w 144"/>
                    <a:gd name="T29" fmla="*/ 56 h 80"/>
                    <a:gd name="T30" fmla="*/ 72 w 144"/>
                    <a:gd name="T31" fmla="*/ 71 h 80"/>
                    <a:gd name="T32" fmla="*/ 102 w 144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80">
                      <a:moveTo>
                        <a:pt x="102" y="40"/>
                      </a:moveTo>
                      <a:cubicBezTo>
                        <a:pt x="102" y="40"/>
                        <a:pt x="106" y="40"/>
                        <a:pt x="106" y="37"/>
                      </a:cubicBezTo>
                      <a:cubicBezTo>
                        <a:pt x="119" y="34"/>
                        <a:pt x="132" y="28"/>
                        <a:pt x="144" y="22"/>
                      </a:cubicBezTo>
                      <a:cubicBezTo>
                        <a:pt x="140" y="16"/>
                        <a:pt x="140" y="16"/>
                        <a:pt x="140" y="16"/>
                      </a:cubicBezTo>
                      <a:cubicBezTo>
                        <a:pt x="128" y="22"/>
                        <a:pt x="115" y="28"/>
                        <a:pt x="102" y="31"/>
                      </a:cubicBezTo>
                      <a:cubicBezTo>
                        <a:pt x="102" y="31"/>
                        <a:pt x="98" y="34"/>
                        <a:pt x="98" y="34"/>
                      </a:cubicBezTo>
                      <a:cubicBezTo>
                        <a:pt x="98" y="31"/>
                        <a:pt x="98" y="28"/>
                        <a:pt x="94" y="25"/>
                      </a:cubicBezTo>
                      <a:cubicBezTo>
                        <a:pt x="94" y="25"/>
                        <a:pt x="94" y="25"/>
                        <a:pt x="94" y="22"/>
                      </a:cubicBezTo>
                      <a:cubicBezTo>
                        <a:pt x="98" y="22"/>
                        <a:pt x="102" y="22"/>
                        <a:pt x="106" y="19"/>
                      </a:cubicBezTo>
                      <a:cubicBezTo>
                        <a:pt x="115" y="16"/>
                        <a:pt x="123" y="13"/>
                        <a:pt x="136" y="7"/>
                      </a:cubicBezTo>
                      <a:cubicBezTo>
                        <a:pt x="132" y="0"/>
                        <a:pt x="132" y="0"/>
                        <a:pt x="132" y="0"/>
                      </a:cubicBezTo>
                      <a:cubicBezTo>
                        <a:pt x="119" y="4"/>
                        <a:pt x="111" y="10"/>
                        <a:pt x="102" y="13"/>
                      </a:cubicBezTo>
                      <a:cubicBezTo>
                        <a:pt x="98" y="16"/>
                        <a:pt x="89" y="16"/>
                        <a:pt x="85" y="19"/>
                      </a:cubicBezTo>
                      <a:cubicBezTo>
                        <a:pt x="72" y="7"/>
                        <a:pt x="51" y="4"/>
                        <a:pt x="30" y="10"/>
                      </a:cubicBezTo>
                      <a:cubicBezTo>
                        <a:pt x="9" y="19"/>
                        <a:pt x="0" y="40"/>
                        <a:pt x="9" y="56"/>
                      </a:cubicBezTo>
                      <a:cubicBezTo>
                        <a:pt x="22" y="74"/>
                        <a:pt x="51" y="80"/>
                        <a:pt x="72" y="71"/>
                      </a:cubicBezTo>
                      <a:cubicBezTo>
                        <a:pt x="89" y="65"/>
                        <a:pt x="98" y="53"/>
                        <a:pt x="102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0" name="Freeform 1411"/>
                <p:cNvSpPr>
                  <a:spLocks/>
                </p:cNvSpPr>
                <p:nvPr/>
              </p:nvSpPr>
              <p:spPr bwMode="auto">
                <a:xfrm>
                  <a:off x="2098" y="2194"/>
                  <a:ext cx="16" cy="8"/>
                </a:xfrm>
                <a:custGeom>
                  <a:avLst/>
                  <a:gdLst>
                    <a:gd name="T0" fmla="*/ 11 w 16"/>
                    <a:gd name="T1" fmla="*/ 4 h 8"/>
                    <a:gd name="T2" fmla="*/ 12 w 16"/>
                    <a:gd name="T3" fmla="*/ 4 h 8"/>
                    <a:gd name="T4" fmla="*/ 16 w 16"/>
                    <a:gd name="T5" fmla="*/ 2 h 8"/>
                    <a:gd name="T6" fmla="*/ 15 w 16"/>
                    <a:gd name="T7" fmla="*/ 1 h 8"/>
                    <a:gd name="T8" fmla="*/ 11 w 16"/>
                    <a:gd name="T9" fmla="*/ 3 h 8"/>
                    <a:gd name="T10" fmla="*/ 11 w 16"/>
                    <a:gd name="T11" fmla="*/ 3 h 8"/>
                    <a:gd name="T12" fmla="*/ 10 w 16"/>
                    <a:gd name="T13" fmla="*/ 2 h 8"/>
                    <a:gd name="T14" fmla="*/ 10 w 16"/>
                    <a:gd name="T15" fmla="*/ 2 h 8"/>
                    <a:gd name="T16" fmla="*/ 12 w 16"/>
                    <a:gd name="T17" fmla="*/ 2 h 8"/>
                    <a:gd name="T18" fmla="*/ 15 w 16"/>
                    <a:gd name="T19" fmla="*/ 1 h 8"/>
                    <a:gd name="T20" fmla="*/ 14 w 16"/>
                    <a:gd name="T21" fmla="*/ 0 h 8"/>
                    <a:gd name="T22" fmla="*/ 11 w 16"/>
                    <a:gd name="T23" fmla="*/ 1 h 8"/>
                    <a:gd name="T24" fmla="*/ 9 w 16"/>
                    <a:gd name="T25" fmla="*/ 2 h 8"/>
                    <a:gd name="T26" fmla="*/ 4 w 16"/>
                    <a:gd name="T27" fmla="*/ 1 h 8"/>
                    <a:gd name="T28" fmla="*/ 1 w 16"/>
                    <a:gd name="T29" fmla="*/ 6 h 8"/>
                    <a:gd name="T30" fmla="*/ 8 w 16"/>
                    <a:gd name="T31" fmla="*/ 7 h 8"/>
                    <a:gd name="T32" fmla="*/ 11 w 16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8">
                      <a:moveTo>
                        <a:pt x="11" y="4"/>
                      </a:moveTo>
                      <a:cubicBezTo>
                        <a:pt x="11" y="4"/>
                        <a:pt x="12" y="4"/>
                        <a:pt x="12" y="4"/>
                      </a:cubicBezTo>
                      <a:cubicBezTo>
                        <a:pt x="13" y="3"/>
                        <a:pt x="14" y="3"/>
                        <a:pt x="16" y="2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4" y="2"/>
                        <a:pt x="13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13" y="1"/>
                        <a:pt x="13" y="1"/>
                        <a:pt x="15" y="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2" y="1"/>
                        <a:pt x="11" y="1"/>
                      </a:cubicBezTo>
                      <a:cubicBezTo>
                        <a:pt x="11" y="1"/>
                        <a:pt x="10" y="1"/>
                        <a:pt x="9" y="2"/>
                      </a:cubicBezTo>
                      <a:cubicBezTo>
                        <a:pt x="8" y="1"/>
                        <a:pt x="6" y="0"/>
                        <a:pt x="4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3" y="8"/>
                        <a:pt x="6" y="8"/>
                        <a:pt x="8" y="7"/>
                      </a:cubicBezTo>
                      <a:cubicBezTo>
                        <a:pt x="10" y="7"/>
                        <a:pt x="11" y="5"/>
                        <a:pt x="11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1" name="Freeform 1412"/>
                <p:cNvSpPr>
                  <a:spLocks/>
                </p:cNvSpPr>
                <p:nvPr/>
              </p:nvSpPr>
              <p:spPr bwMode="auto">
                <a:xfrm>
                  <a:off x="1607" y="2406"/>
                  <a:ext cx="13" cy="10"/>
                </a:xfrm>
                <a:custGeom>
                  <a:avLst/>
                  <a:gdLst>
                    <a:gd name="T0" fmla="*/ 33 w 128"/>
                    <a:gd name="T1" fmla="*/ 61 h 96"/>
                    <a:gd name="T2" fmla="*/ 41 w 128"/>
                    <a:gd name="T3" fmla="*/ 57 h 96"/>
                    <a:gd name="T4" fmla="*/ 44 w 128"/>
                    <a:gd name="T5" fmla="*/ 64 h 96"/>
                    <a:gd name="T6" fmla="*/ 44 w 128"/>
                    <a:gd name="T7" fmla="*/ 72 h 96"/>
                    <a:gd name="T8" fmla="*/ 30 w 128"/>
                    <a:gd name="T9" fmla="*/ 75 h 96"/>
                    <a:gd name="T10" fmla="*/ 8 w 128"/>
                    <a:gd name="T11" fmla="*/ 89 h 96"/>
                    <a:gd name="T12" fmla="*/ 11 w 128"/>
                    <a:gd name="T13" fmla="*/ 96 h 96"/>
                    <a:gd name="T14" fmla="*/ 33 w 128"/>
                    <a:gd name="T15" fmla="*/ 82 h 96"/>
                    <a:gd name="T16" fmla="*/ 52 w 128"/>
                    <a:gd name="T17" fmla="*/ 79 h 96"/>
                    <a:gd name="T18" fmla="*/ 99 w 128"/>
                    <a:gd name="T19" fmla="*/ 82 h 96"/>
                    <a:gd name="T20" fmla="*/ 117 w 128"/>
                    <a:gd name="T21" fmla="*/ 29 h 96"/>
                    <a:gd name="T22" fmla="*/ 59 w 128"/>
                    <a:gd name="T23" fmla="*/ 11 h 96"/>
                    <a:gd name="T24" fmla="*/ 37 w 128"/>
                    <a:gd name="T25" fmla="*/ 50 h 96"/>
                    <a:gd name="T26" fmla="*/ 30 w 128"/>
                    <a:gd name="T27" fmla="*/ 54 h 96"/>
                    <a:gd name="T28" fmla="*/ 0 w 128"/>
                    <a:gd name="T29" fmla="*/ 72 h 96"/>
                    <a:gd name="T30" fmla="*/ 4 w 128"/>
                    <a:gd name="T31" fmla="*/ 79 h 96"/>
                    <a:gd name="T32" fmla="*/ 33 w 128"/>
                    <a:gd name="T33" fmla="*/ 6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3" y="61"/>
                      </a:moveTo>
                      <a:cubicBezTo>
                        <a:pt x="33" y="61"/>
                        <a:pt x="37" y="57"/>
                        <a:pt x="41" y="57"/>
                      </a:cubicBezTo>
                      <a:cubicBezTo>
                        <a:pt x="41" y="61"/>
                        <a:pt x="41" y="64"/>
                        <a:pt x="44" y="64"/>
                      </a:cubicBezTo>
                      <a:cubicBezTo>
                        <a:pt x="44" y="68"/>
                        <a:pt x="44" y="68"/>
                        <a:pt x="44" y="72"/>
                      </a:cubicBezTo>
                      <a:cubicBezTo>
                        <a:pt x="41" y="72"/>
                        <a:pt x="37" y="75"/>
                        <a:pt x="30" y="75"/>
                      </a:cubicBezTo>
                      <a:cubicBezTo>
                        <a:pt x="22" y="79"/>
                        <a:pt x="15" y="82"/>
                        <a:pt x="8" y="89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19" y="93"/>
                        <a:pt x="26" y="86"/>
                        <a:pt x="33" y="82"/>
                      </a:cubicBezTo>
                      <a:cubicBezTo>
                        <a:pt x="41" y="79"/>
                        <a:pt x="44" y="79"/>
                        <a:pt x="52" y="79"/>
                      </a:cubicBezTo>
                      <a:cubicBezTo>
                        <a:pt x="63" y="86"/>
                        <a:pt x="81" y="89"/>
                        <a:pt x="99" y="82"/>
                      </a:cubicBezTo>
                      <a:cubicBezTo>
                        <a:pt x="117" y="72"/>
                        <a:pt x="128" y="47"/>
                        <a:pt x="117" y="29"/>
                      </a:cubicBezTo>
                      <a:cubicBezTo>
                        <a:pt x="107" y="8"/>
                        <a:pt x="81" y="0"/>
                        <a:pt x="59" y="11"/>
                      </a:cubicBezTo>
                      <a:cubicBezTo>
                        <a:pt x="44" y="18"/>
                        <a:pt x="37" y="36"/>
                        <a:pt x="37" y="50"/>
                      </a:cubicBezTo>
                      <a:cubicBezTo>
                        <a:pt x="37" y="50"/>
                        <a:pt x="30" y="54"/>
                        <a:pt x="30" y="54"/>
                      </a:cubicBezTo>
                      <a:cubicBezTo>
                        <a:pt x="19" y="61"/>
                        <a:pt x="8" y="68"/>
                        <a:pt x="0" y="72"/>
                      </a:cubicBezTo>
                      <a:cubicBezTo>
                        <a:pt x="4" y="79"/>
                        <a:pt x="4" y="79"/>
                        <a:pt x="4" y="79"/>
                      </a:cubicBezTo>
                      <a:cubicBezTo>
                        <a:pt x="11" y="72"/>
                        <a:pt x="22" y="64"/>
                        <a:pt x="33" y="6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2" name="Freeform 1413"/>
                <p:cNvSpPr>
                  <a:spLocks/>
                </p:cNvSpPr>
                <p:nvPr/>
              </p:nvSpPr>
              <p:spPr bwMode="auto">
                <a:xfrm>
                  <a:off x="1607" y="2406"/>
                  <a:ext cx="13" cy="10"/>
                </a:xfrm>
                <a:custGeom>
                  <a:avLst/>
                  <a:gdLst>
                    <a:gd name="T0" fmla="*/ 3 w 13"/>
                    <a:gd name="T1" fmla="*/ 6 h 10"/>
                    <a:gd name="T2" fmla="*/ 4 w 13"/>
                    <a:gd name="T3" fmla="*/ 6 h 10"/>
                    <a:gd name="T4" fmla="*/ 4 w 13"/>
                    <a:gd name="T5" fmla="*/ 6 h 10"/>
                    <a:gd name="T6" fmla="*/ 4 w 13"/>
                    <a:gd name="T7" fmla="*/ 7 h 10"/>
                    <a:gd name="T8" fmla="*/ 3 w 13"/>
                    <a:gd name="T9" fmla="*/ 8 h 10"/>
                    <a:gd name="T10" fmla="*/ 0 w 13"/>
                    <a:gd name="T11" fmla="*/ 9 h 10"/>
                    <a:gd name="T12" fmla="*/ 1 w 13"/>
                    <a:gd name="T13" fmla="*/ 10 h 10"/>
                    <a:gd name="T14" fmla="*/ 3 w 13"/>
                    <a:gd name="T15" fmla="*/ 8 h 10"/>
                    <a:gd name="T16" fmla="*/ 5 w 13"/>
                    <a:gd name="T17" fmla="*/ 8 h 10"/>
                    <a:gd name="T18" fmla="*/ 10 w 13"/>
                    <a:gd name="T19" fmla="*/ 8 h 10"/>
                    <a:gd name="T20" fmla="*/ 12 w 13"/>
                    <a:gd name="T21" fmla="*/ 3 h 10"/>
                    <a:gd name="T22" fmla="*/ 6 w 13"/>
                    <a:gd name="T23" fmla="*/ 1 h 10"/>
                    <a:gd name="T24" fmla="*/ 3 w 13"/>
                    <a:gd name="T25" fmla="*/ 5 h 10"/>
                    <a:gd name="T26" fmla="*/ 3 w 13"/>
                    <a:gd name="T27" fmla="*/ 5 h 10"/>
                    <a:gd name="T28" fmla="*/ 0 w 13"/>
                    <a:gd name="T29" fmla="*/ 7 h 10"/>
                    <a:gd name="T30" fmla="*/ 0 w 13"/>
                    <a:gd name="T31" fmla="*/ 8 h 10"/>
                    <a:gd name="T32" fmla="*/ 3 w 13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6"/>
                      </a:moveTo>
                      <a:cubicBezTo>
                        <a:pt x="3" y="6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3" y="8"/>
                        <a:pt x="3" y="8"/>
                      </a:cubicBezTo>
                      <a:cubicBezTo>
                        <a:pt x="2" y="8"/>
                        <a:pt x="1" y="8"/>
                        <a:pt x="0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2" y="9"/>
                        <a:pt x="2" y="9"/>
                        <a:pt x="3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6" y="9"/>
                        <a:pt x="8" y="9"/>
                        <a:pt x="10" y="8"/>
                      </a:cubicBezTo>
                      <a:cubicBezTo>
                        <a:pt x="12" y="7"/>
                        <a:pt x="13" y="5"/>
                        <a:pt x="12" y="3"/>
                      </a:cubicBezTo>
                      <a:cubicBezTo>
                        <a:pt x="11" y="0"/>
                        <a:pt x="8" y="0"/>
                        <a:pt x="6" y="1"/>
                      </a:cubicBezTo>
                      <a:cubicBezTo>
                        <a:pt x="4" y="2"/>
                        <a:pt x="3" y="3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6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7"/>
                        <a:pt x="2" y="6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3" name="Freeform 1414"/>
                <p:cNvSpPr>
                  <a:spLocks/>
                </p:cNvSpPr>
                <p:nvPr/>
              </p:nvSpPr>
              <p:spPr bwMode="auto">
                <a:xfrm>
                  <a:off x="1593" y="2412"/>
                  <a:ext cx="14" cy="11"/>
                </a:xfrm>
                <a:custGeom>
                  <a:avLst/>
                  <a:gdLst>
                    <a:gd name="T0" fmla="*/ 88 w 128"/>
                    <a:gd name="T1" fmla="*/ 50 h 96"/>
                    <a:gd name="T2" fmla="*/ 96 w 128"/>
                    <a:gd name="T3" fmla="*/ 47 h 96"/>
                    <a:gd name="T4" fmla="*/ 128 w 128"/>
                    <a:gd name="T5" fmla="*/ 25 h 96"/>
                    <a:gd name="T6" fmla="*/ 125 w 128"/>
                    <a:gd name="T7" fmla="*/ 18 h 96"/>
                    <a:gd name="T8" fmla="*/ 92 w 128"/>
                    <a:gd name="T9" fmla="*/ 40 h 96"/>
                    <a:gd name="T10" fmla="*/ 88 w 128"/>
                    <a:gd name="T11" fmla="*/ 40 h 96"/>
                    <a:gd name="T12" fmla="*/ 85 w 128"/>
                    <a:gd name="T13" fmla="*/ 32 h 96"/>
                    <a:gd name="T14" fmla="*/ 81 w 128"/>
                    <a:gd name="T15" fmla="*/ 29 h 96"/>
                    <a:gd name="T16" fmla="*/ 92 w 128"/>
                    <a:gd name="T17" fmla="*/ 25 h 96"/>
                    <a:gd name="T18" fmla="*/ 117 w 128"/>
                    <a:gd name="T19" fmla="*/ 8 h 96"/>
                    <a:gd name="T20" fmla="*/ 114 w 128"/>
                    <a:gd name="T21" fmla="*/ 0 h 96"/>
                    <a:gd name="T22" fmla="*/ 88 w 128"/>
                    <a:gd name="T23" fmla="*/ 18 h 96"/>
                    <a:gd name="T24" fmla="*/ 77 w 128"/>
                    <a:gd name="T25" fmla="*/ 22 h 96"/>
                    <a:gd name="T26" fmla="*/ 30 w 128"/>
                    <a:gd name="T27" fmla="*/ 15 h 96"/>
                    <a:gd name="T28" fmla="*/ 11 w 128"/>
                    <a:gd name="T29" fmla="*/ 68 h 96"/>
                    <a:gd name="T30" fmla="*/ 66 w 128"/>
                    <a:gd name="T31" fmla="*/ 86 h 96"/>
                    <a:gd name="T32" fmla="*/ 88 w 128"/>
                    <a:gd name="T33" fmla="*/ 5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88" y="50"/>
                      </a:moveTo>
                      <a:cubicBezTo>
                        <a:pt x="92" y="50"/>
                        <a:pt x="92" y="47"/>
                        <a:pt x="96" y="47"/>
                      </a:cubicBezTo>
                      <a:cubicBezTo>
                        <a:pt x="107" y="40"/>
                        <a:pt x="117" y="32"/>
                        <a:pt x="128" y="25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14" y="25"/>
                        <a:pt x="103" y="32"/>
                        <a:pt x="92" y="40"/>
                      </a:cubicBezTo>
                      <a:cubicBezTo>
                        <a:pt x="88" y="40"/>
                        <a:pt x="88" y="40"/>
                        <a:pt x="88" y="40"/>
                      </a:cubicBezTo>
                      <a:cubicBezTo>
                        <a:pt x="88" y="40"/>
                        <a:pt x="85" y="36"/>
                        <a:pt x="85" y="32"/>
                      </a:cubicBezTo>
                      <a:cubicBezTo>
                        <a:pt x="85" y="32"/>
                        <a:pt x="81" y="32"/>
                        <a:pt x="81" y="29"/>
                      </a:cubicBezTo>
                      <a:cubicBezTo>
                        <a:pt x="88" y="29"/>
                        <a:pt x="88" y="29"/>
                        <a:pt x="92" y="25"/>
                      </a:cubicBezTo>
                      <a:cubicBezTo>
                        <a:pt x="99" y="22"/>
                        <a:pt x="110" y="15"/>
                        <a:pt x="117" y="8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07" y="8"/>
                        <a:pt x="96" y="15"/>
                        <a:pt x="88" y="18"/>
                      </a:cubicBezTo>
                      <a:cubicBezTo>
                        <a:pt x="85" y="18"/>
                        <a:pt x="81" y="22"/>
                        <a:pt x="77" y="22"/>
                      </a:cubicBezTo>
                      <a:cubicBezTo>
                        <a:pt x="66" y="11"/>
                        <a:pt x="44" y="8"/>
                        <a:pt x="30" y="15"/>
                      </a:cubicBezTo>
                      <a:cubicBezTo>
                        <a:pt x="8" y="25"/>
                        <a:pt x="0" y="50"/>
                        <a:pt x="11" y="68"/>
                      </a:cubicBezTo>
                      <a:cubicBezTo>
                        <a:pt x="22" y="89"/>
                        <a:pt x="48" y="96"/>
                        <a:pt x="66" y="86"/>
                      </a:cubicBezTo>
                      <a:cubicBezTo>
                        <a:pt x="81" y="79"/>
                        <a:pt x="88" y="64"/>
                        <a:pt x="88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4" name="Freeform 1415"/>
                <p:cNvSpPr>
                  <a:spLocks/>
                </p:cNvSpPr>
                <p:nvPr/>
              </p:nvSpPr>
              <p:spPr bwMode="auto">
                <a:xfrm>
                  <a:off x="1593" y="2412"/>
                  <a:ext cx="14" cy="11"/>
                </a:xfrm>
                <a:custGeom>
                  <a:avLst/>
                  <a:gdLst>
                    <a:gd name="T0" fmla="*/ 9 w 14"/>
                    <a:gd name="T1" fmla="*/ 6 h 11"/>
                    <a:gd name="T2" fmla="*/ 10 w 14"/>
                    <a:gd name="T3" fmla="*/ 5 h 11"/>
                    <a:gd name="T4" fmla="*/ 14 w 14"/>
                    <a:gd name="T5" fmla="*/ 3 h 11"/>
                    <a:gd name="T6" fmla="*/ 13 w 14"/>
                    <a:gd name="T7" fmla="*/ 2 h 11"/>
                    <a:gd name="T8" fmla="*/ 10 w 14"/>
                    <a:gd name="T9" fmla="*/ 5 h 11"/>
                    <a:gd name="T10" fmla="*/ 9 w 14"/>
                    <a:gd name="T11" fmla="*/ 5 h 11"/>
                    <a:gd name="T12" fmla="*/ 9 w 14"/>
                    <a:gd name="T13" fmla="*/ 4 h 11"/>
                    <a:gd name="T14" fmla="*/ 9 w 14"/>
                    <a:gd name="T15" fmla="*/ 3 h 11"/>
                    <a:gd name="T16" fmla="*/ 10 w 14"/>
                    <a:gd name="T17" fmla="*/ 3 h 11"/>
                    <a:gd name="T18" fmla="*/ 12 w 14"/>
                    <a:gd name="T19" fmla="*/ 1 h 11"/>
                    <a:gd name="T20" fmla="*/ 12 w 14"/>
                    <a:gd name="T21" fmla="*/ 0 h 11"/>
                    <a:gd name="T22" fmla="*/ 9 w 14"/>
                    <a:gd name="T23" fmla="*/ 2 h 11"/>
                    <a:gd name="T24" fmla="*/ 8 w 14"/>
                    <a:gd name="T25" fmla="*/ 3 h 11"/>
                    <a:gd name="T26" fmla="*/ 3 w 14"/>
                    <a:gd name="T27" fmla="*/ 2 h 11"/>
                    <a:gd name="T28" fmla="*/ 1 w 14"/>
                    <a:gd name="T29" fmla="*/ 8 h 11"/>
                    <a:gd name="T30" fmla="*/ 7 w 14"/>
                    <a:gd name="T31" fmla="*/ 10 h 11"/>
                    <a:gd name="T32" fmla="*/ 9 w 14"/>
                    <a:gd name="T3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1">
                      <a:moveTo>
                        <a:pt x="9" y="6"/>
                      </a:move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1" y="5"/>
                        <a:pt x="12" y="4"/>
                        <a:pt x="14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4"/>
                        <a:pt x="10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2" y="2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7" y="2"/>
                        <a:pt x="5" y="1"/>
                        <a:pt x="3" y="2"/>
                      </a:cubicBezTo>
                      <a:cubicBezTo>
                        <a:pt x="1" y="3"/>
                        <a:pt x="0" y="6"/>
                        <a:pt x="1" y="8"/>
                      </a:cubicBezTo>
                      <a:cubicBezTo>
                        <a:pt x="2" y="10"/>
                        <a:pt x="5" y="11"/>
                        <a:pt x="7" y="10"/>
                      </a:cubicBezTo>
                      <a:cubicBezTo>
                        <a:pt x="9" y="9"/>
                        <a:pt x="9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5" name="Freeform 1416"/>
                <p:cNvSpPr>
                  <a:spLocks/>
                </p:cNvSpPr>
                <p:nvPr/>
              </p:nvSpPr>
              <p:spPr bwMode="auto">
                <a:xfrm>
                  <a:off x="2107" y="2179"/>
                  <a:ext cx="15" cy="10"/>
                </a:xfrm>
                <a:custGeom>
                  <a:avLst/>
                  <a:gdLst>
                    <a:gd name="T0" fmla="*/ 37 w 144"/>
                    <a:gd name="T1" fmla="*/ 57 h 96"/>
                    <a:gd name="T2" fmla="*/ 46 w 144"/>
                    <a:gd name="T3" fmla="*/ 54 h 96"/>
                    <a:gd name="T4" fmla="*/ 50 w 144"/>
                    <a:gd name="T5" fmla="*/ 64 h 96"/>
                    <a:gd name="T6" fmla="*/ 54 w 144"/>
                    <a:gd name="T7" fmla="*/ 68 h 96"/>
                    <a:gd name="T8" fmla="*/ 33 w 144"/>
                    <a:gd name="T9" fmla="*/ 75 h 96"/>
                    <a:gd name="T10" fmla="*/ 13 w 144"/>
                    <a:gd name="T11" fmla="*/ 86 h 96"/>
                    <a:gd name="T12" fmla="*/ 17 w 144"/>
                    <a:gd name="T13" fmla="*/ 96 h 96"/>
                    <a:gd name="T14" fmla="*/ 37 w 144"/>
                    <a:gd name="T15" fmla="*/ 82 h 96"/>
                    <a:gd name="T16" fmla="*/ 58 w 144"/>
                    <a:gd name="T17" fmla="*/ 75 h 96"/>
                    <a:gd name="T18" fmla="*/ 112 w 144"/>
                    <a:gd name="T19" fmla="*/ 79 h 96"/>
                    <a:gd name="T20" fmla="*/ 132 w 144"/>
                    <a:gd name="T21" fmla="*/ 25 h 96"/>
                    <a:gd name="T22" fmla="*/ 66 w 144"/>
                    <a:gd name="T23" fmla="*/ 11 h 96"/>
                    <a:gd name="T24" fmla="*/ 46 w 144"/>
                    <a:gd name="T25" fmla="*/ 47 h 96"/>
                    <a:gd name="T26" fmla="*/ 33 w 144"/>
                    <a:gd name="T27" fmla="*/ 54 h 96"/>
                    <a:gd name="T28" fmla="*/ 0 w 144"/>
                    <a:gd name="T29" fmla="*/ 72 h 96"/>
                    <a:gd name="T30" fmla="*/ 5 w 144"/>
                    <a:gd name="T31" fmla="*/ 79 h 96"/>
                    <a:gd name="T32" fmla="*/ 37 w 144"/>
                    <a:gd name="T33" fmla="*/ 5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4" h="96">
                      <a:moveTo>
                        <a:pt x="37" y="57"/>
                      </a:moveTo>
                      <a:cubicBezTo>
                        <a:pt x="42" y="57"/>
                        <a:pt x="42" y="57"/>
                        <a:pt x="46" y="54"/>
                      </a:cubicBezTo>
                      <a:cubicBezTo>
                        <a:pt x="46" y="57"/>
                        <a:pt x="50" y="61"/>
                        <a:pt x="50" y="64"/>
                      </a:cubicBezTo>
                      <a:cubicBezTo>
                        <a:pt x="50" y="64"/>
                        <a:pt x="54" y="68"/>
                        <a:pt x="54" y="68"/>
                      </a:cubicBezTo>
                      <a:cubicBezTo>
                        <a:pt x="46" y="68"/>
                        <a:pt x="42" y="72"/>
                        <a:pt x="33" y="75"/>
                      </a:cubicBezTo>
                      <a:cubicBezTo>
                        <a:pt x="29" y="79"/>
                        <a:pt x="21" y="82"/>
                        <a:pt x="13" y="86"/>
                      </a:cubicBezTo>
                      <a:cubicBezTo>
                        <a:pt x="17" y="96"/>
                        <a:pt x="17" y="96"/>
                        <a:pt x="17" y="96"/>
                      </a:cubicBezTo>
                      <a:cubicBezTo>
                        <a:pt x="25" y="89"/>
                        <a:pt x="33" y="86"/>
                        <a:pt x="37" y="82"/>
                      </a:cubicBezTo>
                      <a:cubicBezTo>
                        <a:pt x="46" y="79"/>
                        <a:pt x="54" y="75"/>
                        <a:pt x="58" y="75"/>
                      </a:cubicBezTo>
                      <a:cubicBezTo>
                        <a:pt x="75" y="86"/>
                        <a:pt x="95" y="89"/>
                        <a:pt x="112" y="79"/>
                      </a:cubicBezTo>
                      <a:cubicBezTo>
                        <a:pt x="132" y="72"/>
                        <a:pt x="144" y="47"/>
                        <a:pt x="132" y="25"/>
                      </a:cubicBezTo>
                      <a:cubicBezTo>
                        <a:pt x="120" y="8"/>
                        <a:pt x="91" y="0"/>
                        <a:pt x="66" y="11"/>
                      </a:cubicBezTo>
                      <a:cubicBezTo>
                        <a:pt x="54" y="18"/>
                        <a:pt x="46" y="32"/>
                        <a:pt x="46" y="47"/>
                      </a:cubicBezTo>
                      <a:cubicBezTo>
                        <a:pt x="42" y="50"/>
                        <a:pt x="37" y="50"/>
                        <a:pt x="33" y="54"/>
                      </a:cubicBezTo>
                      <a:cubicBezTo>
                        <a:pt x="21" y="57"/>
                        <a:pt x="9" y="64"/>
                        <a:pt x="0" y="72"/>
                      </a:cubicBezTo>
                      <a:cubicBezTo>
                        <a:pt x="5" y="79"/>
                        <a:pt x="5" y="79"/>
                        <a:pt x="5" y="79"/>
                      </a:cubicBezTo>
                      <a:cubicBezTo>
                        <a:pt x="17" y="72"/>
                        <a:pt x="25" y="64"/>
                        <a:pt x="37" y="5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6" name="Freeform 1417"/>
                <p:cNvSpPr>
                  <a:spLocks/>
                </p:cNvSpPr>
                <p:nvPr/>
              </p:nvSpPr>
              <p:spPr bwMode="auto">
                <a:xfrm>
                  <a:off x="2107" y="2179"/>
                  <a:ext cx="15" cy="10"/>
                </a:xfrm>
                <a:custGeom>
                  <a:avLst/>
                  <a:gdLst>
                    <a:gd name="T0" fmla="*/ 4 w 15"/>
                    <a:gd name="T1" fmla="*/ 6 h 10"/>
                    <a:gd name="T2" fmla="*/ 5 w 15"/>
                    <a:gd name="T3" fmla="*/ 5 h 10"/>
                    <a:gd name="T4" fmla="*/ 5 w 15"/>
                    <a:gd name="T5" fmla="*/ 6 h 10"/>
                    <a:gd name="T6" fmla="*/ 6 w 15"/>
                    <a:gd name="T7" fmla="*/ 7 h 10"/>
                    <a:gd name="T8" fmla="*/ 3 w 15"/>
                    <a:gd name="T9" fmla="*/ 7 h 10"/>
                    <a:gd name="T10" fmla="*/ 1 w 15"/>
                    <a:gd name="T11" fmla="*/ 9 h 10"/>
                    <a:gd name="T12" fmla="*/ 2 w 15"/>
                    <a:gd name="T13" fmla="*/ 10 h 10"/>
                    <a:gd name="T14" fmla="*/ 4 w 15"/>
                    <a:gd name="T15" fmla="*/ 8 h 10"/>
                    <a:gd name="T16" fmla="*/ 6 w 15"/>
                    <a:gd name="T17" fmla="*/ 7 h 10"/>
                    <a:gd name="T18" fmla="*/ 12 w 15"/>
                    <a:gd name="T19" fmla="*/ 8 h 10"/>
                    <a:gd name="T20" fmla="*/ 14 w 15"/>
                    <a:gd name="T21" fmla="*/ 2 h 10"/>
                    <a:gd name="T22" fmla="*/ 7 w 15"/>
                    <a:gd name="T23" fmla="*/ 1 h 10"/>
                    <a:gd name="T24" fmla="*/ 5 w 15"/>
                    <a:gd name="T25" fmla="*/ 5 h 10"/>
                    <a:gd name="T26" fmla="*/ 3 w 15"/>
                    <a:gd name="T27" fmla="*/ 5 h 10"/>
                    <a:gd name="T28" fmla="*/ 0 w 15"/>
                    <a:gd name="T29" fmla="*/ 7 h 10"/>
                    <a:gd name="T30" fmla="*/ 0 w 15"/>
                    <a:gd name="T31" fmla="*/ 8 h 10"/>
                    <a:gd name="T32" fmla="*/ 4 w 15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0">
                      <a:moveTo>
                        <a:pt x="4" y="6"/>
                      </a:moveTo>
                      <a:cubicBezTo>
                        <a:pt x="4" y="6"/>
                        <a:pt x="4" y="6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6" y="7"/>
                        <a:pt x="6" y="7"/>
                      </a:cubicBezTo>
                      <a:cubicBezTo>
                        <a:pt x="5" y="7"/>
                        <a:pt x="4" y="7"/>
                        <a:pt x="3" y="7"/>
                      </a:cubicBezTo>
                      <a:cubicBezTo>
                        <a:pt x="3" y="8"/>
                        <a:pt x="2" y="8"/>
                        <a:pt x="1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3" y="9"/>
                        <a:pt x="4" y="8"/>
                      </a:cubicBezTo>
                      <a:cubicBezTo>
                        <a:pt x="5" y="8"/>
                        <a:pt x="6" y="7"/>
                        <a:pt x="6" y="7"/>
                      </a:cubicBezTo>
                      <a:cubicBezTo>
                        <a:pt x="8" y="9"/>
                        <a:pt x="10" y="9"/>
                        <a:pt x="12" y="8"/>
                      </a:cubicBezTo>
                      <a:cubicBezTo>
                        <a:pt x="14" y="7"/>
                        <a:pt x="15" y="5"/>
                        <a:pt x="14" y="2"/>
                      </a:cubicBezTo>
                      <a:cubicBezTo>
                        <a:pt x="13" y="0"/>
                        <a:pt x="10" y="0"/>
                        <a:pt x="7" y="1"/>
                      </a:cubicBezTo>
                      <a:cubicBezTo>
                        <a:pt x="6" y="1"/>
                        <a:pt x="5" y="3"/>
                        <a:pt x="5" y="5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2" y="6"/>
                        <a:pt x="1" y="6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7"/>
                        <a:pt x="3" y="6"/>
                        <a:pt x="4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7" name="Freeform 1418"/>
                <p:cNvSpPr>
                  <a:spLocks/>
                </p:cNvSpPr>
                <p:nvPr/>
              </p:nvSpPr>
              <p:spPr bwMode="auto">
                <a:xfrm>
                  <a:off x="2095" y="2185"/>
                  <a:ext cx="14" cy="11"/>
                </a:xfrm>
                <a:custGeom>
                  <a:avLst/>
                  <a:gdLst>
                    <a:gd name="T0" fmla="*/ 91 w 128"/>
                    <a:gd name="T1" fmla="*/ 48 h 96"/>
                    <a:gd name="T2" fmla="*/ 95 w 128"/>
                    <a:gd name="T3" fmla="*/ 48 h 96"/>
                    <a:gd name="T4" fmla="*/ 128 w 128"/>
                    <a:gd name="T5" fmla="*/ 26 h 96"/>
                    <a:gd name="T6" fmla="*/ 125 w 128"/>
                    <a:gd name="T7" fmla="*/ 15 h 96"/>
                    <a:gd name="T8" fmla="*/ 91 w 128"/>
                    <a:gd name="T9" fmla="*/ 37 h 96"/>
                    <a:gd name="T10" fmla="*/ 87 w 128"/>
                    <a:gd name="T11" fmla="*/ 41 h 96"/>
                    <a:gd name="T12" fmla="*/ 83 w 128"/>
                    <a:gd name="T13" fmla="*/ 34 h 96"/>
                    <a:gd name="T14" fmla="*/ 80 w 128"/>
                    <a:gd name="T15" fmla="*/ 30 h 96"/>
                    <a:gd name="T16" fmla="*/ 95 w 128"/>
                    <a:gd name="T17" fmla="*/ 23 h 96"/>
                    <a:gd name="T18" fmla="*/ 117 w 128"/>
                    <a:gd name="T19" fmla="*/ 8 h 96"/>
                    <a:gd name="T20" fmla="*/ 113 w 128"/>
                    <a:gd name="T21" fmla="*/ 0 h 96"/>
                    <a:gd name="T22" fmla="*/ 87 w 128"/>
                    <a:gd name="T23" fmla="*/ 15 h 96"/>
                    <a:gd name="T24" fmla="*/ 76 w 128"/>
                    <a:gd name="T25" fmla="*/ 23 h 96"/>
                    <a:gd name="T26" fmla="*/ 27 w 128"/>
                    <a:gd name="T27" fmla="*/ 15 h 96"/>
                    <a:gd name="T28" fmla="*/ 12 w 128"/>
                    <a:gd name="T29" fmla="*/ 71 h 96"/>
                    <a:gd name="T30" fmla="*/ 64 w 128"/>
                    <a:gd name="T31" fmla="*/ 89 h 96"/>
                    <a:gd name="T32" fmla="*/ 91 w 128"/>
                    <a:gd name="T33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1" y="48"/>
                      </a:moveTo>
                      <a:cubicBezTo>
                        <a:pt x="91" y="48"/>
                        <a:pt x="95" y="48"/>
                        <a:pt x="95" y="48"/>
                      </a:cubicBezTo>
                      <a:cubicBezTo>
                        <a:pt x="106" y="41"/>
                        <a:pt x="117" y="34"/>
                        <a:pt x="128" y="26"/>
                      </a:cubicBezTo>
                      <a:cubicBezTo>
                        <a:pt x="125" y="15"/>
                        <a:pt x="125" y="15"/>
                        <a:pt x="125" y="15"/>
                      </a:cubicBezTo>
                      <a:cubicBezTo>
                        <a:pt x="113" y="26"/>
                        <a:pt x="102" y="34"/>
                        <a:pt x="91" y="37"/>
                      </a:cubicBezTo>
                      <a:cubicBezTo>
                        <a:pt x="91" y="41"/>
                        <a:pt x="87" y="41"/>
                        <a:pt x="87" y="41"/>
                      </a:cubicBezTo>
                      <a:cubicBezTo>
                        <a:pt x="87" y="37"/>
                        <a:pt x="83" y="34"/>
                        <a:pt x="83" y="34"/>
                      </a:cubicBezTo>
                      <a:cubicBezTo>
                        <a:pt x="83" y="30"/>
                        <a:pt x="83" y="30"/>
                        <a:pt x="80" y="30"/>
                      </a:cubicBezTo>
                      <a:cubicBezTo>
                        <a:pt x="87" y="26"/>
                        <a:pt x="91" y="26"/>
                        <a:pt x="95" y="23"/>
                      </a:cubicBezTo>
                      <a:cubicBezTo>
                        <a:pt x="102" y="19"/>
                        <a:pt x="110" y="15"/>
                        <a:pt x="117" y="8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6" y="4"/>
                        <a:pt x="98" y="12"/>
                        <a:pt x="87" y="15"/>
                      </a:cubicBezTo>
                      <a:cubicBezTo>
                        <a:pt x="83" y="19"/>
                        <a:pt x="80" y="19"/>
                        <a:pt x="76" y="23"/>
                      </a:cubicBezTo>
                      <a:cubicBezTo>
                        <a:pt x="64" y="8"/>
                        <a:pt x="42" y="4"/>
                        <a:pt x="27" y="15"/>
                      </a:cubicBezTo>
                      <a:cubicBezTo>
                        <a:pt x="8" y="26"/>
                        <a:pt x="0" y="52"/>
                        <a:pt x="12" y="71"/>
                      </a:cubicBezTo>
                      <a:cubicBezTo>
                        <a:pt x="23" y="89"/>
                        <a:pt x="46" y="96"/>
                        <a:pt x="64" y="89"/>
                      </a:cubicBezTo>
                      <a:cubicBezTo>
                        <a:pt x="83" y="78"/>
                        <a:pt x="91" y="67"/>
                        <a:pt x="9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8" name="Freeform 1419"/>
                <p:cNvSpPr>
                  <a:spLocks/>
                </p:cNvSpPr>
                <p:nvPr/>
              </p:nvSpPr>
              <p:spPr bwMode="auto">
                <a:xfrm>
                  <a:off x="2095" y="2185"/>
                  <a:ext cx="14" cy="10"/>
                </a:xfrm>
                <a:custGeom>
                  <a:avLst/>
                  <a:gdLst>
                    <a:gd name="T0" fmla="*/ 10 w 14"/>
                    <a:gd name="T1" fmla="*/ 5 h 10"/>
                    <a:gd name="T2" fmla="*/ 10 w 14"/>
                    <a:gd name="T3" fmla="*/ 5 h 10"/>
                    <a:gd name="T4" fmla="*/ 14 w 14"/>
                    <a:gd name="T5" fmla="*/ 3 h 10"/>
                    <a:gd name="T6" fmla="*/ 13 w 14"/>
                    <a:gd name="T7" fmla="*/ 2 h 10"/>
                    <a:gd name="T8" fmla="*/ 10 w 14"/>
                    <a:gd name="T9" fmla="*/ 4 h 10"/>
                    <a:gd name="T10" fmla="*/ 9 w 14"/>
                    <a:gd name="T11" fmla="*/ 5 h 10"/>
                    <a:gd name="T12" fmla="*/ 9 w 14"/>
                    <a:gd name="T13" fmla="*/ 4 h 10"/>
                    <a:gd name="T14" fmla="*/ 9 w 14"/>
                    <a:gd name="T15" fmla="*/ 3 h 10"/>
                    <a:gd name="T16" fmla="*/ 10 w 14"/>
                    <a:gd name="T17" fmla="*/ 3 h 10"/>
                    <a:gd name="T18" fmla="*/ 12 w 14"/>
                    <a:gd name="T19" fmla="*/ 1 h 10"/>
                    <a:gd name="T20" fmla="*/ 12 w 14"/>
                    <a:gd name="T21" fmla="*/ 0 h 10"/>
                    <a:gd name="T22" fmla="*/ 9 w 14"/>
                    <a:gd name="T23" fmla="*/ 2 h 10"/>
                    <a:gd name="T24" fmla="*/ 8 w 14"/>
                    <a:gd name="T25" fmla="*/ 3 h 10"/>
                    <a:gd name="T26" fmla="*/ 3 w 14"/>
                    <a:gd name="T27" fmla="*/ 2 h 10"/>
                    <a:gd name="T28" fmla="*/ 1 w 14"/>
                    <a:gd name="T29" fmla="*/ 8 h 10"/>
                    <a:gd name="T30" fmla="*/ 7 w 14"/>
                    <a:gd name="T31" fmla="*/ 10 h 10"/>
                    <a:gd name="T32" fmla="*/ 10 w 14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5"/>
                        <a:pt x="12" y="4"/>
                        <a:pt x="14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4"/>
                        <a:pt x="10" y="4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10" y="3"/>
                        <a:pt x="10" y="3"/>
                      </a:cubicBezTo>
                      <a:cubicBezTo>
                        <a:pt x="11" y="2"/>
                        <a:pt x="12" y="2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9" y="2"/>
                        <a:pt x="8" y="3"/>
                      </a:cubicBezTo>
                      <a:cubicBezTo>
                        <a:pt x="7" y="1"/>
                        <a:pt x="5" y="1"/>
                        <a:pt x="3" y="2"/>
                      </a:cubicBezTo>
                      <a:cubicBezTo>
                        <a:pt x="1" y="3"/>
                        <a:pt x="0" y="6"/>
                        <a:pt x="1" y="8"/>
                      </a:cubicBezTo>
                      <a:cubicBezTo>
                        <a:pt x="3" y="10"/>
                        <a:pt x="5" y="10"/>
                        <a:pt x="7" y="10"/>
                      </a:cubicBezTo>
                      <a:cubicBezTo>
                        <a:pt x="9" y="9"/>
                        <a:pt x="10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9" name="Freeform 1420"/>
                <p:cNvSpPr>
                  <a:spLocks/>
                </p:cNvSpPr>
                <p:nvPr/>
              </p:nvSpPr>
              <p:spPr bwMode="auto">
                <a:xfrm>
                  <a:off x="1610" y="2412"/>
                  <a:ext cx="14" cy="11"/>
                </a:xfrm>
                <a:custGeom>
                  <a:avLst/>
                  <a:gdLst>
                    <a:gd name="T0" fmla="*/ 31 w 128"/>
                    <a:gd name="T1" fmla="*/ 59 h 96"/>
                    <a:gd name="T2" fmla="*/ 42 w 128"/>
                    <a:gd name="T3" fmla="*/ 55 h 96"/>
                    <a:gd name="T4" fmla="*/ 46 w 128"/>
                    <a:gd name="T5" fmla="*/ 66 h 96"/>
                    <a:gd name="T6" fmla="*/ 46 w 128"/>
                    <a:gd name="T7" fmla="*/ 69 h 96"/>
                    <a:gd name="T8" fmla="*/ 31 w 128"/>
                    <a:gd name="T9" fmla="*/ 76 h 96"/>
                    <a:gd name="T10" fmla="*/ 8 w 128"/>
                    <a:gd name="T11" fmla="*/ 90 h 96"/>
                    <a:gd name="T12" fmla="*/ 12 w 128"/>
                    <a:gd name="T13" fmla="*/ 96 h 96"/>
                    <a:gd name="T14" fmla="*/ 34 w 128"/>
                    <a:gd name="T15" fmla="*/ 83 h 96"/>
                    <a:gd name="T16" fmla="*/ 53 w 128"/>
                    <a:gd name="T17" fmla="*/ 76 h 96"/>
                    <a:gd name="T18" fmla="*/ 102 w 128"/>
                    <a:gd name="T19" fmla="*/ 79 h 96"/>
                    <a:gd name="T20" fmla="*/ 117 w 128"/>
                    <a:gd name="T21" fmla="*/ 28 h 96"/>
                    <a:gd name="T22" fmla="*/ 57 w 128"/>
                    <a:gd name="T23" fmla="*/ 11 h 96"/>
                    <a:gd name="T24" fmla="*/ 38 w 128"/>
                    <a:gd name="T25" fmla="*/ 48 h 96"/>
                    <a:gd name="T26" fmla="*/ 27 w 128"/>
                    <a:gd name="T27" fmla="*/ 55 h 96"/>
                    <a:gd name="T28" fmla="*/ 0 w 128"/>
                    <a:gd name="T29" fmla="*/ 72 h 96"/>
                    <a:gd name="T30" fmla="*/ 4 w 128"/>
                    <a:gd name="T31" fmla="*/ 79 h 96"/>
                    <a:gd name="T32" fmla="*/ 31 w 128"/>
                    <a:gd name="T33" fmla="*/ 5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59"/>
                      </a:moveTo>
                      <a:cubicBezTo>
                        <a:pt x="34" y="59"/>
                        <a:pt x="38" y="59"/>
                        <a:pt x="42" y="55"/>
                      </a:cubicBezTo>
                      <a:cubicBezTo>
                        <a:pt x="42" y="59"/>
                        <a:pt x="42" y="62"/>
                        <a:pt x="46" y="66"/>
                      </a:cubicBezTo>
                      <a:cubicBezTo>
                        <a:pt x="46" y="66"/>
                        <a:pt x="46" y="69"/>
                        <a:pt x="46" y="69"/>
                      </a:cubicBezTo>
                      <a:cubicBezTo>
                        <a:pt x="42" y="69"/>
                        <a:pt x="38" y="72"/>
                        <a:pt x="31" y="76"/>
                      </a:cubicBezTo>
                      <a:cubicBezTo>
                        <a:pt x="23" y="79"/>
                        <a:pt x="16" y="83"/>
                        <a:pt x="8" y="90"/>
                      </a:cubicBezTo>
                      <a:cubicBezTo>
                        <a:pt x="12" y="96"/>
                        <a:pt x="12" y="96"/>
                        <a:pt x="12" y="96"/>
                      </a:cubicBezTo>
                      <a:cubicBezTo>
                        <a:pt x="23" y="90"/>
                        <a:pt x="27" y="86"/>
                        <a:pt x="34" y="83"/>
                      </a:cubicBezTo>
                      <a:cubicBezTo>
                        <a:pt x="42" y="79"/>
                        <a:pt x="46" y="76"/>
                        <a:pt x="53" y="76"/>
                      </a:cubicBezTo>
                      <a:cubicBezTo>
                        <a:pt x="64" y="86"/>
                        <a:pt x="83" y="86"/>
                        <a:pt x="102" y="79"/>
                      </a:cubicBezTo>
                      <a:cubicBezTo>
                        <a:pt x="121" y="69"/>
                        <a:pt x="128" y="45"/>
                        <a:pt x="117" y="28"/>
                      </a:cubicBezTo>
                      <a:cubicBezTo>
                        <a:pt x="106" y="7"/>
                        <a:pt x="80" y="0"/>
                        <a:pt x="57" y="11"/>
                      </a:cubicBezTo>
                      <a:cubicBezTo>
                        <a:pt x="46" y="21"/>
                        <a:pt x="38" y="35"/>
                        <a:pt x="38" y="48"/>
                      </a:cubicBezTo>
                      <a:cubicBezTo>
                        <a:pt x="34" y="52"/>
                        <a:pt x="31" y="52"/>
                        <a:pt x="27" y="55"/>
                      </a:cubicBezTo>
                      <a:cubicBezTo>
                        <a:pt x="19" y="59"/>
                        <a:pt x="8" y="66"/>
                        <a:pt x="0" y="72"/>
                      </a:cubicBezTo>
                      <a:cubicBezTo>
                        <a:pt x="4" y="79"/>
                        <a:pt x="4" y="79"/>
                        <a:pt x="4" y="79"/>
                      </a:cubicBezTo>
                      <a:cubicBezTo>
                        <a:pt x="12" y="72"/>
                        <a:pt x="23" y="66"/>
                        <a:pt x="31" y="5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0" name="Freeform 1421"/>
                <p:cNvSpPr>
                  <a:spLocks/>
                </p:cNvSpPr>
                <p:nvPr/>
              </p:nvSpPr>
              <p:spPr bwMode="auto">
                <a:xfrm>
                  <a:off x="1610" y="2412"/>
                  <a:ext cx="13" cy="11"/>
                </a:xfrm>
                <a:custGeom>
                  <a:avLst/>
                  <a:gdLst>
                    <a:gd name="T0" fmla="*/ 3 w 13"/>
                    <a:gd name="T1" fmla="*/ 7 h 11"/>
                    <a:gd name="T2" fmla="*/ 4 w 13"/>
                    <a:gd name="T3" fmla="*/ 6 h 11"/>
                    <a:gd name="T4" fmla="*/ 5 w 13"/>
                    <a:gd name="T5" fmla="*/ 7 h 11"/>
                    <a:gd name="T6" fmla="*/ 5 w 13"/>
                    <a:gd name="T7" fmla="*/ 8 h 11"/>
                    <a:gd name="T8" fmla="*/ 3 w 13"/>
                    <a:gd name="T9" fmla="*/ 8 h 11"/>
                    <a:gd name="T10" fmla="*/ 1 w 13"/>
                    <a:gd name="T11" fmla="*/ 10 h 11"/>
                    <a:gd name="T12" fmla="*/ 1 w 13"/>
                    <a:gd name="T13" fmla="*/ 11 h 11"/>
                    <a:gd name="T14" fmla="*/ 4 w 13"/>
                    <a:gd name="T15" fmla="*/ 9 h 11"/>
                    <a:gd name="T16" fmla="*/ 6 w 13"/>
                    <a:gd name="T17" fmla="*/ 8 h 11"/>
                    <a:gd name="T18" fmla="*/ 11 w 13"/>
                    <a:gd name="T19" fmla="*/ 9 h 11"/>
                    <a:gd name="T20" fmla="*/ 12 w 13"/>
                    <a:gd name="T21" fmla="*/ 3 h 11"/>
                    <a:gd name="T22" fmla="*/ 6 w 13"/>
                    <a:gd name="T23" fmla="*/ 2 h 11"/>
                    <a:gd name="T24" fmla="*/ 4 w 13"/>
                    <a:gd name="T25" fmla="*/ 6 h 11"/>
                    <a:gd name="T26" fmla="*/ 3 w 13"/>
                    <a:gd name="T27" fmla="*/ 6 h 11"/>
                    <a:gd name="T28" fmla="*/ 0 w 13"/>
                    <a:gd name="T29" fmla="*/ 8 h 11"/>
                    <a:gd name="T30" fmla="*/ 0 w 13"/>
                    <a:gd name="T31" fmla="*/ 9 h 11"/>
                    <a:gd name="T32" fmla="*/ 3 w 13"/>
                    <a:gd name="T3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3" y="7"/>
                      </a:moveTo>
                      <a:cubicBezTo>
                        <a:pt x="4" y="7"/>
                        <a:pt x="4" y="7"/>
                        <a:pt x="4" y="6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7"/>
                        <a:pt x="5" y="8"/>
                        <a:pt x="5" y="8"/>
                      </a:cubicBezTo>
                      <a:cubicBezTo>
                        <a:pt x="4" y="8"/>
                        <a:pt x="4" y="8"/>
                        <a:pt x="3" y="8"/>
                      </a:cubicBezTo>
                      <a:cubicBezTo>
                        <a:pt x="2" y="9"/>
                        <a:pt x="2" y="9"/>
                        <a:pt x="1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0"/>
                        <a:pt x="3" y="10"/>
                        <a:pt x="4" y="9"/>
                      </a:cubicBezTo>
                      <a:cubicBezTo>
                        <a:pt x="4" y="9"/>
                        <a:pt x="5" y="8"/>
                        <a:pt x="6" y="8"/>
                      </a:cubicBezTo>
                      <a:cubicBezTo>
                        <a:pt x="7" y="10"/>
                        <a:pt x="9" y="10"/>
                        <a:pt x="11" y="9"/>
                      </a:cubicBezTo>
                      <a:cubicBezTo>
                        <a:pt x="13" y="8"/>
                        <a:pt x="13" y="5"/>
                        <a:pt x="12" y="3"/>
                      </a:cubicBezTo>
                      <a:cubicBezTo>
                        <a:pt x="11" y="1"/>
                        <a:pt x="8" y="0"/>
                        <a:pt x="6" y="2"/>
                      </a:cubicBezTo>
                      <a:cubicBezTo>
                        <a:pt x="5" y="3"/>
                        <a:pt x="4" y="4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2" y="7"/>
                        <a:pt x="1" y="7"/>
                        <a:pt x="0" y="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8"/>
                        <a:pt x="2" y="7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1" name="Freeform 1422"/>
                <p:cNvSpPr>
                  <a:spLocks/>
                </p:cNvSpPr>
                <p:nvPr/>
              </p:nvSpPr>
              <p:spPr bwMode="auto">
                <a:xfrm>
                  <a:off x="1598" y="2421"/>
                  <a:ext cx="14" cy="8"/>
                </a:xfrm>
                <a:custGeom>
                  <a:avLst/>
                  <a:gdLst>
                    <a:gd name="T0" fmla="*/ 91 w 128"/>
                    <a:gd name="T1" fmla="*/ 42 h 80"/>
                    <a:gd name="T2" fmla="*/ 95 w 128"/>
                    <a:gd name="T3" fmla="*/ 39 h 80"/>
                    <a:gd name="T4" fmla="*/ 128 w 128"/>
                    <a:gd name="T5" fmla="*/ 21 h 80"/>
                    <a:gd name="T6" fmla="*/ 125 w 128"/>
                    <a:gd name="T7" fmla="*/ 15 h 80"/>
                    <a:gd name="T8" fmla="*/ 91 w 128"/>
                    <a:gd name="T9" fmla="*/ 33 h 80"/>
                    <a:gd name="T10" fmla="*/ 87 w 128"/>
                    <a:gd name="T11" fmla="*/ 33 h 80"/>
                    <a:gd name="T12" fmla="*/ 83 w 128"/>
                    <a:gd name="T13" fmla="*/ 27 h 80"/>
                    <a:gd name="T14" fmla="*/ 80 w 128"/>
                    <a:gd name="T15" fmla="*/ 24 h 80"/>
                    <a:gd name="T16" fmla="*/ 95 w 128"/>
                    <a:gd name="T17" fmla="*/ 21 h 80"/>
                    <a:gd name="T18" fmla="*/ 117 w 128"/>
                    <a:gd name="T19" fmla="*/ 6 h 80"/>
                    <a:gd name="T20" fmla="*/ 113 w 128"/>
                    <a:gd name="T21" fmla="*/ 0 h 80"/>
                    <a:gd name="T22" fmla="*/ 87 w 128"/>
                    <a:gd name="T23" fmla="*/ 15 h 80"/>
                    <a:gd name="T24" fmla="*/ 76 w 128"/>
                    <a:gd name="T25" fmla="*/ 21 h 80"/>
                    <a:gd name="T26" fmla="*/ 27 w 128"/>
                    <a:gd name="T27" fmla="*/ 15 h 80"/>
                    <a:gd name="T28" fmla="*/ 12 w 128"/>
                    <a:gd name="T29" fmla="*/ 60 h 80"/>
                    <a:gd name="T30" fmla="*/ 68 w 128"/>
                    <a:gd name="T31" fmla="*/ 72 h 80"/>
                    <a:gd name="T32" fmla="*/ 91 w 128"/>
                    <a:gd name="T33" fmla="*/ 4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1" y="42"/>
                      </a:moveTo>
                      <a:cubicBezTo>
                        <a:pt x="91" y="42"/>
                        <a:pt x="95" y="39"/>
                        <a:pt x="95" y="39"/>
                      </a:cubicBezTo>
                      <a:cubicBezTo>
                        <a:pt x="106" y="33"/>
                        <a:pt x="117" y="27"/>
                        <a:pt x="128" y="21"/>
                      </a:cubicBezTo>
                      <a:cubicBezTo>
                        <a:pt x="125" y="15"/>
                        <a:pt x="125" y="15"/>
                        <a:pt x="125" y="15"/>
                      </a:cubicBezTo>
                      <a:cubicBezTo>
                        <a:pt x="113" y="21"/>
                        <a:pt x="102" y="27"/>
                        <a:pt x="91" y="33"/>
                      </a:cubicBezTo>
                      <a:cubicBezTo>
                        <a:pt x="91" y="33"/>
                        <a:pt x="87" y="33"/>
                        <a:pt x="87" y="33"/>
                      </a:cubicBezTo>
                      <a:cubicBezTo>
                        <a:pt x="87" y="33"/>
                        <a:pt x="83" y="30"/>
                        <a:pt x="83" y="27"/>
                      </a:cubicBezTo>
                      <a:cubicBezTo>
                        <a:pt x="83" y="27"/>
                        <a:pt x="83" y="27"/>
                        <a:pt x="80" y="24"/>
                      </a:cubicBezTo>
                      <a:cubicBezTo>
                        <a:pt x="87" y="24"/>
                        <a:pt x="87" y="24"/>
                        <a:pt x="95" y="21"/>
                      </a:cubicBezTo>
                      <a:cubicBezTo>
                        <a:pt x="102" y="18"/>
                        <a:pt x="110" y="12"/>
                        <a:pt x="117" y="6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6" y="6"/>
                        <a:pt x="95" y="12"/>
                        <a:pt x="87" y="15"/>
                      </a:cubicBezTo>
                      <a:cubicBezTo>
                        <a:pt x="83" y="15"/>
                        <a:pt x="80" y="18"/>
                        <a:pt x="76" y="21"/>
                      </a:cubicBezTo>
                      <a:cubicBezTo>
                        <a:pt x="64" y="9"/>
                        <a:pt x="42" y="6"/>
                        <a:pt x="27" y="15"/>
                      </a:cubicBezTo>
                      <a:cubicBezTo>
                        <a:pt x="4" y="24"/>
                        <a:pt x="0" y="45"/>
                        <a:pt x="12" y="60"/>
                      </a:cubicBezTo>
                      <a:cubicBezTo>
                        <a:pt x="23" y="78"/>
                        <a:pt x="49" y="80"/>
                        <a:pt x="68" y="72"/>
                      </a:cubicBezTo>
                      <a:cubicBezTo>
                        <a:pt x="83" y="66"/>
                        <a:pt x="91" y="54"/>
                        <a:pt x="91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2" name="Freeform 1423"/>
                <p:cNvSpPr>
                  <a:spLocks/>
                </p:cNvSpPr>
                <p:nvPr/>
              </p:nvSpPr>
              <p:spPr bwMode="auto">
                <a:xfrm>
                  <a:off x="1598" y="2421"/>
                  <a:ext cx="14" cy="8"/>
                </a:xfrm>
                <a:custGeom>
                  <a:avLst/>
                  <a:gdLst>
                    <a:gd name="T0" fmla="*/ 10 w 14"/>
                    <a:gd name="T1" fmla="*/ 4 h 8"/>
                    <a:gd name="T2" fmla="*/ 10 w 14"/>
                    <a:gd name="T3" fmla="*/ 4 h 8"/>
                    <a:gd name="T4" fmla="*/ 14 w 14"/>
                    <a:gd name="T5" fmla="*/ 2 h 8"/>
                    <a:gd name="T6" fmla="*/ 13 w 14"/>
                    <a:gd name="T7" fmla="*/ 1 h 8"/>
                    <a:gd name="T8" fmla="*/ 10 w 14"/>
                    <a:gd name="T9" fmla="*/ 3 h 8"/>
                    <a:gd name="T10" fmla="*/ 9 w 14"/>
                    <a:gd name="T11" fmla="*/ 3 h 8"/>
                    <a:gd name="T12" fmla="*/ 9 w 14"/>
                    <a:gd name="T13" fmla="*/ 3 h 8"/>
                    <a:gd name="T14" fmla="*/ 9 w 14"/>
                    <a:gd name="T15" fmla="*/ 2 h 8"/>
                    <a:gd name="T16" fmla="*/ 10 w 14"/>
                    <a:gd name="T17" fmla="*/ 2 h 8"/>
                    <a:gd name="T18" fmla="*/ 12 w 14"/>
                    <a:gd name="T19" fmla="*/ 1 h 8"/>
                    <a:gd name="T20" fmla="*/ 12 w 14"/>
                    <a:gd name="T21" fmla="*/ 0 h 8"/>
                    <a:gd name="T22" fmla="*/ 9 w 14"/>
                    <a:gd name="T23" fmla="*/ 1 h 8"/>
                    <a:gd name="T24" fmla="*/ 8 w 14"/>
                    <a:gd name="T25" fmla="*/ 2 h 8"/>
                    <a:gd name="T26" fmla="*/ 3 w 14"/>
                    <a:gd name="T27" fmla="*/ 1 h 8"/>
                    <a:gd name="T28" fmla="*/ 1 w 14"/>
                    <a:gd name="T29" fmla="*/ 6 h 8"/>
                    <a:gd name="T30" fmla="*/ 7 w 14"/>
                    <a:gd name="T31" fmla="*/ 8 h 8"/>
                    <a:gd name="T32" fmla="*/ 10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2" y="3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2"/>
                      </a:cubicBezTo>
                      <a:cubicBezTo>
                        <a:pt x="9" y="2"/>
                        <a:pt x="9" y="2"/>
                        <a:pt x="10" y="2"/>
                      </a:cubicBezTo>
                      <a:cubicBezTo>
                        <a:pt x="11" y="2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9" y="1"/>
                        <a:pt x="9" y="2"/>
                        <a:pt x="8" y="2"/>
                      </a:cubicBezTo>
                      <a:cubicBezTo>
                        <a:pt x="7" y="1"/>
                        <a:pt x="5" y="1"/>
                        <a:pt x="3" y="1"/>
                      </a:cubicBezTo>
                      <a:cubicBezTo>
                        <a:pt x="1" y="2"/>
                        <a:pt x="0" y="5"/>
                        <a:pt x="1" y="6"/>
                      </a:cubicBezTo>
                      <a:cubicBezTo>
                        <a:pt x="3" y="8"/>
                        <a:pt x="5" y="8"/>
                        <a:pt x="7" y="8"/>
                      </a:cubicBezTo>
                      <a:cubicBezTo>
                        <a:pt x="9" y="7"/>
                        <a:pt x="10" y="6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3" name="Freeform 1424"/>
                <p:cNvSpPr>
                  <a:spLocks/>
                </p:cNvSpPr>
                <p:nvPr/>
              </p:nvSpPr>
              <p:spPr bwMode="auto">
                <a:xfrm>
                  <a:off x="2104" y="2172"/>
                  <a:ext cx="13" cy="8"/>
                </a:xfrm>
                <a:custGeom>
                  <a:avLst/>
                  <a:gdLst>
                    <a:gd name="T0" fmla="*/ 33 w 128"/>
                    <a:gd name="T1" fmla="*/ 49 h 80"/>
                    <a:gd name="T2" fmla="*/ 41 w 128"/>
                    <a:gd name="T3" fmla="*/ 46 h 80"/>
                    <a:gd name="T4" fmla="*/ 44 w 128"/>
                    <a:gd name="T5" fmla="*/ 55 h 80"/>
                    <a:gd name="T6" fmla="*/ 44 w 128"/>
                    <a:gd name="T7" fmla="*/ 58 h 80"/>
                    <a:gd name="T8" fmla="*/ 30 w 128"/>
                    <a:gd name="T9" fmla="*/ 63 h 80"/>
                    <a:gd name="T10" fmla="*/ 11 w 128"/>
                    <a:gd name="T11" fmla="*/ 75 h 80"/>
                    <a:gd name="T12" fmla="*/ 15 w 128"/>
                    <a:gd name="T13" fmla="*/ 80 h 80"/>
                    <a:gd name="T14" fmla="*/ 33 w 128"/>
                    <a:gd name="T15" fmla="*/ 69 h 80"/>
                    <a:gd name="T16" fmla="*/ 52 w 128"/>
                    <a:gd name="T17" fmla="*/ 63 h 80"/>
                    <a:gd name="T18" fmla="*/ 99 w 128"/>
                    <a:gd name="T19" fmla="*/ 66 h 80"/>
                    <a:gd name="T20" fmla="*/ 114 w 128"/>
                    <a:gd name="T21" fmla="*/ 23 h 80"/>
                    <a:gd name="T22" fmla="*/ 59 w 128"/>
                    <a:gd name="T23" fmla="*/ 9 h 80"/>
                    <a:gd name="T24" fmla="*/ 37 w 128"/>
                    <a:gd name="T25" fmla="*/ 40 h 80"/>
                    <a:gd name="T26" fmla="*/ 30 w 128"/>
                    <a:gd name="T27" fmla="*/ 46 h 80"/>
                    <a:gd name="T28" fmla="*/ 0 w 128"/>
                    <a:gd name="T29" fmla="*/ 60 h 80"/>
                    <a:gd name="T30" fmla="*/ 4 w 128"/>
                    <a:gd name="T31" fmla="*/ 66 h 80"/>
                    <a:gd name="T32" fmla="*/ 33 w 128"/>
                    <a:gd name="T33" fmla="*/ 4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9"/>
                      </a:moveTo>
                      <a:cubicBezTo>
                        <a:pt x="33" y="49"/>
                        <a:pt x="37" y="49"/>
                        <a:pt x="41" y="46"/>
                      </a:cubicBezTo>
                      <a:cubicBezTo>
                        <a:pt x="41" y="49"/>
                        <a:pt x="41" y="52"/>
                        <a:pt x="44" y="55"/>
                      </a:cubicBezTo>
                      <a:cubicBezTo>
                        <a:pt x="44" y="55"/>
                        <a:pt x="44" y="58"/>
                        <a:pt x="44" y="58"/>
                      </a:cubicBezTo>
                      <a:cubicBezTo>
                        <a:pt x="41" y="58"/>
                        <a:pt x="37" y="60"/>
                        <a:pt x="30" y="63"/>
                      </a:cubicBezTo>
                      <a:cubicBezTo>
                        <a:pt x="26" y="66"/>
                        <a:pt x="15" y="69"/>
                        <a:pt x="11" y="75"/>
                      </a:cubicBezTo>
                      <a:cubicBezTo>
                        <a:pt x="15" y="80"/>
                        <a:pt x="15" y="80"/>
                        <a:pt x="15" y="80"/>
                      </a:cubicBezTo>
                      <a:cubicBezTo>
                        <a:pt x="22" y="75"/>
                        <a:pt x="30" y="72"/>
                        <a:pt x="33" y="69"/>
                      </a:cubicBezTo>
                      <a:cubicBezTo>
                        <a:pt x="41" y="66"/>
                        <a:pt x="44" y="63"/>
                        <a:pt x="52" y="63"/>
                      </a:cubicBezTo>
                      <a:cubicBezTo>
                        <a:pt x="63" y="72"/>
                        <a:pt x="85" y="72"/>
                        <a:pt x="99" y="66"/>
                      </a:cubicBezTo>
                      <a:cubicBezTo>
                        <a:pt x="117" y="58"/>
                        <a:pt x="128" y="38"/>
                        <a:pt x="114" y="23"/>
                      </a:cubicBezTo>
                      <a:cubicBezTo>
                        <a:pt x="103" y="6"/>
                        <a:pt x="77" y="0"/>
                        <a:pt x="59" y="9"/>
                      </a:cubicBezTo>
                      <a:cubicBezTo>
                        <a:pt x="44" y="18"/>
                        <a:pt x="37" y="29"/>
                        <a:pt x="37" y="40"/>
                      </a:cubicBezTo>
                      <a:cubicBezTo>
                        <a:pt x="33" y="43"/>
                        <a:pt x="30" y="43"/>
                        <a:pt x="30" y="46"/>
                      </a:cubicBezTo>
                      <a:cubicBezTo>
                        <a:pt x="19" y="49"/>
                        <a:pt x="8" y="55"/>
                        <a:pt x="0" y="60"/>
                      </a:cubicBezTo>
                      <a:cubicBezTo>
                        <a:pt x="4" y="66"/>
                        <a:pt x="4" y="66"/>
                        <a:pt x="4" y="66"/>
                      </a:cubicBezTo>
                      <a:cubicBezTo>
                        <a:pt x="15" y="60"/>
                        <a:pt x="22" y="55"/>
                        <a:pt x="33" y="4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4" name="Freeform 1425"/>
                <p:cNvSpPr>
                  <a:spLocks/>
                </p:cNvSpPr>
                <p:nvPr/>
              </p:nvSpPr>
              <p:spPr bwMode="auto">
                <a:xfrm>
                  <a:off x="2104" y="2172"/>
                  <a:ext cx="13" cy="8"/>
                </a:xfrm>
                <a:custGeom>
                  <a:avLst/>
                  <a:gdLst>
                    <a:gd name="T0" fmla="*/ 3 w 13"/>
                    <a:gd name="T1" fmla="*/ 5 h 8"/>
                    <a:gd name="T2" fmla="*/ 4 w 13"/>
                    <a:gd name="T3" fmla="*/ 5 h 8"/>
                    <a:gd name="T4" fmla="*/ 4 w 13"/>
                    <a:gd name="T5" fmla="*/ 6 h 8"/>
                    <a:gd name="T6" fmla="*/ 4 w 13"/>
                    <a:gd name="T7" fmla="*/ 6 h 8"/>
                    <a:gd name="T8" fmla="*/ 3 w 13"/>
                    <a:gd name="T9" fmla="*/ 6 h 8"/>
                    <a:gd name="T10" fmla="*/ 1 w 13"/>
                    <a:gd name="T11" fmla="*/ 8 h 8"/>
                    <a:gd name="T12" fmla="*/ 1 w 13"/>
                    <a:gd name="T13" fmla="*/ 8 h 8"/>
                    <a:gd name="T14" fmla="*/ 3 w 13"/>
                    <a:gd name="T15" fmla="*/ 7 h 8"/>
                    <a:gd name="T16" fmla="*/ 5 w 13"/>
                    <a:gd name="T17" fmla="*/ 6 h 8"/>
                    <a:gd name="T18" fmla="*/ 10 w 13"/>
                    <a:gd name="T19" fmla="*/ 7 h 8"/>
                    <a:gd name="T20" fmla="*/ 12 w 13"/>
                    <a:gd name="T21" fmla="*/ 2 h 8"/>
                    <a:gd name="T22" fmla="*/ 6 w 13"/>
                    <a:gd name="T23" fmla="*/ 1 h 8"/>
                    <a:gd name="T24" fmla="*/ 3 w 13"/>
                    <a:gd name="T25" fmla="*/ 4 h 8"/>
                    <a:gd name="T26" fmla="*/ 3 w 13"/>
                    <a:gd name="T27" fmla="*/ 5 h 8"/>
                    <a:gd name="T28" fmla="*/ 0 w 13"/>
                    <a:gd name="T29" fmla="*/ 6 h 8"/>
                    <a:gd name="T30" fmla="*/ 0 w 13"/>
                    <a:gd name="T31" fmla="*/ 7 h 8"/>
                    <a:gd name="T32" fmla="*/ 3 w 13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3" y="5"/>
                      </a:move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2" y="7"/>
                        <a:pt x="1" y="7"/>
                        <a:pt x="1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8"/>
                        <a:pt x="3" y="7"/>
                        <a:pt x="3" y="7"/>
                      </a:cubicBezTo>
                      <a:cubicBezTo>
                        <a:pt x="4" y="7"/>
                        <a:pt x="4" y="6"/>
                        <a:pt x="5" y="6"/>
                      </a:cubicBezTo>
                      <a:cubicBezTo>
                        <a:pt x="6" y="7"/>
                        <a:pt x="9" y="7"/>
                        <a:pt x="10" y="7"/>
                      </a:cubicBezTo>
                      <a:cubicBezTo>
                        <a:pt x="12" y="6"/>
                        <a:pt x="13" y="4"/>
                        <a:pt x="12" y="2"/>
                      </a:cubicBez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4" y="2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2" y="5"/>
                        <a:pt x="0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6"/>
                        <a:pt x="2" y="6"/>
                        <a:pt x="3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5" name="Freeform 1426"/>
                <p:cNvSpPr>
                  <a:spLocks/>
                </p:cNvSpPr>
                <p:nvPr/>
              </p:nvSpPr>
              <p:spPr bwMode="auto">
                <a:xfrm>
                  <a:off x="2090" y="2179"/>
                  <a:ext cx="14" cy="8"/>
                </a:xfrm>
                <a:custGeom>
                  <a:avLst/>
                  <a:gdLst>
                    <a:gd name="T0" fmla="*/ 91 w 128"/>
                    <a:gd name="T1" fmla="*/ 42 h 80"/>
                    <a:gd name="T2" fmla="*/ 95 w 128"/>
                    <a:gd name="T3" fmla="*/ 39 h 80"/>
                    <a:gd name="T4" fmla="*/ 128 w 128"/>
                    <a:gd name="T5" fmla="*/ 21 h 80"/>
                    <a:gd name="T6" fmla="*/ 125 w 128"/>
                    <a:gd name="T7" fmla="*/ 15 h 80"/>
                    <a:gd name="T8" fmla="*/ 91 w 128"/>
                    <a:gd name="T9" fmla="*/ 33 h 80"/>
                    <a:gd name="T10" fmla="*/ 87 w 128"/>
                    <a:gd name="T11" fmla="*/ 33 h 80"/>
                    <a:gd name="T12" fmla="*/ 83 w 128"/>
                    <a:gd name="T13" fmla="*/ 27 h 80"/>
                    <a:gd name="T14" fmla="*/ 83 w 128"/>
                    <a:gd name="T15" fmla="*/ 24 h 80"/>
                    <a:gd name="T16" fmla="*/ 95 w 128"/>
                    <a:gd name="T17" fmla="*/ 21 h 80"/>
                    <a:gd name="T18" fmla="*/ 117 w 128"/>
                    <a:gd name="T19" fmla="*/ 6 h 80"/>
                    <a:gd name="T20" fmla="*/ 113 w 128"/>
                    <a:gd name="T21" fmla="*/ 0 h 80"/>
                    <a:gd name="T22" fmla="*/ 91 w 128"/>
                    <a:gd name="T23" fmla="*/ 15 h 80"/>
                    <a:gd name="T24" fmla="*/ 76 w 128"/>
                    <a:gd name="T25" fmla="*/ 21 h 80"/>
                    <a:gd name="T26" fmla="*/ 27 w 128"/>
                    <a:gd name="T27" fmla="*/ 15 h 80"/>
                    <a:gd name="T28" fmla="*/ 12 w 128"/>
                    <a:gd name="T29" fmla="*/ 60 h 80"/>
                    <a:gd name="T30" fmla="*/ 68 w 128"/>
                    <a:gd name="T31" fmla="*/ 72 h 80"/>
                    <a:gd name="T32" fmla="*/ 91 w 128"/>
                    <a:gd name="T33" fmla="*/ 4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1" y="42"/>
                      </a:moveTo>
                      <a:cubicBezTo>
                        <a:pt x="91" y="42"/>
                        <a:pt x="95" y="39"/>
                        <a:pt x="95" y="39"/>
                      </a:cubicBezTo>
                      <a:cubicBezTo>
                        <a:pt x="110" y="33"/>
                        <a:pt x="117" y="27"/>
                        <a:pt x="128" y="21"/>
                      </a:cubicBezTo>
                      <a:cubicBezTo>
                        <a:pt x="125" y="15"/>
                        <a:pt x="125" y="15"/>
                        <a:pt x="125" y="15"/>
                      </a:cubicBezTo>
                      <a:cubicBezTo>
                        <a:pt x="113" y="21"/>
                        <a:pt x="102" y="27"/>
                        <a:pt x="91" y="33"/>
                      </a:cubicBezTo>
                      <a:cubicBezTo>
                        <a:pt x="91" y="33"/>
                        <a:pt x="87" y="33"/>
                        <a:pt x="87" y="33"/>
                      </a:cubicBezTo>
                      <a:cubicBezTo>
                        <a:pt x="87" y="33"/>
                        <a:pt x="87" y="30"/>
                        <a:pt x="83" y="27"/>
                      </a:cubicBezTo>
                      <a:cubicBezTo>
                        <a:pt x="83" y="27"/>
                        <a:pt x="83" y="27"/>
                        <a:pt x="83" y="24"/>
                      </a:cubicBezTo>
                      <a:cubicBezTo>
                        <a:pt x="87" y="24"/>
                        <a:pt x="91" y="24"/>
                        <a:pt x="95" y="21"/>
                      </a:cubicBezTo>
                      <a:cubicBezTo>
                        <a:pt x="102" y="18"/>
                        <a:pt x="110" y="12"/>
                        <a:pt x="117" y="6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6" y="6"/>
                        <a:pt x="98" y="12"/>
                        <a:pt x="91" y="15"/>
                      </a:cubicBezTo>
                      <a:cubicBezTo>
                        <a:pt x="83" y="15"/>
                        <a:pt x="80" y="18"/>
                        <a:pt x="76" y="21"/>
                      </a:cubicBezTo>
                      <a:cubicBezTo>
                        <a:pt x="64" y="9"/>
                        <a:pt x="42" y="6"/>
                        <a:pt x="27" y="15"/>
                      </a:cubicBezTo>
                      <a:cubicBezTo>
                        <a:pt x="8" y="24"/>
                        <a:pt x="0" y="45"/>
                        <a:pt x="12" y="60"/>
                      </a:cubicBezTo>
                      <a:cubicBezTo>
                        <a:pt x="23" y="78"/>
                        <a:pt x="49" y="80"/>
                        <a:pt x="68" y="72"/>
                      </a:cubicBezTo>
                      <a:cubicBezTo>
                        <a:pt x="83" y="66"/>
                        <a:pt x="91" y="54"/>
                        <a:pt x="91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6" name="Freeform 1427"/>
                <p:cNvSpPr>
                  <a:spLocks/>
                </p:cNvSpPr>
                <p:nvPr/>
              </p:nvSpPr>
              <p:spPr bwMode="auto">
                <a:xfrm>
                  <a:off x="2090" y="2179"/>
                  <a:ext cx="14" cy="8"/>
                </a:xfrm>
                <a:custGeom>
                  <a:avLst/>
                  <a:gdLst>
                    <a:gd name="T0" fmla="*/ 10 w 14"/>
                    <a:gd name="T1" fmla="*/ 4 h 8"/>
                    <a:gd name="T2" fmla="*/ 10 w 14"/>
                    <a:gd name="T3" fmla="*/ 4 h 8"/>
                    <a:gd name="T4" fmla="*/ 14 w 14"/>
                    <a:gd name="T5" fmla="*/ 2 h 8"/>
                    <a:gd name="T6" fmla="*/ 13 w 14"/>
                    <a:gd name="T7" fmla="*/ 1 h 8"/>
                    <a:gd name="T8" fmla="*/ 10 w 14"/>
                    <a:gd name="T9" fmla="*/ 3 h 8"/>
                    <a:gd name="T10" fmla="*/ 9 w 14"/>
                    <a:gd name="T11" fmla="*/ 3 h 8"/>
                    <a:gd name="T12" fmla="*/ 9 w 14"/>
                    <a:gd name="T13" fmla="*/ 2 h 8"/>
                    <a:gd name="T14" fmla="*/ 9 w 14"/>
                    <a:gd name="T15" fmla="*/ 2 h 8"/>
                    <a:gd name="T16" fmla="*/ 10 w 14"/>
                    <a:gd name="T17" fmla="*/ 2 h 8"/>
                    <a:gd name="T18" fmla="*/ 12 w 14"/>
                    <a:gd name="T19" fmla="*/ 0 h 8"/>
                    <a:gd name="T20" fmla="*/ 12 w 14"/>
                    <a:gd name="T21" fmla="*/ 0 h 8"/>
                    <a:gd name="T22" fmla="*/ 10 w 14"/>
                    <a:gd name="T23" fmla="*/ 1 h 8"/>
                    <a:gd name="T24" fmla="*/ 8 w 14"/>
                    <a:gd name="T25" fmla="*/ 2 h 8"/>
                    <a:gd name="T26" fmla="*/ 3 w 14"/>
                    <a:gd name="T27" fmla="*/ 1 h 8"/>
                    <a:gd name="T28" fmla="*/ 1 w 14"/>
                    <a:gd name="T29" fmla="*/ 6 h 8"/>
                    <a:gd name="T30" fmla="*/ 7 w 14"/>
                    <a:gd name="T31" fmla="*/ 7 h 8"/>
                    <a:gd name="T32" fmla="*/ 10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2" y="3"/>
                        <a:pt x="12" y="2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2"/>
                        <a:pt x="10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10" y="2"/>
                        <a:pt x="10" y="2"/>
                      </a:cubicBezTo>
                      <a:cubicBezTo>
                        <a:pt x="11" y="1"/>
                        <a:pt x="12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1"/>
                        <a:pt x="10" y="1"/>
                      </a:cubicBezTo>
                      <a:cubicBezTo>
                        <a:pt x="9" y="1"/>
                        <a:pt x="8" y="1"/>
                        <a:pt x="8" y="2"/>
                      </a:cubicBezTo>
                      <a:cubicBezTo>
                        <a:pt x="7" y="0"/>
                        <a:pt x="4" y="0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2" y="8"/>
                        <a:pt x="5" y="8"/>
                        <a:pt x="7" y="7"/>
                      </a:cubicBezTo>
                      <a:cubicBezTo>
                        <a:pt x="9" y="7"/>
                        <a:pt x="10" y="5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7" name="Freeform 1428"/>
                <p:cNvSpPr>
                  <a:spLocks/>
                </p:cNvSpPr>
                <p:nvPr/>
              </p:nvSpPr>
              <p:spPr bwMode="auto">
                <a:xfrm>
                  <a:off x="1615" y="2421"/>
                  <a:ext cx="14" cy="8"/>
                </a:xfrm>
                <a:custGeom>
                  <a:avLst/>
                  <a:gdLst>
                    <a:gd name="T0" fmla="*/ 33 w 128"/>
                    <a:gd name="T1" fmla="*/ 49 h 80"/>
                    <a:gd name="T2" fmla="*/ 41 w 128"/>
                    <a:gd name="T3" fmla="*/ 46 h 80"/>
                    <a:gd name="T4" fmla="*/ 44 w 128"/>
                    <a:gd name="T5" fmla="*/ 55 h 80"/>
                    <a:gd name="T6" fmla="*/ 48 w 128"/>
                    <a:gd name="T7" fmla="*/ 58 h 80"/>
                    <a:gd name="T8" fmla="*/ 33 w 128"/>
                    <a:gd name="T9" fmla="*/ 63 h 80"/>
                    <a:gd name="T10" fmla="*/ 11 w 128"/>
                    <a:gd name="T11" fmla="*/ 75 h 80"/>
                    <a:gd name="T12" fmla="*/ 15 w 128"/>
                    <a:gd name="T13" fmla="*/ 80 h 80"/>
                    <a:gd name="T14" fmla="*/ 37 w 128"/>
                    <a:gd name="T15" fmla="*/ 69 h 80"/>
                    <a:gd name="T16" fmla="*/ 52 w 128"/>
                    <a:gd name="T17" fmla="*/ 63 h 80"/>
                    <a:gd name="T18" fmla="*/ 99 w 128"/>
                    <a:gd name="T19" fmla="*/ 63 h 80"/>
                    <a:gd name="T20" fmla="*/ 114 w 128"/>
                    <a:gd name="T21" fmla="*/ 20 h 80"/>
                    <a:gd name="T22" fmla="*/ 59 w 128"/>
                    <a:gd name="T23" fmla="*/ 9 h 80"/>
                    <a:gd name="T24" fmla="*/ 37 w 128"/>
                    <a:gd name="T25" fmla="*/ 40 h 80"/>
                    <a:gd name="T26" fmla="*/ 30 w 128"/>
                    <a:gd name="T27" fmla="*/ 46 h 80"/>
                    <a:gd name="T28" fmla="*/ 0 w 128"/>
                    <a:gd name="T29" fmla="*/ 60 h 80"/>
                    <a:gd name="T30" fmla="*/ 8 w 128"/>
                    <a:gd name="T31" fmla="*/ 69 h 80"/>
                    <a:gd name="T32" fmla="*/ 33 w 128"/>
                    <a:gd name="T33" fmla="*/ 4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33" y="49"/>
                      </a:moveTo>
                      <a:cubicBezTo>
                        <a:pt x="37" y="49"/>
                        <a:pt x="37" y="49"/>
                        <a:pt x="41" y="46"/>
                      </a:cubicBezTo>
                      <a:cubicBezTo>
                        <a:pt x="41" y="49"/>
                        <a:pt x="44" y="52"/>
                        <a:pt x="44" y="55"/>
                      </a:cubicBezTo>
                      <a:cubicBezTo>
                        <a:pt x="44" y="55"/>
                        <a:pt x="48" y="55"/>
                        <a:pt x="48" y="58"/>
                      </a:cubicBezTo>
                      <a:cubicBezTo>
                        <a:pt x="41" y="58"/>
                        <a:pt x="37" y="60"/>
                        <a:pt x="33" y="63"/>
                      </a:cubicBezTo>
                      <a:cubicBezTo>
                        <a:pt x="26" y="66"/>
                        <a:pt x="19" y="69"/>
                        <a:pt x="11" y="75"/>
                      </a:cubicBezTo>
                      <a:cubicBezTo>
                        <a:pt x="15" y="80"/>
                        <a:pt x="15" y="80"/>
                        <a:pt x="15" y="80"/>
                      </a:cubicBezTo>
                      <a:cubicBezTo>
                        <a:pt x="22" y="75"/>
                        <a:pt x="30" y="72"/>
                        <a:pt x="37" y="69"/>
                      </a:cubicBezTo>
                      <a:cubicBezTo>
                        <a:pt x="41" y="66"/>
                        <a:pt x="48" y="63"/>
                        <a:pt x="52" y="63"/>
                      </a:cubicBezTo>
                      <a:cubicBezTo>
                        <a:pt x="66" y="69"/>
                        <a:pt x="85" y="72"/>
                        <a:pt x="99" y="63"/>
                      </a:cubicBezTo>
                      <a:cubicBezTo>
                        <a:pt x="121" y="55"/>
                        <a:pt x="128" y="35"/>
                        <a:pt x="114" y="20"/>
                      </a:cubicBezTo>
                      <a:cubicBezTo>
                        <a:pt x="103" y="6"/>
                        <a:pt x="77" y="0"/>
                        <a:pt x="59" y="9"/>
                      </a:cubicBezTo>
                      <a:cubicBezTo>
                        <a:pt x="44" y="18"/>
                        <a:pt x="37" y="29"/>
                        <a:pt x="37" y="40"/>
                      </a:cubicBezTo>
                      <a:cubicBezTo>
                        <a:pt x="37" y="43"/>
                        <a:pt x="33" y="43"/>
                        <a:pt x="30" y="46"/>
                      </a:cubicBezTo>
                      <a:cubicBezTo>
                        <a:pt x="19" y="49"/>
                        <a:pt x="11" y="58"/>
                        <a:pt x="0" y="60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15" y="60"/>
                        <a:pt x="22" y="55"/>
                        <a:pt x="33" y="4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8" name="Freeform 1429"/>
                <p:cNvSpPr>
                  <a:spLocks/>
                </p:cNvSpPr>
                <p:nvPr/>
              </p:nvSpPr>
              <p:spPr bwMode="auto">
                <a:xfrm>
                  <a:off x="1615" y="2421"/>
                  <a:ext cx="14" cy="8"/>
                </a:xfrm>
                <a:custGeom>
                  <a:avLst/>
                  <a:gdLst>
                    <a:gd name="T0" fmla="*/ 4 w 14"/>
                    <a:gd name="T1" fmla="*/ 5 h 8"/>
                    <a:gd name="T2" fmla="*/ 4 w 14"/>
                    <a:gd name="T3" fmla="*/ 5 h 8"/>
                    <a:gd name="T4" fmla="*/ 5 w 14"/>
                    <a:gd name="T5" fmla="*/ 6 h 8"/>
                    <a:gd name="T6" fmla="*/ 5 w 14"/>
                    <a:gd name="T7" fmla="*/ 6 h 8"/>
                    <a:gd name="T8" fmla="*/ 4 w 14"/>
                    <a:gd name="T9" fmla="*/ 7 h 8"/>
                    <a:gd name="T10" fmla="*/ 1 w 14"/>
                    <a:gd name="T11" fmla="*/ 8 h 8"/>
                    <a:gd name="T12" fmla="*/ 2 w 14"/>
                    <a:gd name="T13" fmla="*/ 8 h 8"/>
                    <a:gd name="T14" fmla="*/ 4 w 14"/>
                    <a:gd name="T15" fmla="*/ 7 h 8"/>
                    <a:gd name="T16" fmla="*/ 6 w 14"/>
                    <a:gd name="T17" fmla="*/ 7 h 8"/>
                    <a:gd name="T18" fmla="*/ 10 w 14"/>
                    <a:gd name="T19" fmla="*/ 7 h 8"/>
                    <a:gd name="T20" fmla="*/ 12 w 14"/>
                    <a:gd name="T21" fmla="*/ 2 h 8"/>
                    <a:gd name="T22" fmla="*/ 6 w 14"/>
                    <a:gd name="T23" fmla="*/ 1 h 8"/>
                    <a:gd name="T24" fmla="*/ 4 w 14"/>
                    <a:gd name="T25" fmla="*/ 4 h 8"/>
                    <a:gd name="T26" fmla="*/ 3 w 14"/>
                    <a:gd name="T27" fmla="*/ 5 h 8"/>
                    <a:gd name="T28" fmla="*/ 0 w 14"/>
                    <a:gd name="T29" fmla="*/ 6 h 8"/>
                    <a:gd name="T30" fmla="*/ 1 w 14"/>
                    <a:gd name="T31" fmla="*/ 7 h 8"/>
                    <a:gd name="T32" fmla="*/ 4 w 14"/>
                    <a:gd name="T3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4" y="5"/>
                      </a:move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4" y="7"/>
                      </a:cubicBezTo>
                      <a:cubicBezTo>
                        <a:pt x="3" y="7"/>
                        <a:pt x="2" y="7"/>
                        <a:pt x="1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7" y="7"/>
                        <a:pt x="9" y="8"/>
                        <a:pt x="10" y="7"/>
                      </a:cubicBezTo>
                      <a:cubicBezTo>
                        <a:pt x="13" y="6"/>
                        <a:pt x="14" y="4"/>
                        <a:pt x="12" y="2"/>
                      </a:cubicBezTo>
                      <a:cubicBezTo>
                        <a:pt x="11" y="1"/>
                        <a:pt x="8" y="0"/>
                        <a:pt x="6" y="1"/>
                      </a:cubicBezTo>
                      <a:cubicBezTo>
                        <a:pt x="5" y="2"/>
                        <a:pt x="4" y="3"/>
                        <a:pt x="4" y="4"/>
                      </a:cubicBezTo>
                      <a:cubicBezTo>
                        <a:pt x="4" y="4"/>
                        <a:pt x="4" y="4"/>
                        <a:pt x="3" y="5"/>
                      </a:cubicBezTo>
                      <a:cubicBezTo>
                        <a:pt x="2" y="5"/>
                        <a:pt x="1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6"/>
                        <a:pt x="2" y="6"/>
                        <a:pt x="4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9" name="Freeform 1430"/>
                <p:cNvSpPr>
                  <a:spLocks/>
                </p:cNvSpPr>
                <p:nvPr/>
              </p:nvSpPr>
              <p:spPr bwMode="auto">
                <a:xfrm>
                  <a:off x="1603" y="2428"/>
                  <a:ext cx="14" cy="10"/>
                </a:xfrm>
                <a:custGeom>
                  <a:avLst/>
                  <a:gdLst>
                    <a:gd name="T0" fmla="*/ 91 w 128"/>
                    <a:gd name="T1" fmla="*/ 52 h 96"/>
                    <a:gd name="T2" fmla="*/ 95 w 128"/>
                    <a:gd name="T3" fmla="*/ 48 h 96"/>
                    <a:gd name="T4" fmla="*/ 128 w 128"/>
                    <a:gd name="T5" fmla="*/ 24 h 96"/>
                    <a:gd name="T6" fmla="*/ 125 w 128"/>
                    <a:gd name="T7" fmla="*/ 18 h 96"/>
                    <a:gd name="T8" fmla="*/ 91 w 128"/>
                    <a:gd name="T9" fmla="*/ 42 h 96"/>
                    <a:gd name="T10" fmla="*/ 87 w 128"/>
                    <a:gd name="T11" fmla="*/ 42 h 96"/>
                    <a:gd name="T12" fmla="*/ 83 w 128"/>
                    <a:gd name="T13" fmla="*/ 35 h 96"/>
                    <a:gd name="T14" fmla="*/ 80 w 128"/>
                    <a:gd name="T15" fmla="*/ 31 h 96"/>
                    <a:gd name="T16" fmla="*/ 95 w 128"/>
                    <a:gd name="T17" fmla="*/ 28 h 96"/>
                    <a:gd name="T18" fmla="*/ 117 w 128"/>
                    <a:gd name="T19" fmla="*/ 11 h 96"/>
                    <a:gd name="T20" fmla="*/ 113 w 128"/>
                    <a:gd name="T21" fmla="*/ 0 h 96"/>
                    <a:gd name="T22" fmla="*/ 87 w 128"/>
                    <a:gd name="T23" fmla="*/ 18 h 96"/>
                    <a:gd name="T24" fmla="*/ 76 w 128"/>
                    <a:gd name="T25" fmla="*/ 24 h 96"/>
                    <a:gd name="T26" fmla="*/ 27 w 128"/>
                    <a:gd name="T27" fmla="*/ 21 h 96"/>
                    <a:gd name="T28" fmla="*/ 12 w 128"/>
                    <a:gd name="T29" fmla="*/ 76 h 96"/>
                    <a:gd name="T30" fmla="*/ 72 w 128"/>
                    <a:gd name="T31" fmla="*/ 86 h 96"/>
                    <a:gd name="T32" fmla="*/ 91 w 128"/>
                    <a:gd name="T33" fmla="*/ 5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1" y="52"/>
                      </a:moveTo>
                      <a:cubicBezTo>
                        <a:pt x="91" y="48"/>
                        <a:pt x="95" y="48"/>
                        <a:pt x="95" y="48"/>
                      </a:cubicBezTo>
                      <a:cubicBezTo>
                        <a:pt x="110" y="42"/>
                        <a:pt x="117" y="31"/>
                        <a:pt x="128" y="2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13" y="28"/>
                        <a:pt x="102" y="35"/>
                        <a:pt x="91" y="42"/>
                      </a:cubicBezTo>
                      <a:cubicBezTo>
                        <a:pt x="91" y="42"/>
                        <a:pt x="87" y="42"/>
                        <a:pt x="87" y="42"/>
                      </a:cubicBezTo>
                      <a:cubicBezTo>
                        <a:pt x="87" y="38"/>
                        <a:pt x="83" y="38"/>
                        <a:pt x="83" y="35"/>
                      </a:cubicBezTo>
                      <a:cubicBezTo>
                        <a:pt x="83" y="35"/>
                        <a:pt x="83" y="31"/>
                        <a:pt x="80" y="31"/>
                      </a:cubicBezTo>
                      <a:cubicBezTo>
                        <a:pt x="87" y="31"/>
                        <a:pt x="87" y="28"/>
                        <a:pt x="95" y="28"/>
                      </a:cubicBezTo>
                      <a:cubicBezTo>
                        <a:pt x="102" y="21"/>
                        <a:pt x="110" y="14"/>
                        <a:pt x="117" y="11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2" y="7"/>
                        <a:pt x="95" y="14"/>
                        <a:pt x="87" y="18"/>
                      </a:cubicBezTo>
                      <a:cubicBezTo>
                        <a:pt x="83" y="21"/>
                        <a:pt x="80" y="24"/>
                        <a:pt x="76" y="24"/>
                      </a:cubicBezTo>
                      <a:cubicBezTo>
                        <a:pt x="61" y="14"/>
                        <a:pt x="42" y="14"/>
                        <a:pt x="27" y="21"/>
                      </a:cubicBezTo>
                      <a:cubicBezTo>
                        <a:pt x="4" y="31"/>
                        <a:pt x="0" y="55"/>
                        <a:pt x="12" y="76"/>
                      </a:cubicBezTo>
                      <a:cubicBezTo>
                        <a:pt x="27" y="93"/>
                        <a:pt x="49" y="96"/>
                        <a:pt x="72" y="86"/>
                      </a:cubicBezTo>
                      <a:cubicBezTo>
                        <a:pt x="83" y="79"/>
                        <a:pt x="91" y="66"/>
                        <a:pt x="91" y="5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0" name="Freeform 1431"/>
                <p:cNvSpPr>
                  <a:spLocks/>
                </p:cNvSpPr>
                <p:nvPr/>
              </p:nvSpPr>
              <p:spPr bwMode="auto">
                <a:xfrm>
                  <a:off x="1603" y="2428"/>
                  <a:ext cx="14" cy="10"/>
                </a:xfrm>
                <a:custGeom>
                  <a:avLst/>
                  <a:gdLst>
                    <a:gd name="T0" fmla="*/ 10 w 14"/>
                    <a:gd name="T1" fmla="*/ 5 h 10"/>
                    <a:gd name="T2" fmla="*/ 10 w 14"/>
                    <a:gd name="T3" fmla="*/ 5 h 10"/>
                    <a:gd name="T4" fmla="*/ 14 w 14"/>
                    <a:gd name="T5" fmla="*/ 2 h 10"/>
                    <a:gd name="T6" fmla="*/ 13 w 14"/>
                    <a:gd name="T7" fmla="*/ 2 h 10"/>
                    <a:gd name="T8" fmla="*/ 10 w 14"/>
                    <a:gd name="T9" fmla="*/ 4 h 10"/>
                    <a:gd name="T10" fmla="*/ 9 w 14"/>
                    <a:gd name="T11" fmla="*/ 4 h 10"/>
                    <a:gd name="T12" fmla="*/ 9 w 14"/>
                    <a:gd name="T13" fmla="*/ 3 h 10"/>
                    <a:gd name="T14" fmla="*/ 9 w 14"/>
                    <a:gd name="T15" fmla="*/ 3 h 10"/>
                    <a:gd name="T16" fmla="*/ 10 w 14"/>
                    <a:gd name="T17" fmla="*/ 3 h 10"/>
                    <a:gd name="T18" fmla="*/ 13 w 14"/>
                    <a:gd name="T19" fmla="*/ 1 h 10"/>
                    <a:gd name="T20" fmla="*/ 12 w 14"/>
                    <a:gd name="T21" fmla="*/ 0 h 10"/>
                    <a:gd name="T22" fmla="*/ 9 w 14"/>
                    <a:gd name="T23" fmla="*/ 2 h 10"/>
                    <a:gd name="T24" fmla="*/ 8 w 14"/>
                    <a:gd name="T25" fmla="*/ 2 h 10"/>
                    <a:gd name="T26" fmla="*/ 3 w 14"/>
                    <a:gd name="T27" fmla="*/ 2 h 10"/>
                    <a:gd name="T28" fmla="*/ 1 w 14"/>
                    <a:gd name="T29" fmla="*/ 8 h 10"/>
                    <a:gd name="T30" fmla="*/ 8 w 14"/>
                    <a:gd name="T31" fmla="*/ 9 h 10"/>
                    <a:gd name="T32" fmla="*/ 10 w 14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2" y="4"/>
                        <a:pt x="13" y="3"/>
                        <a:pt x="14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3"/>
                        <a:pt x="10" y="4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2"/>
                        <a:pt x="12" y="1"/>
                        <a:pt x="13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1"/>
                        <a:pt x="9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7" y="1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1" y="8"/>
                      </a:cubicBezTo>
                      <a:cubicBezTo>
                        <a:pt x="3" y="10"/>
                        <a:pt x="5" y="10"/>
                        <a:pt x="8" y="9"/>
                      </a:cubicBezTo>
                      <a:cubicBezTo>
                        <a:pt x="9" y="8"/>
                        <a:pt x="10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1" name="Freeform 1432"/>
                <p:cNvSpPr>
                  <a:spLocks/>
                </p:cNvSpPr>
                <p:nvPr/>
              </p:nvSpPr>
              <p:spPr bwMode="auto">
                <a:xfrm>
                  <a:off x="2099" y="2163"/>
                  <a:ext cx="13" cy="10"/>
                </a:xfrm>
                <a:custGeom>
                  <a:avLst/>
                  <a:gdLst>
                    <a:gd name="T0" fmla="*/ 34 w 128"/>
                    <a:gd name="T1" fmla="*/ 62 h 96"/>
                    <a:gd name="T2" fmla="*/ 42 w 128"/>
                    <a:gd name="T3" fmla="*/ 59 h 96"/>
                    <a:gd name="T4" fmla="*/ 46 w 128"/>
                    <a:gd name="T5" fmla="*/ 66 h 96"/>
                    <a:gd name="T6" fmla="*/ 49 w 128"/>
                    <a:gd name="T7" fmla="*/ 69 h 96"/>
                    <a:gd name="T8" fmla="*/ 31 w 128"/>
                    <a:gd name="T9" fmla="*/ 76 h 96"/>
                    <a:gd name="T10" fmla="*/ 12 w 128"/>
                    <a:gd name="T11" fmla="*/ 90 h 96"/>
                    <a:gd name="T12" fmla="*/ 16 w 128"/>
                    <a:gd name="T13" fmla="*/ 96 h 96"/>
                    <a:gd name="T14" fmla="*/ 34 w 128"/>
                    <a:gd name="T15" fmla="*/ 83 h 96"/>
                    <a:gd name="T16" fmla="*/ 53 w 128"/>
                    <a:gd name="T17" fmla="*/ 76 h 96"/>
                    <a:gd name="T18" fmla="*/ 102 w 128"/>
                    <a:gd name="T19" fmla="*/ 79 h 96"/>
                    <a:gd name="T20" fmla="*/ 117 w 128"/>
                    <a:gd name="T21" fmla="*/ 24 h 96"/>
                    <a:gd name="T22" fmla="*/ 57 w 128"/>
                    <a:gd name="T23" fmla="*/ 14 h 96"/>
                    <a:gd name="T24" fmla="*/ 38 w 128"/>
                    <a:gd name="T25" fmla="*/ 52 h 96"/>
                    <a:gd name="T26" fmla="*/ 31 w 128"/>
                    <a:gd name="T27" fmla="*/ 55 h 96"/>
                    <a:gd name="T28" fmla="*/ 0 w 128"/>
                    <a:gd name="T29" fmla="*/ 76 h 96"/>
                    <a:gd name="T30" fmla="*/ 4 w 128"/>
                    <a:gd name="T31" fmla="*/ 83 h 96"/>
                    <a:gd name="T32" fmla="*/ 34 w 128"/>
                    <a:gd name="T33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4" y="62"/>
                      </a:moveTo>
                      <a:cubicBezTo>
                        <a:pt x="34" y="59"/>
                        <a:pt x="38" y="59"/>
                        <a:pt x="42" y="59"/>
                      </a:cubicBezTo>
                      <a:cubicBezTo>
                        <a:pt x="42" y="59"/>
                        <a:pt x="42" y="66"/>
                        <a:pt x="46" y="66"/>
                      </a:cubicBezTo>
                      <a:cubicBezTo>
                        <a:pt x="46" y="69"/>
                        <a:pt x="46" y="69"/>
                        <a:pt x="49" y="69"/>
                      </a:cubicBezTo>
                      <a:cubicBezTo>
                        <a:pt x="42" y="72"/>
                        <a:pt x="38" y="72"/>
                        <a:pt x="31" y="76"/>
                      </a:cubicBezTo>
                      <a:cubicBezTo>
                        <a:pt x="27" y="79"/>
                        <a:pt x="19" y="86"/>
                        <a:pt x="12" y="90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3" y="93"/>
                        <a:pt x="31" y="86"/>
                        <a:pt x="34" y="83"/>
                      </a:cubicBezTo>
                      <a:cubicBezTo>
                        <a:pt x="42" y="79"/>
                        <a:pt x="49" y="79"/>
                        <a:pt x="53" y="76"/>
                      </a:cubicBezTo>
                      <a:cubicBezTo>
                        <a:pt x="68" y="86"/>
                        <a:pt x="87" y="86"/>
                        <a:pt x="102" y="79"/>
                      </a:cubicBezTo>
                      <a:cubicBezTo>
                        <a:pt x="121" y="66"/>
                        <a:pt x="128" y="42"/>
                        <a:pt x="117" y="24"/>
                      </a:cubicBezTo>
                      <a:cubicBezTo>
                        <a:pt x="106" y="7"/>
                        <a:pt x="76" y="0"/>
                        <a:pt x="57" y="14"/>
                      </a:cubicBezTo>
                      <a:cubicBezTo>
                        <a:pt x="42" y="21"/>
                        <a:pt x="38" y="35"/>
                        <a:pt x="38" y="52"/>
                      </a:cubicBezTo>
                      <a:cubicBezTo>
                        <a:pt x="34" y="52"/>
                        <a:pt x="31" y="55"/>
                        <a:pt x="31" y="55"/>
                      </a:cubicBezTo>
                      <a:cubicBezTo>
                        <a:pt x="19" y="62"/>
                        <a:pt x="8" y="69"/>
                        <a:pt x="0" y="76"/>
                      </a:cubicBezTo>
                      <a:cubicBezTo>
                        <a:pt x="4" y="83"/>
                        <a:pt x="4" y="83"/>
                        <a:pt x="4" y="83"/>
                      </a:cubicBezTo>
                      <a:cubicBezTo>
                        <a:pt x="16" y="72"/>
                        <a:pt x="23" y="69"/>
                        <a:pt x="34" y="6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2" name="Freeform 1433"/>
                <p:cNvSpPr>
                  <a:spLocks/>
                </p:cNvSpPr>
                <p:nvPr/>
              </p:nvSpPr>
              <p:spPr bwMode="auto">
                <a:xfrm>
                  <a:off x="2098" y="2163"/>
                  <a:ext cx="14" cy="10"/>
                </a:xfrm>
                <a:custGeom>
                  <a:avLst/>
                  <a:gdLst>
                    <a:gd name="T0" fmla="*/ 4 w 14"/>
                    <a:gd name="T1" fmla="*/ 7 h 10"/>
                    <a:gd name="T2" fmla="*/ 5 w 14"/>
                    <a:gd name="T3" fmla="*/ 7 h 10"/>
                    <a:gd name="T4" fmla="*/ 5 w 14"/>
                    <a:gd name="T5" fmla="*/ 7 h 10"/>
                    <a:gd name="T6" fmla="*/ 6 w 14"/>
                    <a:gd name="T7" fmla="*/ 8 h 10"/>
                    <a:gd name="T8" fmla="*/ 4 w 14"/>
                    <a:gd name="T9" fmla="*/ 8 h 10"/>
                    <a:gd name="T10" fmla="*/ 2 w 14"/>
                    <a:gd name="T11" fmla="*/ 10 h 10"/>
                    <a:gd name="T12" fmla="*/ 2 w 14"/>
                    <a:gd name="T13" fmla="*/ 10 h 10"/>
                    <a:gd name="T14" fmla="*/ 4 w 14"/>
                    <a:gd name="T15" fmla="*/ 9 h 10"/>
                    <a:gd name="T16" fmla="*/ 6 w 14"/>
                    <a:gd name="T17" fmla="*/ 8 h 10"/>
                    <a:gd name="T18" fmla="*/ 11 w 14"/>
                    <a:gd name="T19" fmla="*/ 9 h 10"/>
                    <a:gd name="T20" fmla="*/ 13 w 14"/>
                    <a:gd name="T21" fmla="*/ 3 h 10"/>
                    <a:gd name="T22" fmla="*/ 7 w 14"/>
                    <a:gd name="T23" fmla="*/ 2 h 10"/>
                    <a:gd name="T24" fmla="*/ 4 w 14"/>
                    <a:gd name="T25" fmla="*/ 6 h 10"/>
                    <a:gd name="T26" fmla="*/ 4 w 14"/>
                    <a:gd name="T27" fmla="*/ 6 h 10"/>
                    <a:gd name="T28" fmla="*/ 0 w 14"/>
                    <a:gd name="T29" fmla="*/ 8 h 10"/>
                    <a:gd name="T30" fmla="*/ 1 w 14"/>
                    <a:gd name="T31" fmla="*/ 9 h 10"/>
                    <a:gd name="T32" fmla="*/ 4 w 14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4" y="7"/>
                      </a:move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5" y="8"/>
                        <a:pt x="4" y="8"/>
                        <a:pt x="4" y="8"/>
                      </a:cubicBezTo>
                      <a:cubicBezTo>
                        <a:pt x="3" y="9"/>
                        <a:pt x="2" y="9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10"/>
                        <a:pt x="4" y="9"/>
                        <a:pt x="4" y="9"/>
                      </a:cubicBezTo>
                      <a:cubicBezTo>
                        <a:pt x="5" y="9"/>
                        <a:pt x="6" y="9"/>
                        <a:pt x="6" y="8"/>
                      </a:cubicBezTo>
                      <a:cubicBezTo>
                        <a:pt x="8" y="9"/>
                        <a:pt x="10" y="9"/>
                        <a:pt x="11" y="9"/>
                      </a:cubicBezTo>
                      <a:cubicBezTo>
                        <a:pt x="13" y="7"/>
                        <a:pt x="14" y="5"/>
                        <a:pt x="13" y="3"/>
                      </a:cubicBezTo>
                      <a:cubicBezTo>
                        <a:pt x="12" y="1"/>
                        <a:pt x="9" y="0"/>
                        <a:pt x="7" y="2"/>
                      </a:cubicBezTo>
                      <a:cubicBezTo>
                        <a:pt x="5" y="3"/>
                        <a:pt x="4" y="4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2" y="7"/>
                        <a:pt x="1" y="8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3" y="8"/>
                        <a:pt x="4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3" name="Freeform 1434"/>
                <p:cNvSpPr>
                  <a:spLocks/>
                </p:cNvSpPr>
                <p:nvPr/>
              </p:nvSpPr>
              <p:spPr bwMode="auto">
                <a:xfrm>
                  <a:off x="2085" y="2172"/>
                  <a:ext cx="14" cy="8"/>
                </a:xfrm>
                <a:custGeom>
                  <a:avLst/>
                  <a:gdLst>
                    <a:gd name="T0" fmla="*/ 94 w 128"/>
                    <a:gd name="T1" fmla="*/ 40 h 80"/>
                    <a:gd name="T2" fmla="*/ 97 w 128"/>
                    <a:gd name="T3" fmla="*/ 38 h 80"/>
                    <a:gd name="T4" fmla="*/ 128 w 128"/>
                    <a:gd name="T5" fmla="*/ 18 h 80"/>
                    <a:gd name="T6" fmla="*/ 125 w 128"/>
                    <a:gd name="T7" fmla="*/ 12 h 80"/>
                    <a:gd name="T8" fmla="*/ 94 w 128"/>
                    <a:gd name="T9" fmla="*/ 32 h 80"/>
                    <a:gd name="T10" fmla="*/ 90 w 128"/>
                    <a:gd name="T11" fmla="*/ 35 h 80"/>
                    <a:gd name="T12" fmla="*/ 86 w 128"/>
                    <a:gd name="T13" fmla="*/ 26 h 80"/>
                    <a:gd name="T14" fmla="*/ 82 w 128"/>
                    <a:gd name="T15" fmla="*/ 23 h 80"/>
                    <a:gd name="T16" fmla="*/ 94 w 128"/>
                    <a:gd name="T17" fmla="*/ 20 h 80"/>
                    <a:gd name="T18" fmla="*/ 121 w 128"/>
                    <a:gd name="T19" fmla="*/ 6 h 80"/>
                    <a:gd name="T20" fmla="*/ 113 w 128"/>
                    <a:gd name="T21" fmla="*/ 0 h 80"/>
                    <a:gd name="T22" fmla="*/ 90 w 128"/>
                    <a:gd name="T23" fmla="*/ 15 h 80"/>
                    <a:gd name="T24" fmla="*/ 78 w 128"/>
                    <a:gd name="T25" fmla="*/ 20 h 80"/>
                    <a:gd name="T26" fmla="*/ 24 w 128"/>
                    <a:gd name="T27" fmla="*/ 18 h 80"/>
                    <a:gd name="T28" fmla="*/ 12 w 128"/>
                    <a:gd name="T29" fmla="*/ 60 h 80"/>
                    <a:gd name="T30" fmla="*/ 70 w 128"/>
                    <a:gd name="T31" fmla="*/ 72 h 80"/>
                    <a:gd name="T32" fmla="*/ 94 w 128"/>
                    <a:gd name="T33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4" y="40"/>
                      </a:moveTo>
                      <a:cubicBezTo>
                        <a:pt x="94" y="40"/>
                        <a:pt x="97" y="38"/>
                        <a:pt x="97" y="38"/>
                      </a:cubicBezTo>
                      <a:cubicBezTo>
                        <a:pt x="109" y="32"/>
                        <a:pt x="121" y="26"/>
                        <a:pt x="128" y="18"/>
                      </a:cubicBezTo>
                      <a:cubicBezTo>
                        <a:pt x="125" y="12"/>
                        <a:pt x="125" y="12"/>
                        <a:pt x="125" y="12"/>
                      </a:cubicBezTo>
                      <a:cubicBezTo>
                        <a:pt x="113" y="20"/>
                        <a:pt x="105" y="26"/>
                        <a:pt x="94" y="32"/>
                      </a:cubicBezTo>
                      <a:cubicBezTo>
                        <a:pt x="90" y="32"/>
                        <a:pt x="90" y="35"/>
                        <a:pt x="90" y="35"/>
                      </a:cubicBezTo>
                      <a:cubicBezTo>
                        <a:pt x="90" y="32"/>
                        <a:pt x="86" y="29"/>
                        <a:pt x="86" y="26"/>
                      </a:cubicBezTo>
                      <a:cubicBezTo>
                        <a:pt x="82" y="26"/>
                        <a:pt x="82" y="26"/>
                        <a:pt x="82" y="23"/>
                      </a:cubicBezTo>
                      <a:cubicBezTo>
                        <a:pt x="86" y="23"/>
                        <a:pt x="90" y="23"/>
                        <a:pt x="94" y="20"/>
                      </a:cubicBezTo>
                      <a:cubicBezTo>
                        <a:pt x="101" y="18"/>
                        <a:pt x="109" y="12"/>
                        <a:pt x="121" y="6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5" y="6"/>
                        <a:pt x="97" y="12"/>
                        <a:pt x="90" y="15"/>
                      </a:cubicBezTo>
                      <a:cubicBezTo>
                        <a:pt x="86" y="18"/>
                        <a:pt x="82" y="18"/>
                        <a:pt x="78" y="20"/>
                      </a:cubicBezTo>
                      <a:cubicBezTo>
                        <a:pt x="63" y="9"/>
                        <a:pt x="39" y="9"/>
                        <a:pt x="24" y="18"/>
                      </a:cubicBezTo>
                      <a:cubicBezTo>
                        <a:pt x="4" y="26"/>
                        <a:pt x="0" y="46"/>
                        <a:pt x="12" y="60"/>
                      </a:cubicBezTo>
                      <a:cubicBezTo>
                        <a:pt x="24" y="75"/>
                        <a:pt x="51" y="80"/>
                        <a:pt x="70" y="72"/>
                      </a:cubicBezTo>
                      <a:cubicBezTo>
                        <a:pt x="86" y="63"/>
                        <a:pt x="94" y="52"/>
                        <a:pt x="94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4" name="Freeform 1435"/>
                <p:cNvSpPr>
                  <a:spLocks/>
                </p:cNvSpPr>
                <p:nvPr/>
              </p:nvSpPr>
              <p:spPr bwMode="auto">
                <a:xfrm>
                  <a:off x="2085" y="2172"/>
                  <a:ext cx="13" cy="8"/>
                </a:xfrm>
                <a:custGeom>
                  <a:avLst/>
                  <a:gdLst>
                    <a:gd name="T0" fmla="*/ 10 w 13"/>
                    <a:gd name="T1" fmla="*/ 4 h 8"/>
                    <a:gd name="T2" fmla="*/ 10 w 13"/>
                    <a:gd name="T3" fmla="*/ 4 h 8"/>
                    <a:gd name="T4" fmla="*/ 13 w 13"/>
                    <a:gd name="T5" fmla="*/ 2 h 8"/>
                    <a:gd name="T6" fmla="*/ 13 w 13"/>
                    <a:gd name="T7" fmla="*/ 1 h 8"/>
                    <a:gd name="T8" fmla="*/ 10 w 13"/>
                    <a:gd name="T9" fmla="*/ 3 h 8"/>
                    <a:gd name="T10" fmla="*/ 9 w 13"/>
                    <a:gd name="T11" fmla="*/ 3 h 8"/>
                    <a:gd name="T12" fmla="*/ 9 w 13"/>
                    <a:gd name="T13" fmla="*/ 3 h 8"/>
                    <a:gd name="T14" fmla="*/ 9 w 13"/>
                    <a:gd name="T15" fmla="*/ 2 h 8"/>
                    <a:gd name="T16" fmla="*/ 10 w 13"/>
                    <a:gd name="T17" fmla="*/ 2 h 8"/>
                    <a:gd name="T18" fmla="*/ 13 w 13"/>
                    <a:gd name="T19" fmla="*/ 0 h 8"/>
                    <a:gd name="T20" fmla="*/ 12 w 13"/>
                    <a:gd name="T21" fmla="*/ 0 h 8"/>
                    <a:gd name="T22" fmla="*/ 9 w 13"/>
                    <a:gd name="T23" fmla="*/ 1 h 8"/>
                    <a:gd name="T24" fmla="*/ 8 w 13"/>
                    <a:gd name="T25" fmla="*/ 2 h 8"/>
                    <a:gd name="T26" fmla="*/ 2 w 13"/>
                    <a:gd name="T27" fmla="*/ 2 h 8"/>
                    <a:gd name="T28" fmla="*/ 1 w 13"/>
                    <a:gd name="T29" fmla="*/ 6 h 8"/>
                    <a:gd name="T30" fmla="*/ 7 w 13"/>
                    <a:gd name="T31" fmla="*/ 7 h 8"/>
                    <a:gd name="T32" fmla="*/ 10 w 13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8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3" y="3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2"/>
                      </a:cubicBezTo>
                      <a:cubicBezTo>
                        <a:pt x="9" y="2"/>
                        <a:pt x="9" y="2"/>
                        <a:pt x="10" y="2"/>
                      </a:cubicBezTo>
                      <a:cubicBezTo>
                        <a:pt x="11" y="2"/>
                        <a:pt x="11" y="1"/>
                        <a:pt x="1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7" y="1"/>
                        <a:pt x="4" y="1"/>
                        <a:pt x="2" y="2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2" y="8"/>
                        <a:pt x="5" y="8"/>
                        <a:pt x="7" y="7"/>
                      </a:cubicBezTo>
                      <a:cubicBezTo>
                        <a:pt x="9" y="6"/>
                        <a:pt x="10" y="5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5" name="Freeform 1436"/>
                <p:cNvSpPr>
                  <a:spLocks/>
                </p:cNvSpPr>
                <p:nvPr/>
              </p:nvSpPr>
              <p:spPr bwMode="auto">
                <a:xfrm>
                  <a:off x="1622" y="2428"/>
                  <a:ext cx="13" cy="10"/>
                </a:xfrm>
                <a:custGeom>
                  <a:avLst/>
                  <a:gdLst>
                    <a:gd name="T0" fmla="*/ 31 w 128"/>
                    <a:gd name="T1" fmla="*/ 60 h 96"/>
                    <a:gd name="T2" fmla="*/ 38 w 128"/>
                    <a:gd name="T3" fmla="*/ 57 h 96"/>
                    <a:gd name="T4" fmla="*/ 46 w 128"/>
                    <a:gd name="T5" fmla="*/ 63 h 96"/>
                    <a:gd name="T6" fmla="*/ 46 w 128"/>
                    <a:gd name="T7" fmla="*/ 67 h 96"/>
                    <a:gd name="T8" fmla="*/ 31 w 128"/>
                    <a:gd name="T9" fmla="*/ 73 h 96"/>
                    <a:gd name="T10" fmla="*/ 12 w 128"/>
                    <a:gd name="T11" fmla="*/ 90 h 96"/>
                    <a:gd name="T12" fmla="*/ 16 w 128"/>
                    <a:gd name="T13" fmla="*/ 96 h 96"/>
                    <a:gd name="T14" fmla="*/ 34 w 128"/>
                    <a:gd name="T15" fmla="*/ 80 h 96"/>
                    <a:gd name="T16" fmla="*/ 53 w 128"/>
                    <a:gd name="T17" fmla="*/ 73 h 96"/>
                    <a:gd name="T18" fmla="*/ 102 w 128"/>
                    <a:gd name="T19" fmla="*/ 73 h 96"/>
                    <a:gd name="T20" fmla="*/ 113 w 128"/>
                    <a:gd name="T21" fmla="*/ 24 h 96"/>
                    <a:gd name="T22" fmla="*/ 53 w 128"/>
                    <a:gd name="T23" fmla="*/ 14 h 96"/>
                    <a:gd name="T24" fmla="*/ 38 w 128"/>
                    <a:gd name="T25" fmla="*/ 50 h 96"/>
                    <a:gd name="T26" fmla="*/ 27 w 128"/>
                    <a:gd name="T27" fmla="*/ 53 h 96"/>
                    <a:gd name="T28" fmla="*/ 0 w 128"/>
                    <a:gd name="T29" fmla="*/ 73 h 96"/>
                    <a:gd name="T30" fmla="*/ 4 w 128"/>
                    <a:gd name="T31" fmla="*/ 80 h 96"/>
                    <a:gd name="T32" fmla="*/ 31 w 128"/>
                    <a:gd name="T33" fmla="*/ 6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60"/>
                      </a:moveTo>
                      <a:cubicBezTo>
                        <a:pt x="34" y="60"/>
                        <a:pt x="38" y="57"/>
                        <a:pt x="38" y="57"/>
                      </a:cubicBezTo>
                      <a:cubicBezTo>
                        <a:pt x="38" y="60"/>
                        <a:pt x="42" y="63"/>
                        <a:pt x="46" y="63"/>
                      </a:cubicBezTo>
                      <a:cubicBezTo>
                        <a:pt x="46" y="67"/>
                        <a:pt x="46" y="67"/>
                        <a:pt x="46" y="67"/>
                      </a:cubicBezTo>
                      <a:cubicBezTo>
                        <a:pt x="42" y="70"/>
                        <a:pt x="38" y="73"/>
                        <a:pt x="31" y="73"/>
                      </a:cubicBezTo>
                      <a:cubicBezTo>
                        <a:pt x="27" y="80"/>
                        <a:pt x="19" y="83"/>
                        <a:pt x="12" y="90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3" y="90"/>
                        <a:pt x="31" y="83"/>
                        <a:pt x="34" y="80"/>
                      </a:cubicBezTo>
                      <a:cubicBezTo>
                        <a:pt x="42" y="77"/>
                        <a:pt x="46" y="77"/>
                        <a:pt x="53" y="73"/>
                      </a:cubicBezTo>
                      <a:cubicBezTo>
                        <a:pt x="68" y="83"/>
                        <a:pt x="87" y="83"/>
                        <a:pt x="102" y="73"/>
                      </a:cubicBezTo>
                      <a:cubicBezTo>
                        <a:pt x="121" y="63"/>
                        <a:pt x="128" y="40"/>
                        <a:pt x="113" y="24"/>
                      </a:cubicBezTo>
                      <a:cubicBezTo>
                        <a:pt x="102" y="7"/>
                        <a:pt x="72" y="0"/>
                        <a:pt x="53" y="14"/>
                      </a:cubicBezTo>
                      <a:cubicBezTo>
                        <a:pt x="42" y="20"/>
                        <a:pt x="34" y="37"/>
                        <a:pt x="38" y="50"/>
                      </a:cubicBezTo>
                      <a:cubicBezTo>
                        <a:pt x="34" y="50"/>
                        <a:pt x="31" y="53"/>
                        <a:pt x="27" y="53"/>
                      </a:cubicBezTo>
                      <a:cubicBezTo>
                        <a:pt x="16" y="60"/>
                        <a:pt x="8" y="67"/>
                        <a:pt x="0" y="73"/>
                      </a:cubicBezTo>
                      <a:cubicBezTo>
                        <a:pt x="4" y="80"/>
                        <a:pt x="4" y="80"/>
                        <a:pt x="4" y="80"/>
                      </a:cubicBezTo>
                      <a:cubicBezTo>
                        <a:pt x="12" y="73"/>
                        <a:pt x="23" y="67"/>
                        <a:pt x="31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6" name="Freeform 1437"/>
                <p:cNvSpPr>
                  <a:spLocks/>
                </p:cNvSpPr>
                <p:nvPr/>
              </p:nvSpPr>
              <p:spPr bwMode="auto">
                <a:xfrm>
                  <a:off x="1622" y="2428"/>
                  <a:ext cx="13" cy="10"/>
                </a:xfrm>
                <a:custGeom>
                  <a:avLst/>
                  <a:gdLst>
                    <a:gd name="T0" fmla="*/ 3 w 13"/>
                    <a:gd name="T1" fmla="*/ 6 h 10"/>
                    <a:gd name="T2" fmla="*/ 4 w 13"/>
                    <a:gd name="T3" fmla="*/ 6 h 10"/>
                    <a:gd name="T4" fmla="*/ 5 w 13"/>
                    <a:gd name="T5" fmla="*/ 6 h 10"/>
                    <a:gd name="T6" fmla="*/ 5 w 13"/>
                    <a:gd name="T7" fmla="*/ 7 h 10"/>
                    <a:gd name="T8" fmla="*/ 3 w 13"/>
                    <a:gd name="T9" fmla="*/ 7 h 10"/>
                    <a:gd name="T10" fmla="*/ 1 w 13"/>
                    <a:gd name="T11" fmla="*/ 9 h 10"/>
                    <a:gd name="T12" fmla="*/ 1 w 13"/>
                    <a:gd name="T13" fmla="*/ 10 h 10"/>
                    <a:gd name="T14" fmla="*/ 3 w 13"/>
                    <a:gd name="T15" fmla="*/ 8 h 10"/>
                    <a:gd name="T16" fmla="*/ 5 w 13"/>
                    <a:gd name="T17" fmla="*/ 7 h 10"/>
                    <a:gd name="T18" fmla="*/ 11 w 13"/>
                    <a:gd name="T19" fmla="*/ 7 h 10"/>
                    <a:gd name="T20" fmla="*/ 12 w 13"/>
                    <a:gd name="T21" fmla="*/ 2 h 10"/>
                    <a:gd name="T22" fmla="*/ 5 w 13"/>
                    <a:gd name="T23" fmla="*/ 1 h 10"/>
                    <a:gd name="T24" fmla="*/ 4 w 13"/>
                    <a:gd name="T25" fmla="*/ 5 h 10"/>
                    <a:gd name="T26" fmla="*/ 3 w 13"/>
                    <a:gd name="T27" fmla="*/ 5 h 10"/>
                    <a:gd name="T28" fmla="*/ 0 w 13"/>
                    <a:gd name="T29" fmla="*/ 7 h 10"/>
                    <a:gd name="T30" fmla="*/ 0 w 13"/>
                    <a:gd name="T31" fmla="*/ 8 h 10"/>
                    <a:gd name="T32" fmla="*/ 3 w 13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6"/>
                      </a:move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4" y="7"/>
                        <a:pt x="3" y="7"/>
                      </a:cubicBezTo>
                      <a:cubicBezTo>
                        <a:pt x="3" y="8"/>
                        <a:pt x="2" y="8"/>
                        <a:pt x="1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2" y="9"/>
                        <a:pt x="3" y="8"/>
                        <a:pt x="3" y="8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8"/>
                        <a:pt x="9" y="8"/>
                        <a:pt x="11" y="7"/>
                      </a:cubicBezTo>
                      <a:cubicBezTo>
                        <a:pt x="13" y="6"/>
                        <a:pt x="13" y="4"/>
                        <a:pt x="12" y="2"/>
                      </a:cubicBezTo>
                      <a:cubicBezTo>
                        <a:pt x="11" y="0"/>
                        <a:pt x="7" y="0"/>
                        <a:pt x="5" y="1"/>
                      </a:cubicBezTo>
                      <a:cubicBezTo>
                        <a:pt x="4" y="2"/>
                        <a:pt x="3" y="4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6"/>
                        <a:pt x="1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7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7" name="Freeform 1438"/>
                <p:cNvSpPr>
                  <a:spLocks/>
                </p:cNvSpPr>
                <p:nvPr/>
              </p:nvSpPr>
              <p:spPr bwMode="auto">
                <a:xfrm>
                  <a:off x="1608" y="2434"/>
                  <a:ext cx="14" cy="11"/>
                </a:xfrm>
                <a:custGeom>
                  <a:avLst/>
                  <a:gdLst>
                    <a:gd name="T0" fmla="*/ 94 w 128"/>
                    <a:gd name="T1" fmla="*/ 50 h 96"/>
                    <a:gd name="T2" fmla="*/ 97 w 128"/>
                    <a:gd name="T3" fmla="*/ 47 h 96"/>
                    <a:gd name="T4" fmla="*/ 128 w 128"/>
                    <a:gd name="T5" fmla="*/ 24 h 96"/>
                    <a:gd name="T6" fmla="*/ 125 w 128"/>
                    <a:gd name="T7" fmla="*/ 17 h 96"/>
                    <a:gd name="T8" fmla="*/ 94 w 128"/>
                    <a:gd name="T9" fmla="*/ 40 h 96"/>
                    <a:gd name="T10" fmla="*/ 90 w 128"/>
                    <a:gd name="T11" fmla="*/ 40 h 96"/>
                    <a:gd name="T12" fmla="*/ 86 w 128"/>
                    <a:gd name="T13" fmla="*/ 34 h 96"/>
                    <a:gd name="T14" fmla="*/ 82 w 128"/>
                    <a:gd name="T15" fmla="*/ 30 h 96"/>
                    <a:gd name="T16" fmla="*/ 94 w 128"/>
                    <a:gd name="T17" fmla="*/ 27 h 96"/>
                    <a:gd name="T18" fmla="*/ 117 w 128"/>
                    <a:gd name="T19" fmla="*/ 7 h 96"/>
                    <a:gd name="T20" fmla="*/ 113 w 128"/>
                    <a:gd name="T21" fmla="*/ 0 h 96"/>
                    <a:gd name="T22" fmla="*/ 90 w 128"/>
                    <a:gd name="T23" fmla="*/ 20 h 96"/>
                    <a:gd name="T24" fmla="*/ 78 w 128"/>
                    <a:gd name="T25" fmla="*/ 27 h 96"/>
                    <a:gd name="T26" fmla="*/ 24 w 128"/>
                    <a:gd name="T27" fmla="*/ 24 h 96"/>
                    <a:gd name="T28" fmla="*/ 16 w 128"/>
                    <a:gd name="T29" fmla="*/ 73 h 96"/>
                    <a:gd name="T30" fmla="*/ 74 w 128"/>
                    <a:gd name="T31" fmla="*/ 87 h 96"/>
                    <a:gd name="T32" fmla="*/ 94 w 128"/>
                    <a:gd name="T33" fmla="*/ 5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4" y="50"/>
                      </a:moveTo>
                      <a:cubicBezTo>
                        <a:pt x="94" y="47"/>
                        <a:pt x="97" y="47"/>
                        <a:pt x="97" y="47"/>
                      </a:cubicBezTo>
                      <a:cubicBezTo>
                        <a:pt x="109" y="40"/>
                        <a:pt x="121" y="30"/>
                        <a:pt x="128" y="24"/>
                      </a:cubicBezTo>
                      <a:cubicBezTo>
                        <a:pt x="125" y="17"/>
                        <a:pt x="125" y="17"/>
                        <a:pt x="125" y="17"/>
                      </a:cubicBezTo>
                      <a:cubicBezTo>
                        <a:pt x="113" y="27"/>
                        <a:pt x="105" y="34"/>
                        <a:pt x="94" y="40"/>
                      </a:cubicBezTo>
                      <a:cubicBezTo>
                        <a:pt x="94" y="40"/>
                        <a:pt x="90" y="40"/>
                        <a:pt x="90" y="40"/>
                      </a:cubicBezTo>
                      <a:cubicBezTo>
                        <a:pt x="90" y="40"/>
                        <a:pt x="86" y="37"/>
                        <a:pt x="86" y="34"/>
                      </a:cubicBezTo>
                      <a:cubicBezTo>
                        <a:pt x="86" y="34"/>
                        <a:pt x="82" y="34"/>
                        <a:pt x="82" y="30"/>
                      </a:cubicBezTo>
                      <a:cubicBezTo>
                        <a:pt x="90" y="30"/>
                        <a:pt x="90" y="27"/>
                        <a:pt x="94" y="27"/>
                      </a:cubicBezTo>
                      <a:cubicBezTo>
                        <a:pt x="101" y="20"/>
                        <a:pt x="109" y="14"/>
                        <a:pt x="117" y="7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5" y="7"/>
                        <a:pt x="97" y="14"/>
                        <a:pt x="90" y="20"/>
                      </a:cubicBezTo>
                      <a:cubicBezTo>
                        <a:pt x="86" y="20"/>
                        <a:pt x="82" y="24"/>
                        <a:pt x="78" y="27"/>
                      </a:cubicBezTo>
                      <a:cubicBezTo>
                        <a:pt x="63" y="14"/>
                        <a:pt x="39" y="14"/>
                        <a:pt x="24" y="24"/>
                      </a:cubicBezTo>
                      <a:cubicBezTo>
                        <a:pt x="4" y="34"/>
                        <a:pt x="0" y="57"/>
                        <a:pt x="16" y="73"/>
                      </a:cubicBezTo>
                      <a:cubicBezTo>
                        <a:pt x="28" y="93"/>
                        <a:pt x="55" y="96"/>
                        <a:pt x="74" y="87"/>
                      </a:cubicBezTo>
                      <a:cubicBezTo>
                        <a:pt x="90" y="77"/>
                        <a:pt x="94" y="63"/>
                        <a:pt x="94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8" name="Freeform 1439"/>
                <p:cNvSpPr>
                  <a:spLocks/>
                </p:cNvSpPr>
                <p:nvPr/>
              </p:nvSpPr>
              <p:spPr bwMode="auto">
                <a:xfrm>
                  <a:off x="1608" y="2434"/>
                  <a:ext cx="14" cy="11"/>
                </a:xfrm>
                <a:custGeom>
                  <a:avLst/>
                  <a:gdLst>
                    <a:gd name="T0" fmla="*/ 10 w 14"/>
                    <a:gd name="T1" fmla="*/ 6 h 11"/>
                    <a:gd name="T2" fmla="*/ 11 w 14"/>
                    <a:gd name="T3" fmla="*/ 5 h 11"/>
                    <a:gd name="T4" fmla="*/ 14 w 14"/>
                    <a:gd name="T5" fmla="*/ 3 h 11"/>
                    <a:gd name="T6" fmla="*/ 13 w 14"/>
                    <a:gd name="T7" fmla="*/ 2 h 11"/>
                    <a:gd name="T8" fmla="*/ 10 w 14"/>
                    <a:gd name="T9" fmla="*/ 5 h 11"/>
                    <a:gd name="T10" fmla="*/ 10 w 14"/>
                    <a:gd name="T11" fmla="*/ 5 h 11"/>
                    <a:gd name="T12" fmla="*/ 9 w 14"/>
                    <a:gd name="T13" fmla="*/ 4 h 11"/>
                    <a:gd name="T14" fmla="*/ 9 w 14"/>
                    <a:gd name="T15" fmla="*/ 4 h 11"/>
                    <a:gd name="T16" fmla="*/ 10 w 14"/>
                    <a:gd name="T17" fmla="*/ 3 h 11"/>
                    <a:gd name="T18" fmla="*/ 13 w 14"/>
                    <a:gd name="T19" fmla="*/ 1 h 11"/>
                    <a:gd name="T20" fmla="*/ 12 w 14"/>
                    <a:gd name="T21" fmla="*/ 0 h 11"/>
                    <a:gd name="T22" fmla="*/ 10 w 14"/>
                    <a:gd name="T23" fmla="*/ 3 h 11"/>
                    <a:gd name="T24" fmla="*/ 9 w 14"/>
                    <a:gd name="T25" fmla="*/ 3 h 11"/>
                    <a:gd name="T26" fmla="*/ 3 w 14"/>
                    <a:gd name="T27" fmla="*/ 3 h 11"/>
                    <a:gd name="T28" fmla="*/ 2 w 14"/>
                    <a:gd name="T29" fmla="*/ 8 h 11"/>
                    <a:gd name="T30" fmla="*/ 8 w 14"/>
                    <a:gd name="T31" fmla="*/ 10 h 11"/>
                    <a:gd name="T32" fmla="*/ 10 w 14"/>
                    <a:gd name="T3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1">
                      <a:moveTo>
                        <a:pt x="10" y="6"/>
                      </a:move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5"/>
                        <a:pt x="13" y="4"/>
                        <a:pt x="14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4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3"/>
                        <a:pt x="10" y="3"/>
                      </a:cubicBezTo>
                      <a:cubicBezTo>
                        <a:pt x="11" y="3"/>
                        <a:pt x="12" y="2"/>
                        <a:pt x="13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1" y="2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2"/>
                        <a:pt x="4" y="2"/>
                        <a:pt x="3" y="3"/>
                      </a:cubicBezTo>
                      <a:cubicBezTo>
                        <a:pt x="1" y="4"/>
                        <a:pt x="0" y="6"/>
                        <a:pt x="2" y="8"/>
                      </a:cubicBezTo>
                      <a:cubicBezTo>
                        <a:pt x="3" y="10"/>
                        <a:pt x="6" y="11"/>
                        <a:pt x="8" y="10"/>
                      </a:cubicBezTo>
                      <a:cubicBezTo>
                        <a:pt x="10" y="9"/>
                        <a:pt x="10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9" name="Freeform 1440"/>
                <p:cNvSpPr>
                  <a:spLocks/>
                </p:cNvSpPr>
                <p:nvPr/>
              </p:nvSpPr>
              <p:spPr bwMode="auto">
                <a:xfrm>
                  <a:off x="2092" y="2157"/>
                  <a:ext cx="13" cy="10"/>
                </a:xfrm>
                <a:custGeom>
                  <a:avLst/>
                  <a:gdLst>
                    <a:gd name="T0" fmla="*/ 34 w 128"/>
                    <a:gd name="T1" fmla="*/ 62 h 96"/>
                    <a:gd name="T2" fmla="*/ 42 w 128"/>
                    <a:gd name="T3" fmla="*/ 55 h 96"/>
                    <a:gd name="T4" fmla="*/ 46 w 128"/>
                    <a:gd name="T5" fmla="*/ 66 h 96"/>
                    <a:gd name="T6" fmla="*/ 49 w 128"/>
                    <a:gd name="T7" fmla="*/ 69 h 96"/>
                    <a:gd name="T8" fmla="*/ 34 w 128"/>
                    <a:gd name="T9" fmla="*/ 76 h 96"/>
                    <a:gd name="T10" fmla="*/ 12 w 128"/>
                    <a:gd name="T11" fmla="*/ 90 h 96"/>
                    <a:gd name="T12" fmla="*/ 19 w 128"/>
                    <a:gd name="T13" fmla="*/ 96 h 96"/>
                    <a:gd name="T14" fmla="*/ 38 w 128"/>
                    <a:gd name="T15" fmla="*/ 83 h 96"/>
                    <a:gd name="T16" fmla="*/ 53 w 128"/>
                    <a:gd name="T17" fmla="*/ 76 h 96"/>
                    <a:gd name="T18" fmla="*/ 102 w 128"/>
                    <a:gd name="T19" fmla="*/ 76 h 96"/>
                    <a:gd name="T20" fmla="*/ 117 w 128"/>
                    <a:gd name="T21" fmla="*/ 21 h 96"/>
                    <a:gd name="T22" fmla="*/ 57 w 128"/>
                    <a:gd name="T23" fmla="*/ 11 h 96"/>
                    <a:gd name="T24" fmla="*/ 38 w 128"/>
                    <a:gd name="T25" fmla="*/ 48 h 96"/>
                    <a:gd name="T26" fmla="*/ 31 w 128"/>
                    <a:gd name="T27" fmla="*/ 55 h 96"/>
                    <a:gd name="T28" fmla="*/ 0 w 128"/>
                    <a:gd name="T29" fmla="*/ 76 h 96"/>
                    <a:gd name="T30" fmla="*/ 8 w 128"/>
                    <a:gd name="T31" fmla="*/ 83 h 96"/>
                    <a:gd name="T32" fmla="*/ 34 w 128"/>
                    <a:gd name="T33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4" y="62"/>
                      </a:moveTo>
                      <a:cubicBezTo>
                        <a:pt x="38" y="59"/>
                        <a:pt x="38" y="59"/>
                        <a:pt x="42" y="55"/>
                      </a:cubicBezTo>
                      <a:cubicBezTo>
                        <a:pt x="42" y="59"/>
                        <a:pt x="46" y="62"/>
                        <a:pt x="46" y="66"/>
                      </a:cubicBezTo>
                      <a:cubicBezTo>
                        <a:pt x="46" y="66"/>
                        <a:pt x="49" y="69"/>
                        <a:pt x="49" y="69"/>
                      </a:cubicBezTo>
                      <a:cubicBezTo>
                        <a:pt x="42" y="72"/>
                        <a:pt x="38" y="72"/>
                        <a:pt x="34" y="76"/>
                      </a:cubicBezTo>
                      <a:cubicBezTo>
                        <a:pt x="27" y="79"/>
                        <a:pt x="19" y="86"/>
                        <a:pt x="12" y="90"/>
                      </a:cubicBezTo>
                      <a:cubicBezTo>
                        <a:pt x="19" y="96"/>
                        <a:pt x="19" y="96"/>
                        <a:pt x="19" y="96"/>
                      </a:cubicBezTo>
                      <a:cubicBezTo>
                        <a:pt x="23" y="93"/>
                        <a:pt x="31" y="86"/>
                        <a:pt x="38" y="83"/>
                      </a:cubicBezTo>
                      <a:cubicBezTo>
                        <a:pt x="42" y="79"/>
                        <a:pt x="49" y="76"/>
                        <a:pt x="53" y="76"/>
                      </a:cubicBezTo>
                      <a:cubicBezTo>
                        <a:pt x="68" y="83"/>
                        <a:pt x="87" y="86"/>
                        <a:pt x="102" y="76"/>
                      </a:cubicBezTo>
                      <a:cubicBezTo>
                        <a:pt x="121" y="62"/>
                        <a:pt x="128" y="38"/>
                        <a:pt x="117" y="21"/>
                      </a:cubicBezTo>
                      <a:cubicBezTo>
                        <a:pt x="102" y="4"/>
                        <a:pt x="76" y="0"/>
                        <a:pt x="57" y="11"/>
                      </a:cubicBezTo>
                      <a:cubicBezTo>
                        <a:pt x="42" y="21"/>
                        <a:pt x="38" y="35"/>
                        <a:pt x="38" y="48"/>
                      </a:cubicBezTo>
                      <a:cubicBezTo>
                        <a:pt x="34" y="52"/>
                        <a:pt x="31" y="55"/>
                        <a:pt x="31" y="55"/>
                      </a:cubicBezTo>
                      <a:cubicBezTo>
                        <a:pt x="19" y="62"/>
                        <a:pt x="8" y="69"/>
                        <a:pt x="0" y="76"/>
                      </a:cubicBezTo>
                      <a:cubicBezTo>
                        <a:pt x="8" y="83"/>
                        <a:pt x="8" y="83"/>
                        <a:pt x="8" y="83"/>
                      </a:cubicBezTo>
                      <a:cubicBezTo>
                        <a:pt x="16" y="76"/>
                        <a:pt x="23" y="69"/>
                        <a:pt x="34" y="6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0" name="Freeform 1441"/>
                <p:cNvSpPr>
                  <a:spLocks/>
                </p:cNvSpPr>
                <p:nvPr/>
              </p:nvSpPr>
              <p:spPr bwMode="auto">
                <a:xfrm>
                  <a:off x="2092" y="2157"/>
                  <a:ext cx="13" cy="10"/>
                </a:xfrm>
                <a:custGeom>
                  <a:avLst/>
                  <a:gdLst>
                    <a:gd name="T0" fmla="*/ 3 w 13"/>
                    <a:gd name="T1" fmla="*/ 6 h 10"/>
                    <a:gd name="T2" fmla="*/ 4 w 13"/>
                    <a:gd name="T3" fmla="*/ 5 h 10"/>
                    <a:gd name="T4" fmla="*/ 5 w 13"/>
                    <a:gd name="T5" fmla="*/ 6 h 10"/>
                    <a:gd name="T6" fmla="*/ 5 w 13"/>
                    <a:gd name="T7" fmla="*/ 7 h 10"/>
                    <a:gd name="T8" fmla="*/ 3 w 13"/>
                    <a:gd name="T9" fmla="*/ 8 h 10"/>
                    <a:gd name="T10" fmla="*/ 1 w 13"/>
                    <a:gd name="T11" fmla="*/ 9 h 10"/>
                    <a:gd name="T12" fmla="*/ 2 w 13"/>
                    <a:gd name="T13" fmla="*/ 10 h 10"/>
                    <a:gd name="T14" fmla="*/ 4 w 13"/>
                    <a:gd name="T15" fmla="*/ 8 h 10"/>
                    <a:gd name="T16" fmla="*/ 5 w 13"/>
                    <a:gd name="T17" fmla="*/ 8 h 10"/>
                    <a:gd name="T18" fmla="*/ 10 w 13"/>
                    <a:gd name="T19" fmla="*/ 8 h 10"/>
                    <a:gd name="T20" fmla="*/ 12 w 13"/>
                    <a:gd name="T21" fmla="*/ 2 h 10"/>
                    <a:gd name="T22" fmla="*/ 6 w 13"/>
                    <a:gd name="T23" fmla="*/ 1 h 10"/>
                    <a:gd name="T24" fmla="*/ 4 w 13"/>
                    <a:gd name="T25" fmla="*/ 5 h 10"/>
                    <a:gd name="T26" fmla="*/ 3 w 13"/>
                    <a:gd name="T27" fmla="*/ 5 h 10"/>
                    <a:gd name="T28" fmla="*/ 0 w 13"/>
                    <a:gd name="T29" fmla="*/ 8 h 10"/>
                    <a:gd name="T30" fmla="*/ 1 w 13"/>
                    <a:gd name="T31" fmla="*/ 8 h 10"/>
                    <a:gd name="T32" fmla="*/ 3 w 13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6"/>
                      </a:move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5" y="6"/>
                        <a:pt x="5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8"/>
                        <a:pt x="2" y="9"/>
                        <a:pt x="1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9"/>
                        <a:pt x="3" y="9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7" y="8"/>
                        <a:pt x="9" y="9"/>
                        <a:pt x="10" y="8"/>
                      </a:cubicBezTo>
                      <a:cubicBezTo>
                        <a:pt x="13" y="6"/>
                        <a:pt x="13" y="4"/>
                        <a:pt x="12" y="2"/>
                      </a:cubicBez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4" y="2"/>
                        <a:pt x="4" y="3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6"/>
                        <a:pt x="1" y="7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1" name="Freeform 1442"/>
                <p:cNvSpPr>
                  <a:spLocks/>
                </p:cNvSpPr>
                <p:nvPr/>
              </p:nvSpPr>
              <p:spPr bwMode="auto">
                <a:xfrm>
                  <a:off x="2080" y="2163"/>
                  <a:ext cx="13" cy="10"/>
                </a:xfrm>
                <a:custGeom>
                  <a:avLst/>
                  <a:gdLst>
                    <a:gd name="T0" fmla="*/ 94 w 128"/>
                    <a:gd name="T1" fmla="*/ 47 h 96"/>
                    <a:gd name="T2" fmla="*/ 97 w 128"/>
                    <a:gd name="T3" fmla="*/ 47 h 96"/>
                    <a:gd name="T4" fmla="*/ 128 w 128"/>
                    <a:gd name="T5" fmla="*/ 24 h 96"/>
                    <a:gd name="T6" fmla="*/ 125 w 128"/>
                    <a:gd name="T7" fmla="*/ 17 h 96"/>
                    <a:gd name="T8" fmla="*/ 90 w 128"/>
                    <a:gd name="T9" fmla="*/ 40 h 96"/>
                    <a:gd name="T10" fmla="*/ 90 w 128"/>
                    <a:gd name="T11" fmla="*/ 40 h 96"/>
                    <a:gd name="T12" fmla="*/ 82 w 128"/>
                    <a:gd name="T13" fmla="*/ 34 h 96"/>
                    <a:gd name="T14" fmla="*/ 82 w 128"/>
                    <a:gd name="T15" fmla="*/ 30 h 96"/>
                    <a:gd name="T16" fmla="*/ 94 w 128"/>
                    <a:gd name="T17" fmla="*/ 24 h 96"/>
                    <a:gd name="T18" fmla="*/ 117 w 128"/>
                    <a:gd name="T19" fmla="*/ 7 h 96"/>
                    <a:gd name="T20" fmla="*/ 113 w 128"/>
                    <a:gd name="T21" fmla="*/ 0 h 96"/>
                    <a:gd name="T22" fmla="*/ 86 w 128"/>
                    <a:gd name="T23" fmla="*/ 17 h 96"/>
                    <a:gd name="T24" fmla="*/ 74 w 128"/>
                    <a:gd name="T25" fmla="*/ 24 h 96"/>
                    <a:gd name="T26" fmla="*/ 24 w 128"/>
                    <a:gd name="T27" fmla="*/ 24 h 96"/>
                    <a:gd name="T28" fmla="*/ 12 w 128"/>
                    <a:gd name="T29" fmla="*/ 73 h 96"/>
                    <a:gd name="T30" fmla="*/ 70 w 128"/>
                    <a:gd name="T31" fmla="*/ 83 h 96"/>
                    <a:gd name="T32" fmla="*/ 94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4" y="47"/>
                      </a:moveTo>
                      <a:cubicBezTo>
                        <a:pt x="94" y="47"/>
                        <a:pt x="97" y="47"/>
                        <a:pt x="97" y="47"/>
                      </a:cubicBezTo>
                      <a:cubicBezTo>
                        <a:pt x="109" y="37"/>
                        <a:pt x="117" y="30"/>
                        <a:pt x="128" y="24"/>
                      </a:cubicBezTo>
                      <a:cubicBezTo>
                        <a:pt x="125" y="17"/>
                        <a:pt x="125" y="17"/>
                        <a:pt x="125" y="17"/>
                      </a:cubicBezTo>
                      <a:cubicBezTo>
                        <a:pt x="113" y="24"/>
                        <a:pt x="105" y="30"/>
                        <a:pt x="90" y="40"/>
                      </a:cubicBezTo>
                      <a:cubicBezTo>
                        <a:pt x="90" y="40"/>
                        <a:pt x="90" y="40"/>
                        <a:pt x="90" y="40"/>
                      </a:cubicBezTo>
                      <a:cubicBezTo>
                        <a:pt x="86" y="37"/>
                        <a:pt x="86" y="37"/>
                        <a:pt x="82" y="34"/>
                      </a:cubicBezTo>
                      <a:cubicBezTo>
                        <a:pt x="82" y="34"/>
                        <a:pt x="82" y="30"/>
                        <a:pt x="82" y="30"/>
                      </a:cubicBezTo>
                      <a:cubicBezTo>
                        <a:pt x="86" y="30"/>
                        <a:pt x="90" y="27"/>
                        <a:pt x="94" y="24"/>
                      </a:cubicBezTo>
                      <a:cubicBezTo>
                        <a:pt x="101" y="20"/>
                        <a:pt x="109" y="14"/>
                        <a:pt x="117" y="7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01" y="7"/>
                        <a:pt x="94" y="14"/>
                        <a:pt x="86" y="17"/>
                      </a:cubicBezTo>
                      <a:cubicBezTo>
                        <a:pt x="82" y="20"/>
                        <a:pt x="78" y="24"/>
                        <a:pt x="74" y="24"/>
                      </a:cubicBezTo>
                      <a:cubicBezTo>
                        <a:pt x="63" y="14"/>
                        <a:pt x="39" y="14"/>
                        <a:pt x="24" y="24"/>
                      </a:cubicBezTo>
                      <a:cubicBezTo>
                        <a:pt x="4" y="34"/>
                        <a:pt x="0" y="57"/>
                        <a:pt x="12" y="73"/>
                      </a:cubicBezTo>
                      <a:cubicBezTo>
                        <a:pt x="28" y="90"/>
                        <a:pt x="51" y="96"/>
                        <a:pt x="70" y="83"/>
                      </a:cubicBezTo>
                      <a:cubicBezTo>
                        <a:pt x="86" y="77"/>
                        <a:pt x="94" y="63"/>
                        <a:pt x="94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2" name="Freeform 1443"/>
                <p:cNvSpPr>
                  <a:spLocks/>
                </p:cNvSpPr>
                <p:nvPr/>
              </p:nvSpPr>
              <p:spPr bwMode="auto">
                <a:xfrm>
                  <a:off x="2080" y="2163"/>
                  <a:ext cx="13" cy="10"/>
                </a:xfrm>
                <a:custGeom>
                  <a:avLst/>
                  <a:gdLst>
                    <a:gd name="T0" fmla="*/ 10 w 13"/>
                    <a:gd name="T1" fmla="*/ 5 h 10"/>
                    <a:gd name="T2" fmla="*/ 10 w 13"/>
                    <a:gd name="T3" fmla="*/ 5 h 10"/>
                    <a:gd name="T4" fmla="*/ 13 w 13"/>
                    <a:gd name="T5" fmla="*/ 3 h 10"/>
                    <a:gd name="T6" fmla="*/ 13 w 13"/>
                    <a:gd name="T7" fmla="*/ 2 h 10"/>
                    <a:gd name="T8" fmla="*/ 9 w 13"/>
                    <a:gd name="T9" fmla="*/ 5 h 10"/>
                    <a:gd name="T10" fmla="*/ 9 w 13"/>
                    <a:gd name="T11" fmla="*/ 5 h 10"/>
                    <a:gd name="T12" fmla="*/ 9 w 13"/>
                    <a:gd name="T13" fmla="*/ 4 h 10"/>
                    <a:gd name="T14" fmla="*/ 9 w 13"/>
                    <a:gd name="T15" fmla="*/ 3 h 10"/>
                    <a:gd name="T16" fmla="*/ 10 w 13"/>
                    <a:gd name="T17" fmla="*/ 3 h 10"/>
                    <a:gd name="T18" fmla="*/ 12 w 13"/>
                    <a:gd name="T19" fmla="*/ 1 h 10"/>
                    <a:gd name="T20" fmla="*/ 12 w 13"/>
                    <a:gd name="T21" fmla="*/ 0 h 10"/>
                    <a:gd name="T22" fmla="*/ 9 w 13"/>
                    <a:gd name="T23" fmla="*/ 2 h 10"/>
                    <a:gd name="T24" fmla="*/ 8 w 13"/>
                    <a:gd name="T25" fmla="*/ 3 h 10"/>
                    <a:gd name="T26" fmla="*/ 2 w 13"/>
                    <a:gd name="T27" fmla="*/ 3 h 10"/>
                    <a:gd name="T28" fmla="*/ 1 w 13"/>
                    <a:gd name="T29" fmla="*/ 8 h 10"/>
                    <a:gd name="T30" fmla="*/ 7 w 13"/>
                    <a:gd name="T31" fmla="*/ 9 h 10"/>
                    <a:gd name="T32" fmla="*/ 10 w 13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2" y="3"/>
                        <a:pt x="13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3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2"/>
                        <a:pt x="11" y="2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8" y="3"/>
                        <a:pt x="8" y="3"/>
                      </a:cubicBezTo>
                      <a:cubicBezTo>
                        <a:pt x="7" y="2"/>
                        <a:pt x="4" y="2"/>
                        <a:pt x="2" y="3"/>
                      </a:cubicBezTo>
                      <a:cubicBezTo>
                        <a:pt x="0" y="4"/>
                        <a:pt x="0" y="6"/>
                        <a:pt x="1" y="8"/>
                      </a:cubicBezTo>
                      <a:cubicBezTo>
                        <a:pt x="3" y="10"/>
                        <a:pt x="5" y="10"/>
                        <a:pt x="7" y="9"/>
                      </a:cubicBezTo>
                      <a:cubicBezTo>
                        <a:pt x="9" y="8"/>
                        <a:pt x="10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3" name="Freeform 1444"/>
                <p:cNvSpPr>
                  <a:spLocks/>
                </p:cNvSpPr>
                <p:nvPr/>
              </p:nvSpPr>
              <p:spPr bwMode="auto">
                <a:xfrm>
                  <a:off x="1627" y="2434"/>
                  <a:ext cx="13" cy="11"/>
                </a:xfrm>
                <a:custGeom>
                  <a:avLst/>
                  <a:gdLst>
                    <a:gd name="T0" fmla="*/ 31 w 128"/>
                    <a:gd name="T1" fmla="*/ 60 h 96"/>
                    <a:gd name="T2" fmla="*/ 39 w 128"/>
                    <a:gd name="T3" fmla="*/ 57 h 96"/>
                    <a:gd name="T4" fmla="*/ 47 w 128"/>
                    <a:gd name="T5" fmla="*/ 63 h 96"/>
                    <a:gd name="T6" fmla="*/ 47 w 128"/>
                    <a:gd name="T7" fmla="*/ 67 h 96"/>
                    <a:gd name="T8" fmla="*/ 31 w 128"/>
                    <a:gd name="T9" fmla="*/ 77 h 96"/>
                    <a:gd name="T10" fmla="*/ 12 w 128"/>
                    <a:gd name="T11" fmla="*/ 90 h 96"/>
                    <a:gd name="T12" fmla="*/ 16 w 128"/>
                    <a:gd name="T13" fmla="*/ 96 h 96"/>
                    <a:gd name="T14" fmla="*/ 39 w 128"/>
                    <a:gd name="T15" fmla="*/ 80 h 96"/>
                    <a:gd name="T16" fmla="*/ 55 w 128"/>
                    <a:gd name="T17" fmla="*/ 73 h 96"/>
                    <a:gd name="T18" fmla="*/ 105 w 128"/>
                    <a:gd name="T19" fmla="*/ 73 h 96"/>
                    <a:gd name="T20" fmla="*/ 117 w 128"/>
                    <a:gd name="T21" fmla="*/ 20 h 96"/>
                    <a:gd name="T22" fmla="*/ 55 w 128"/>
                    <a:gd name="T23" fmla="*/ 14 h 96"/>
                    <a:gd name="T24" fmla="*/ 35 w 128"/>
                    <a:gd name="T25" fmla="*/ 50 h 96"/>
                    <a:gd name="T26" fmla="*/ 28 w 128"/>
                    <a:gd name="T27" fmla="*/ 57 h 96"/>
                    <a:gd name="T28" fmla="*/ 0 w 128"/>
                    <a:gd name="T29" fmla="*/ 77 h 96"/>
                    <a:gd name="T30" fmla="*/ 4 w 128"/>
                    <a:gd name="T31" fmla="*/ 83 h 96"/>
                    <a:gd name="T32" fmla="*/ 31 w 128"/>
                    <a:gd name="T33" fmla="*/ 6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60"/>
                      </a:moveTo>
                      <a:cubicBezTo>
                        <a:pt x="35" y="60"/>
                        <a:pt x="39" y="57"/>
                        <a:pt x="39" y="57"/>
                      </a:cubicBezTo>
                      <a:cubicBezTo>
                        <a:pt x="39" y="60"/>
                        <a:pt x="43" y="63"/>
                        <a:pt x="47" y="63"/>
                      </a:cubicBezTo>
                      <a:cubicBezTo>
                        <a:pt x="47" y="67"/>
                        <a:pt x="47" y="67"/>
                        <a:pt x="47" y="67"/>
                      </a:cubicBezTo>
                      <a:cubicBezTo>
                        <a:pt x="43" y="70"/>
                        <a:pt x="39" y="73"/>
                        <a:pt x="31" y="77"/>
                      </a:cubicBezTo>
                      <a:cubicBezTo>
                        <a:pt x="28" y="80"/>
                        <a:pt x="20" y="83"/>
                        <a:pt x="12" y="90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4" y="90"/>
                        <a:pt x="31" y="83"/>
                        <a:pt x="39" y="80"/>
                      </a:cubicBezTo>
                      <a:cubicBezTo>
                        <a:pt x="43" y="77"/>
                        <a:pt x="51" y="77"/>
                        <a:pt x="55" y="73"/>
                      </a:cubicBezTo>
                      <a:cubicBezTo>
                        <a:pt x="70" y="80"/>
                        <a:pt x="90" y="83"/>
                        <a:pt x="105" y="73"/>
                      </a:cubicBezTo>
                      <a:cubicBezTo>
                        <a:pt x="125" y="60"/>
                        <a:pt x="128" y="37"/>
                        <a:pt x="117" y="20"/>
                      </a:cubicBezTo>
                      <a:cubicBezTo>
                        <a:pt x="101" y="4"/>
                        <a:pt x="74" y="0"/>
                        <a:pt x="55" y="14"/>
                      </a:cubicBezTo>
                      <a:cubicBezTo>
                        <a:pt x="39" y="20"/>
                        <a:pt x="35" y="37"/>
                        <a:pt x="35" y="50"/>
                      </a:cubicBezTo>
                      <a:cubicBezTo>
                        <a:pt x="35" y="50"/>
                        <a:pt x="31" y="53"/>
                        <a:pt x="28" y="57"/>
                      </a:cubicBezTo>
                      <a:cubicBezTo>
                        <a:pt x="16" y="60"/>
                        <a:pt x="8" y="70"/>
                        <a:pt x="0" y="77"/>
                      </a:cubicBezTo>
                      <a:cubicBezTo>
                        <a:pt x="4" y="83"/>
                        <a:pt x="4" y="83"/>
                        <a:pt x="4" y="83"/>
                      </a:cubicBezTo>
                      <a:cubicBezTo>
                        <a:pt x="16" y="73"/>
                        <a:pt x="24" y="67"/>
                        <a:pt x="31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4" name="Freeform 1445"/>
                <p:cNvSpPr>
                  <a:spLocks/>
                </p:cNvSpPr>
                <p:nvPr/>
              </p:nvSpPr>
              <p:spPr bwMode="auto">
                <a:xfrm>
                  <a:off x="1627" y="2434"/>
                  <a:ext cx="13" cy="11"/>
                </a:xfrm>
                <a:custGeom>
                  <a:avLst/>
                  <a:gdLst>
                    <a:gd name="T0" fmla="*/ 3 w 13"/>
                    <a:gd name="T1" fmla="*/ 7 h 11"/>
                    <a:gd name="T2" fmla="*/ 4 w 13"/>
                    <a:gd name="T3" fmla="*/ 6 h 11"/>
                    <a:gd name="T4" fmla="*/ 5 w 13"/>
                    <a:gd name="T5" fmla="*/ 7 h 11"/>
                    <a:gd name="T6" fmla="*/ 5 w 13"/>
                    <a:gd name="T7" fmla="*/ 8 h 11"/>
                    <a:gd name="T8" fmla="*/ 3 w 13"/>
                    <a:gd name="T9" fmla="*/ 9 h 11"/>
                    <a:gd name="T10" fmla="*/ 1 w 13"/>
                    <a:gd name="T11" fmla="*/ 10 h 11"/>
                    <a:gd name="T12" fmla="*/ 2 w 13"/>
                    <a:gd name="T13" fmla="*/ 11 h 11"/>
                    <a:gd name="T14" fmla="*/ 4 w 13"/>
                    <a:gd name="T15" fmla="*/ 9 h 11"/>
                    <a:gd name="T16" fmla="*/ 6 w 13"/>
                    <a:gd name="T17" fmla="*/ 8 h 11"/>
                    <a:gd name="T18" fmla="*/ 11 w 13"/>
                    <a:gd name="T19" fmla="*/ 8 h 11"/>
                    <a:gd name="T20" fmla="*/ 12 w 13"/>
                    <a:gd name="T21" fmla="*/ 3 h 11"/>
                    <a:gd name="T22" fmla="*/ 6 w 13"/>
                    <a:gd name="T23" fmla="*/ 2 h 11"/>
                    <a:gd name="T24" fmla="*/ 4 w 13"/>
                    <a:gd name="T25" fmla="*/ 6 h 11"/>
                    <a:gd name="T26" fmla="*/ 3 w 13"/>
                    <a:gd name="T27" fmla="*/ 6 h 11"/>
                    <a:gd name="T28" fmla="*/ 0 w 13"/>
                    <a:gd name="T29" fmla="*/ 9 h 11"/>
                    <a:gd name="T30" fmla="*/ 0 w 13"/>
                    <a:gd name="T31" fmla="*/ 9 h 11"/>
                    <a:gd name="T32" fmla="*/ 3 w 13"/>
                    <a:gd name="T3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1">
                      <a:moveTo>
                        <a:pt x="3" y="7"/>
                      </a:moveTo>
                      <a:cubicBezTo>
                        <a:pt x="4" y="7"/>
                        <a:pt x="4" y="6"/>
                        <a:pt x="4" y="6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4" y="8"/>
                        <a:pt x="4" y="8"/>
                        <a:pt x="3" y="9"/>
                      </a:cubicBezTo>
                      <a:cubicBezTo>
                        <a:pt x="3" y="9"/>
                        <a:pt x="2" y="9"/>
                        <a:pt x="1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3" y="9"/>
                        <a:pt x="4" y="9"/>
                      </a:cubicBezTo>
                      <a:cubicBezTo>
                        <a:pt x="4" y="9"/>
                        <a:pt x="5" y="9"/>
                        <a:pt x="6" y="8"/>
                      </a:cubicBezTo>
                      <a:cubicBezTo>
                        <a:pt x="7" y="9"/>
                        <a:pt x="9" y="9"/>
                        <a:pt x="11" y="8"/>
                      </a:cubicBezTo>
                      <a:cubicBezTo>
                        <a:pt x="13" y="7"/>
                        <a:pt x="13" y="4"/>
                        <a:pt x="12" y="3"/>
                      </a:cubicBezTo>
                      <a:cubicBezTo>
                        <a:pt x="11" y="1"/>
                        <a:pt x="8" y="0"/>
                        <a:pt x="6" y="2"/>
                      </a:cubicBezTo>
                      <a:cubicBezTo>
                        <a:pt x="4" y="3"/>
                        <a:pt x="4" y="4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2" y="7"/>
                        <a:pt x="1" y="8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8"/>
                        <a:pt x="2" y="8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5" name="Freeform 1446"/>
                <p:cNvSpPr>
                  <a:spLocks/>
                </p:cNvSpPr>
                <p:nvPr/>
              </p:nvSpPr>
              <p:spPr bwMode="auto">
                <a:xfrm>
                  <a:off x="1615" y="2443"/>
                  <a:ext cx="14" cy="8"/>
                </a:xfrm>
                <a:custGeom>
                  <a:avLst/>
                  <a:gdLst>
                    <a:gd name="T0" fmla="*/ 94 w 128"/>
                    <a:gd name="T1" fmla="*/ 39 h 80"/>
                    <a:gd name="T2" fmla="*/ 97 w 128"/>
                    <a:gd name="T3" fmla="*/ 36 h 80"/>
                    <a:gd name="T4" fmla="*/ 128 w 128"/>
                    <a:gd name="T5" fmla="*/ 17 h 80"/>
                    <a:gd name="T6" fmla="*/ 121 w 128"/>
                    <a:gd name="T7" fmla="*/ 12 h 80"/>
                    <a:gd name="T8" fmla="*/ 94 w 128"/>
                    <a:gd name="T9" fmla="*/ 31 h 80"/>
                    <a:gd name="T10" fmla="*/ 90 w 128"/>
                    <a:gd name="T11" fmla="*/ 34 h 80"/>
                    <a:gd name="T12" fmla="*/ 82 w 128"/>
                    <a:gd name="T13" fmla="*/ 28 h 80"/>
                    <a:gd name="T14" fmla="*/ 82 w 128"/>
                    <a:gd name="T15" fmla="*/ 25 h 80"/>
                    <a:gd name="T16" fmla="*/ 94 w 128"/>
                    <a:gd name="T17" fmla="*/ 20 h 80"/>
                    <a:gd name="T18" fmla="*/ 117 w 128"/>
                    <a:gd name="T19" fmla="*/ 6 h 80"/>
                    <a:gd name="T20" fmla="*/ 109 w 128"/>
                    <a:gd name="T21" fmla="*/ 0 h 80"/>
                    <a:gd name="T22" fmla="*/ 86 w 128"/>
                    <a:gd name="T23" fmla="*/ 14 h 80"/>
                    <a:gd name="T24" fmla="*/ 74 w 128"/>
                    <a:gd name="T25" fmla="*/ 23 h 80"/>
                    <a:gd name="T26" fmla="*/ 24 w 128"/>
                    <a:gd name="T27" fmla="*/ 20 h 80"/>
                    <a:gd name="T28" fmla="*/ 16 w 128"/>
                    <a:gd name="T29" fmla="*/ 64 h 80"/>
                    <a:gd name="T30" fmla="*/ 74 w 128"/>
                    <a:gd name="T31" fmla="*/ 69 h 80"/>
                    <a:gd name="T32" fmla="*/ 94 w 128"/>
                    <a:gd name="T33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4" y="39"/>
                      </a:moveTo>
                      <a:cubicBezTo>
                        <a:pt x="94" y="39"/>
                        <a:pt x="97" y="39"/>
                        <a:pt x="97" y="36"/>
                      </a:cubicBezTo>
                      <a:cubicBezTo>
                        <a:pt x="109" y="31"/>
                        <a:pt x="117" y="25"/>
                        <a:pt x="128" y="17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cubicBezTo>
                        <a:pt x="113" y="20"/>
                        <a:pt x="101" y="25"/>
                        <a:pt x="94" y="31"/>
                      </a:cubicBezTo>
                      <a:cubicBezTo>
                        <a:pt x="90" y="34"/>
                        <a:pt x="90" y="34"/>
                        <a:pt x="90" y="34"/>
                      </a:cubicBezTo>
                      <a:cubicBezTo>
                        <a:pt x="86" y="31"/>
                        <a:pt x="86" y="31"/>
                        <a:pt x="82" y="28"/>
                      </a:cubicBezTo>
                      <a:cubicBezTo>
                        <a:pt x="82" y="28"/>
                        <a:pt x="82" y="25"/>
                        <a:pt x="82" y="25"/>
                      </a:cubicBezTo>
                      <a:cubicBezTo>
                        <a:pt x="86" y="25"/>
                        <a:pt x="90" y="23"/>
                        <a:pt x="94" y="20"/>
                      </a:cubicBezTo>
                      <a:cubicBezTo>
                        <a:pt x="101" y="17"/>
                        <a:pt x="109" y="12"/>
                        <a:pt x="117" y="6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1" y="6"/>
                        <a:pt x="94" y="12"/>
                        <a:pt x="86" y="14"/>
                      </a:cubicBezTo>
                      <a:cubicBezTo>
                        <a:pt x="82" y="17"/>
                        <a:pt x="78" y="20"/>
                        <a:pt x="74" y="23"/>
                      </a:cubicBezTo>
                      <a:cubicBezTo>
                        <a:pt x="59" y="12"/>
                        <a:pt x="39" y="12"/>
                        <a:pt x="24" y="20"/>
                      </a:cubicBezTo>
                      <a:cubicBezTo>
                        <a:pt x="4" y="31"/>
                        <a:pt x="0" y="50"/>
                        <a:pt x="16" y="64"/>
                      </a:cubicBezTo>
                      <a:cubicBezTo>
                        <a:pt x="28" y="78"/>
                        <a:pt x="55" y="80"/>
                        <a:pt x="74" y="69"/>
                      </a:cubicBezTo>
                      <a:cubicBezTo>
                        <a:pt x="90" y="64"/>
                        <a:pt x="94" y="53"/>
                        <a:pt x="94" y="3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6" name="Freeform 1447"/>
                <p:cNvSpPr>
                  <a:spLocks/>
                </p:cNvSpPr>
                <p:nvPr/>
              </p:nvSpPr>
              <p:spPr bwMode="auto">
                <a:xfrm>
                  <a:off x="1615" y="2443"/>
                  <a:ext cx="14" cy="8"/>
                </a:xfrm>
                <a:custGeom>
                  <a:avLst/>
                  <a:gdLst>
                    <a:gd name="T0" fmla="*/ 10 w 14"/>
                    <a:gd name="T1" fmla="*/ 4 h 8"/>
                    <a:gd name="T2" fmla="*/ 10 w 14"/>
                    <a:gd name="T3" fmla="*/ 4 h 8"/>
                    <a:gd name="T4" fmla="*/ 14 w 14"/>
                    <a:gd name="T5" fmla="*/ 2 h 8"/>
                    <a:gd name="T6" fmla="*/ 13 w 14"/>
                    <a:gd name="T7" fmla="*/ 1 h 8"/>
                    <a:gd name="T8" fmla="*/ 10 w 14"/>
                    <a:gd name="T9" fmla="*/ 3 h 8"/>
                    <a:gd name="T10" fmla="*/ 10 w 14"/>
                    <a:gd name="T11" fmla="*/ 4 h 8"/>
                    <a:gd name="T12" fmla="*/ 9 w 14"/>
                    <a:gd name="T13" fmla="*/ 3 h 8"/>
                    <a:gd name="T14" fmla="*/ 9 w 14"/>
                    <a:gd name="T15" fmla="*/ 3 h 8"/>
                    <a:gd name="T16" fmla="*/ 10 w 14"/>
                    <a:gd name="T17" fmla="*/ 2 h 8"/>
                    <a:gd name="T18" fmla="*/ 12 w 14"/>
                    <a:gd name="T19" fmla="*/ 1 h 8"/>
                    <a:gd name="T20" fmla="*/ 12 w 14"/>
                    <a:gd name="T21" fmla="*/ 0 h 8"/>
                    <a:gd name="T22" fmla="*/ 9 w 14"/>
                    <a:gd name="T23" fmla="*/ 1 h 8"/>
                    <a:gd name="T24" fmla="*/ 8 w 14"/>
                    <a:gd name="T25" fmla="*/ 2 h 8"/>
                    <a:gd name="T26" fmla="*/ 3 w 14"/>
                    <a:gd name="T27" fmla="*/ 2 h 8"/>
                    <a:gd name="T28" fmla="*/ 2 w 14"/>
                    <a:gd name="T29" fmla="*/ 7 h 8"/>
                    <a:gd name="T30" fmla="*/ 8 w 14"/>
                    <a:gd name="T31" fmla="*/ 7 h 8"/>
                    <a:gd name="T32" fmla="*/ 10 w 14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8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2" y="3"/>
                        <a:pt x="12" y="3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10" y="2"/>
                        <a:pt x="10" y="2"/>
                      </a:cubicBezTo>
                      <a:cubicBezTo>
                        <a:pt x="11" y="2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9" y="2"/>
                        <a:pt x="8" y="2"/>
                        <a:pt x="8" y="2"/>
                      </a:cubicBezTo>
                      <a:cubicBezTo>
                        <a:pt x="6" y="1"/>
                        <a:pt x="4" y="1"/>
                        <a:pt x="3" y="2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3" y="8"/>
                        <a:pt x="6" y="8"/>
                        <a:pt x="8" y="7"/>
                      </a:cubicBezTo>
                      <a:cubicBezTo>
                        <a:pt x="10" y="7"/>
                        <a:pt x="10" y="6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7" name="Freeform 1448"/>
                <p:cNvSpPr>
                  <a:spLocks/>
                </p:cNvSpPr>
                <p:nvPr/>
              </p:nvSpPr>
              <p:spPr bwMode="auto">
                <a:xfrm>
                  <a:off x="2087" y="2150"/>
                  <a:ext cx="13" cy="10"/>
                </a:xfrm>
                <a:custGeom>
                  <a:avLst/>
                  <a:gdLst>
                    <a:gd name="T0" fmla="*/ 31 w 128"/>
                    <a:gd name="T1" fmla="*/ 60 h 96"/>
                    <a:gd name="T2" fmla="*/ 38 w 128"/>
                    <a:gd name="T3" fmla="*/ 57 h 96"/>
                    <a:gd name="T4" fmla="*/ 46 w 128"/>
                    <a:gd name="T5" fmla="*/ 63 h 96"/>
                    <a:gd name="T6" fmla="*/ 46 w 128"/>
                    <a:gd name="T7" fmla="*/ 67 h 96"/>
                    <a:gd name="T8" fmla="*/ 31 w 128"/>
                    <a:gd name="T9" fmla="*/ 77 h 96"/>
                    <a:gd name="T10" fmla="*/ 12 w 128"/>
                    <a:gd name="T11" fmla="*/ 90 h 96"/>
                    <a:gd name="T12" fmla="*/ 16 w 128"/>
                    <a:gd name="T13" fmla="*/ 96 h 96"/>
                    <a:gd name="T14" fmla="*/ 38 w 128"/>
                    <a:gd name="T15" fmla="*/ 80 h 96"/>
                    <a:gd name="T16" fmla="*/ 53 w 128"/>
                    <a:gd name="T17" fmla="*/ 73 h 96"/>
                    <a:gd name="T18" fmla="*/ 102 w 128"/>
                    <a:gd name="T19" fmla="*/ 73 h 96"/>
                    <a:gd name="T20" fmla="*/ 113 w 128"/>
                    <a:gd name="T21" fmla="*/ 20 h 96"/>
                    <a:gd name="T22" fmla="*/ 53 w 128"/>
                    <a:gd name="T23" fmla="*/ 14 h 96"/>
                    <a:gd name="T24" fmla="*/ 34 w 128"/>
                    <a:gd name="T25" fmla="*/ 50 h 96"/>
                    <a:gd name="T26" fmla="*/ 27 w 128"/>
                    <a:gd name="T27" fmla="*/ 57 h 96"/>
                    <a:gd name="T28" fmla="*/ 0 w 128"/>
                    <a:gd name="T29" fmla="*/ 77 h 96"/>
                    <a:gd name="T30" fmla="*/ 4 w 128"/>
                    <a:gd name="T31" fmla="*/ 83 h 96"/>
                    <a:gd name="T32" fmla="*/ 31 w 128"/>
                    <a:gd name="T33" fmla="*/ 6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60"/>
                      </a:moveTo>
                      <a:cubicBezTo>
                        <a:pt x="34" y="60"/>
                        <a:pt x="38" y="57"/>
                        <a:pt x="38" y="57"/>
                      </a:cubicBezTo>
                      <a:cubicBezTo>
                        <a:pt x="38" y="60"/>
                        <a:pt x="42" y="63"/>
                        <a:pt x="46" y="63"/>
                      </a:cubicBezTo>
                      <a:cubicBezTo>
                        <a:pt x="46" y="67"/>
                        <a:pt x="46" y="67"/>
                        <a:pt x="46" y="67"/>
                      </a:cubicBezTo>
                      <a:cubicBezTo>
                        <a:pt x="42" y="70"/>
                        <a:pt x="38" y="73"/>
                        <a:pt x="31" y="77"/>
                      </a:cubicBezTo>
                      <a:cubicBezTo>
                        <a:pt x="27" y="80"/>
                        <a:pt x="19" y="83"/>
                        <a:pt x="12" y="90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3" y="90"/>
                        <a:pt x="31" y="83"/>
                        <a:pt x="38" y="80"/>
                      </a:cubicBezTo>
                      <a:cubicBezTo>
                        <a:pt x="42" y="77"/>
                        <a:pt x="49" y="77"/>
                        <a:pt x="53" y="73"/>
                      </a:cubicBezTo>
                      <a:cubicBezTo>
                        <a:pt x="68" y="80"/>
                        <a:pt x="87" y="83"/>
                        <a:pt x="102" y="73"/>
                      </a:cubicBezTo>
                      <a:cubicBezTo>
                        <a:pt x="121" y="60"/>
                        <a:pt x="128" y="37"/>
                        <a:pt x="113" y="20"/>
                      </a:cubicBezTo>
                      <a:cubicBezTo>
                        <a:pt x="98" y="4"/>
                        <a:pt x="72" y="0"/>
                        <a:pt x="53" y="14"/>
                      </a:cubicBezTo>
                      <a:cubicBezTo>
                        <a:pt x="38" y="20"/>
                        <a:pt x="34" y="37"/>
                        <a:pt x="34" y="50"/>
                      </a:cubicBezTo>
                      <a:cubicBezTo>
                        <a:pt x="34" y="50"/>
                        <a:pt x="31" y="53"/>
                        <a:pt x="27" y="57"/>
                      </a:cubicBezTo>
                      <a:cubicBezTo>
                        <a:pt x="19" y="60"/>
                        <a:pt x="8" y="70"/>
                        <a:pt x="0" y="77"/>
                      </a:cubicBezTo>
                      <a:cubicBezTo>
                        <a:pt x="4" y="83"/>
                        <a:pt x="4" y="83"/>
                        <a:pt x="4" y="83"/>
                      </a:cubicBezTo>
                      <a:cubicBezTo>
                        <a:pt x="16" y="73"/>
                        <a:pt x="23" y="67"/>
                        <a:pt x="31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8" name="Freeform 1449"/>
                <p:cNvSpPr>
                  <a:spLocks/>
                </p:cNvSpPr>
                <p:nvPr/>
              </p:nvSpPr>
              <p:spPr bwMode="auto">
                <a:xfrm>
                  <a:off x="2087" y="2150"/>
                  <a:ext cx="13" cy="10"/>
                </a:xfrm>
                <a:custGeom>
                  <a:avLst/>
                  <a:gdLst>
                    <a:gd name="T0" fmla="*/ 3 w 13"/>
                    <a:gd name="T1" fmla="*/ 6 h 10"/>
                    <a:gd name="T2" fmla="*/ 4 w 13"/>
                    <a:gd name="T3" fmla="*/ 6 h 10"/>
                    <a:gd name="T4" fmla="*/ 5 w 13"/>
                    <a:gd name="T5" fmla="*/ 6 h 10"/>
                    <a:gd name="T6" fmla="*/ 5 w 13"/>
                    <a:gd name="T7" fmla="*/ 7 h 10"/>
                    <a:gd name="T8" fmla="*/ 3 w 13"/>
                    <a:gd name="T9" fmla="*/ 8 h 10"/>
                    <a:gd name="T10" fmla="*/ 1 w 13"/>
                    <a:gd name="T11" fmla="*/ 9 h 10"/>
                    <a:gd name="T12" fmla="*/ 1 w 13"/>
                    <a:gd name="T13" fmla="*/ 10 h 10"/>
                    <a:gd name="T14" fmla="*/ 4 w 13"/>
                    <a:gd name="T15" fmla="*/ 8 h 10"/>
                    <a:gd name="T16" fmla="*/ 5 w 13"/>
                    <a:gd name="T17" fmla="*/ 7 h 10"/>
                    <a:gd name="T18" fmla="*/ 10 w 13"/>
                    <a:gd name="T19" fmla="*/ 7 h 10"/>
                    <a:gd name="T20" fmla="*/ 12 w 13"/>
                    <a:gd name="T21" fmla="*/ 2 h 10"/>
                    <a:gd name="T22" fmla="*/ 5 w 13"/>
                    <a:gd name="T23" fmla="*/ 1 h 10"/>
                    <a:gd name="T24" fmla="*/ 3 w 13"/>
                    <a:gd name="T25" fmla="*/ 5 h 10"/>
                    <a:gd name="T26" fmla="*/ 3 w 13"/>
                    <a:gd name="T27" fmla="*/ 6 h 10"/>
                    <a:gd name="T28" fmla="*/ 0 w 13"/>
                    <a:gd name="T29" fmla="*/ 8 h 10"/>
                    <a:gd name="T30" fmla="*/ 0 w 13"/>
                    <a:gd name="T31" fmla="*/ 9 h 10"/>
                    <a:gd name="T32" fmla="*/ 3 w 13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6"/>
                      </a:move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8"/>
                        <a:pt x="2" y="9"/>
                        <a:pt x="1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2" y="9"/>
                        <a:pt x="3" y="9"/>
                        <a:pt x="4" y="8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8"/>
                        <a:pt x="9" y="9"/>
                        <a:pt x="10" y="7"/>
                      </a:cubicBezTo>
                      <a:cubicBezTo>
                        <a:pt x="12" y="6"/>
                        <a:pt x="13" y="4"/>
                        <a:pt x="12" y="2"/>
                      </a:cubicBezTo>
                      <a:cubicBezTo>
                        <a:pt x="10" y="0"/>
                        <a:pt x="7" y="0"/>
                        <a:pt x="5" y="1"/>
                      </a:cubicBezTo>
                      <a:cubicBezTo>
                        <a:pt x="4" y="2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2" y="6"/>
                        <a:pt x="0" y="7"/>
                        <a:pt x="0" y="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7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9" name="Freeform 1450"/>
                <p:cNvSpPr>
                  <a:spLocks/>
                </p:cNvSpPr>
                <p:nvPr/>
              </p:nvSpPr>
              <p:spPr bwMode="auto">
                <a:xfrm>
                  <a:off x="2075" y="2158"/>
                  <a:ext cx="13" cy="9"/>
                </a:xfrm>
                <a:custGeom>
                  <a:avLst/>
                  <a:gdLst>
                    <a:gd name="T0" fmla="*/ 94 w 128"/>
                    <a:gd name="T1" fmla="*/ 39 h 80"/>
                    <a:gd name="T2" fmla="*/ 97 w 128"/>
                    <a:gd name="T3" fmla="*/ 36 h 80"/>
                    <a:gd name="T4" fmla="*/ 128 w 128"/>
                    <a:gd name="T5" fmla="*/ 17 h 80"/>
                    <a:gd name="T6" fmla="*/ 121 w 128"/>
                    <a:gd name="T7" fmla="*/ 12 h 80"/>
                    <a:gd name="T8" fmla="*/ 94 w 128"/>
                    <a:gd name="T9" fmla="*/ 31 h 80"/>
                    <a:gd name="T10" fmla="*/ 90 w 128"/>
                    <a:gd name="T11" fmla="*/ 34 h 80"/>
                    <a:gd name="T12" fmla="*/ 82 w 128"/>
                    <a:gd name="T13" fmla="*/ 28 h 80"/>
                    <a:gd name="T14" fmla="*/ 82 w 128"/>
                    <a:gd name="T15" fmla="*/ 25 h 80"/>
                    <a:gd name="T16" fmla="*/ 94 w 128"/>
                    <a:gd name="T17" fmla="*/ 20 h 80"/>
                    <a:gd name="T18" fmla="*/ 117 w 128"/>
                    <a:gd name="T19" fmla="*/ 6 h 80"/>
                    <a:gd name="T20" fmla="*/ 109 w 128"/>
                    <a:gd name="T21" fmla="*/ 0 h 80"/>
                    <a:gd name="T22" fmla="*/ 86 w 128"/>
                    <a:gd name="T23" fmla="*/ 14 h 80"/>
                    <a:gd name="T24" fmla="*/ 74 w 128"/>
                    <a:gd name="T25" fmla="*/ 20 h 80"/>
                    <a:gd name="T26" fmla="*/ 24 w 128"/>
                    <a:gd name="T27" fmla="*/ 20 h 80"/>
                    <a:gd name="T28" fmla="*/ 16 w 128"/>
                    <a:gd name="T29" fmla="*/ 64 h 80"/>
                    <a:gd name="T30" fmla="*/ 74 w 128"/>
                    <a:gd name="T31" fmla="*/ 69 h 80"/>
                    <a:gd name="T32" fmla="*/ 94 w 128"/>
                    <a:gd name="T33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80">
                      <a:moveTo>
                        <a:pt x="94" y="39"/>
                      </a:moveTo>
                      <a:cubicBezTo>
                        <a:pt x="94" y="39"/>
                        <a:pt x="97" y="39"/>
                        <a:pt x="97" y="36"/>
                      </a:cubicBezTo>
                      <a:cubicBezTo>
                        <a:pt x="109" y="31"/>
                        <a:pt x="117" y="25"/>
                        <a:pt x="128" y="17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cubicBezTo>
                        <a:pt x="113" y="20"/>
                        <a:pt x="105" y="25"/>
                        <a:pt x="94" y="31"/>
                      </a:cubicBezTo>
                      <a:cubicBezTo>
                        <a:pt x="90" y="34"/>
                        <a:pt x="90" y="34"/>
                        <a:pt x="90" y="34"/>
                      </a:cubicBezTo>
                      <a:cubicBezTo>
                        <a:pt x="86" y="31"/>
                        <a:pt x="86" y="31"/>
                        <a:pt x="82" y="28"/>
                      </a:cubicBezTo>
                      <a:cubicBezTo>
                        <a:pt x="82" y="28"/>
                        <a:pt x="82" y="25"/>
                        <a:pt x="82" y="25"/>
                      </a:cubicBezTo>
                      <a:cubicBezTo>
                        <a:pt x="86" y="25"/>
                        <a:pt x="90" y="23"/>
                        <a:pt x="94" y="20"/>
                      </a:cubicBezTo>
                      <a:cubicBezTo>
                        <a:pt x="101" y="17"/>
                        <a:pt x="109" y="12"/>
                        <a:pt x="117" y="6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1" y="6"/>
                        <a:pt x="94" y="12"/>
                        <a:pt x="86" y="14"/>
                      </a:cubicBezTo>
                      <a:cubicBezTo>
                        <a:pt x="82" y="17"/>
                        <a:pt x="78" y="20"/>
                        <a:pt x="74" y="20"/>
                      </a:cubicBezTo>
                      <a:cubicBezTo>
                        <a:pt x="59" y="12"/>
                        <a:pt x="39" y="12"/>
                        <a:pt x="24" y="20"/>
                      </a:cubicBezTo>
                      <a:cubicBezTo>
                        <a:pt x="4" y="31"/>
                        <a:pt x="0" y="50"/>
                        <a:pt x="16" y="64"/>
                      </a:cubicBezTo>
                      <a:cubicBezTo>
                        <a:pt x="28" y="78"/>
                        <a:pt x="55" y="80"/>
                        <a:pt x="74" y="69"/>
                      </a:cubicBezTo>
                      <a:cubicBezTo>
                        <a:pt x="90" y="64"/>
                        <a:pt x="94" y="53"/>
                        <a:pt x="94" y="3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" name="Freeform 1451"/>
                <p:cNvSpPr>
                  <a:spLocks/>
                </p:cNvSpPr>
                <p:nvPr/>
              </p:nvSpPr>
              <p:spPr bwMode="auto">
                <a:xfrm>
                  <a:off x="2075" y="2158"/>
                  <a:ext cx="13" cy="9"/>
                </a:xfrm>
                <a:custGeom>
                  <a:avLst/>
                  <a:gdLst>
                    <a:gd name="T0" fmla="*/ 10 w 13"/>
                    <a:gd name="T1" fmla="*/ 4 h 9"/>
                    <a:gd name="T2" fmla="*/ 10 w 13"/>
                    <a:gd name="T3" fmla="*/ 4 h 9"/>
                    <a:gd name="T4" fmla="*/ 13 w 13"/>
                    <a:gd name="T5" fmla="*/ 2 h 9"/>
                    <a:gd name="T6" fmla="*/ 13 w 13"/>
                    <a:gd name="T7" fmla="*/ 1 h 9"/>
                    <a:gd name="T8" fmla="*/ 10 w 13"/>
                    <a:gd name="T9" fmla="*/ 3 h 9"/>
                    <a:gd name="T10" fmla="*/ 9 w 13"/>
                    <a:gd name="T11" fmla="*/ 4 h 9"/>
                    <a:gd name="T12" fmla="*/ 8 w 13"/>
                    <a:gd name="T13" fmla="*/ 3 h 9"/>
                    <a:gd name="T14" fmla="*/ 8 w 13"/>
                    <a:gd name="T15" fmla="*/ 3 h 9"/>
                    <a:gd name="T16" fmla="*/ 10 w 13"/>
                    <a:gd name="T17" fmla="*/ 2 h 9"/>
                    <a:gd name="T18" fmla="*/ 12 w 13"/>
                    <a:gd name="T19" fmla="*/ 1 h 9"/>
                    <a:gd name="T20" fmla="*/ 11 w 13"/>
                    <a:gd name="T21" fmla="*/ 0 h 9"/>
                    <a:gd name="T22" fmla="*/ 9 w 13"/>
                    <a:gd name="T23" fmla="*/ 2 h 9"/>
                    <a:gd name="T24" fmla="*/ 8 w 13"/>
                    <a:gd name="T25" fmla="*/ 2 h 9"/>
                    <a:gd name="T26" fmla="*/ 2 w 13"/>
                    <a:gd name="T27" fmla="*/ 2 h 9"/>
                    <a:gd name="T28" fmla="*/ 2 w 13"/>
                    <a:gd name="T29" fmla="*/ 7 h 9"/>
                    <a:gd name="T30" fmla="*/ 8 w 13"/>
                    <a:gd name="T31" fmla="*/ 8 h 9"/>
                    <a:gd name="T32" fmla="*/ 10 w 13"/>
                    <a:gd name="T3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10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2" y="3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10" y="2"/>
                      </a:cubicBezTo>
                      <a:cubicBezTo>
                        <a:pt x="10" y="2"/>
                        <a:pt x="11" y="1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1"/>
                        <a:pt x="10" y="1"/>
                        <a:pt x="9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4" y="1"/>
                        <a:pt x="2" y="2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3" y="8"/>
                        <a:pt x="6" y="9"/>
                        <a:pt x="8" y="8"/>
                      </a:cubicBezTo>
                      <a:cubicBezTo>
                        <a:pt x="9" y="7"/>
                        <a:pt x="10" y="6"/>
                        <a:pt x="10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" name="Freeform 1452"/>
                <p:cNvSpPr>
                  <a:spLocks/>
                </p:cNvSpPr>
                <p:nvPr/>
              </p:nvSpPr>
              <p:spPr bwMode="auto">
                <a:xfrm>
                  <a:off x="1632" y="2441"/>
                  <a:ext cx="13" cy="10"/>
                </a:xfrm>
                <a:custGeom>
                  <a:avLst/>
                  <a:gdLst>
                    <a:gd name="T0" fmla="*/ 31 w 128"/>
                    <a:gd name="T1" fmla="*/ 61 h 96"/>
                    <a:gd name="T2" fmla="*/ 39 w 128"/>
                    <a:gd name="T3" fmla="*/ 55 h 96"/>
                    <a:gd name="T4" fmla="*/ 43 w 128"/>
                    <a:gd name="T5" fmla="*/ 64 h 96"/>
                    <a:gd name="T6" fmla="*/ 47 w 128"/>
                    <a:gd name="T7" fmla="*/ 68 h 96"/>
                    <a:gd name="T8" fmla="*/ 31 w 128"/>
                    <a:gd name="T9" fmla="*/ 74 h 96"/>
                    <a:gd name="T10" fmla="*/ 12 w 128"/>
                    <a:gd name="T11" fmla="*/ 90 h 96"/>
                    <a:gd name="T12" fmla="*/ 16 w 128"/>
                    <a:gd name="T13" fmla="*/ 96 h 96"/>
                    <a:gd name="T14" fmla="*/ 35 w 128"/>
                    <a:gd name="T15" fmla="*/ 80 h 96"/>
                    <a:gd name="T16" fmla="*/ 55 w 128"/>
                    <a:gd name="T17" fmla="*/ 71 h 96"/>
                    <a:gd name="T18" fmla="*/ 105 w 128"/>
                    <a:gd name="T19" fmla="*/ 71 h 96"/>
                    <a:gd name="T20" fmla="*/ 113 w 128"/>
                    <a:gd name="T21" fmla="*/ 20 h 96"/>
                    <a:gd name="T22" fmla="*/ 51 w 128"/>
                    <a:gd name="T23" fmla="*/ 13 h 96"/>
                    <a:gd name="T24" fmla="*/ 35 w 128"/>
                    <a:gd name="T25" fmla="*/ 48 h 96"/>
                    <a:gd name="T26" fmla="*/ 28 w 128"/>
                    <a:gd name="T27" fmla="*/ 55 h 96"/>
                    <a:gd name="T28" fmla="*/ 0 w 128"/>
                    <a:gd name="T29" fmla="*/ 77 h 96"/>
                    <a:gd name="T30" fmla="*/ 4 w 128"/>
                    <a:gd name="T31" fmla="*/ 84 h 96"/>
                    <a:gd name="T32" fmla="*/ 31 w 128"/>
                    <a:gd name="T33" fmla="*/ 6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61"/>
                      </a:moveTo>
                      <a:cubicBezTo>
                        <a:pt x="35" y="58"/>
                        <a:pt x="35" y="58"/>
                        <a:pt x="39" y="55"/>
                      </a:cubicBezTo>
                      <a:cubicBezTo>
                        <a:pt x="39" y="58"/>
                        <a:pt x="43" y="61"/>
                        <a:pt x="43" y="64"/>
                      </a:cubicBezTo>
                      <a:cubicBezTo>
                        <a:pt x="47" y="64"/>
                        <a:pt x="47" y="64"/>
                        <a:pt x="47" y="68"/>
                      </a:cubicBezTo>
                      <a:cubicBezTo>
                        <a:pt x="39" y="68"/>
                        <a:pt x="35" y="71"/>
                        <a:pt x="31" y="74"/>
                      </a:cubicBezTo>
                      <a:cubicBezTo>
                        <a:pt x="28" y="77"/>
                        <a:pt x="20" y="84"/>
                        <a:pt x="12" y="90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4" y="90"/>
                        <a:pt x="31" y="84"/>
                        <a:pt x="35" y="80"/>
                      </a:cubicBezTo>
                      <a:cubicBezTo>
                        <a:pt x="43" y="77"/>
                        <a:pt x="47" y="74"/>
                        <a:pt x="55" y="71"/>
                      </a:cubicBezTo>
                      <a:cubicBezTo>
                        <a:pt x="70" y="80"/>
                        <a:pt x="90" y="80"/>
                        <a:pt x="105" y="71"/>
                      </a:cubicBezTo>
                      <a:cubicBezTo>
                        <a:pt x="125" y="58"/>
                        <a:pt x="128" y="36"/>
                        <a:pt x="113" y="20"/>
                      </a:cubicBezTo>
                      <a:cubicBezTo>
                        <a:pt x="97" y="4"/>
                        <a:pt x="70" y="0"/>
                        <a:pt x="51" y="13"/>
                      </a:cubicBezTo>
                      <a:cubicBezTo>
                        <a:pt x="35" y="23"/>
                        <a:pt x="31" y="36"/>
                        <a:pt x="35" y="48"/>
                      </a:cubicBezTo>
                      <a:cubicBezTo>
                        <a:pt x="31" y="52"/>
                        <a:pt x="28" y="55"/>
                        <a:pt x="28" y="55"/>
                      </a:cubicBezTo>
                      <a:cubicBezTo>
                        <a:pt x="16" y="61"/>
                        <a:pt x="8" y="71"/>
                        <a:pt x="0" y="77"/>
                      </a:cubicBezTo>
                      <a:cubicBezTo>
                        <a:pt x="4" y="84"/>
                        <a:pt x="4" y="84"/>
                        <a:pt x="4" y="84"/>
                      </a:cubicBezTo>
                      <a:cubicBezTo>
                        <a:pt x="12" y="74"/>
                        <a:pt x="20" y="68"/>
                        <a:pt x="31" y="6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" name="Freeform 1453"/>
                <p:cNvSpPr>
                  <a:spLocks/>
                </p:cNvSpPr>
                <p:nvPr/>
              </p:nvSpPr>
              <p:spPr bwMode="auto">
                <a:xfrm>
                  <a:off x="1632" y="2441"/>
                  <a:ext cx="13" cy="10"/>
                </a:xfrm>
                <a:custGeom>
                  <a:avLst/>
                  <a:gdLst>
                    <a:gd name="T0" fmla="*/ 3 w 13"/>
                    <a:gd name="T1" fmla="*/ 7 h 10"/>
                    <a:gd name="T2" fmla="*/ 4 w 13"/>
                    <a:gd name="T3" fmla="*/ 6 h 10"/>
                    <a:gd name="T4" fmla="*/ 4 w 13"/>
                    <a:gd name="T5" fmla="*/ 7 h 10"/>
                    <a:gd name="T6" fmla="*/ 5 w 13"/>
                    <a:gd name="T7" fmla="*/ 7 h 10"/>
                    <a:gd name="T8" fmla="*/ 3 w 13"/>
                    <a:gd name="T9" fmla="*/ 8 h 10"/>
                    <a:gd name="T10" fmla="*/ 1 w 13"/>
                    <a:gd name="T11" fmla="*/ 10 h 10"/>
                    <a:gd name="T12" fmla="*/ 2 w 13"/>
                    <a:gd name="T13" fmla="*/ 10 h 10"/>
                    <a:gd name="T14" fmla="*/ 4 w 13"/>
                    <a:gd name="T15" fmla="*/ 9 h 10"/>
                    <a:gd name="T16" fmla="*/ 6 w 13"/>
                    <a:gd name="T17" fmla="*/ 8 h 10"/>
                    <a:gd name="T18" fmla="*/ 11 w 13"/>
                    <a:gd name="T19" fmla="*/ 8 h 10"/>
                    <a:gd name="T20" fmla="*/ 12 w 13"/>
                    <a:gd name="T21" fmla="*/ 2 h 10"/>
                    <a:gd name="T22" fmla="*/ 5 w 13"/>
                    <a:gd name="T23" fmla="*/ 2 h 10"/>
                    <a:gd name="T24" fmla="*/ 4 w 13"/>
                    <a:gd name="T25" fmla="*/ 5 h 10"/>
                    <a:gd name="T26" fmla="*/ 3 w 13"/>
                    <a:gd name="T27" fmla="*/ 6 h 10"/>
                    <a:gd name="T28" fmla="*/ 0 w 13"/>
                    <a:gd name="T29" fmla="*/ 8 h 10"/>
                    <a:gd name="T30" fmla="*/ 0 w 13"/>
                    <a:gd name="T31" fmla="*/ 9 h 10"/>
                    <a:gd name="T32" fmla="*/ 3 w 13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7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4" y="8"/>
                        <a:pt x="3" y="8"/>
                      </a:cubicBezTo>
                      <a:cubicBezTo>
                        <a:pt x="3" y="8"/>
                        <a:pt x="2" y="9"/>
                        <a:pt x="1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3" y="9"/>
                        <a:pt x="4" y="9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9"/>
                        <a:pt x="9" y="9"/>
                        <a:pt x="11" y="8"/>
                      </a:cubicBezTo>
                      <a:cubicBezTo>
                        <a:pt x="13" y="6"/>
                        <a:pt x="13" y="4"/>
                        <a:pt x="12" y="2"/>
                      </a:cubicBezTo>
                      <a:cubicBezTo>
                        <a:pt x="10" y="1"/>
                        <a:pt x="7" y="0"/>
                        <a:pt x="5" y="2"/>
                      </a:cubicBezTo>
                      <a:cubicBezTo>
                        <a:pt x="4" y="3"/>
                        <a:pt x="3" y="4"/>
                        <a:pt x="4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7"/>
                        <a:pt x="1" y="8"/>
                        <a:pt x="0" y="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8"/>
                        <a:pt x="2" y="7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" name="Freeform 1454"/>
                <p:cNvSpPr>
                  <a:spLocks/>
                </p:cNvSpPr>
                <p:nvPr/>
              </p:nvSpPr>
              <p:spPr bwMode="auto">
                <a:xfrm>
                  <a:off x="1622" y="2450"/>
                  <a:ext cx="12" cy="8"/>
                </a:xfrm>
                <a:custGeom>
                  <a:avLst/>
                  <a:gdLst>
                    <a:gd name="T0" fmla="*/ 81 w 112"/>
                    <a:gd name="T1" fmla="*/ 39 h 80"/>
                    <a:gd name="T2" fmla="*/ 84 w 112"/>
                    <a:gd name="T3" fmla="*/ 36 h 80"/>
                    <a:gd name="T4" fmla="*/ 112 w 112"/>
                    <a:gd name="T5" fmla="*/ 17 h 80"/>
                    <a:gd name="T6" fmla="*/ 105 w 112"/>
                    <a:gd name="T7" fmla="*/ 12 h 80"/>
                    <a:gd name="T8" fmla="*/ 81 w 112"/>
                    <a:gd name="T9" fmla="*/ 34 h 80"/>
                    <a:gd name="T10" fmla="*/ 77 w 112"/>
                    <a:gd name="T11" fmla="*/ 34 h 80"/>
                    <a:gd name="T12" fmla="*/ 74 w 112"/>
                    <a:gd name="T13" fmla="*/ 28 h 80"/>
                    <a:gd name="T14" fmla="*/ 70 w 112"/>
                    <a:gd name="T15" fmla="*/ 25 h 80"/>
                    <a:gd name="T16" fmla="*/ 81 w 112"/>
                    <a:gd name="T17" fmla="*/ 20 h 80"/>
                    <a:gd name="T18" fmla="*/ 102 w 112"/>
                    <a:gd name="T19" fmla="*/ 6 h 80"/>
                    <a:gd name="T20" fmla="*/ 95 w 112"/>
                    <a:gd name="T21" fmla="*/ 0 h 80"/>
                    <a:gd name="T22" fmla="*/ 74 w 112"/>
                    <a:gd name="T23" fmla="*/ 14 h 80"/>
                    <a:gd name="T24" fmla="*/ 63 w 112"/>
                    <a:gd name="T25" fmla="*/ 23 h 80"/>
                    <a:gd name="T26" fmla="*/ 18 w 112"/>
                    <a:gd name="T27" fmla="*/ 23 h 80"/>
                    <a:gd name="T28" fmla="*/ 11 w 112"/>
                    <a:gd name="T29" fmla="*/ 67 h 80"/>
                    <a:gd name="T30" fmla="*/ 67 w 112"/>
                    <a:gd name="T31" fmla="*/ 72 h 80"/>
                    <a:gd name="T32" fmla="*/ 81 w 112"/>
                    <a:gd name="T33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80">
                      <a:moveTo>
                        <a:pt x="81" y="39"/>
                      </a:moveTo>
                      <a:cubicBezTo>
                        <a:pt x="81" y="39"/>
                        <a:pt x="84" y="39"/>
                        <a:pt x="84" y="36"/>
                      </a:cubicBezTo>
                      <a:cubicBezTo>
                        <a:pt x="95" y="31"/>
                        <a:pt x="105" y="23"/>
                        <a:pt x="112" y="17"/>
                      </a:cubicBezTo>
                      <a:cubicBezTo>
                        <a:pt x="105" y="12"/>
                        <a:pt x="105" y="12"/>
                        <a:pt x="105" y="12"/>
                      </a:cubicBezTo>
                      <a:cubicBezTo>
                        <a:pt x="98" y="20"/>
                        <a:pt x="91" y="25"/>
                        <a:pt x="81" y="34"/>
                      </a:cubicBezTo>
                      <a:cubicBezTo>
                        <a:pt x="81" y="34"/>
                        <a:pt x="77" y="34"/>
                        <a:pt x="77" y="34"/>
                      </a:cubicBezTo>
                      <a:cubicBezTo>
                        <a:pt x="77" y="31"/>
                        <a:pt x="74" y="31"/>
                        <a:pt x="74" y="28"/>
                      </a:cubicBezTo>
                      <a:cubicBezTo>
                        <a:pt x="70" y="28"/>
                        <a:pt x="70" y="28"/>
                        <a:pt x="70" y="25"/>
                      </a:cubicBezTo>
                      <a:cubicBezTo>
                        <a:pt x="74" y="25"/>
                        <a:pt x="77" y="23"/>
                        <a:pt x="81" y="20"/>
                      </a:cubicBezTo>
                      <a:cubicBezTo>
                        <a:pt x="88" y="17"/>
                        <a:pt x="95" y="12"/>
                        <a:pt x="102" y="6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88" y="6"/>
                        <a:pt x="81" y="12"/>
                        <a:pt x="74" y="14"/>
                      </a:cubicBezTo>
                      <a:cubicBezTo>
                        <a:pt x="70" y="17"/>
                        <a:pt x="67" y="20"/>
                        <a:pt x="63" y="23"/>
                      </a:cubicBezTo>
                      <a:cubicBezTo>
                        <a:pt x="49" y="14"/>
                        <a:pt x="32" y="14"/>
                        <a:pt x="18" y="23"/>
                      </a:cubicBezTo>
                      <a:cubicBezTo>
                        <a:pt x="0" y="34"/>
                        <a:pt x="0" y="53"/>
                        <a:pt x="11" y="67"/>
                      </a:cubicBezTo>
                      <a:cubicBezTo>
                        <a:pt x="25" y="80"/>
                        <a:pt x="49" y="80"/>
                        <a:pt x="67" y="72"/>
                      </a:cubicBezTo>
                      <a:cubicBezTo>
                        <a:pt x="77" y="64"/>
                        <a:pt x="84" y="53"/>
                        <a:pt x="81" y="3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4" name="Freeform 1455"/>
                <p:cNvSpPr>
                  <a:spLocks/>
                </p:cNvSpPr>
                <p:nvPr/>
              </p:nvSpPr>
              <p:spPr bwMode="auto">
                <a:xfrm>
                  <a:off x="1622" y="2450"/>
                  <a:ext cx="12" cy="8"/>
                </a:xfrm>
                <a:custGeom>
                  <a:avLst/>
                  <a:gdLst>
                    <a:gd name="T0" fmla="*/ 8 w 12"/>
                    <a:gd name="T1" fmla="*/ 4 h 8"/>
                    <a:gd name="T2" fmla="*/ 9 w 12"/>
                    <a:gd name="T3" fmla="*/ 4 h 8"/>
                    <a:gd name="T4" fmla="*/ 12 w 12"/>
                    <a:gd name="T5" fmla="*/ 2 h 8"/>
                    <a:gd name="T6" fmla="*/ 11 w 12"/>
                    <a:gd name="T7" fmla="*/ 1 h 8"/>
                    <a:gd name="T8" fmla="*/ 8 w 12"/>
                    <a:gd name="T9" fmla="*/ 3 h 8"/>
                    <a:gd name="T10" fmla="*/ 8 w 12"/>
                    <a:gd name="T11" fmla="*/ 3 h 8"/>
                    <a:gd name="T12" fmla="*/ 8 w 12"/>
                    <a:gd name="T13" fmla="*/ 3 h 8"/>
                    <a:gd name="T14" fmla="*/ 7 w 12"/>
                    <a:gd name="T15" fmla="*/ 2 h 8"/>
                    <a:gd name="T16" fmla="*/ 8 w 12"/>
                    <a:gd name="T17" fmla="*/ 2 h 8"/>
                    <a:gd name="T18" fmla="*/ 11 w 12"/>
                    <a:gd name="T19" fmla="*/ 0 h 8"/>
                    <a:gd name="T20" fmla="*/ 10 w 12"/>
                    <a:gd name="T21" fmla="*/ 0 h 8"/>
                    <a:gd name="T22" fmla="*/ 8 w 12"/>
                    <a:gd name="T23" fmla="*/ 1 h 8"/>
                    <a:gd name="T24" fmla="*/ 6 w 12"/>
                    <a:gd name="T25" fmla="*/ 2 h 8"/>
                    <a:gd name="T26" fmla="*/ 2 w 12"/>
                    <a:gd name="T27" fmla="*/ 2 h 8"/>
                    <a:gd name="T28" fmla="*/ 1 w 12"/>
                    <a:gd name="T29" fmla="*/ 7 h 8"/>
                    <a:gd name="T30" fmla="*/ 7 w 12"/>
                    <a:gd name="T31" fmla="*/ 7 h 8"/>
                    <a:gd name="T32" fmla="*/ 8 w 12"/>
                    <a:gd name="T33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8">
                      <a:moveTo>
                        <a:pt x="8" y="4"/>
                      </a:moveTo>
                      <a:cubicBezTo>
                        <a:pt x="8" y="4"/>
                        <a:pt x="9" y="4"/>
                        <a:pt x="9" y="4"/>
                      </a:cubicBezTo>
                      <a:cubicBezTo>
                        <a:pt x="10" y="3"/>
                        <a:pt x="11" y="2"/>
                        <a:pt x="12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2"/>
                        <a:pt x="9" y="2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10" y="1"/>
                        <a:pt x="11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1"/>
                        <a:pt x="8" y="1"/>
                      </a:cubicBezTo>
                      <a:cubicBezTo>
                        <a:pt x="7" y="2"/>
                        <a:pt x="7" y="2"/>
                        <a:pt x="6" y="2"/>
                      </a:cubicBezTo>
                      <a:cubicBezTo>
                        <a:pt x="5" y="1"/>
                        <a:pt x="3" y="1"/>
                        <a:pt x="2" y="2"/>
                      </a:cubicBez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2" y="8"/>
                        <a:pt x="5" y="8"/>
                        <a:pt x="7" y="7"/>
                      </a:cubicBezTo>
                      <a:cubicBezTo>
                        <a:pt x="8" y="6"/>
                        <a:pt x="9" y="5"/>
                        <a:pt x="8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5" name="Freeform 1456"/>
                <p:cNvSpPr>
                  <a:spLocks/>
                </p:cNvSpPr>
                <p:nvPr/>
              </p:nvSpPr>
              <p:spPr bwMode="auto">
                <a:xfrm>
                  <a:off x="2080" y="2141"/>
                  <a:ext cx="13" cy="12"/>
                </a:xfrm>
                <a:custGeom>
                  <a:avLst/>
                  <a:gdLst>
                    <a:gd name="T0" fmla="*/ 31 w 128"/>
                    <a:gd name="T1" fmla="*/ 71 h 112"/>
                    <a:gd name="T2" fmla="*/ 39 w 128"/>
                    <a:gd name="T3" fmla="*/ 68 h 112"/>
                    <a:gd name="T4" fmla="*/ 43 w 128"/>
                    <a:gd name="T5" fmla="*/ 75 h 112"/>
                    <a:gd name="T6" fmla="*/ 47 w 128"/>
                    <a:gd name="T7" fmla="*/ 79 h 112"/>
                    <a:gd name="T8" fmla="*/ 31 w 128"/>
                    <a:gd name="T9" fmla="*/ 86 h 112"/>
                    <a:gd name="T10" fmla="*/ 12 w 128"/>
                    <a:gd name="T11" fmla="*/ 105 h 112"/>
                    <a:gd name="T12" fmla="*/ 20 w 128"/>
                    <a:gd name="T13" fmla="*/ 112 h 112"/>
                    <a:gd name="T14" fmla="*/ 39 w 128"/>
                    <a:gd name="T15" fmla="*/ 94 h 112"/>
                    <a:gd name="T16" fmla="*/ 55 w 128"/>
                    <a:gd name="T17" fmla="*/ 86 h 112"/>
                    <a:gd name="T18" fmla="*/ 105 w 128"/>
                    <a:gd name="T19" fmla="*/ 83 h 112"/>
                    <a:gd name="T20" fmla="*/ 113 w 128"/>
                    <a:gd name="T21" fmla="*/ 23 h 112"/>
                    <a:gd name="T22" fmla="*/ 51 w 128"/>
                    <a:gd name="T23" fmla="*/ 15 h 112"/>
                    <a:gd name="T24" fmla="*/ 35 w 128"/>
                    <a:gd name="T25" fmla="*/ 60 h 112"/>
                    <a:gd name="T26" fmla="*/ 28 w 128"/>
                    <a:gd name="T27" fmla="*/ 64 h 112"/>
                    <a:gd name="T28" fmla="*/ 0 w 128"/>
                    <a:gd name="T29" fmla="*/ 90 h 112"/>
                    <a:gd name="T30" fmla="*/ 4 w 128"/>
                    <a:gd name="T31" fmla="*/ 98 h 112"/>
                    <a:gd name="T32" fmla="*/ 31 w 128"/>
                    <a:gd name="T33" fmla="*/ 7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112">
                      <a:moveTo>
                        <a:pt x="31" y="71"/>
                      </a:moveTo>
                      <a:cubicBezTo>
                        <a:pt x="35" y="71"/>
                        <a:pt x="35" y="68"/>
                        <a:pt x="39" y="68"/>
                      </a:cubicBezTo>
                      <a:cubicBezTo>
                        <a:pt x="39" y="68"/>
                        <a:pt x="43" y="71"/>
                        <a:pt x="43" y="75"/>
                      </a:cubicBezTo>
                      <a:cubicBezTo>
                        <a:pt x="47" y="75"/>
                        <a:pt x="47" y="79"/>
                        <a:pt x="47" y="79"/>
                      </a:cubicBezTo>
                      <a:cubicBezTo>
                        <a:pt x="43" y="83"/>
                        <a:pt x="39" y="83"/>
                        <a:pt x="31" y="86"/>
                      </a:cubicBezTo>
                      <a:cubicBezTo>
                        <a:pt x="28" y="94"/>
                        <a:pt x="20" y="98"/>
                        <a:pt x="12" y="105"/>
                      </a:cubicBezTo>
                      <a:cubicBezTo>
                        <a:pt x="20" y="112"/>
                        <a:pt x="20" y="112"/>
                        <a:pt x="20" y="112"/>
                      </a:cubicBezTo>
                      <a:cubicBezTo>
                        <a:pt x="24" y="105"/>
                        <a:pt x="31" y="98"/>
                        <a:pt x="39" y="94"/>
                      </a:cubicBezTo>
                      <a:cubicBezTo>
                        <a:pt x="43" y="90"/>
                        <a:pt x="47" y="86"/>
                        <a:pt x="55" y="86"/>
                      </a:cubicBezTo>
                      <a:cubicBezTo>
                        <a:pt x="70" y="94"/>
                        <a:pt x="90" y="94"/>
                        <a:pt x="105" y="83"/>
                      </a:cubicBezTo>
                      <a:cubicBezTo>
                        <a:pt x="125" y="68"/>
                        <a:pt x="128" y="42"/>
                        <a:pt x="113" y="23"/>
                      </a:cubicBezTo>
                      <a:cubicBezTo>
                        <a:pt x="97" y="4"/>
                        <a:pt x="70" y="0"/>
                        <a:pt x="51" y="15"/>
                      </a:cubicBezTo>
                      <a:cubicBezTo>
                        <a:pt x="39" y="27"/>
                        <a:pt x="31" y="45"/>
                        <a:pt x="35" y="60"/>
                      </a:cubicBezTo>
                      <a:cubicBezTo>
                        <a:pt x="31" y="60"/>
                        <a:pt x="28" y="64"/>
                        <a:pt x="28" y="64"/>
                      </a:cubicBezTo>
                      <a:cubicBezTo>
                        <a:pt x="16" y="75"/>
                        <a:pt x="8" y="83"/>
                        <a:pt x="0" y="90"/>
                      </a:cubicBezTo>
                      <a:cubicBezTo>
                        <a:pt x="4" y="98"/>
                        <a:pt x="4" y="98"/>
                        <a:pt x="4" y="98"/>
                      </a:cubicBezTo>
                      <a:cubicBezTo>
                        <a:pt x="12" y="86"/>
                        <a:pt x="24" y="79"/>
                        <a:pt x="31" y="7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6" name="Freeform 1457"/>
                <p:cNvSpPr>
                  <a:spLocks/>
                </p:cNvSpPr>
                <p:nvPr/>
              </p:nvSpPr>
              <p:spPr bwMode="auto">
                <a:xfrm>
                  <a:off x="2080" y="2141"/>
                  <a:ext cx="13" cy="12"/>
                </a:xfrm>
                <a:custGeom>
                  <a:avLst/>
                  <a:gdLst>
                    <a:gd name="T0" fmla="*/ 3 w 13"/>
                    <a:gd name="T1" fmla="*/ 8 h 12"/>
                    <a:gd name="T2" fmla="*/ 4 w 13"/>
                    <a:gd name="T3" fmla="*/ 7 h 12"/>
                    <a:gd name="T4" fmla="*/ 4 w 13"/>
                    <a:gd name="T5" fmla="*/ 8 h 12"/>
                    <a:gd name="T6" fmla="*/ 5 w 13"/>
                    <a:gd name="T7" fmla="*/ 9 h 12"/>
                    <a:gd name="T8" fmla="*/ 3 w 13"/>
                    <a:gd name="T9" fmla="*/ 9 h 12"/>
                    <a:gd name="T10" fmla="*/ 1 w 13"/>
                    <a:gd name="T11" fmla="*/ 11 h 12"/>
                    <a:gd name="T12" fmla="*/ 2 w 13"/>
                    <a:gd name="T13" fmla="*/ 12 h 12"/>
                    <a:gd name="T14" fmla="*/ 4 w 13"/>
                    <a:gd name="T15" fmla="*/ 10 h 12"/>
                    <a:gd name="T16" fmla="*/ 6 w 13"/>
                    <a:gd name="T17" fmla="*/ 9 h 12"/>
                    <a:gd name="T18" fmla="*/ 11 w 13"/>
                    <a:gd name="T19" fmla="*/ 9 h 12"/>
                    <a:gd name="T20" fmla="*/ 12 w 13"/>
                    <a:gd name="T21" fmla="*/ 3 h 12"/>
                    <a:gd name="T22" fmla="*/ 5 w 13"/>
                    <a:gd name="T23" fmla="*/ 2 h 12"/>
                    <a:gd name="T24" fmla="*/ 4 w 13"/>
                    <a:gd name="T25" fmla="*/ 7 h 12"/>
                    <a:gd name="T26" fmla="*/ 3 w 13"/>
                    <a:gd name="T27" fmla="*/ 7 h 12"/>
                    <a:gd name="T28" fmla="*/ 0 w 13"/>
                    <a:gd name="T29" fmla="*/ 10 h 12"/>
                    <a:gd name="T30" fmla="*/ 0 w 13"/>
                    <a:gd name="T31" fmla="*/ 11 h 12"/>
                    <a:gd name="T32" fmla="*/ 3 w 13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2">
                      <a:moveTo>
                        <a:pt x="3" y="8"/>
                      </a:moveTo>
                      <a:cubicBezTo>
                        <a:pt x="4" y="8"/>
                        <a:pt x="4" y="7"/>
                        <a:pt x="4" y="7"/>
                      </a:cubicBezTo>
                      <a:cubicBezTo>
                        <a:pt x="4" y="7"/>
                        <a:pt x="4" y="8"/>
                        <a:pt x="4" y="8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10"/>
                        <a:pt x="2" y="11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1"/>
                        <a:pt x="4" y="10"/>
                      </a:cubicBezTo>
                      <a:cubicBezTo>
                        <a:pt x="4" y="10"/>
                        <a:pt x="5" y="9"/>
                        <a:pt x="6" y="9"/>
                      </a:cubicBezTo>
                      <a:cubicBezTo>
                        <a:pt x="7" y="10"/>
                        <a:pt x="9" y="10"/>
                        <a:pt x="11" y="9"/>
                      </a:cubicBezTo>
                      <a:cubicBezTo>
                        <a:pt x="13" y="7"/>
                        <a:pt x="13" y="5"/>
                        <a:pt x="12" y="3"/>
                      </a:cubicBezTo>
                      <a:cubicBezTo>
                        <a:pt x="10" y="1"/>
                        <a:pt x="7" y="0"/>
                        <a:pt x="5" y="2"/>
                      </a:cubicBezTo>
                      <a:cubicBezTo>
                        <a:pt x="4" y="3"/>
                        <a:pt x="3" y="5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2" y="8"/>
                        <a:pt x="1" y="9"/>
                        <a:pt x="0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9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7" name="Freeform 1458"/>
                <p:cNvSpPr>
                  <a:spLocks/>
                </p:cNvSpPr>
                <p:nvPr/>
              </p:nvSpPr>
              <p:spPr bwMode="auto">
                <a:xfrm>
                  <a:off x="2070" y="2151"/>
                  <a:ext cx="12" cy="11"/>
                </a:xfrm>
                <a:custGeom>
                  <a:avLst/>
                  <a:gdLst>
                    <a:gd name="T0" fmla="*/ 81 w 112"/>
                    <a:gd name="T1" fmla="*/ 48 h 96"/>
                    <a:gd name="T2" fmla="*/ 84 w 112"/>
                    <a:gd name="T3" fmla="*/ 45 h 96"/>
                    <a:gd name="T4" fmla="*/ 112 w 112"/>
                    <a:gd name="T5" fmla="*/ 20 h 96"/>
                    <a:gd name="T6" fmla="*/ 109 w 112"/>
                    <a:gd name="T7" fmla="*/ 13 h 96"/>
                    <a:gd name="T8" fmla="*/ 81 w 112"/>
                    <a:gd name="T9" fmla="*/ 39 h 96"/>
                    <a:gd name="T10" fmla="*/ 77 w 112"/>
                    <a:gd name="T11" fmla="*/ 39 h 96"/>
                    <a:gd name="T12" fmla="*/ 74 w 112"/>
                    <a:gd name="T13" fmla="*/ 32 h 96"/>
                    <a:gd name="T14" fmla="*/ 70 w 112"/>
                    <a:gd name="T15" fmla="*/ 29 h 96"/>
                    <a:gd name="T16" fmla="*/ 81 w 112"/>
                    <a:gd name="T17" fmla="*/ 26 h 96"/>
                    <a:gd name="T18" fmla="*/ 102 w 112"/>
                    <a:gd name="T19" fmla="*/ 7 h 96"/>
                    <a:gd name="T20" fmla="*/ 95 w 112"/>
                    <a:gd name="T21" fmla="*/ 0 h 96"/>
                    <a:gd name="T22" fmla="*/ 74 w 112"/>
                    <a:gd name="T23" fmla="*/ 20 h 96"/>
                    <a:gd name="T24" fmla="*/ 63 w 112"/>
                    <a:gd name="T25" fmla="*/ 26 h 96"/>
                    <a:gd name="T26" fmla="*/ 18 w 112"/>
                    <a:gd name="T27" fmla="*/ 26 h 96"/>
                    <a:gd name="T28" fmla="*/ 11 w 112"/>
                    <a:gd name="T29" fmla="*/ 77 h 96"/>
                    <a:gd name="T30" fmla="*/ 67 w 112"/>
                    <a:gd name="T31" fmla="*/ 84 h 96"/>
                    <a:gd name="T32" fmla="*/ 81 w 112"/>
                    <a:gd name="T33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81" y="48"/>
                      </a:moveTo>
                      <a:cubicBezTo>
                        <a:pt x="81" y="48"/>
                        <a:pt x="84" y="45"/>
                        <a:pt x="84" y="45"/>
                      </a:cubicBezTo>
                      <a:cubicBezTo>
                        <a:pt x="95" y="36"/>
                        <a:pt x="105" y="29"/>
                        <a:pt x="112" y="20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98" y="23"/>
                        <a:pt x="91" y="32"/>
                        <a:pt x="81" y="39"/>
                      </a:cubicBezTo>
                      <a:cubicBezTo>
                        <a:pt x="81" y="39"/>
                        <a:pt x="77" y="39"/>
                        <a:pt x="77" y="39"/>
                      </a:cubicBezTo>
                      <a:cubicBezTo>
                        <a:pt x="77" y="39"/>
                        <a:pt x="74" y="36"/>
                        <a:pt x="74" y="32"/>
                      </a:cubicBezTo>
                      <a:cubicBezTo>
                        <a:pt x="70" y="32"/>
                        <a:pt x="70" y="32"/>
                        <a:pt x="70" y="29"/>
                      </a:cubicBezTo>
                      <a:cubicBezTo>
                        <a:pt x="74" y="29"/>
                        <a:pt x="77" y="29"/>
                        <a:pt x="81" y="26"/>
                      </a:cubicBezTo>
                      <a:cubicBezTo>
                        <a:pt x="88" y="20"/>
                        <a:pt x="95" y="13"/>
                        <a:pt x="102" y="7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88" y="7"/>
                        <a:pt x="81" y="13"/>
                        <a:pt x="74" y="20"/>
                      </a:cubicBezTo>
                      <a:cubicBezTo>
                        <a:pt x="70" y="23"/>
                        <a:pt x="67" y="23"/>
                        <a:pt x="63" y="26"/>
                      </a:cubicBezTo>
                      <a:cubicBezTo>
                        <a:pt x="49" y="16"/>
                        <a:pt x="32" y="16"/>
                        <a:pt x="18" y="26"/>
                      </a:cubicBezTo>
                      <a:cubicBezTo>
                        <a:pt x="0" y="39"/>
                        <a:pt x="0" y="61"/>
                        <a:pt x="11" y="77"/>
                      </a:cubicBezTo>
                      <a:cubicBezTo>
                        <a:pt x="25" y="93"/>
                        <a:pt x="49" y="96"/>
                        <a:pt x="67" y="84"/>
                      </a:cubicBezTo>
                      <a:cubicBezTo>
                        <a:pt x="77" y="74"/>
                        <a:pt x="84" y="61"/>
                        <a:pt x="8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8" name="Freeform 1459"/>
                <p:cNvSpPr>
                  <a:spLocks/>
                </p:cNvSpPr>
                <p:nvPr/>
              </p:nvSpPr>
              <p:spPr bwMode="auto">
                <a:xfrm>
                  <a:off x="2070" y="2151"/>
                  <a:ext cx="12" cy="11"/>
                </a:xfrm>
                <a:custGeom>
                  <a:avLst/>
                  <a:gdLst>
                    <a:gd name="T0" fmla="*/ 8 w 12"/>
                    <a:gd name="T1" fmla="*/ 6 h 11"/>
                    <a:gd name="T2" fmla="*/ 9 w 12"/>
                    <a:gd name="T3" fmla="*/ 5 h 11"/>
                    <a:gd name="T4" fmla="*/ 12 w 12"/>
                    <a:gd name="T5" fmla="*/ 3 h 11"/>
                    <a:gd name="T6" fmla="*/ 11 w 12"/>
                    <a:gd name="T7" fmla="*/ 2 h 11"/>
                    <a:gd name="T8" fmla="*/ 8 w 12"/>
                    <a:gd name="T9" fmla="*/ 5 h 11"/>
                    <a:gd name="T10" fmla="*/ 8 w 12"/>
                    <a:gd name="T11" fmla="*/ 5 h 11"/>
                    <a:gd name="T12" fmla="*/ 8 w 12"/>
                    <a:gd name="T13" fmla="*/ 4 h 11"/>
                    <a:gd name="T14" fmla="*/ 7 w 12"/>
                    <a:gd name="T15" fmla="*/ 3 h 11"/>
                    <a:gd name="T16" fmla="*/ 8 w 12"/>
                    <a:gd name="T17" fmla="*/ 3 h 11"/>
                    <a:gd name="T18" fmla="*/ 11 w 12"/>
                    <a:gd name="T19" fmla="*/ 1 h 11"/>
                    <a:gd name="T20" fmla="*/ 10 w 12"/>
                    <a:gd name="T21" fmla="*/ 0 h 11"/>
                    <a:gd name="T22" fmla="*/ 8 w 12"/>
                    <a:gd name="T23" fmla="*/ 3 h 11"/>
                    <a:gd name="T24" fmla="*/ 6 w 12"/>
                    <a:gd name="T25" fmla="*/ 3 h 11"/>
                    <a:gd name="T26" fmla="*/ 2 w 12"/>
                    <a:gd name="T27" fmla="*/ 3 h 11"/>
                    <a:gd name="T28" fmla="*/ 1 w 12"/>
                    <a:gd name="T29" fmla="*/ 9 h 11"/>
                    <a:gd name="T30" fmla="*/ 7 w 12"/>
                    <a:gd name="T31" fmla="*/ 9 h 11"/>
                    <a:gd name="T32" fmla="*/ 8 w 12"/>
                    <a:gd name="T3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8" y="6"/>
                      </a:move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10" y="4"/>
                        <a:pt x="11" y="3"/>
                        <a:pt x="12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9" y="4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10" y="2"/>
                        <a:pt x="11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1"/>
                        <a:pt x="8" y="2"/>
                        <a:pt x="8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5" y="2"/>
                        <a:pt x="3" y="2"/>
                        <a:pt x="2" y="3"/>
                      </a:cubicBezTo>
                      <a:cubicBezTo>
                        <a:pt x="0" y="5"/>
                        <a:pt x="0" y="7"/>
                        <a:pt x="1" y="9"/>
                      </a:cubicBezTo>
                      <a:cubicBezTo>
                        <a:pt x="2" y="10"/>
                        <a:pt x="5" y="11"/>
                        <a:pt x="7" y="9"/>
                      </a:cubicBezTo>
                      <a:cubicBezTo>
                        <a:pt x="8" y="8"/>
                        <a:pt x="9" y="7"/>
                        <a:pt x="8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9" name="Freeform 1460"/>
                <p:cNvSpPr>
                  <a:spLocks/>
                </p:cNvSpPr>
                <p:nvPr/>
              </p:nvSpPr>
              <p:spPr bwMode="auto">
                <a:xfrm>
                  <a:off x="1639" y="2446"/>
                  <a:ext cx="13" cy="11"/>
                </a:xfrm>
                <a:custGeom>
                  <a:avLst/>
                  <a:gdLst>
                    <a:gd name="T0" fmla="*/ 31 w 128"/>
                    <a:gd name="T1" fmla="*/ 61 h 96"/>
                    <a:gd name="T2" fmla="*/ 39 w 128"/>
                    <a:gd name="T3" fmla="*/ 55 h 96"/>
                    <a:gd name="T4" fmla="*/ 47 w 128"/>
                    <a:gd name="T5" fmla="*/ 64 h 96"/>
                    <a:gd name="T6" fmla="*/ 47 w 128"/>
                    <a:gd name="T7" fmla="*/ 68 h 96"/>
                    <a:gd name="T8" fmla="*/ 35 w 128"/>
                    <a:gd name="T9" fmla="*/ 74 h 96"/>
                    <a:gd name="T10" fmla="*/ 16 w 128"/>
                    <a:gd name="T11" fmla="*/ 90 h 96"/>
                    <a:gd name="T12" fmla="*/ 20 w 128"/>
                    <a:gd name="T13" fmla="*/ 96 h 96"/>
                    <a:gd name="T14" fmla="*/ 39 w 128"/>
                    <a:gd name="T15" fmla="*/ 80 h 96"/>
                    <a:gd name="T16" fmla="*/ 55 w 128"/>
                    <a:gd name="T17" fmla="*/ 71 h 96"/>
                    <a:gd name="T18" fmla="*/ 105 w 128"/>
                    <a:gd name="T19" fmla="*/ 68 h 96"/>
                    <a:gd name="T20" fmla="*/ 113 w 128"/>
                    <a:gd name="T21" fmla="*/ 16 h 96"/>
                    <a:gd name="T22" fmla="*/ 51 w 128"/>
                    <a:gd name="T23" fmla="*/ 13 h 96"/>
                    <a:gd name="T24" fmla="*/ 35 w 128"/>
                    <a:gd name="T25" fmla="*/ 52 h 96"/>
                    <a:gd name="T26" fmla="*/ 28 w 128"/>
                    <a:gd name="T27" fmla="*/ 55 h 96"/>
                    <a:gd name="T28" fmla="*/ 0 w 128"/>
                    <a:gd name="T29" fmla="*/ 77 h 96"/>
                    <a:gd name="T30" fmla="*/ 8 w 128"/>
                    <a:gd name="T31" fmla="*/ 84 h 96"/>
                    <a:gd name="T32" fmla="*/ 31 w 128"/>
                    <a:gd name="T33" fmla="*/ 6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31" y="61"/>
                      </a:moveTo>
                      <a:cubicBezTo>
                        <a:pt x="35" y="58"/>
                        <a:pt x="39" y="58"/>
                        <a:pt x="39" y="55"/>
                      </a:cubicBezTo>
                      <a:cubicBezTo>
                        <a:pt x="39" y="58"/>
                        <a:pt x="43" y="61"/>
                        <a:pt x="47" y="64"/>
                      </a:cubicBezTo>
                      <a:cubicBezTo>
                        <a:pt x="47" y="64"/>
                        <a:pt x="47" y="64"/>
                        <a:pt x="47" y="68"/>
                      </a:cubicBezTo>
                      <a:cubicBezTo>
                        <a:pt x="43" y="68"/>
                        <a:pt x="39" y="71"/>
                        <a:pt x="35" y="74"/>
                      </a:cubicBezTo>
                      <a:cubicBezTo>
                        <a:pt x="28" y="80"/>
                        <a:pt x="20" y="84"/>
                        <a:pt x="16" y="90"/>
                      </a:cubicBezTo>
                      <a:cubicBezTo>
                        <a:pt x="20" y="96"/>
                        <a:pt x="20" y="96"/>
                        <a:pt x="20" y="96"/>
                      </a:cubicBezTo>
                      <a:cubicBezTo>
                        <a:pt x="28" y="90"/>
                        <a:pt x="31" y="84"/>
                        <a:pt x="39" y="80"/>
                      </a:cubicBezTo>
                      <a:cubicBezTo>
                        <a:pt x="43" y="77"/>
                        <a:pt x="51" y="74"/>
                        <a:pt x="55" y="71"/>
                      </a:cubicBezTo>
                      <a:cubicBezTo>
                        <a:pt x="70" y="77"/>
                        <a:pt x="90" y="77"/>
                        <a:pt x="105" y="68"/>
                      </a:cubicBezTo>
                      <a:cubicBezTo>
                        <a:pt x="125" y="55"/>
                        <a:pt x="128" y="32"/>
                        <a:pt x="113" y="16"/>
                      </a:cubicBezTo>
                      <a:cubicBezTo>
                        <a:pt x="97" y="4"/>
                        <a:pt x="66" y="0"/>
                        <a:pt x="51" y="13"/>
                      </a:cubicBezTo>
                      <a:cubicBezTo>
                        <a:pt x="35" y="23"/>
                        <a:pt x="31" y="36"/>
                        <a:pt x="35" y="52"/>
                      </a:cubicBezTo>
                      <a:cubicBezTo>
                        <a:pt x="35" y="52"/>
                        <a:pt x="31" y="55"/>
                        <a:pt x="28" y="55"/>
                      </a:cubicBezTo>
                      <a:cubicBezTo>
                        <a:pt x="16" y="61"/>
                        <a:pt x="8" y="71"/>
                        <a:pt x="0" y="77"/>
                      </a:cubicBezTo>
                      <a:cubicBezTo>
                        <a:pt x="8" y="84"/>
                        <a:pt x="8" y="84"/>
                        <a:pt x="8" y="84"/>
                      </a:cubicBezTo>
                      <a:cubicBezTo>
                        <a:pt x="16" y="74"/>
                        <a:pt x="24" y="68"/>
                        <a:pt x="31" y="6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0" name="Freeform 1461"/>
                <p:cNvSpPr>
                  <a:spLocks/>
                </p:cNvSpPr>
                <p:nvPr/>
              </p:nvSpPr>
              <p:spPr bwMode="auto">
                <a:xfrm>
                  <a:off x="1639" y="2446"/>
                  <a:ext cx="13" cy="10"/>
                </a:xfrm>
                <a:custGeom>
                  <a:avLst/>
                  <a:gdLst>
                    <a:gd name="T0" fmla="*/ 3 w 13"/>
                    <a:gd name="T1" fmla="*/ 7 h 10"/>
                    <a:gd name="T2" fmla="*/ 4 w 13"/>
                    <a:gd name="T3" fmla="*/ 6 h 10"/>
                    <a:gd name="T4" fmla="*/ 5 w 13"/>
                    <a:gd name="T5" fmla="*/ 7 h 10"/>
                    <a:gd name="T6" fmla="*/ 5 w 13"/>
                    <a:gd name="T7" fmla="*/ 8 h 10"/>
                    <a:gd name="T8" fmla="*/ 3 w 13"/>
                    <a:gd name="T9" fmla="*/ 8 h 10"/>
                    <a:gd name="T10" fmla="*/ 1 w 13"/>
                    <a:gd name="T11" fmla="*/ 10 h 10"/>
                    <a:gd name="T12" fmla="*/ 2 w 13"/>
                    <a:gd name="T13" fmla="*/ 10 h 10"/>
                    <a:gd name="T14" fmla="*/ 4 w 13"/>
                    <a:gd name="T15" fmla="*/ 9 h 10"/>
                    <a:gd name="T16" fmla="*/ 6 w 13"/>
                    <a:gd name="T17" fmla="*/ 8 h 10"/>
                    <a:gd name="T18" fmla="*/ 11 w 13"/>
                    <a:gd name="T19" fmla="*/ 8 h 10"/>
                    <a:gd name="T20" fmla="*/ 12 w 13"/>
                    <a:gd name="T21" fmla="*/ 2 h 10"/>
                    <a:gd name="T22" fmla="*/ 5 w 13"/>
                    <a:gd name="T23" fmla="*/ 2 h 10"/>
                    <a:gd name="T24" fmla="*/ 3 w 13"/>
                    <a:gd name="T25" fmla="*/ 6 h 10"/>
                    <a:gd name="T26" fmla="*/ 3 w 13"/>
                    <a:gd name="T27" fmla="*/ 6 h 10"/>
                    <a:gd name="T28" fmla="*/ 0 w 13"/>
                    <a:gd name="T29" fmla="*/ 8 h 10"/>
                    <a:gd name="T30" fmla="*/ 1 w 13"/>
                    <a:gd name="T31" fmla="*/ 9 h 10"/>
                    <a:gd name="T32" fmla="*/ 3 w 13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3" y="7"/>
                      </a:move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4" y="7"/>
                        <a:pt x="5" y="7"/>
                      </a:cubicBezTo>
                      <a:cubicBezTo>
                        <a:pt x="5" y="7"/>
                        <a:pt x="5" y="7"/>
                        <a:pt x="5" y="8"/>
                      </a:cubicBezTo>
                      <a:cubicBezTo>
                        <a:pt x="4" y="8"/>
                        <a:pt x="4" y="8"/>
                        <a:pt x="3" y="8"/>
                      </a:cubicBezTo>
                      <a:cubicBezTo>
                        <a:pt x="3" y="9"/>
                        <a:pt x="2" y="9"/>
                        <a:pt x="1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10"/>
                        <a:pt x="3" y="9"/>
                        <a:pt x="4" y="9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1" y="8"/>
                      </a:cubicBezTo>
                      <a:cubicBezTo>
                        <a:pt x="13" y="6"/>
                        <a:pt x="13" y="4"/>
                        <a:pt x="12" y="2"/>
                      </a:cubicBezTo>
                      <a:cubicBezTo>
                        <a:pt x="10" y="1"/>
                        <a:pt x="7" y="0"/>
                        <a:pt x="5" y="2"/>
                      </a:cubicBezTo>
                      <a:cubicBezTo>
                        <a:pt x="3" y="3"/>
                        <a:pt x="3" y="4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7"/>
                        <a:pt x="1" y="8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8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1" name="Freeform 1462"/>
                <p:cNvSpPr>
                  <a:spLocks/>
                </p:cNvSpPr>
                <p:nvPr/>
              </p:nvSpPr>
              <p:spPr bwMode="auto">
                <a:xfrm>
                  <a:off x="1627" y="2455"/>
                  <a:ext cx="13" cy="10"/>
                </a:xfrm>
                <a:custGeom>
                  <a:avLst/>
                  <a:gdLst>
                    <a:gd name="T0" fmla="*/ 92 w 128"/>
                    <a:gd name="T1" fmla="*/ 48 h 96"/>
                    <a:gd name="T2" fmla="*/ 96 w 128"/>
                    <a:gd name="T3" fmla="*/ 45 h 96"/>
                    <a:gd name="T4" fmla="*/ 128 w 128"/>
                    <a:gd name="T5" fmla="*/ 20 h 96"/>
                    <a:gd name="T6" fmla="*/ 120 w 128"/>
                    <a:gd name="T7" fmla="*/ 13 h 96"/>
                    <a:gd name="T8" fmla="*/ 92 w 128"/>
                    <a:gd name="T9" fmla="*/ 39 h 96"/>
                    <a:gd name="T10" fmla="*/ 88 w 128"/>
                    <a:gd name="T11" fmla="*/ 42 h 96"/>
                    <a:gd name="T12" fmla="*/ 80 w 128"/>
                    <a:gd name="T13" fmla="*/ 36 h 96"/>
                    <a:gd name="T14" fmla="*/ 80 w 128"/>
                    <a:gd name="T15" fmla="*/ 32 h 96"/>
                    <a:gd name="T16" fmla="*/ 92 w 128"/>
                    <a:gd name="T17" fmla="*/ 26 h 96"/>
                    <a:gd name="T18" fmla="*/ 112 w 128"/>
                    <a:gd name="T19" fmla="*/ 7 h 96"/>
                    <a:gd name="T20" fmla="*/ 108 w 128"/>
                    <a:gd name="T21" fmla="*/ 0 h 96"/>
                    <a:gd name="T22" fmla="*/ 84 w 128"/>
                    <a:gd name="T23" fmla="*/ 20 h 96"/>
                    <a:gd name="T24" fmla="*/ 72 w 128"/>
                    <a:gd name="T25" fmla="*/ 29 h 96"/>
                    <a:gd name="T26" fmla="*/ 20 w 128"/>
                    <a:gd name="T27" fmla="*/ 29 h 96"/>
                    <a:gd name="T28" fmla="*/ 16 w 128"/>
                    <a:gd name="T29" fmla="*/ 80 h 96"/>
                    <a:gd name="T30" fmla="*/ 76 w 128"/>
                    <a:gd name="T31" fmla="*/ 84 h 96"/>
                    <a:gd name="T32" fmla="*/ 92 w 128"/>
                    <a:gd name="T33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2" y="48"/>
                      </a:moveTo>
                      <a:cubicBezTo>
                        <a:pt x="92" y="48"/>
                        <a:pt x="96" y="45"/>
                        <a:pt x="96" y="45"/>
                      </a:cubicBezTo>
                      <a:cubicBezTo>
                        <a:pt x="108" y="39"/>
                        <a:pt x="116" y="29"/>
                        <a:pt x="128" y="20"/>
                      </a:cubicBezTo>
                      <a:cubicBezTo>
                        <a:pt x="120" y="13"/>
                        <a:pt x="120" y="13"/>
                        <a:pt x="120" y="13"/>
                      </a:cubicBezTo>
                      <a:cubicBezTo>
                        <a:pt x="112" y="23"/>
                        <a:pt x="104" y="32"/>
                        <a:pt x="92" y="39"/>
                      </a:cubicBezTo>
                      <a:cubicBezTo>
                        <a:pt x="88" y="39"/>
                        <a:pt x="88" y="42"/>
                        <a:pt x="88" y="42"/>
                      </a:cubicBezTo>
                      <a:cubicBezTo>
                        <a:pt x="88" y="39"/>
                        <a:pt x="84" y="36"/>
                        <a:pt x="80" y="36"/>
                      </a:cubicBezTo>
                      <a:cubicBezTo>
                        <a:pt x="80" y="32"/>
                        <a:pt x="80" y="32"/>
                        <a:pt x="80" y="32"/>
                      </a:cubicBezTo>
                      <a:cubicBezTo>
                        <a:pt x="84" y="29"/>
                        <a:pt x="88" y="29"/>
                        <a:pt x="92" y="26"/>
                      </a:cubicBezTo>
                      <a:cubicBezTo>
                        <a:pt x="96" y="23"/>
                        <a:pt x="104" y="13"/>
                        <a:pt x="112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7"/>
                        <a:pt x="92" y="16"/>
                        <a:pt x="84" y="20"/>
                      </a:cubicBezTo>
                      <a:cubicBezTo>
                        <a:pt x="80" y="23"/>
                        <a:pt x="76" y="26"/>
                        <a:pt x="72" y="29"/>
                      </a:cubicBezTo>
                      <a:cubicBezTo>
                        <a:pt x="56" y="20"/>
                        <a:pt x="32" y="20"/>
                        <a:pt x="20" y="29"/>
                      </a:cubicBezTo>
                      <a:cubicBezTo>
                        <a:pt x="0" y="42"/>
                        <a:pt x="0" y="64"/>
                        <a:pt x="16" y="80"/>
                      </a:cubicBezTo>
                      <a:cubicBezTo>
                        <a:pt x="32" y="96"/>
                        <a:pt x="56" y="96"/>
                        <a:pt x="76" y="84"/>
                      </a:cubicBezTo>
                      <a:cubicBezTo>
                        <a:pt x="92" y="74"/>
                        <a:pt x="96" y="61"/>
                        <a:pt x="92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2" name="Freeform 1463"/>
                <p:cNvSpPr>
                  <a:spLocks/>
                </p:cNvSpPr>
                <p:nvPr/>
              </p:nvSpPr>
              <p:spPr bwMode="auto">
                <a:xfrm>
                  <a:off x="1627" y="2455"/>
                  <a:ext cx="13" cy="10"/>
                </a:xfrm>
                <a:custGeom>
                  <a:avLst/>
                  <a:gdLst>
                    <a:gd name="T0" fmla="*/ 10 w 13"/>
                    <a:gd name="T1" fmla="*/ 5 h 10"/>
                    <a:gd name="T2" fmla="*/ 10 w 13"/>
                    <a:gd name="T3" fmla="*/ 5 h 10"/>
                    <a:gd name="T4" fmla="*/ 13 w 13"/>
                    <a:gd name="T5" fmla="*/ 2 h 10"/>
                    <a:gd name="T6" fmla="*/ 13 w 13"/>
                    <a:gd name="T7" fmla="*/ 1 h 10"/>
                    <a:gd name="T8" fmla="*/ 10 w 13"/>
                    <a:gd name="T9" fmla="*/ 4 h 10"/>
                    <a:gd name="T10" fmla="*/ 9 w 13"/>
                    <a:gd name="T11" fmla="*/ 4 h 10"/>
                    <a:gd name="T12" fmla="*/ 8 w 13"/>
                    <a:gd name="T13" fmla="*/ 4 h 10"/>
                    <a:gd name="T14" fmla="*/ 8 w 13"/>
                    <a:gd name="T15" fmla="*/ 3 h 10"/>
                    <a:gd name="T16" fmla="*/ 10 w 13"/>
                    <a:gd name="T17" fmla="*/ 3 h 10"/>
                    <a:gd name="T18" fmla="*/ 12 w 13"/>
                    <a:gd name="T19" fmla="*/ 1 h 10"/>
                    <a:gd name="T20" fmla="*/ 11 w 13"/>
                    <a:gd name="T21" fmla="*/ 0 h 10"/>
                    <a:gd name="T22" fmla="*/ 9 w 13"/>
                    <a:gd name="T23" fmla="*/ 2 h 10"/>
                    <a:gd name="T24" fmla="*/ 7 w 13"/>
                    <a:gd name="T25" fmla="*/ 3 h 10"/>
                    <a:gd name="T26" fmla="*/ 2 w 13"/>
                    <a:gd name="T27" fmla="*/ 3 h 10"/>
                    <a:gd name="T28" fmla="*/ 2 w 13"/>
                    <a:gd name="T29" fmla="*/ 8 h 10"/>
                    <a:gd name="T30" fmla="*/ 8 w 13"/>
                    <a:gd name="T31" fmla="*/ 9 h 10"/>
                    <a:gd name="T32" fmla="*/ 10 w 13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2" y="3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0" y="2"/>
                        <a:pt x="11" y="1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1"/>
                        <a:pt x="10" y="1"/>
                        <a:pt x="9" y="2"/>
                      </a:cubicBezTo>
                      <a:cubicBezTo>
                        <a:pt x="8" y="2"/>
                        <a:pt x="8" y="3"/>
                        <a:pt x="7" y="3"/>
                      </a:cubicBezTo>
                      <a:cubicBezTo>
                        <a:pt x="6" y="2"/>
                        <a:pt x="3" y="2"/>
                        <a:pt x="2" y="3"/>
                      </a:cubicBezTo>
                      <a:cubicBezTo>
                        <a:pt x="0" y="4"/>
                        <a:pt x="0" y="7"/>
                        <a:pt x="2" y="8"/>
                      </a:cubicBezTo>
                      <a:cubicBezTo>
                        <a:pt x="3" y="10"/>
                        <a:pt x="6" y="10"/>
                        <a:pt x="8" y="9"/>
                      </a:cubicBezTo>
                      <a:cubicBezTo>
                        <a:pt x="10" y="8"/>
                        <a:pt x="10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3" name="Freeform 1464"/>
                <p:cNvSpPr>
                  <a:spLocks/>
                </p:cNvSpPr>
                <p:nvPr/>
              </p:nvSpPr>
              <p:spPr bwMode="auto">
                <a:xfrm>
                  <a:off x="2075" y="2136"/>
                  <a:ext cx="12" cy="10"/>
                </a:xfrm>
                <a:custGeom>
                  <a:avLst/>
                  <a:gdLst>
                    <a:gd name="T0" fmla="*/ 28 w 112"/>
                    <a:gd name="T1" fmla="*/ 61 h 96"/>
                    <a:gd name="T2" fmla="*/ 34 w 112"/>
                    <a:gd name="T3" fmla="*/ 55 h 96"/>
                    <a:gd name="T4" fmla="*/ 38 w 112"/>
                    <a:gd name="T5" fmla="*/ 61 h 96"/>
                    <a:gd name="T6" fmla="*/ 41 w 112"/>
                    <a:gd name="T7" fmla="*/ 64 h 96"/>
                    <a:gd name="T8" fmla="*/ 28 w 112"/>
                    <a:gd name="T9" fmla="*/ 74 h 96"/>
                    <a:gd name="T10" fmla="*/ 11 w 112"/>
                    <a:gd name="T11" fmla="*/ 90 h 96"/>
                    <a:gd name="T12" fmla="*/ 17 w 112"/>
                    <a:gd name="T13" fmla="*/ 96 h 96"/>
                    <a:gd name="T14" fmla="*/ 34 w 112"/>
                    <a:gd name="T15" fmla="*/ 80 h 96"/>
                    <a:gd name="T16" fmla="*/ 48 w 112"/>
                    <a:gd name="T17" fmla="*/ 71 h 96"/>
                    <a:gd name="T18" fmla="*/ 92 w 112"/>
                    <a:gd name="T19" fmla="*/ 68 h 96"/>
                    <a:gd name="T20" fmla="*/ 99 w 112"/>
                    <a:gd name="T21" fmla="*/ 16 h 96"/>
                    <a:gd name="T22" fmla="*/ 45 w 112"/>
                    <a:gd name="T23" fmla="*/ 13 h 96"/>
                    <a:gd name="T24" fmla="*/ 31 w 112"/>
                    <a:gd name="T25" fmla="*/ 48 h 96"/>
                    <a:gd name="T26" fmla="*/ 24 w 112"/>
                    <a:gd name="T27" fmla="*/ 55 h 96"/>
                    <a:gd name="T28" fmla="*/ 0 w 112"/>
                    <a:gd name="T29" fmla="*/ 77 h 96"/>
                    <a:gd name="T30" fmla="*/ 7 w 112"/>
                    <a:gd name="T31" fmla="*/ 84 h 96"/>
                    <a:gd name="T32" fmla="*/ 28 w 112"/>
                    <a:gd name="T33" fmla="*/ 6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8" y="61"/>
                      </a:moveTo>
                      <a:cubicBezTo>
                        <a:pt x="31" y="58"/>
                        <a:pt x="31" y="58"/>
                        <a:pt x="34" y="55"/>
                      </a:cubicBezTo>
                      <a:cubicBezTo>
                        <a:pt x="34" y="58"/>
                        <a:pt x="38" y="61"/>
                        <a:pt x="38" y="61"/>
                      </a:cubicBezTo>
                      <a:cubicBezTo>
                        <a:pt x="41" y="64"/>
                        <a:pt x="41" y="64"/>
                        <a:pt x="41" y="64"/>
                      </a:cubicBezTo>
                      <a:cubicBezTo>
                        <a:pt x="38" y="68"/>
                        <a:pt x="34" y="71"/>
                        <a:pt x="28" y="74"/>
                      </a:cubicBezTo>
                      <a:cubicBezTo>
                        <a:pt x="24" y="77"/>
                        <a:pt x="17" y="84"/>
                        <a:pt x="11" y="90"/>
                      </a:cubicBezTo>
                      <a:cubicBezTo>
                        <a:pt x="17" y="96"/>
                        <a:pt x="17" y="96"/>
                        <a:pt x="17" y="96"/>
                      </a:cubicBezTo>
                      <a:cubicBezTo>
                        <a:pt x="24" y="90"/>
                        <a:pt x="28" y="84"/>
                        <a:pt x="34" y="80"/>
                      </a:cubicBezTo>
                      <a:cubicBezTo>
                        <a:pt x="38" y="74"/>
                        <a:pt x="45" y="74"/>
                        <a:pt x="48" y="71"/>
                      </a:cubicBezTo>
                      <a:cubicBezTo>
                        <a:pt x="62" y="77"/>
                        <a:pt x="79" y="77"/>
                        <a:pt x="92" y="68"/>
                      </a:cubicBezTo>
                      <a:cubicBezTo>
                        <a:pt x="109" y="55"/>
                        <a:pt x="112" y="32"/>
                        <a:pt x="99" y="16"/>
                      </a:cubicBezTo>
                      <a:cubicBezTo>
                        <a:pt x="85" y="0"/>
                        <a:pt x="58" y="0"/>
                        <a:pt x="45" y="13"/>
                      </a:cubicBezTo>
                      <a:cubicBezTo>
                        <a:pt x="31" y="20"/>
                        <a:pt x="28" y="36"/>
                        <a:pt x="31" y="48"/>
                      </a:cubicBezTo>
                      <a:cubicBezTo>
                        <a:pt x="28" y="52"/>
                        <a:pt x="24" y="52"/>
                        <a:pt x="24" y="55"/>
                      </a:cubicBezTo>
                      <a:cubicBezTo>
                        <a:pt x="14" y="61"/>
                        <a:pt x="7" y="71"/>
                        <a:pt x="0" y="77"/>
                      </a:cubicBezTo>
                      <a:cubicBezTo>
                        <a:pt x="7" y="84"/>
                        <a:pt x="7" y="84"/>
                        <a:pt x="7" y="84"/>
                      </a:cubicBezTo>
                      <a:cubicBezTo>
                        <a:pt x="14" y="74"/>
                        <a:pt x="21" y="68"/>
                        <a:pt x="28" y="6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4" name="Freeform 1465"/>
                <p:cNvSpPr>
                  <a:spLocks/>
                </p:cNvSpPr>
                <p:nvPr/>
              </p:nvSpPr>
              <p:spPr bwMode="auto">
                <a:xfrm>
                  <a:off x="2075" y="2136"/>
                  <a:ext cx="12" cy="10"/>
                </a:xfrm>
                <a:custGeom>
                  <a:avLst/>
                  <a:gdLst>
                    <a:gd name="T0" fmla="*/ 3 w 12"/>
                    <a:gd name="T1" fmla="*/ 7 h 10"/>
                    <a:gd name="T2" fmla="*/ 3 w 12"/>
                    <a:gd name="T3" fmla="*/ 6 h 10"/>
                    <a:gd name="T4" fmla="*/ 4 w 12"/>
                    <a:gd name="T5" fmla="*/ 7 h 10"/>
                    <a:gd name="T6" fmla="*/ 4 w 12"/>
                    <a:gd name="T7" fmla="*/ 7 h 10"/>
                    <a:gd name="T8" fmla="*/ 3 w 12"/>
                    <a:gd name="T9" fmla="*/ 8 h 10"/>
                    <a:gd name="T10" fmla="*/ 1 w 12"/>
                    <a:gd name="T11" fmla="*/ 10 h 10"/>
                    <a:gd name="T12" fmla="*/ 2 w 12"/>
                    <a:gd name="T13" fmla="*/ 10 h 10"/>
                    <a:gd name="T14" fmla="*/ 3 w 12"/>
                    <a:gd name="T15" fmla="*/ 9 h 10"/>
                    <a:gd name="T16" fmla="*/ 5 w 12"/>
                    <a:gd name="T17" fmla="*/ 8 h 10"/>
                    <a:gd name="T18" fmla="*/ 10 w 12"/>
                    <a:gd name="T19" fmla="*/ 7 h 10"/>
                    <a:gd name="T20" fmla="*/ 10 w 12"/>
                    <a:gd name="T21" fmla="*/ 2 h 10"/>
                    <a:gd name="T22" fmla="*/ 5 w 12"/>
                    <a:gd name="T23" fmla="*/ 2 h 10"/>
                    <a:gd name="T24" fmla="*/ 3 w 12"/>
                    <a:gd name="T25" fmla="*/ 5 h 10"/>
                    <a:gd name="T26" fmla="*/ 2 w 12"/>
                    <a:gd name="T27" fmla="*/ 6 h 10"/>
                    <a:gd name="T28" fmla="*/ 0 w 12"/>
                    <a:gd name="T29" fmla="*/ 8 h 10"/>
                    <a:gd name="T30" fmla="*/ 1 w 12"/>
                    <a:gd name="T31" fmla="*/ 9 h 10"/>
                    <a:gd name="T32" fmla="*/ 3 w 12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7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3" y="8"/>
                        <a:pt x="3" y="8"/>
                      </a:cubicBezTo>
                      <a:cubicBezTo>
                        <a:pt x="2" y="8"/>
                        <a:pt x="2" y="9"/>
                        <a:pt x="1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3" y="9"/>
                        <a:pt x="3" y="9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6" y="8"/>
                        <a:pt x="8" y="8"/>
                        <a:pt x="10" y="7"/>
                      </a:cubicBezTo>
                      <a:cubicBezTo>
                        <a:pt x="11" y="6"/>
                        <a:pt x="12" y="4"/>
                        <a:pt x="10" y="2"/>
                      </a:cubicBezTo>
                      <a:cubicBezTo>
                        <a:pt x="9" y="0"/>
                        <a:pt x="6" y="0"/>
                        <a:pt x="5" y="2"/>
                      </a:cubicBezTo>
                      <a:cubicBezTo>
                        <a:pt x="3" y="2"/>
                        <a:pt x="3" y="4"/>
                        <a:pt x="3" y="5"/>
                      </a:cubicBezTo>
                      <a:cubicBezTo>
                        <a:pt x="3" y="6"/>
                        <a:pt x="2" y="6"/>
                        <a:pt x="2" y="6"/>
                      </a:cubicBezTo>
                      <a:cubicBezTo>
                        <a:pt x="1" y="7"/>
                        <a:pt x="1" y="8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5" name="Freeform 1466"/>
                <p:cNvSpPr>
                  <a:spLocks/>
                </p:cNvSpPr>
                <p:nvPr/>
              </p:nvSpPr>
              <p:spPr bwMode="auto">
                <a:xfrm>
                  <a:off x="2063" y="2145"/>
                  <a:ext cx="14" cy="10"/>
                </a:xfrm>
                <a:custGeom>
                  <a:avLst/>
                  <a:gdLst>
                    <a:gd name="T0" fmla="*/ 92 w 128"/>
                    <a:gd name="T1" fmla="*/ 48 h 96"/>
                    <a:gd name="T2" fmla="*/ 96 w 128"/>
                    <a:gd name="T3" fmla="*/ 45 h 96"/>
                    <a:gd name="T4" fmla="*/ 128 w 128"/>
                    <a:gd name="T5" fmla="*/ 20 h 96"/>
                    <a:gd name="T6" fmla="*/ 120 w 128"/>
                    <a:gd name="T7" fmla="*/ 13 h 96"/>
                    <a:gd name="T8" fmla="*/ 92 w 128"/>
                    <a:gd name="T9" fmla="*/ 39 h 96"/>
                    <a:gd name="T10" fmla="*/ 88 w 128"/>
                    <a:gd name="T11" fmla="*/ 39 h 96"/>
                    <a:gd name="T12" fmla="*/ 80 w 128"/>
                    <a:gd name="T13" fmla="*/ 32 h 96"/>
                    <a:gd name="T14" fmla="*/ 80 w 128"/>
                    <a:gd name="T15" fmla="*/ 32 h 96"/>
                    <a:gd name="T16" fmla="*/ 88 w 128"/>
                    <a:gd name="T17" fmla="*/ 26 h 96"/>
                    <a:gd name="T18" fmla="*/ 112 w 128"/>
                    <a:gd name="T19" fmla="*/ 7 h 96"/>
                    <a:gd name="T20" fmla="*/ 108 w 128"/>
                    <a:gd name="T21" fmla="*/ 0 h 96"/>
                    <a:gd name="T22" fmla="*/ 84 w 128"/>
                    <a:gd name="T23" fmla="*/ 20 h 96"/>
                    <a:gd name="T24" fmla="*/ 72 w 128"/>
                    <a:gd name="T25" fmla="*/ 26 h 96"/>
                    <a:gd name="T26" fmla="*/ 20 w 128"/>
                    <a:gd name="T27" fmla="*/ 29 h 96"/>
                    <a:gd name="T28" fmla="*/ 16 w 128"/>
                    <a:gd name="T29" fmla="*/ 80 h 96"/>
                    <a:gd name="T30" fmla="*/ 76 w 128"/>
                    <a:gd name="T31" fmla="*/ 84 h 96"/>
                    <a:gd name="T32" fmla="*/ 92 w 128"/>
                    <a:gd name="T33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2" y="48"/>
                      </a:moveTo>
                      <a:cubicBezTo>
                        <a:pt x="92" y="45"/>
                        <a:pt x="96" y="45"/>
                        <a:pt x="96" y="45"/>
                      </a:cubicBezTo>
                      <a:cubicBezTo>
                        <a:pt x="108" y="36"/>
                        <a:pt x="116" y="26"/>
                        <a:pt x="128" y="20"/>
                      </a:cubicBezTo>
                      <a:cubicBezTo>
                        <a:pt x="120" y="13"/>
                        <a:pt x="120" y="13"/>
                        <a:pt x="120" y="13"/>
                      </a:cubicBezTo>
                      <a:cubicBezTo>
                        <a:pt x="112" y="23"/>
                        <a:pt x="100" y="29"/>
                        <a:pt x="92" y="39"/>
                      </a:cubicBezTo>
                      <a:cubicBezTo>
                        <a:pt x="88" y="39"/>
                        <a:pt x="88" y="39"/>
                        <a:pt x="88" y="39"/>
                      </a:cubicBezTo>
                      <a:cubicBezTo>
                        <a:pt x="84" y="39"/>
                        <a:pt x="84" y="36"/>
                        <a:pt x="80" y="32"/>
                      </a:cubicBezTo>
                      <a:cubicBezTo>
                        <a:pt x="80" y="32"/>
                        <a:pt x="80" y="32"/>
                        <a:pt x="80" y="32"/>
                      </a:cubicBezTo>
                      <a:cubicBezTo>
                        <a:pt x="84" y="29"/>
                        <a:pt x="84" y="29"/>
                        <a:pt x="88" y="26"/>
                      </a:cubicBezTo>
                      <a:cubicBezTo>
                        <a:pt x="96" y="20"/>
                        <a:pt x="104" y="13"/>
                        <a:pt x="112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7"/>
                        <a:pt x="92" y="13"/>
                        <a:pt x="84" y="20"/>
                      </a:cubicBezTo>
                      <a:cubicBezTo>
                        <a:pt x="80" y="23"/>
                        <a:pt x="76" y="23"/>
                        <a:pt x="72" y="26"/>
                      </a:cubicBezTo>
                      <a:cubicBezTo>
                        <a:pt x="56" y="16"/>
                        <a:pt x="32" y="20"/>
                        <a:pt x="20" y="29"/>
                      </a:cubicBezTo>
                      <a:cubicBezTo>
                        <a:pt x="0" y="42"/>
                        <a:pt x="0" y="64"/>
                        <a:pt x="16" y="80"/>
                      </a:cubicBezTo>
                      <a:cubicBezTo>
                        <a:pt x="32" y="93"/>
                        <a:pt x="56" y="96"/>
                        <a:pt x="76" y="84"/>
                      </a:cubicBezTo>
                      <a:cubicBezTo>
                        <a:pt x="88" y="74"/>
                        <a:pt x="96" y="61"/>
                        <a:pt x="92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6" name="Freeform 1467"/>
                <p:cNvSpPr>
                  <a:spLocks/>
                </p:cNvSpPr>
                <p:nvPr/>
              </p:nvSpPr>
              <p:spPr bwMode="auto">
                <a:xfrm>
                  <a:off x="2063" y="2145"/>
                  <a:ext cx="14" cy="10"/>
                </a:xfrm>
                <a:custGeom>
                  <a:avLst/>
                  <a:gdLst>
                    <a:gd name="T0" fmla="*/ 10 w 14"/>
                    <a:gd name="T1" fmla="*/ 5 h 10"/>
                    <a:gd name="T2" fmla="*/ 10 w 14"/>
                    <a:gd name="T3" fmla="*/ 4 h 10"/>
                    <a:gd name="T4" fmla="*/ 14 w 14"/>
                    <a:gd name="T5" fmla="*/ 2 h 10"/>
                    <a:gd name="T6" fmla="*/ 13 w 14"/>
                    <a:gd name="T7" fmla="*/ 1 h 10"/>
                    <a:gd name="T8" fmla="*/ 10 w 14"/>
                    <a:gd name="T9" fmla="*/ 4 h 10"/>
                    <a:gd name="T10" fmla="*/ 9 w 14"/>
                    <a:gd name="T11" fmla="*/ 4 h 10"/>
                    <a:gd name="T12" fmla="*/ 8 w 14"/>
                    <a:gd name="T13" fmla="*/ 3 h 10"/>
                    <a:gd name="T14" fmla="*/ 8 w 14"/>
                    <a:gd name="T15" fmla="*/ 3 h 10"/>
                    <a:gd name="T16" fmla="*/ 9 w 14"/>
                    <a:gd name="T17" fmla="*/ 2 h 10"/>
                    <a:gd name="T18" fmla="*/ 12 w 14"/>
                    <a:gd name="T19" fmla="*/ 0 h 10"/>
                    <a:gd name="T20" fmla="*/ 11 w 14"/>
                    <a:gd name="T21" fmla="*/ 0 h 10"/>
                    <a:gd name="T22" fmla="*/ 9 w 14"/>
                    <a:gd name="T23" fmla="*/ 2 h 10"/>
                    <a:gd name="T24" fmla="*/ 8 w 14"/>
                    <a:gd name="T25" fmla="*/ 2 h 10"/>
                    <a:gd name="T26" fmla="*/ 2 w 14"/>
                    <a:gd name="T27" fmla="*/ 3 h 10"/>
                    <a:gd name="T28" fmla="*/ 2 w 14"/>
                    <a:gd name="T29" fmla="*/ 8 h 10"/>
                    <a:gd name="T30" fmla="*/ 8 w 14"/>
                    <a:gd name="T31" fmla="*/ 9 h 10"/>
                    <a:gd name="T32" fmla="*/ 10 w 14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10" y="5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2" y="2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9" y="2"/>
                      </a:cubicBezTo>
                      <a:cubicBezTo>
                        <a:pt x="10" y="2"/>
                        <a:pt x="11" y="1"/>
                        <a:pt x="12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1"/>
                        <a:pt x="9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3" y="2"/>
                        <a:pt x="2" y="3"/>
                      </a:cubicBezTo>
                      <a:cubicBezTo>
                        <a:pt x="0" y="4"/>
                        <a:pt x="0" y="6"/>
                        <a:pt x="2" y="8"/>
                      </a:cubicBezTo>
                      <a:cubicBezTo>
                        <a:pt x="3" y="9"/>
                        <a:pt x="6" y="10"/>
                        <a:pt x="8" y="9"/>
                      </a:cubicBezTo>
                      <a:cubicBezTo>
                        <a:pt x="9" y="7"/>
                        <a:pt x="10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7" name="Freeform 1468"/>
                <p:cNvSpPr>
                  <a:spLocks/>
                </p:cNvSpPr>
                <p:nvPr/>
              </p:nvSpPr>
              <p:spPr bwMode="auto">
                <a:xfrm>
                  <a:off x="1645" y="2453"/>
                  <a:ext cx="12" cy="10"/>
                </a:xfrm>
                <a:custGeom>
                  <a:avLst/>
                  <a:gdLst>
                    <a:gd name="T0" fmla="*/ 28 w 112"/>
                    <a:gd name="T1" fmla="*/ 59 h 96"/>
                    <a:gd name="T2" fmla="*/ 34 w 112"/>
                    <a:gd name="T3" fmla="*/ 56 h 96"/>
                    <a:gd name="T4" fmla="*/ 41 w 112"/>
                    <a:gd name="T5" fmla="*/ 62 h 96"/>
                    <a:gd name="T6" fmla="*/ 41 w 112"/>
                    <a:gd name="T7" fmla="*/ 66 h 96"/>
                    <a:gd name="T8" fmla="*/ 31 w 112"/>
                    <a:gd name="T9" fmla="*/ 75 h 96"/>
                    <a:gd name="T10" fmla="*/ 14 w 112"/>
                    <a:gd name="T11" fmla="*/ 90 h 96"/>
                    <a:gd name="T12" fmla="*/ 21 w 112"/>
                    <a:gd name="T13" fmla="*/ 96 h 96"/>
                    <a:gd name="T14" fmla="*/ 34 w 112"/>
                    <a:gd name="T15" fmla="*/ 78 h 96"/>
                    <a:gd name="T16" fmla="*/ 48 w 112"/>
                    <a:gd name="T17" fmla="*/ 72 h 96"/>
                    <a:gd name="T18" fmla="*/ 92 w 112"/>
                    <a:gd name="T19" fmla="*/ 66 h 96"/>
                    <a:gd name="T20" fmla="*/ 95 w 112"/>
                    <a:gd name="T21" fmla="*/ 16 h 96"/>
                    <a:gd name="T22" fmla="*/ 41 w 112"/>
                    <a:gd name="T23" fmla="*/ 13 h 96"/>
                    <a:gd name="T24" fmla="*/ 31 w 112"/>
                    <a:gd name="T25" fmla="*/ 50 h 96"/>
                    <a:gd name="T26" fmla="*/ 24 w 112"/>
                    <a:gd name="T27" fmla="*/ 56 h 96"/>
                    <a:gd name="T28" fmla="*/ 0 w 112"/>
                    <a:gd name="T29" fmla="*/ 78 h 96"/>
                    <a:gd name="T30" fmla="*/ 7 w 112"/>
                    <a:gd name="T31" fmla="*/ 84 h 96"/>
                    <a:gd name="T32" fmla="*/ 28 w 112"/>
                    <a:gd name="T33" fmla="*/ 5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8" y="59"/>
                      </a:moveTo>
                      <a:cubicBezTo>
                        <a:pt x="31" y="59"/>
                        <a:pt x="34" y="56"/>
                        <a:pt x="34" y="56"/>
                      </a:cubicBezTo>
                      <a:cubicBezTo>
                        <a:pt x="34" y="59"/>
                        <a:pt x="38" y="62"/>
                        <a:pt x="41" y="62"/>
                      </a:cubicBezTo>
                      <a:cubicBezTo>
                        <a:pt x="41" y="66"/>
                        <a:pt x="41" y="66"/>
                        <a:pt x="41" y="66"/>
                      </a:cubicBezTo>
                      <a:cubicBezTo>
                        <a:pt x="38" y="69"/>
                        <a:pt x="34" y="72"/>
                        <a:pt x="31" y="75"/>
                      </a:cubicBezTo>
                      <a:cubicBezTo>
                        <a:pt x="24" y="78"/>
                        <a:pt x="21" y="84"/>
                        <a:pt x="14" y="90"/>
                      </a:cubicBezTo>
                      <a:cubicBezTo>
                        <a:pt x="21" y="96"/>
                        <a:pt x="21" y="96"/>
                        <a:pt x="21" y="96"/>
                      </a:cubicBezTo>
                      <a:cubicBezTo>
                        <a:pt x="24" y="90"/>
                        <a:pt x="31" y="84"/>
                        <a:pt x="34" y="78"/>
                      </a:cubicBezTo>
                      <a:cubicBezTo>
                        <a:pt x="38" y="75"/>
                        <a:pt x="45" y="72"/>
                        <a:pt x="48" y="72"/>
                      </a:cubicBezTo>
                      <a:cubicBezTo>
                        <a:pt x="62" y="78"/>
                        <a:pt x="82" y="75"/>
                        <a:pt x="92" y="66"/>
                      </a:cubicBezTo>
                      <a:cubicBezTo>
                        <a:pt x="109" y="53"/>
                        <a:pt x="112" y="31"/>
                        <a:pt x="95" y="16"/>
                      </a:cubicBezTo>
                      <a:cubicBezTo>
                        <a:pt x="82" y="4"/>
                        <a:pt x="58" y="0"/>
                        <a:pt x="41" y="13"/>
                      </a:cubicBezTo>
                      <a:cubicBezTo>
                        <a:pt x="31" y="22"/>
                        <a:pt x="28" y="38"/>
                        <a:pt x="31" y="50"/>
                      </a:cubicBezTo>
                      <a:cubicBezTo>
                        <a:pt x="28" y="53"/>
                        <a:pt x="28" y="53"/>
                        <a:pt x="24" y="56"/>
                      </a:cubicBezTo>
                      <a:cubicBezTo>
                        <a:pt x="17" y="62"/>
                        <a:pt x="7" y="72"/>
                        <a:pt x="0" y="78"/>
                      </a:cubicBezTo>
                      <a:cubicBezTo>
                        <a:pt x="7" y="84"/>
                        <a:pt x="7" y="84"/>
                        <a:pt x="7" y="84"/>
                      </a:cubicBezTo>
                      <a:cubicBezTo>
                        <a:pt x="14" y="75"/>
                        <a:pt x="21" y="69"/>
                        <a:pt x="28" y="5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8" name="Freeform 1469"/>
                <p:cNvSpPr>
                  <a:spLocks/>
                </p:cNvSpPr>
                <p:nvPr/>
              </p:nvSpPr>
              <p:spPr bwMode="auto">
                <a:xfrm>
                  <a:off x="1645" y="2453"/>
                  <a:ext cx="12" cy="10"/>
                </a:xfrm>
                <a:custGeom>
                  <a:avLst/>
                  <a:gdLst>
                    <a:gd name="T0" fmla="*/ 3 w 12"/>
                    <a:gd name="T1" fmla="*/ 6 h 10"/>
                    <a:gd name="T2" fmla="*/ 4 w 12"/>
                    <a:gd name="T3" fmla="*/ 6 h 10"/>
                    <a:gd name="T4" fmla="*/ 5 w 12"/>
                    <a:gd name="T5" fmla="*/ 7 h 10"/>
                    <a:gd name="T6" fmla="*/ 5 w 12"/>
                    <a:gd name="T7" fmla="*/ 7 h 10"/>
                    <a:gd name="T8" fmla="*/ 4 w 12"/>
                    <a:gd name="T9" fmla="*/ 8 h 10"/>
                    <a:gd name="T10" fmla="*/ 2 w 12"/>
                    <a:gd name="T11" fmla="*/ 10 h 10"/>
                    <a:gd name="T12" fmla="*/ 3 w 12"/>
                    <a:gd name="T13" fmla="*/ 10 h 10"/>
                    <a:gd name="T14" fmla="*/ 4 w 12"/>
                    <a:gd name="T15" fmla="*/ 8 h 10"/>
                    <a:gd name="T16" fmla="*/ 6 w 12"/>
                    <a:gd name="T17" fmla="*/ 8 h 10"/>
                    <a:gd name="T18" fmla="*/ 10 w 12"/>
                    <a:gd name="T19" fmla="*/ 7 h 10"/>
                    <a:gd name="T20" fmla="*/ 10 w 12"/>
                    <a:gd name="T21" fmla="*/ 2 h 10"/>
                    <a:gd name="T22" fmla="*/ 5 w 12"/>
                    <a:gd name="T23" fmla="*/ 1 h 10"/>
                    <a:gd name="T24" fmla="*/ 4 w 12"/>
                    <a:gd name="T25" fmla="*/ 5 h 10"/>
                    <a:gd name="T26" fmla="*/ 3 w 12"/>
                    <a:gd name="T27" fmla="*/ 6 h 10"/>
                    <a:gd name="T28" fmla="*/ 0 w 12"/>
                    <a:gd name="T29" fmla="*/ 8 h 10"/>
                    <a:gd name="T30" fmla="*/ 1 w 12"/>
                    <a:gd name="T31" fmla="*/ 9 h 10"/>
                    <a:gd name="T32" fmla="*/ 3 w 12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6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4" y="8"/>
                        <a:pt x="4" y="8"/>
                      </a:cubicBezTo>
                      <a:cubicBezTo>
                        <a:pt x="3" y="8"/>
                        <a:pt x="3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4" y="9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9" y="8"/>
                        <a:pt x="10" y="7"/>
                      </a:cubicBezTo>
                      <a:cubicBezTo>
                        <a:pt x="12" y="6"/>
                        <a:pt x="12" y="3"/>
                        <a:pt x="10" y="2"/>
                      </a:cubicBezTo>
                      <a:cubicBezTo>
                        <a:pt x="9" y="1"/>
                        <a:pt x="7" y="0"/>
                        <a:pt x="5" y="1"/>
                      </a:cubicBezTo>
                      <a:cubicBezTo>
                        <a:pt x="4" y="2"/>
                        <a:pt x="3" y="4"/>
                        <a:pt x="4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7"/>
                        <a:pt x="1" y="8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9" name="Freeform 1470"/>
                <p:cNvSpPr>
                  <a:spLocks/>
                </p:cNvSpPr>
                <p:nvPr/>
              </p:nvSpPr>
              <p:spPr bwMode="auto">
                <a:xfrm>
                  <a:off x="1634" y="2462"/>
                  <a:ext cx="13" cy="10"/>
                </a:xfrm>
                <a:custGeom>
                  <a:avLst/>
                  <a:gdLst>
                    <a:gd name="T0" fmla="*/ 95 w 128"/>
                    <a:gd name="T1" fmla="*/ 47 h 96"/>
                    <a:gd name="T2" fmla="*/ 100 w 128"/>
                    <a:gd name="T3" fmla="*/ 44 h 96"/>
                    <a:gd name="T4" fmla="*/ 128 w 128"/>
                    <a:gd name="T5" fmla="*/ 19 h 96"/>
                    <a:gd name="T6" fmla="*/ 124 w 128"/>
                    <a:gd name="T7" fmla="*/ 13 h 96"/>
                    <a:gd name="T8" fmla="*/ 91 w 128"/>
                    <a:gd name="T9" fmla="*/ 38 h 96"/>
                    <a:gd name="T10" fmla="*/ 91 w 128"/>
                    <a:gd name="T11" fmla="*/ 41 h 96"/>
                    <a:gd name="T12" fmla="*/ 83 w 128"/>
                    <a:gd name="T13" fmla="*/ 35 h 96"/>
                    <a:gd name="T14" fmla="*/ 79 w 128"/>
                    <a:gd name="T15" fmla="*/ 31 h 96"/>
                    <a:gd name="T16" fmla="*/ 91 w 128"/>
                    <a:gd name="T17" fmla="*/ 25 h 96"/>
                    <a:gd name="T18" fmla="*/ 116 w 128"/>
                    <a:gd name="T19" fmla="*/ 7 h 96"/>
                    <a:gd name="T20" fmla="*/ 108 w 128"/>
                    <a:gd name="T21" fmla="*/ 0 h 96"/>
                    <a:gd name="T22" fmla="*/ 83 w 128"/>
                    <a:gd name="T23" fmla="*/ 19 h 96"/>
                    <a:gd name="T24" fmla="*/ 75 w 128"/>
                    <a:gd name="T25" fmla="*/ 28 h 96"/>
                    <a:gd name="T26" fmla="*/ 17 w 128"/>
                    <a:gd name="T27" fmla="*/ 31 h 96"/>
                    <a:gd name="T28" fmla="*/ 17 w 128"/>
                    <a:gd name="T29" fmla="*/ 81 h 96"/>
                    <a:gd name="T30" fmla="*/ 79 w 128"/>
                    <a:gd name="T31" fmla="*/ 81 h 96"/>
                    <a:gd name="T32" fmla="*/ 95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5" y="47"/>
                      </a:moveTo>
                      <a:cubicBezTo>
                        <a:pt x="95" y="47"/>
                        <a:pt x="100" y="44"/>
                        <a:pt x="100" y="44"/>
                      </a:cubicBezTo>
                      <a:cubicBezTo>
                        <a:pt x="112" y="35"/>
                        <a:pt x="120" y="28"/>
                        <a:pt x="128" y="19"/>
                      </a:cubicBezTo>
                      <a:cubicBezTo>
                        <a:pt x="124" y="13"/>
                        <a:pt x="124" y="13"/>
                        <a:pt x="124" y="13"/>
                      </a:cubicBezTo>
                      <a:cubicBezTo>
                        <a:pt x="112" y="22"/>
                        <a:pt x="104" y="31"/>
                        <a:pt x="91" y="38"/>
                      </a:cubicBezTo>
                      <a:cubicBezTo>
                        <a:pt x="91" y="38"/>
                        <a:pt x="91" y="41"/>
                        <a:pt x="91" y="41"/>
                      </a:cubicBezTo>
                      <a:cubicBezTo>
                        <a:pt x="87" y="38"/>
                        <a:pt x="87" y="35"/>
                        <a:pt x="83" y="35"/>
                      </a:cubicBezTo>
                      <a:cubicBezTo>
                        <a:pt x="83" y="35"/>
                        <a:pt x="83" y="31"/>
                        <a:pt x="79" y="31"/>
                      </a:cubicBezTo>
                      <a:cubicBezTo>
                        <a:pt x="87" y="28"/>
                        <a:pt x="87" y="28"/>
                        <a:pt x="91" y="25"/>
                      </a:cubicBezTo>
                      <a:cubicBezTo>
                        <a:pt x="100" y="19"/>
                        <a:pt x="108" y="13"/>
                        <a:pt x="116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7"/>
                        <a:pt x="91" y="16"/>
                        <a:pt x="83" y="19"/>
                      </a:cubicBezTo>
                      <a:cubicBezTo>
                        <a:pt x="79" y="22"/>
                        <a:pt x="79" y="25"/>
                        <a:pt x="75" y="28"/>
                      </a:cubicBezTo>
                      <a:cubicBezTo>
                        <a:pt x="54" y="19"/>
                        <a:pt x="34" y="19"/>
                        <a:pt x="17" y="31"/>
                      </a:cubicBezTo>
                      <a:cubicBezTo>
                        <a:pt x="0" y="44"/>
                        <a:pt x="0" y="66"/>
                        <a:pt x="17" y="81"/>
                      </a:cubicBezTo>
                      <a:cubicBezTo>
                        <a:pt x="34" y="93"/>
                        <a:pt x="62" y="96"/>
                        <a:pt x="79" y="81"/>
                      </a:cubicBezTo>
                      <a:cubicBezTo>
                        <a:pt x="95" y="72"/>
                        <a:pt x="100" y="59"/>
                        <a:pt x="95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0" name="Freeform 1471"/>
                <p:cNvSpPr>
                  <a:spLocks/>
                </p:cNvSpPr>
                <p:nvPr/>
              </p:nvSpPr>
              <p:spPr bwMode="auto">
                <a:xfrm>
                  <a:off x="1634" y="2462"/>
                  <a:ext cx="13" cy="10"/>
                </a:xfrm>
                <a:custGeom>
                  <a:avLst/>
                  <a:gdLst>
                    <a:gd name="T0" fmla="*/ 10 w 13"/>
                    <a:gd name="T1" fmla="*/ 5 h 10"/>
                    <a:gd name="T2" fmla="*/ 10 w 13"/>
                    <a:gd name="T3" fmla="*/ 4 h 10"/>
                    <a:gd name="T4" fmla="*/ 13 w 13"/>
                    <a:gd name="T5" fmla="*/ 2 h 10"/>
                    <a:gd name="T6" fmla="*/ 13 w 13"/>
                    <a:gd name="T7" fmla="*/ 1 h 10"/>
                    <a:gd name="T8" fmla="*/ 9 w 13"/>
                    <a:gd name="T9" fmla="*/ 4 h 10"/>
                    <a:gd name="T10" fmla="*/ 9 w 13"/>
                    <a:gd name="T11" fmla="*/ 4 h 10"/>
                    <a:gd name="T12" fmla="*/ 8 w 13"/>
                    <a:gd name="T13" fmla="*/ 3 h 10"/>
                    <a:gd name="T14" fmla="*/ 8 w 13"/>
                    <a:gd name="T15" fmla="*/ 3 h 10"/>
                    <a:gd name="T16" fmla="*/ 9 w 13"/>
                    <a:gd name="T17" fmla="*/ 2 h 10"/>
                    <a:gd name="T18" fmla="*/ 12 w 13"/>
                    <a:gd name="T19" fmla="*/ 0 h 10"/>
                    <a:gd name="T20" fmla="*/ 11 w 13"/>
                    <a:gd name="T21" fmla="*/ 0 h 10"/>
                    <a:gd name="T22" fmla="*/ 8 w 13"/>
                    <a:gd name="T23" fmla="*/ 2 h 10"/>
                    <a:gd name="T24" fmla="*/ 8 w 13"/>
                    <a:gd name="T25" fmla="*/ 3 h 10"/>
                    <a:gd name="T26" fmla="*/ 1 w 13"/>
                    <a:gd name="T27" fmla="*/ 3 h 10"/>
                    <a:gd name="T28" fmla="*/ 1 w 13"/>
                    <a:gd name="T29" fmla="*/ 8 h 10"/>
                    <a:gd name="T30" fmla="*/ 8 w 13"/>
                    <a:gd name="T31" fmla="*/ 8 h 10"/>
                    <a:gd name="T32" fmla="*/ 10 w 13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10" y="5"/>
                      </a:moveTo>
                      <a:cubicBezTo>
                        <a:pt x="10" y="5"/>
                        <a:pt x="10" y="4"/>
                        <a:pt x="10" y="4"/>
                      </a:cubicBezTo>
                      <a:cubicBezTo>
                        <a:pt x="11" y="3"/>
                        <a:pt x="12" y="3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2"/>
                        <a:pt x="11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9" y="2"/>
                      </a:cubicBezTo>
                      <a:cubicBezTo>
                        <a:pt x="10" y="2"/>
                        <a:pt x="11" y="1"/>
                        <a:pt x="12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0"/>
                        <a:pt x="9" y="1"/>
                        <a:pt x="8" y="2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5" y="2"/>
                        <a:pt x="3" y="2"/>
                        <a:pt x="1" y="3"/>
                      </a:cubicBezTo>
                      <a:cubicBezTo>
                        <a:pt x="0" y="4"/>
                        <a:pt x="0" y="7"/>
                        <a:pt x="1" y="8"/>
                      </a:cubicBezTo>
                      <a:cubicBezTo>
                        <a:pt x="3" y="9"/>
                        <a:pt x="6" y="10"/>
                        <a:pt x="8" y="8"/>
                      </a:cubicBezTo>
                      <a:cubicBezTo>
                        <a:pt x="10" y="7"/>
                        <a:pt x="10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1" name="Freeform 1472"/>
                <p:cNvSpPr>
                  <a:spLocks/>
                </p:cNvSpPr>
                <p:nvPr/>
              </p:nvSpPr>
              <p:spPr bwMode="auto">
                <a:xfrm>
                  <a:off x="2068" y="2129"/>
                  <a:ext cx="12" cy="11"/>
                </a:xfrm>
                <a:custGeom>
                  <a:avLst/>
                  <a:gdLst>
                    <a:gd name="T0" fmla="*/ 28 w 112"/>
                    <a:gd name="T1" fmla="*/ 62 h 96"/>
                    <a:gd name="T2" fmla="*/ 32 w 112"/>
                    <a:gd name="T3" fmla="*/ 56 h 96"/>
                    <a:gd name="T4" fmla="*/ 39 w 112"/>
                    <a:gd name="T5" fmla="*/ 62 h 96"/>
                    <a:gd name="T6" fmla="*/ 42 w 112"/>
                    <a:gd name="T7" fmla="*/ 66 h 96"/>
                    <a:gd name="T8" fmla="*/ 28 w 112"/>
                    <a:gd name="T9" fmla="*/ 75 h 96"/>
                    <a:gd name="T10" fmla="*/ 11 w 112"/>
                    <a:gd name="T11" fmla="*/ 90 h 96"/>
                    <a:gd name="T12" fmla="*/ 18 w 112"/>
                    <a:gd name="T13" fmla="*/ 96 h 96"/>
                    <a:gd name="T14" fmla="*/ 32 w 112"/>
                    <a:gd name="T15" fmla="*/ 78 h 96"/>
                    <a:gd name="T16" fmla="*/ 49 w 112"/>
                    <a:gd name="T17" fmla="*/ 72 h 96"/>
                    <a:gd name="T18" fmla="*/ 91 w 112"/>
                    <a:gd name="T19" fmla="*/ 66 h 96"/>
                    <a:gd name="T20" fmla="*/ 98 w 112"/>
                    <a:gd name="T21" fmla="*/ 16 h 96"/>
                    <a:gd name="T22" fmla="*/ 39 w 112"/>
                    <a:gd name="T23" fmla="*/ 13 h 96"/>
                    <a:gd name="T24" fmla="*/ 28 w 112"/>
                    <a:gd name="T25" fmla="*/ 50 h 96"/>
                    <a:gd name="T26" fmla="*/ 21 w 112"/>
                    <a:gd name="T27" fmla="*/ 56 h 96"/>
                    <a:gd name="T28" fmla="*/ 0 w 112"/>
                    <a:gd name="T29" fmla="*/ 78 h 96"/>
                    <a:gd name="T30" fmla="*/ 4 w 112"/>
                    <a:gd name="T31" fmla="*/ 84 h 96"/>
                    <a:gd name="T32" fmla="*/ 28 w 112"/>
                    <a:gd name="T33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8" y="62"/>
                      </a:moveTo>
                      <a:cubicBezTo>
                        <a:pt x="28" y="59"/>
                        <a:pt x="32" y="56"/>
                        <a:pt x="32" y="56"/>
                      </a:cubicBezTo>
                      <a:cubicBezTo>
                        <a:pt x="35" y="59"/>
                        <a:pt x="35" y="62"/>
                        <a:pt x="39" y="62"/>
                      </a:cubicBezTo>
                      <a:cubicBezTo>
                        <a:pt x="39" y="66"/>
                        <a:pt x="39" y="66"/>
                        <a:pt x="42" y="66"/>
                      </a:cubicBezTo>
                      <a:cubicBezTo>
                        <a:pt x="35" y="69"/>
                        <a:pt x="32" y="72"/>
                        <a:pt x="28" y="75"/>
                      </a:cubicBezTo>
                      <a:cubicBezTo>
                        <a:pt x="25" y="78"/>
                        <a:pt x="18" y="84"/>
                        <a:pt x="11" y="90"/>
                      </a:cubicBezTo>
                      <a:cubicBezTo>
                        <a:pt x="18" y="96"/>
                        <a:pt x="18" y="96"/>
                        <a:pt x="18" y="96"/>
                      </a:cubicBezTo>
                      <a:cubicBezTo>
                        <a:pt x="21" y="90"/>
                        <a:pt x="28" y="84"/>
                        <a:pt x="32" y="78"/>
                      </a:cubicBezTo>
                      <a:cubicBezTo>
                        <a:pt x="39" y="75"/>
                        <a:pt x="42" y="75"/>
                        <a:pt x="49" y="72"/>
                      </a:cubicBezTo>
                      <a:cubicBezTo>
                        <a:pt x="63" y="78"/>
                        <a:pt x="81" y="75"/>
                        <a:pt x="91" y="66"/>
                      </a:cubicBezTo>
                      <a:cubicBezTo>
                        <a:pt x="109" y="53"/>
                        <a:pt x="112" y="31"/>
                        <a:pt x="98" y="16"/>
                      </a:cubicBezTo>
                      <a:cubicBezTo>
                        <a:pt x="84" y="4"/>
                        <a:pt x="56" y="0"/>
                        <a:pt x="39" y="13"/>
                      </a:cubicBezTo>
                      <a:cubicBezTo>
                        <a:pt x="28" y="22"/>
                        <a:pt x="25" y="38"/>
                        <a:pt x="28" y="50"/>
                      </a:cubicBezTo>
                      <a:cubicBezTo>
                        <a:pt x="28" y="53"/>
                        <a:pt x="25" y="56"/>
                        <a:pt x="21" y="56"/>
                      </a:cubicBezTo>
                      <a:cubicBezTo>
                        <a:pt x="14" y="62"/>
                        <a:pt x="4" y="72"/>
                        <a:pt x="0" y="78"/>
                      </a:cubicBezTo>
                      <a:cubicBezTo>
                        <a:pt x="4" y="84"/>
                        <a:pt x="4" y="84"/>
                        <a:pt x="4" y="84"/>
                      </a:cubicBezTo>
                      <a:cubicBezTo>
                        <a:pt x="11" y="75"/>
                        <a:pt x="18" y="69"/>
                        <a:pt x="28" y="6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674"/>
              <p:cNvGrpSpPr>
                <a:grpSpLocks/>
              </p:cNvGrpSpPr>
              <p:nvPr/>
            </p:nvGrpSpPr>
            <p:grpSpPr bwMode="auto">
              <a:xfrm>
                <a:off x="1640" y="2046"/>
                <a:ext cx="440" cy="509"/>
                <a:chOff x="1640" y="2046"/>
                <a:chExt cx="440" cy="509"/>
              </a:xfrm>
            </p:grpSpPr>
            <p:sp>
              <p:nvSpPr>
                <p:cNvPr id="6821" name="Freeform 1474"/>
                <p:cNvSpPr>
                  <a:spLocks/>
                </p:cNvSpPr>
                <p:nvPr/>
              </p:nvSpPr>
              <p:spPr bwMode="auto">
                <a:xfrm>
                  <a:off x="2068" y="2129"/>
                  <a:ext cx="12" cy="11"/>
                </a:xfrm>
                <a:custGeom>
                  <a:avLst/>
                  <a:gdLst>
                    <a:gd name="T0" fmla="*/ 3 w 12"/>
                    <a:gd name="T1" fmla="*/ 7 h 11"/>
                    <a:gd name="T2" fmla="*/ 3 w 12"/>
                    <a:gd name="T3" fmla="*/ 6 h 11"/>
                    <a:gd name="T4" fmla="*/ 4 w 12"/>
                    <a:gd name="T5" fmla="*/ 7 h 11"/>
                    <a:gd name="T6" fmla="*/ 4 w 12"/>
                    <a:gd name="T7" fmla="*/ 7 h 11"/>
                    <a:gd name="T8" fmla="*/ 3 w 12"/>
                    <a:gd name="T9" fmla="*/ 8 h 11"/>
                    <a:gd name="T10" fmla="*/ 1 w 12"/>
                    <a:gd name="T11" fmla="*/ 10 h 11"/>
                    <a:gd name="T12" fmla="*/ 2 w 12"/>
                    <a:gd name="T13" fmla="*/ 11 h 11"/>
                    <a:gd name="T14" fmla="*/ 3 w 12"/>
                    <a:gd name="T15" fmla="*/ 9 h 11"/>
                    <a:gd name="T16" fmla="*/ 5 w 12"/>
                    <a:gd name="T17" fmla="*/ 8 h 11"/>
                    <a:gd name="T18" fmla="*/ 10 w 12"/>
                    <a:gd name="T19" fmla="*/ 7 h 11"/>
                    <a:gd name="T20" fmla="*/ 10 w 12"/>
                    <a:gd name="T21" fmla="*/ 2 h 11"/>
                    <a:gd name="T22" fmla="*/ 4 w 12"/>
                    <a:gd name="T23" fmla="*/ 2 h 11"/>
                    <a:gd name="T24" fmla="*/ 3 w 12"/>
                    <a:gd name="T25" fmla="*/ 6 h 11"/>
                    <a:gd name="T26" fmla="*/ 2 w 12"/>
                    <a:gd name="T27" fmla="*/ 6 h 11"/>
                    <a:gd name="T28" fmla="*/ 0 w 12"/>
                    <a:gd name="T29" fmla="*/ 9 h 11"/>
                    <a:gd name="T30" fmla="*/ 0 w 12"/>
                    <a:gd name="T31" fmla="*/ 9 h 11"/>
                    <a:gd name="T32" fmla="*/ 3 w 12"/>
                    <a:gd name="T3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3" y="7"/>
                      </a:moveTo>
                      <a:cubicBezTo>
                        <a:pt x="3" y="7"/>
                        <a:pt x="3" y="6"/>
                        <a:pt x="3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8"/>
                        <a:pt x="3" y="8"/>
                        <a:pt x="3" y="8"/>
                      </a:cubicBezTo>
                      <a:cubicBezTo>
                        <a:pt x="3" y="9"/>
                        <a:pt x="2" y="9"/>
                        <a:pt x="1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3" y="9"/>
                        <a:pt x="3" y="9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7" y="9"/>
                        <a:pt x="9" y="8"/>
                        <a:pt x="10" y="7"/>
                      </a:cubicBezTo>
                      <a:cubicBezTo>
                        <a:pt x="12" y="6"/>
                        <a:pt x="12" y="4"/>
                        <a:pt x="10" y="2"/>
                      </a:cubicBezTo>
                      <a:cubicBezTo>
                        <a:pt x="9" y="1"/>
                        <a:pt x="6" y="0"/>
                        <a:pt x="4" y="2"/>
                      </a:cubicBezTo>
                      <a:cubicBezTo>
                        <a:pt x="3" y="3"/>
                        <a:pt x="3" y="4"/>
                        <a:pt x="3" y="6"/>
                      </a:cubicBezTo>
                      <a:cubicBezTo>
                        <a:pt x="3" y="6"/>
                        <a:pt x="3" y="6"/>
                        <a:pt x="2" y="6"/>
                      </a:cubicBezTo>
                      <a:cubicBezTo>
                        <a:pt x="2" y="7"/>
                        <a:pt x="0" y="8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8"/>
                        <a:pt x="2" y="8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2" name="Freeform 1475"/>
                <p:cNvSpPr>
                  <a:spLocks/>
                </p:cNvSpPr>
                <p:nvPr/>
              </p:nvSpPr>
              <p:spPr bwMode="auto">
                <a:xfrm>
                  <a:off x="2056" y="2138"/>
                  <a:ext cx="14" cy="10"/>
                </a:xfrm>
                <a:custGeom>
                  <a:avLst/>
                  <a:gdLst>
                    <a:gd name="T0" fmla="*/ 95 w 128"/>
                    <a:gd name="T1" fmla="*/ 47 h 96"/>
                    <a:gd name="T2" fmla="*/ 100 w 128"/>
                    <a:gd name="T3" fmla="*/ 44 h 96"/>
                    <a:gd name="T4" fmla="*/ 128 w 128"/>
                    <a:gd name="T5" fmla="*/ 19 h 96"/>
                    <a:gd name="T6" fmla="*/ 124 w 128"/>
                    <a:gd name="T7" fmla="*/ 13 h 96"/>
                    <a:gd name="T8" fmla="*/ 95 w 128"/>
                    <a:gd name="T9" fmla="*/ 38 h 96"/>
                    <a:gd name="T10" fmla="*/ 91 w 128"/>
                    <a:gd name="T11" fmla="*/ 41 h 96"/>
                    <a:gd name="T12" fmla="*/ 83 w 128"/>
                    <a:gd name="T13" fmla="*/ 35 h 96"/>
                    <a:gd name="T14" fmla="*/ 83 w 128"/>
                    <a:gd name="T15" fmla="*/ 31 h 96"/>
                    <a:gd name="T16" fmla="*/ 91 w 128"/>
                    <a:gd name="T17" fmla="*/ 25 h 96"/>
                    <a:gd name="T18" fmla="*/ 116 w 128"/>
                    <a:gd name="T19" fmla="*/ 7 h 96"/>
                    <a:gd name="T20" fmla="*/ 108 w 128"/>
                    <a:gd name="T21" fmla="*/ 0 h 96"/>
                    <a:gd name="T22" fmla="*/ 87 w 128"/>
                    <a:gd name="T23" fmla="*/ 19 h 96"/>
                    <a:gd name="T24" fmla="*/ 75 w 128"/>
                    <a:gd name="T25" fmla="*/ 28 h 96"/>
                    <a:gd name="T26" fmla="*/ 17 w 128"/>
                    <a:gd name="T27" fmla="*/ 31 h 96"/>
                    <a:gd name="T28" fmla="*/ 17 w 128"/>
                    <a:gd name="T29" fmla="*/ 81 h 96"/>
                    <a:gd name="T30" fmla="*/ 83 w 128"/>
                    <a:gd name="T31" fmla="*/ 84 h 96"/>
                    <a:gd name="T32" fmla="*/ 95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5" y="47"/>
                      </a:moveTo>
                      <a:cubicBezTo>
                        <a:pt x="95" y="47"/>
                        <a:pt x="100" y="44"/>
                        <a:pt x="100" y="44"/>
                      </a:cubicBezTo>
                      <a:cubicBezTo>
                        <a:pt x="112" y="38"/>
                        <a:pt x="120" y="28"/>
                        <a:pt x="128" y="19"/>
                      </a:cubicBezTo>
                      <a:cubicBezTo>
                        <a:pt x="124" y="13"/>
                        <a:pt x="124" y="13"/>
                        <a:pt x="124" y="13"/>
                      </a:cubicBezTo>
                      <a:cubicBezTo>
                        <a:pt x="116" y="22"/>
                        <a:pt x="104" y="31"/>
                        <a:pt x="95" y="38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cubicBezTo>
                        <a:pt x="87" y="38"/>
                        <a:pt x="87" y="38"/>
                        <a:pt x="83" y="35"/>
                      </a:cubicBezTo>
                      <a:cubicBezTo>
                        <a:pt x="83" y="35"/>
                        <a:pt x="83" y="31"/>
                        <a:pt x="83" y="31"/>
                      </a:cubicBezTo>
                      <a:cubicBezTo>
                        <a:pt x="87" y="31"/>
                        <a:pt x="87" y="28"/>
                        <a:pt x="91" y="25"/>
                      </a:cubicBezTo>
                      <a:cubicBezTo>
                        <a:pt x="100" y="22"/>
                        <a:pt x="108" y="13"/>
                        <a:pt x="116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10"/>
                        <a:pt x="91" y="16"/>
                        <a:pt x="87" y="19"/>
                      </a:cubicBezTo>
                      <a:cubicBezTo>
                        <a:pt x="83" y="22"/>
                        <a:pt x="79" y="25"/>
                        <a:pt x="75" y="28"/>
                      </a:cubicBezTo>
                      <a:cubicBezTo>
                        <a:pt x="58" y="19"/>
                        <a:pt x="34" y="22"/>
                        <a:pt x="17" y="31"/>
                      </a:cubicBezTo>
                      <a:cubicBezTo>
                        <a:pt x="0" y="44"/>
                        <a:pt x="0" y="66"/>
                        <a:pt x="17" y="81"/>
                      </a:cubicBezTo>
                      <a:cubicBezTo>
                        <a:pt x="34" y="93"/>
                        <a:pt x="62" y="96"/>
                        <a:pt x="83" y="84"/>
                      </a:cubicBezTo>
                      <a:cubicBezTo>
                        <a:pt x="95" y="75"/>
                        <a:pt x="100" y="59"/>
                        <a:pt x="95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3" name="Freeform 1476"/>
                <p:cNvSpPr>
                  <a:spLocks/>
                </p:cNvSpPr>
                <p:nvPr/>
              </p:nvSpPr>
              <p:spPr bwMode="auto">
                <a:xfrm>
                  <a:off x="2056" y="2138"/>
                  <a:ext cx="14" cy="10"/>
                </a:xfrm>
                <a:custGeom>
                  <a:avLst/>
                  <a:gdLst>
                    <a:gd name="T0" fmla="*/ 10 w 14"/>
                    <a:gd name="T1" fmla="*/ 5 h 10"/>
                    <a:gd name="T2" fmla="*/ 11 w 14"/>
                    <a:gd name="T3" fmla="*/ 5 h 10"/>
                    <a:gd name="T4" fmla="*/ 14 w 14"/>
                    <a:gd name="T5" fmla="*/ 2 h 10"/>
                    <a:gd name="T6" fmla="*/ 13 w 14"/>
                    <a:gd name="T7" fmla="*/ 1 h 10"/>
                    <a:gd name="T8" fmla="*/ 10 w 14"/>
                    <a:gd name="T9" fmla="*/ 4 h 10"/>
                    <a:gd name="T10" fmla="*/ 10 w 14"/>
                    <a:gd name="T11" fmla="*/ 4 h 10"/>
                    <a:gd name="T12" fmla="*/ 9 w 14"/>
                    <a:gd name="T13" fmla="*/ 4 h 10"/>
                    <a:gd name="T14" fmla="*/ 9 w 14"/>
                    <a:gd name="T15" fmla="*/ 3 h 10"/>
                    <a:gd name="T16" fmla="*/ 10 w 14"/>
                    <a:gd name="T17" fmla="*/ 3 h 10"/>
                    <a:gd name="T18" fmla="*/ 12 w 14"/>
                    <a:gd name="T19" fmla="*/ 1 h 10"/>
                    <a:gd name="T20" fmla="*/ 12 w 14"/>
                    <a:gd name="T21" fmla="*/ 0 h 10"/>
                    <a:gd name="T22" fmla="*/ 9 w 14"/>
                    <a:gd name="T23" fmla="*/ 2 h 10"/>
                    <a:gd name="T24" fmla="*/ 8 w 14"/>
                    <a:gd name="T25" fmla="*/ 3 h 10"/>
                    <a:gd name="T26" fmla="*/ 2 w 14"/>
                    <a:gd name="T27" fmla="*/ 3 h 10"/>
                    <a:gd name="T28" fmla="*/ 2 w 14"/>
                    <a:gd name="T29" fmla="*/ 8 h 10"/>
                    <a:gd name="T30" fmla="*/ 9 w 14"/>
                    <a:gd name="T31" fmla="*/ 9 h 10"/>
                    <a:gd name="T32" fmla="*/ 10 w 14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10" y="5"/>
                      </a:move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4"/>
                        <a:pt x="13" y="3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2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6" y="2"/>
                        <a:pt x="4" y="2"/>
                        <a:pt x="2" y="3"/>
                      </a:cubicBezTo>
                      <a:cubicBezTo>
                        <a:pt x="0" y="5"/>
                        <a:pt x="0" y="7"/>
                        <a:pt x="2" y="8"/>
                      </a:cubicBezTo>
                      <a:cubicBezTo>
                        <a:pt x="4" y="10"/>
                        <a:pt x="7" y="10"/>
                        <a:pt x="9" y="9"/>
                      </a:cubicBezTo>
                      <a:cubicBezTo>
                        <a:pt x="10" y="8"/>
                        <a:pt x="11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4" name="Freeform 1477"/>
                <p:cNvSpPr>
                  <a:spLocks/>
                </p:cNvSpPr>
                <p:nvPr/>
              </p:nvSpPr>
              <p:spPr bwMode="auto">
                <a:xfrm>
                  <a:off x="1652" y="2460"/>
                  <a:ext cx="12" cy="10"/>
                </a:xfrm>
                <a:custGeom>
                  <a:avLst/>
                  <a:gdLst>
                    <a:gd name="T0" fmla="*/ 28 w 112"/>
                    <a:gd name="T1" fmla="*/ 59 h 96"/>
                    <a:gd name="T2" fmla="*/ 35 w 112"/>
                    <a:gd name="T3" fmla="*/ 56 h 96"/>
                    <a:gd name="T4" fmla="*/ 39 w 112"/>
                    <a:gd name="T5" fmla="*/ 62 h 96"/>
                    <a:gd name="T6" fmla="*/ 42 w 112"/>
                    <a:gd name="T7" fmla="*/ 66 h 96"/>
                    <a:gd name="T8" fmla="*/ 32 w 112"/>
                    <a:gd name="T9" fmla="*/ 75 h 96"/>
                    <a:gd name="T10" fmla="*/ 14 w 112"/>
                    <a:gd name="T11" fmla="*/ 90 h 96"/>
                    <a:gd name="T12" fmla="*/ 21 w 112"/>
                    <a:gd name="T13" fmla="*/ 96 h 96"/>
                    <a:gd name="T14" fmla="*/ 35 w 112"/>
                    <a:gd name="T15" fmla="*/ 78 h 96"/>
                    <a:gd name="T16" fmla="*/ 49 w 112"/>
                    <a:gd name="T17" fmla="*/ 69 h 96"/>
                    <a:gd name="T18" fmla="*/ 95 w 112"/>
                    <a:gd name="T19" fmla="*/ 62 h 96"/>
                    <a:gd name="T20" fmla="*/ 98 w 112"/>
                    <a:gd name="T21" fmla="*/ 13 h 96"/>
                    <a:gd name="T22" fmla="*/ 39 w 112"/>
                    <a:gd name="T23" fmla="*/ 13 h 96"/>
                    <a:gd name="T24" fmla="*/ 32 w 112"/>
                    <a:gd name="T25" fmla="*/ 50 h 96"/>
                    <a:gd name="T26" fmla="*/ 21 w 112"/>
                    <a:gd name="T27" fmla="*/ 56 h 96"/>
                    <a:gd name="T28" fmla="*/ 0 w 112"/>
                    <a:gd name="T29" fmla="*/ 78 h 96"/>
                    <a:gd name="T30" fmla="*/ 7 w 112"/>
                    <a:gd name="T31" fmla="*/ 84 h 96"/>
                    <a:gd name="T32" fmla="*/ 28 w 112"/>
                    <a:gd name="T33" fmla="*/ 5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8" y="59"/>
                      </a:moveTo>
                      <a:cubicBezTo>
                        <a:pt x="32" y="59"/>
                        <a:pt x="32" y="56"/>
                        <a:pt x="35" y="56"/>
                      </a:cubicBezTo>
                      <a:cubicBezTo>
                        <a:pt x="35" y="59"/>
                        <a:pt x="39" y="59"/>
                        <a:pt x="39" y="62"/>
                      </a:cubicBezTo>
                      <a:cubicBezTo>
                        <a:pt x="42" y="62"/>
                        <a:pt x="42" y="66"/>
                        <a:pt x="42" y="66"/>
                      </a:cubicBezTo>
                      <a:cubicBezTo>
                        <a:pt x="39" y="69"/>
                        <a:pt x="35" y="72"/>
                        <a:pt x="32" y="75"/>
                      </a:cubicBezTo>
                      <a:cubicBezTo>
                        <a:pt x="25" y="78"/>
                        <a:pt x="18" y="84"/>
                        <a:pt x="14" y="90"/>
                      </a:cubicBezTo>
                      <a:cubicBezTo>
                        <a:pt x="21" y="96"/>
                        <a:pt x="21" y="96"/>
                        <a:pt x="21" y="96"/>
                      </a:cubicBezTo>
                      <a:cubicBezTo>
                        <a:pt x="25" y="90"/>
                        <a:pt x="32" y="84"/>
                        <a:pt x="35" y="78"/>
                      </a:cubicBezTo>
                      <a:cubicBezTo>
                        <a:pt x="39" y="75"/>
                        <a:pt x="46" y="72"/>
                        <a:pt x="49" y="69"/>
                      </a:cubicBezTo>
                      <a:cubicBezTo>
                        <a:pt x="63" y="75"/>
                        <a:pt x="81" y="75"/>
                        <a:pt x="95" y="62"/>
                      </a:cubicBezTo>
                      <a:cubicBezTo>
                        <a:pt x="109" y="50"/>
                        <a:pt x="112" y="28"/>
                        <a:pt x="98" y="13"/>
                      </a:cubicBezTo>
                      <a:cubicBezTo>
                        <a:pt x="81" y="0"/>
                        <a:pt x="56" y="0"/>
                        <a:pt x="39" y="13"/>
                      </a:cubicBezTo>
                      <a:cubicBezTo>
                        <a:pt x="28" y="22"/>
                        <a:pt x="25" y="38"/>
                        <a:pt x="32" y="50"/>
                      </a:cubicBezTo>
                      <a:cubicBezTo>
                        <a:pt x="28" y="53"/>
                        <a:pt x="25" y="53"/>
                        <a:pt x="21" y="56"/>
                      </a:cubicBezTo>
                      <a:cubicBezTo>
                        <a:pt x="14" y="62"/>
                        <a:pt x="7" y="72"/>
                        <a:pt x="0" y="78"/>
                      </a:cubicBezTo>
                      <a:cubicBezTo>
                        <a:pt x="7" y="84"/>
                        <a:pt x="7" y="84"/>
                        <a:pt x="7" y="84"/>
                      </a:cubicBezTo>
                      <a:cubicBezTo>
                        <a:pt x="14" y="75"/>
                        <a:pt x="21" y="69"/>
                        <a:pt x="28" y="5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5" name="Freeform 1478"/>
                <p:cNvSpPr>
                  <a:spLocks/>
                </p:cNvSpPr>
                <p:nvPr/>
              </p:nvSpPr>
              <p:spPr bwMode="auto">
                <a:xfrm>
                  <a:off x="1652" y="2460"/>
                  <a:ext cx="12" cy="10"/>
                </a:xfrm>
                <a:custGeom>
                  <a:avLst/>
                  <a:gdLst>
                    <a:gd name="T0" fmla="*/ 3 w 12"/>
                    <a:gd name="T1" fmla="*/ 6 h 10"/>
                    <a:gd name="T2" fmla="*/ 4 w 12"/>
                    <a:gd name="T3" fmla="*/ 6 h 10"/>
                    <a:gd name="T4" fmla="*/ 4 w 12"/>
                    <a:gd name="T5" fmla="*/ 6 h 10"/>
                    <a:gd name="T6" fmla="*/ 5 w 12"/>
                    <a:gd name="T7" fmla="*/ 7 h 10"/>
                    <a:gd name="T8" fmla="*/ 4 w 12"/>
                    <a:gd name="T9" fmla="*/ 8 h 10"/>
                    <a:gd name="T10" fmla="*/ 2 w 12"/>
                    <a:gd name="T11" fmla="*/ 9 h 10"/>
                    <a:gd name="T12" fmla="*/ 2 w 12"/>
                    <a:gd name="T13" fmla="*/ 10 h 10"/>
                    <a:gd name="T14" fmla="*/ 4 w 12"/>
                    <a:gd name="T15" fmla="*/ 8 h 10"/>
                    <a:gd name="T16" fmla="*/ 5 w 12"/>
                    <a:gd name="T17" fmla="*/ 7 h 10"/>
                    <a:gd name="T18" fmla="*/ 10 w 12"/>
                    <a:gd name="T19" fmla="*/ 6 h 10"/>
                    <a:gd name="T20" fmla="*/ 11 w 12"/>
                    <a:gd name="T21" fmla="*/ 1 h 10"/>
                    <a:gd name="T22" fmla="*/ 4 w 12"/>
                    <a:gd name="T23" fmla="*/ 1 h 10"/>
                    <a:gd name="T24" fmla="*/ 4 w 12"/>
                    <a:gd name="T25" fmla="*/ 5 h 10"/>
                    <a:gd name="T26" fmla="*/ 2 w 12"/>
                    <a:gd name="T27" fmla="*/ 6 h 10"/>
                    <a:gd name="T28" fmla="*/ 0 w 12"/>
                    <a:gd name="T29" fmla="*/ 8 h 10"/>
                    <a:gd name="T30" fmla="*/ 1 w 12"/>
                    <a:gd name="T31" fmla="*/ 9 h 10"/>
                    <a:gd name="T32" fmla="*/ 3 w 12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6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6"/>
                        <a:pt x="5" y="7"/>
                        <a:pt x="5" y="7"/>
                      </a:cubicBezTo>
                      <a:cubicBezTo>
                        <a:pt x="4" y="7"/>
                        <a:pt x="4" y="7"/>
                        <a:pt x="4" y="8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4" y="9"/>
                        <a:pt x="4" y="8"/>
                      </a:cubicBezTo>
                      <a:cubicBezTo>
                        <a:pt x="4" y="8"/>
                        <a:pt x="5" y="7"/>
                        <a:pt x="5" y="7"/>
                      </a:cubicBezTo>
                      <a:cubicBezTo>
                        <a:pt x="7" y="8"/>
                        <a:pt x="9" y="8"/>
                        <a:pt x="10" y="6"/>
                      </a:cubicBezTo>
                      <a:cubicBezTo>
                        <a:pt x="12" y="5"/>
                        <a:pt x="12" y="3"/>
                        <a:pt x="11" y="1"/>
                      </a:cubicBezTo>
                      <a:cubicBezTo>
                        <a:pt x="9" y="0"/>
                        <a:pt x="6" y="0"/>
                        <a:pt x="4" y="1"/>
                      </a:cubicBezTo>
                      <a:cubicBezTo>
                        <a:pt x="3" y="2"/>
                        <a:pt x="3" y="4"/>
                        <a:pt x="4" y="5"/>
                      </a:cubicBezTo>
                      <a:cubicBezTo>
                        <a:pt x="3" y="5"/>
                        <a:pt x="3" y="5"/>
                        <a:pt x="2" y="6"/>
                      </a:cubicBezTo>
                      <a:cubicBezTo>
                        <a:pt x="2" y="6"/>
                        <a:pt x="1" y="7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6" name="Freeform 1479"/>
                <p:cNvSpPr>
                  <a:spLocks/>
                </p:cNvSpPr>
                <p:nvPr/>
              </p:nvSpPr>
              <p:spPr bwMode="auto">
                <a:xfrm>
                  <a:off x="1640" y="2468"/>
                  <a:ext cx="14" cy="11"/>
                </a:xfrm>
                <a:custGeom>
                  <a:avLst/>
                  <a:gdLst>
                    <a:gd name="T0" fmla="*/ 95 w 128"/>
                    <a:gd name="T1" fmla="*/ 47 h 96"/>
                    <a:gd name="T2" fmla="*/ 100 w 128"/>
                    <a:gd name="T3" fmla="*/ 44 h 96"/>
                    <a:gd name="T4" fmla="*/ 128 w 128"/>
                    <a:gd name="T5" fmla="*/ 19 h 96"/>
                    <a:gd name="T6" fmla="*/ 124 w 128"/>
                    <a:gd name="T7" fmla="*/ 13 h 96"/>
                    <a:gd name="T8" fmla="*/ 95 w 128"/>
                    <a:gd name="T9" fmla="*/ 41 h 96"/>
                    <a:gd name="T10" fmla="*/ 91 w 128"/>
                    <a:gd name="T11" fmla="*/ 41 h 96"/>
                    <a:gd name="T12" fmla="*/ 83 w 128"/>
                    <a:gd name="T13" fmla="*/ 35 h 96"/>
                    <a:gd name="T14" fmla="*/ 79 w 128"/>
                    <a:gd name="T15" fmla="*/ 31 h 96"/>
                    <a:gd name="T16" fmla="*/ 91 w 128"/>
                    <a:gd name="T17" fmla="*/ 28 h 96"/>
                    <a:gd name="T18" fmla="*/ 116 w 128"/>
                    <a:gd name="T19" fmla="*/ 7 h 96"/>
                    <a:gd name="T20" fmla="*/ 108 w 128"/>
                    <a:gd name="T21" fmla="*/ 0 h 96"/>
                    <a:gd name="T22" fmla="*/ 87 w 128"/>
                    <a:gd name="T23" fmla="*/ 22 h 96"/>
                    <a:gd name="T24" fmla="*/ 75 w 128"/>
                    <a:gd name="T25" fmla="*/ 28 h 96"/>
                    <a:gd name="T26" fmla="*/ 17 w 128"/>
                    <a:gd name="T27" fmla="*/ 35 h 96"/>
                    <a:gd name="T28" fmla="*/ 21 w 128"/>
                    <a:gd name="T29" fmla="*/ 84 h 96"/>
                    <a:gd name="T30" fmla="*/ 83 w 128"/>
                    <a:gd name="T31" fmla="*/ 84 h 96"/>
                    <a:gd name="T32" fmla="*/ 95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5" y="47"/>
                      </a:moveTo>
                      <a:cubicBezTo>
                        <a:pt x="100" y="47"/>
                        <a:pt x="100" y="47"/>
                        <a:pt x="100" y="44"/>
                      </a:cubicBezTo>
                      <a:cubicBezTo>
                        <a:pt x="112" y="38"/>
                        <a:pt x="120" y="28"/>
                        <a:pt x="128" y="19"/>
                      </a:cubicBezTo>
                      <a:cubicBezTo>
                        <a:pt x="124" y="13"/>
                        <a:pt x="124" y="13"/>
                        <a:pt x="124" y="13"/>
                      </a:cubicBezTo>
                      <a:cubicBezTo>
                        <a:pt x="112" y="22"/>
                        <a:pt x="104" y="31"/>
                        <a:pt x="95" y="41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cubicBezTo>
                        <a:pt x="91" y="41"/>
                        <a:pt x="87" y="38"/>
                        <a:pt x="83" y="35"/>
                      </a:cubicBezTo>
                      <a:cubicBezTo>
                        <a:pt x="83" y="35"/>
                        <a:pt x="83" y="35"/>
                        <a:pt x="79" y="31"/>
                      </a:cubicBezTo>
                      <a:cubicBezTo>
                        <a:pt x="87" y="31"/>
                        <a:pt x="87" y="28"/>
                        <a:pt x="91" y="28"/>
                      </a:cubicBezTo>
                      <a:cubicBezTo>
                        <a:pt x="100" y="22"/>
                        <a:pt x="108" y="13"/>
                        <a:pt x="116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10"/>
                        <a:pt x="91" y="16"/>
                        <a:pt x="87" y="22"/>
                      </a:cubicBezTo>
                      <a:cubicBezTo>
                        <a:pt x="83" y="25"/>
                        <a:pt x="79" y="25"/>
                        <a:pt x="75" y="28"/>
                      </a:cubicBezTo>
                      <a:cubicBezTo>
                        <a:pt x="58" y="22"/>
                        <a:pt x="34" y="22"/>
                        <a:pt x="17" y="35"/>
                      </a:cubicBezTo>
                      <a:cubicBezTo>
                        <a:pt x="0" y="47"/>
                        <a:pt x="0" y="69"/>
                        <a:pt x="21" y="84"/>
                      </a:cubicBezTo>
                      <a:cubicBezTo>
                        <a:pt x="38" y="96"/>
                        <a:pt x="67" y="96"/>
                        <a:pt x="83" y="84"/>
                      </a:cubicBezTo>
                      <a:cubicBezTo>
                        <a:pt x="95" y="75"/>
                        <a:pt x="100" y="59"/>
                        <a:pt x="95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7" name="Freeform 1480"/>
                <p:cNvSpPr>
                  <a:spLocks/>
                </p:cNvSpPr>
                <p:nvPr/>
              </p:nvSpPr>
              <p:spPr bwMode="auto">
                <a:xfrm>
                  <a:off x="1640" y="2468"/>
                  <a:ext cx="14" cy="11"/>
                </a:xfrm>
                <a:custGeom>
                  <a:avLst/>
                  <a:gdLst>
                    <a:gd name="T0" fmla="*/ 10 w 14"/>
                    <a:gd name="T1" fmla="*/ 5 h 11"/>
                    <a:gd name="T2" fmla="*/ 11 w 14"/>
                    <a:gd name="T3" fmla="*/ 5 h 11"/>
                    <a:gd name="T4" fmla="*/ 14 w 14"/>
                    <a:gd name="T5" fmla="*/ 2 h 11"/>
                    <a:gd name="T6" fmla="*/ 13 w 14"/>
                    <a:gd name="T7" fmla="*/ 2 h 11"/>
                    <a:gd name="T8" fmla="*/ 10 w 14"/>
                    <a:gd name="T9" fmla="*/ 5 h 11"/>
                    <a:gd name="T10" fmla="*/ 10 w 14"/>
                    <a:gd name="T11" fmla="*/ 5 h 11"/>
                    <a:gd name="T12" fmla="*/ 9 w 14"/>
                    <a:gd name="T13" fmla="*/ 4 h 11"/>
                    <a:gd name="T14" fmla="*/ 9 w 14"/>
                    <a:gd name="T15" fmla="*/ 4 h 11"/>
                    <a:gd name="T16" fmla="*/ 10 w 14"/>
                    <a:gd name="T17" fmla="*/ 3 h 11"/>
                    <a:gd name="T18" fmla="*/ 13 w 14"/>
                    <a:gd name="T19" fmla="*/ 1 h 11"/>
                    <a:gd name="T20" fmla="*/ 12 w 14"/>
                    <a:gd name="T21" fmla="*/ 0 h 11"/>
                    <a:gd name="T22" fmla="*/ 10 w 14"/>
                    <a:gd name="T23" fmla="*/ 3 h 11"/>
                    <a:gd name="T24" fmla="*/ 8 w 14"/>
                    <a:gd name="T25" fmla="*/ 3 h 11"/>
                    <a:gd name="T26" fmla="*/ 2 w 14"/>
                    <a:gd name="T27" fmla="*/ 4 h 11"/>
                    <a:gd name="T28" fmla="*/ 3 w 14"/>
                    <a:gd name="T29" fmla="*/ 9 h 11"/>
                    <a:gd name="T30" fmla="*/ 9 w 14"/>
                    <a:gd name="T31" fmla="*/ 9 h 11"/>
                    <a:gd name="T32" fmla="*/ 10 w 14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1">
                      <a:moveTo>
                        <a:pt x="10" y="5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3" y="3"/>
                        <a:pt x="14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3"/>
                        <a:pt x="11" y="4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3"/>
                        <a:pt x="10" y="3"/>
                      </a:cubicBezTo>
                      <a:cubicBezTo>
                        <a:pt x="11" y="3"/>
                        <a:pt x="12" y="2"/>
                        <a:pt x="13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1"/>
                        <a:pt x="10" y="2"/>
                        <a:pt x="10" y="3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7" y="3"/>
                        <a:pt x="4" y="3"/>
                        <a:pt x="2" y="4"/>
                      </a:cubicBezTo>
                      <a:cubicBezTo>
                        <a:pt x="0" y="5"/>
                        <a:pt x="0" y="8"/>
                        <a:pt x="3" y="9"/>
                      </a:cubicBezTo>
                      <a:cubicBezTo>
                        <a:pt x="4" y="11"/>
                        <a:pt x="7" y="11"/>
                        <a:pt x="9" y="9"/>
                      </a:cubicBezTo>
                      <a:cubicBezTo>
                        <a:pt x="10" y="8"/>
                        <a:pt x="11" y="7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8" name="Freeform 1481"/>
                <p:cNvSpPr>
                  <a:spLocks/>
                </p:cNvSpPr>
                <p:nvPr/>
              </p:nvSpPr>
              <p:spPr bwMode="auto">
                <a:xfrm>
                  <a:off x="2061" y="2123"/>
                  <a:ext cx="12" cy="10"/>
                </a:xfrm>
                <a:custGeom>
                  <a:avLst/>
                  <a:gdLst>
                    <a:gd name="T0" fmla="*/ 26 w 112"/>
                    <a:gd name="T1" fmla="*/ 61 h 96"/>
                    <a:gd name="T2" fmla="*/ 33 w 112"/>
                    <a:gd name="T3" fmla="*/ 58 h 96"/>
                    <a:gd name="T4" fmla="*/ 40 w 112"/>
                    <a:gd name="T5" fmla="*/ 64 h 96"/>
                    <a:gd name="T6" fmla="*/ 44 w 112"/>
                    <a:gd name="T7" fmla="*/ 68 h 96"/>
                    <a:gd name="T8" fmla="*/ 29 w 112"/>
                    <a:gd name="T9" fmla="*/ 77 h 96"/>
                    <a:gd name="T10" fmla="*/ 11 w 112"/>
                    <a:gd name="T11" fmla="*/ 93 h 96"/>
                    <a:gd name="T12" fmla="*/ 19 w 112"/>
                    <a:gd name="T13" fmla="*/ 96 h 96"/>
                    <a:gd name="T14" fmla="*/ 33 w 112"/>
                    <a:gd name="T15" fmla="*/ 80 h 96"/>
                    <a:gd name="T16" fmla="*/ 47 w 112"/>
                    <a:gd name="T17" fmla="*/ 71 h 96"/>
                    <a:gd name="T18" fmla="*/ 94 w 112"/>
                    <a:gd name="T19" fmla="*/ 64 h 96"/>
                    <a:gd name="T20" fmla="*/ 98 w 112"/>
                    <a:gd name="T21" fmla="*/ 13 h 96"/>
                    <a:gd name="T22" fmla="*/ 40 w 112"/>
                    <a:gd name="T23" fmla="*/ 13 h 96"/>
                    <a:gd name="T24" fmla="*/ 29 w 112"/>
                    <a:gd name="T25" fmla="*/ 52 h 96"/>
                    <a:gd name="T26" fmla="*/ 22 w 112"/>
                    <a:gd name="T27" fmla="*/ 58 h 96"/>
                    <a:gd name="T28" fmla="*/ 0 w 112"/>
                    <a:gd name="T29" fmla="*/ 80 h 96"/>
                    <a:gd name="T30" fmla="*/ 4 w 112"/>
                    <a:gd name="T31" fmla="*/ 87 h 96"/>
                    <a:gd name="T32" fmla="*/ 26 w 112"/>
                    <a:gd name="T33" fmla="*/ 6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6" y="61"/>
                      </a:moveTo>
                      <a:cubicBezTo>
                        <a:pt x="29" y="61"/>
                        <a:pt x="29" y="58"/>
                        <a:pt x="33" y="58"/>
                      </a:cubicBezTo>
                      <a:cubicBezTo>
                        <a:pt x="33" y="58"/>
                        <a:pt x="37" y="61"/>
                        <a:pt x="40" y="64"/>
                      </a:cubicBezTo>
                      <a:cubicBezTo>
                        <a:pt x="40" y="64"/>
                        <a:pt x="40" y="64"/>
                        <a:pt x="44" y="68"/>
                      </a:cubicBezTo>
                      <a:cubicBezTo>
                        <a:pt x="37" y="71"/>
                        <a:pt x="33" y="71"/>
                        <a:pt x="29" y="77"/>
                      </a:cubicBezTo>
                      <a:cubicBezTo>
                        <a:pt x="22" y="80"/>
                        <a:pt x="19" y="87"/>
                        <a:pt x="11" y="93"/>
                      </a:cubicBezTo>
                      <a:cubicBezTo>
                        <a:pt x="19" y="96"/>
                        <a:pt x="19" y="96"/>
                        <a:pt x="19" y="96"/>
                      </a:cubicBezTo>
                      <a:cubicBezTo>
                        <a:pt x="26" y="90"/>
                        <a:pt x="29" y="84"/>
                        <a:pt x="33" y="80"/>
                      </a:cubicBezTo>
                      <a:cubicBezTo>
                        <a:pt x="40" y="77"/>
                        <a:pt x="44" y="74"/>
                        <a:pt x="47" y="71"/>
                      </a:cubicBezTo>
                      <a:cubicBezTo>
                        <a:pt x="66" y="77"/>
                        <a:pt x="84" y="74"/>
                        <a:pt x="94" y="64"/>
                      </a:cubicBezTo>
                      <a:cubicBezTo>
                        <a:pt x="112" y="52"/>
                        <a:pt x="112" y="29"/>
                        <a:pt x="98" y="13"/>
                      </a:cubicBezTo>
                      <a:cubicBezTo>
                        <a:pt x="84" y="0"/>
                        <a:pt x="55" y="0"/>
                        <a:pt x="40" y="13"/>
                      </a:cubicBezTo>
                      <a:cubicBezTo>
                        <a:pt x="26" y="23"/>
                        <a:pt x="26" y="39"/>
                        <a:pt x="29" y="52"/>
                      </a:cubicBezTo>
                      <a:cubicBezTo>
                        <a:pt x="26" y="52"/>
                        <a:pt x="22" y="55"/>
                        <a:pt x="22" y="58"/>
                      </a:cubicBezTo>
                      <a:cubicBezTo>
                        <a:pt x="15" y="64"/>
                        <a:pt x="4" y="74"/>
                        <a:pt x="0" y="80"/>
                      </a:cubicBezTo>
                      <a:cubicBezTo>
                        <a:pt x="4" y="87"/>
                        <a:pt x="4" y="87"/>
                        <a:pt x="4" y="87"/>
                      </a:cubicBezTo>
                      <a:cubicBezTo>
                        <a:pt x="11" y="77"/>
                        <a:pt x="19" y="68"/>
                        <a:pt x="26" y="6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9" name="Freeform 1482"/>
                <p:cNvSpPr>
                  <a:spLocks/>
                </p:cNvSpPr>
                <p:nvPr/>
              </p:nvSpPr>
              <p:spPr bwMode="auto">
                <a:xfrm>
                  <a:off x="2061" y="2123"/>
                  <a:ext cx="12" cy="10"/>
                </a:xfrm>
                <a:custGeom>
                  <a:avLst/>
                  <a:gdLst>
                    <a:gd name="T0" fmla="*/ 3 w 12"/>
                    <a:gd name="T1" fmla="*/ 6 h 10"/>
                    <a:gd name="T2" fmla="*/ 4 w 12"/>
                    <a:gd name="T3" fmla="*/ 6 h 10"/>
                    <a:gd name="T4" fmla="*/ 5 w 12"/>
                    <a:gd name="T5" fmla="*/ 6 h 10"/>
                    <a:gd name="T6" fmla="*/ 5 w 12"/>
                    <a:gd name="T7" fmla="*/ 7 h 10"/>
                    <a:gd name="T8" fmla="*/ 3 w 12"/>
                    <a:gd name="T9" fmla="*/ 8 h 10"/>
                    <a:gd name="T10" fmla="*/ 1 w 12"/>
                    <a:gd name="T11" fmla="*/ 9 h 10"/>
                    <a:gd name="T12" fmla="*/ 2 w 12"/>
                    <a:gd name="T13" fmla="*/ 10 h 10"/>
                    <a:gd name="T14" fmla="*/ 4 w 12"/>
                    <a:gd name="T15" fmla="*/ 8 h 10"/>
                    <a:gd name="T16" fmla="*/ 5 w 12"/>
                    <a:gd name="T17" fmla="*/ 7 h 10"/>
                    <a:gd name="T18" fmla="*/ 10 w 12"/>
                    <a:gd name="T19" fmla="*/ 6 h 10"/>
                    <a:gd name="T20" fmla="*/ 11 w 12"/>
                    <a:gd name="T21" fmla="*/ 1 h 10"/>
                    <a:gd name="T22" fmla="*/ 5 w 12"/>
                    <a:gd name="T23" fmla="*/ 1 h 10"/>
                    <a:gd name="T24" fmla="*/ 3 w 12"/>
                    <a:gd name="T25" fmla="*/ 5 h 10"/>
                    <a:gd name="T26" fmla="*/ 3 w 12"/>
                    <a:gd name="T27" fmla="*/ 6 h 10"/>
                    <a:gd name="T28" fmla="*/ 0 w 12"/>
                    <a:gd name="T29" fmla="*/ 8 h 10"/>
                    <a:gd name="T30" fmla="*/ 1 w 12"/>
                    <a:gd name="T31" fmla="*/ 9 h 10"/>
                    <a:gd name="T32" fmla="*/ 3 w 12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6"/>
                      </a:moveTo>
                      <a:cubicBezTo>
                        <a:pt x="3" y="6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6"/>
                        <a:pt x="5" y="6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8"/>
                        <a:pt x="2" y="9"/>
                        <a:pt x="1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3" y="9"/>
                        <a:pt x="4" y="8"/>
                      </a:cubicBezTo>
                      <a:cubicBezTo>
                        <a:pt x="5" y="8"/>
                        <a:pt x="5" y="7"/>
                        <a:pt x="5" y="7"/>
                      </a:cubicBezTo>
                      <a:cubicBezTo>
                        <a:pt x="7" y="8"/>
                        <a:pt x="9" y="7"/>
                        <a:pt x="10" y="6"/>
                      </a:cubicBezTo>
                      <a:cubicBezTo>
                        <a:pt x="12" y="5"/>
                        <a:pt x="12" y="3"/>
                        <a:pt x="11" y="1"/>
                      </a:cubicBezTo>
                      <a:cubicBezTo>
                        <a:pt x="9" y="0"/>
                        <a:pt x="6" y="0"/>
                        <a:pt x="5" y="1"/>
                      </a:cubicBezTo>
                      <a:cubicBezTo>
                        <a:pt x="3" y="2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2" y="6"/>
                        <a:pt x="1" y="7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0" name="Freeform 1483"/>
                <p:cNvSpPr>
                  <a:spLocks/>
                </p:cNvSpPr>
                <p:nvPr/>
              </p:nvSpPr>
              <p:spPr bwMode="auto">
                <a:xfrm>
                  <a:off x="2049" y="2131"/>
                  <a:ext cx="14" cy="10"/>
                </a:xfrm>
                <a:custGeom>
                  <a:avLst/>
                  <a:gdLst>
                    <a:gd name="T0" fmla="*/ 96 w 128"/>
                    <a:gd name="T1" fmla="*/ 47 h 96"/>
                    <a:gd name="T2" fmla="*/ 100 w 128"/>
                    <a:gd name="T3" fmla="*/ 44 h 96"/>
                    <a:gd name="T4" fmla="*/ 128 w 128"/>
                    <a:gd name="T5" fmla="*/ 19 h 96"/>
                    <a:gd name="T6" fmla="*/ 120 w 128"/>
                    <a:gd name="T7" fmla="*/ 13 h 96"/>
                    <a:gd name="T8" fmla="*/ 92 w 128"/>
                    <a:gd name="T9" fmla="*/ 38 h 96"/>
                    <a:gd name="T10" fmla="*/ 88 w 128"/>
                    <a:gd name="T11" fmla="*/ 41 h 96"/>
                    <a:gd name="T12" fmla="*/ 84 w 128"/>
                    <a:gd name="T13" fmla="*/ 35 h 96"/>
                    <a:gd name="T14" fmla="*/ 80 w 128"/>
                    <a:gd name="T15" fmla="*/ 31 h 96"/>
                    <a:gd name="T16" fmla="*/ 92 w 128"/>
                    <a:gd name="T17" fmla="*/ 25 h 96"/>
                    <a:gd name="T18" fmla="*/ 112 w 128"/>
                    <a:gd name="T19" fmla="*/ 7 h 96"/>
                    <a:gd name="T20" fmla="*/ 104 w 128"/>
                    <a:gd name="T21" fmla="*/ 0 h 96"/>
                    <a:gd name="T22" fmla="*/ 84 w 128"/>
                    <a:gd name="T23" fmla="*/ 22 h 96"/>
                    <a:gd name="T24" fmla="*/ 72 w 128"/>
                    <a:gd name="T25" fmla="*/ 28 h 96"/>
                    <a:gd name="T26" fmla="*/ 20 w 128"/>
                    <a:gd name="T27" fmla="*/ 35 h 96"/>
                    <a:gd name="T28" fmla="*/ 20 w 128"/>
                    <a:gd name="T29" fmla="*/ 81 h 96"/>
                    <a:gd name="T30" fmla="*/ 80 w 128"/>
                    <a:gd name="T31" fmla="*/ 84 h 96"/>
                    <a:gd name="T32" fmla="*/ 96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6" y="47"/>
                      </a:moveTo>
                      <a:cubicBezTo>
                        <a:pt x="96" y="47"/>
                        <a:pt x="96" y="44"/>
                        <a:pt x="100" y="44"/>
                      </a:cubicBezTo>
                      <a:cubicBezTo>
                        <a:pt x="108" y="38"/>
                        <a:pt x="116" y="28"/>
                        <a:pt x="128" y="19"/>
                      </a:cubicBezTo>
                      <a:cubicBezTo>
                        <a:pt x="120" y="13"/>
                        <a:pt x="120" y="13"/>
                        <a:pt x="120" y="13"/>
                      </a:cubicBezTo>
                      <a:cubicBezTo>
                        <a:pt x="112" y="22"/>
                        <a:pt x="104" y="31"/>
                        <a:pt x="92" y="38"/>
                      </a:cubicBezTo>
                      <a:cubicBezTo>
                        <a:pt x="92" y="41"/>
                        <a:pt x="88" y="41"/>
                        <a:pt x="88" y="41"/>
                      </a:cubicBezTo>
                      <a:cubicBezTo>
                        <a:pt x="88" y="38"/>
                        <a:pt x="84" y="38"/>
                        <a:pt x="84" y="35"/>
                      </a:cubicBezTo>
                      <a:cubicBezTo>
                        <a:pt x="80" y="35"/>
                        <a:pt x="80" y="35"/>
                        <a:pt x="80" y="31"/>
                      </a:cubicBezTo>
                      <a:cubicBezTo>
                        <a:pt x="84" y="31"/>
                        <a:pt x="88" y="28"/>
                        <a:pt x="92" y="25"/>
                      </a:cubicBezTo>
                      <a:cubicBezTo>
                        <a:pt x="96" y="22"/>
                        <a:pt x="104" y="13"/>
                        <a:pt x="112" y="7"/>
                      </a:cubicBez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96" y="10"/>
                        <a:pt x="92" y="16"/>
                        <a:pt x="84" y="22"/>
                      </a:cubicBezTo>
                      <a:cubicBezTo>
                        <a:pt x="80" y="22"/>
                        <a:pt x="76" y="25"/>
                        <a:pt x="72" y="28"/>
                      </a:cubicBezTo>
                      <a:cubicBezTo>
                        <a:pt x="56" y="19"/>
                        <a:pt x="32" y="22"/>
                        <a:pt x="20" y="35"/>
                      </a:cubicBezTo>
                      <a:cubicBezTo>
                        <a:pt x="0" y="47"/>
                        <a:pt x="4" y="69"/>
                        <a:pt x="20" y="81"/>
                      </a:cubicBezTo>
                      <a:cubicBezTo>
                        <a:pt x="36" y="96"/>
                        <a:pt x="64" y="96"/>
                        <a:pt x="80" y="84"/>
                      </a:cubicBezTo>
                      <a:cubicBezTo>
                        <a:pt x="96" y="75"/>
                        <a:pt x="100" y="59"/>
                        <a:pt x="96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1" name="Freeform 1484"/>
                <p:cNvSpPr>
                  <a:spLocks/>
                </p:cNvSpPr>
                <p:nvPr/>
              </p:nvSpPr>
              <p:spPr bwMode="auto">
                <a:xfrm>
                  <a:off x="2049" y="2131"/>
                  <a:ext cx="14" cy="10"/>
                </a:xfrm>
                <a:custGeom>
                  <a:avLst/>
                  <a:gdLst>
                    <a:gd name="T0" fmla="*/ 11 w 14"/>
                    <a:gd name="T1" fmla="*/ 5 h 10"/>
                    <a:gd name="T2" fmla="*/ 11 w 14"/>
                    <a:gd name="T3" fmla="*/ 5 h 10"/>
                    <a:gd name="T4" fmla="*/ 14 w 14"/>
                    <a:gd name="T5" fmla="*/ 2 h 10"/>
                    <a:gd name="T6" fmla="*/ 13 w 14"/>
                    <a:gd name="T7" fmla="*/ 1 h 10"/>
                    <a:gd name="T8" fmla="*/ 10 w 14"/>
                    <a:gd name="T9" fmla="*/ 4 h 10"/>
                    <a:gd name="T10" fmla="*/ 10 w 14"/>
                    <a:gd name="T11" fmla="*/ 4 h 10"/>
                    <a:gd name="T12" fmla="*/ 9 w 14"/>
                    <a:gd name="T13" fmla="*/ 4 h 10"/>
                    <a:gd name="T14" fmla="*/ 9 w 14"/>
                    <a:gd name="T15" fmla="*/ 3 h 10"/>
                    <a:gd name="T16" fmla="*/ 10 w 14"/>
                    <a:gd name="T17" fmla="*/ 3 h 10"/>
                    <a:gd name="T18" fmla="*/ 12 w 14"/>
                    <a:gd name="T19" fmla="*/ 1 h 10"/>
                    <a:gd name="T20" fmla="*/ 11 w 14"/>
                    <a:gd name="T21" fmla="*/ 0 h 10"/>
                    <a:gd name="T22" fmla="*/ 9 w 14"/>
                    <a:gd name="T23" fmla="*/ 2 h 10"/>
                    <a:gd name="T24" fmla="*/ 8 w 14"/>
                    <a:gd name="T25" fmla="*/ 3 h 10"/>
                    <a:gd name="T26" fmla="*/ 3 w 14"/>
                    <a:gd name="T27" fmla="*/ 4 h 10"/>
                    <a:gd name="T28" fmla="*/ 3 w 14"/>
                    <a:gd name="T29" fmla="*/ 9 h 10"/>
                    <a:gd name="T30" fmla="*/ 9 w 14"/>
                    <a:gd name="T31" fmla="*/ 9 h 10"/>
                    <a:gd name="T32" fmla="*/ 11 w 14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0">
                      <a:moveTo>
                        <a:pt x="11" y="5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3" y="3"/>
                        <a:pt x="14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1" y="3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3"/>
                      </a:cubicBezTo>
                      <a:cubicBezTo>
                        <a:pt x="9" y="3"/>
                        <a:pt x="10" y="3"/>
                        <a:pt x="10" y="3"/>
                      </a:cubicBezTo>
                      <a:cubicBezTo>
                        <a:pt x="11" y="2"/>
                        <a:pt x="11" y="1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1"/>
                        <a:pt x="10" y="2"/>
                        <a:pt x="9" y="2"/>
                      </a:cubicBezTo>
                      <a:cubicBezTo>
                        <a:pt x="9" y="2"/>
                        <a:pt x="8" y="3"/>
                        <a:pt x="8" y="3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0" y="5"/>
                        <a:pt x="1" y="7"/>
                        <a:pt x="3" y="9"/>
                      </a:cubicBezTo>
                      <a:cubicBezTo>
                        <a:pt x="4" y="10"/>
                        <a:pt x="7" y="10"/>
                        <a:pt x="9" y="9"/>
                      </a:cubicBezTo>
                      <a:cubicBezTo>
                        <a:pt x="11" y="8"/>
                        <a:pt x="11" y="6"/>
                        <a:pt x="11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2" name="Freeform 1485"/>
                <p:cNvSpPr>
                  <a:spLocks/>
                </p:cNvSpPr>
                <p:nvPr/>
              </p:nvSpPr>
              <p:spPr bwMode="auto">
                <a:xfrm>
                  <a:off x="1659" y="2465"/>
                  <a:ext cx="12" cy="10"/>
                </a:xfrm>
                <a:custGeom>
                  <a:avLst/>
                  <a:gdLst>
                    <a:gd name="T0" fmla="*/ 26 w 112"/>
                    <a:gd name="T1" fmla="*/ 62 h 96"/>
                    <a:gd name="T2" fmla="*/ 33 w 112"/>
                    <a:gd name="T3" fmla="*/ 56 h 96"/>
                    <a:gd name="T4" fmla="*/ 40 w 112"/>
                    <a:gd name="T5" fmla="*/ 62 h 96"/>
                    <a:gd name="T6" fmla="*/ 44 w 112"/>
                    <a:gd name="T7" fmla="*/ 66 h 96"/>
                    <a:gd name="T8" fmla="*/ 29 w 112"/>
                    <a:gd name="T9" fmla="*/ 75 h 96"/>
                    <a:gd name="T10" fmla="*/ 15 w 112"/>
                    <a:gd name="T11" fmla="*/ 90 h 96"/>
                    <a:gd name="T12" fmla="*/ 19 w 112"/>
                    <a:gd name="T13" fmla="*/ 96 h 96"/>
                    <a:gd name="T14" fmla="*/ 33 w 112"/>
                    <a:gd name="T15" fmla="*/ 81 h 96"/>
                    <a:gd name="T16" fmla="*/ 51 w 112"/>
                    <a:gd name="T17" fmla="*/ 72 h 96"/>
                    <a:gd name="T18" fmla="*/ 94 w 112"/>
                    <a:gd name="T19" fmla="*/ 62 h 96"/>
                    <a:gd name="T20" fmla="*/ 94 w 112"/>
                    <a:gd name="T21" fmla="*/ 13 h 96"/>
                    <a:gd name="T22" fmla="*/ 37 w 112"/>
                    <a:gd name="T23" fmla="*/ 13 h 96"/>
                    <a:gd name="T24" fmla="*/ 29 w 112"/>
                    <a:gd name="T25" fmla="*/ 50 h 96"/>
                    <a:gd name="T26" fmla="*/ 22 w 112"/>
                    <a:gd name="T27" fmla="*/ 56 h 96"/>
                    <a:gd name="T28" fmla="*/ 0 w 112"/>
                    <a:gd name="T29" fmla="*/ 81 h 96"/>
                    <a:gd name="T30" fmla="*/ 4 w 112"/>
                    <a:gd name="T31" fmla="*/ 84 h 96"/>
                    <a:gd name="T32" fmla="*/ 26 w 112"/>
                    <a:gd name="T33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6" y="62"/>
                      </a:moveTo>
                      <a:cubicBezTo>
                        <a:pt x="29" y="59"/>
                        <a:pt x="29" y="59"/>
                        <a:pt x="33" y="56"/>
                      </a:cubicBezTo>
                      <a:cubicBezTo>
                        <a:pt x="33" y="59"/>
                        <a:pt x="37" y="62"/>
                        <a:pt x="40" y="62"/>
                      </a:cubicBezTo>
                      <a:cubicBezTo>
                        <a:pt x="40" y="66"/>
                        <a:pt x="40" y="66"/>
                        <a:pt x="44" y="66"/>
                      </a:cubicBezTo>
                      <a:cubicBezTo>
                        <a:pt x="37" y="69"/>
                        <a:pt x="33" y="72"/>
                        <a:pt x="29" y="75"/>
                      </a:cubicBezTo>
                      <a:cubicBezTo>
                        <a:pt x="26" y="81"/>
                        <a:pt x="19" y="84"/>
                        <a:pt x="15" y="90"/>
                      </a:cubicBezTo>
                      <a:cubicBezTo>
                        <a:pt x="19" y="96"/>
                        <a:pt x="19" y="96"/>
                        <a:pt x="19" y="96"/>
                      </a:cubicBezTo>
                      <a:cubicBezTo>
                        <a:pt x="26" y="90"/>
                        <a:pt x="29" y="84"/>
                        <a:pt x="33" y="81"/>
                      </a:cubicBezTo>
                      <a:cubicBezTo>
                        <a:pt x="40" y="75"/>
                        <a:pt x="44" y="72"/>
                        <a:pt x="51" y="72"/>
                      </a:cubicBezTo>
                      <a:cubicBezTo>
                        <a:pt x="66" y="75"/>
                        <a:pt x="84" y="75"/>
                        <a:pt x="94" y="62"/>
                      </a:cubicBezTo>
                      <a:cubicBezTo>
                        <a:pt x="109" y="50"/>
                        <a:pt x="112" y="25"/>
                        <a:pt x="94" y="13"/>
                      </a:cubicBezTo>
                      <a:cubicBezTo>
                        <a:pt x="80" y="0"/>
                        <a:pt x="51" y="0"/>
                        <a:pt x="37" y="13"/>
                      </a:cubicBezTo>
                      <a:cubicBezTo>
                        <a:pt x="26" y="25"/>
                        <a:pt x="22" y="38"/>
                        <a:pt x="29" y="50"/>
                      </a:cubicBezTo>
                      <a:cubicBezTo>
                        <a:pt x="26" y="53"/>
                        <a:pt x="22" y="56"/>
                        <a:pt x="22" y="56"/>
                      </a:cubicBezTo>
                      <a:cubicBezTo>
                        <a:pt x="11" y="66"/>
                        <a:pt x="4" y="72"/>
                        <a:pt x="0" y="81"/>
                      </a:cubicBezTo>
                      <a:cubicBezTo>
                        <a:pt x="4" y="84"/>
                        <a:pt x="4" y="84"/>
                        <a:pt x="4" y="84"/>
                      </a:cubicBezTo>
                      <a:cubicBezTo>
                        <a:pt x="11" y="75"/>
                        <a:pt x="19" y="69"/>
                        <a:pt x="26" y="6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3" name="Freeform 1486"/>
                <p:cNvSpPr>
                  <a:spLocks/>
                </p:cNvSpPr>
                <p:nvPr/>
              </p:nvSpPr>
              <p:spPr bwMode="auto">
                <a:xfrm>
                  <a:off x="1659" y="2465"/>
                  <a:ext cx="12" cy="10"/>
                </a:xfrm>
                <a:custGeom>
                  <a:avLst/>
                  <a:gdLst>
                    <a:gd name="T0" fmla="*/ 3 w 12"/>
                    <a:gd name="T1" fmla="*/ 7 h 10"/>
                    <a:gd name="T2" fmla="*/ 3 w 12"/>
                    <a:gd name="T3" fmla="*/ 6 h 10"/>
                    <a:gd name="T4" fmla="*/ 4 w 12"/>
                    <a:gd name="T5" fmla="*/ 7 h 10"/>
                    <a:gd name="T6" fmla="*/ 5 w 12"/>
                    <a:gd name="T7" fmla="*/ 7 h 10"/>
                    <a:gd name="T8" fmla="*/ 3 w 12"/>
                    <a:gd name="T9" fmla="*/ 8 h 10"/>
                    <a:gd name="T10" fmla="*/ 2 w 12"/>
                    <a:gd name="T11" fmla="*/ 9 h 10"/>
                    <a:gd name="T12" fmla="*/ 2 w 12"/>
                    <a:gd name="T13" fmla="*/ 10 h 10"/>
                    <a:gd name="T14" fmla="*/ 3 w 12"/>
                    <a:gd name="T15" fmla="*/ 9 h 10"/>
                    <a:gd name="T16" fmla="*/ 5 w 12"/>
                    <a:gd name="T17" fmla="*/ 8 h 10"/>
                    <a:gd name="T18" fmla="*/ 10 w 12"/>
                    <a:gd name="T19" fmla="*/ 7 h 10"/>
                    <a:gd name="T20" fmla="*/ 10 w 12"/>
                    <a:gd name="T21" fmla="*/ 1 h 10"/>
                    <a:gd name="T22" fmla="*/ 4 w 12"/>
                    <a:gd name="T23" fmla="*/ 1 h 10"/>
                    <a:gd name="T24" fmla="*/ 3 w 12"/>
                    <a:gd name="T25" fmla="*/ 5 h 10"/>
                    <a:gd name="T26" fmla="*/ 2 w 12"/>
                    <a:gd name="T27" fmla="*/ 6 h 10"/>
                    <a:gd name="T28" fmla="*/ 0 w 12"/>
                    <a:gd name="T29" fmla="*/ 9 h 10"/>
                    <a:gd name="T30" fmla="*/ 0 w 12"/>
                    <a:gd name="T31" fmla="*/ 9 h 10"/>
                    <a:gd name="T32" fmla="*/ 3 w 12"/>
                    <a:gd name="T3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7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4" y="7"/>
                        <a:pt x="3" y="8"/>
                        <a:pt x="3" y="8"/>
                      </a:cubicBezTo>
                      <a:cubicBezTo>
                        <a:pt x="3" y="9"/>
                        <a:pt x="2" y="9"/>
                        <a:pt x="2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7" y="8"/>
                        <a:pt x="9" y="8"/>
                        <a:pt x="10" y="7"/>
                      </a:cubicBezTo>
                      <a:cubicBezTo>
                        <a:pt x="12" y="5"/>
                        <a:pt x="12" y="3"/>
                        <a:pt x="10" y="1"/>
                      </a:cubicBezTo>
                      <a:cubicBezTo>
                        <a:pt x="8" y="0"/>
                        <a:pt x="5" y="0"/>
                        <a:pt x="4" y="1"/>
                      </a:cubicBezTo>
                      <a:cubicBezTo>
                        <a:pt x="3" y="3"/>
                        <a:pt x="2" y="4"/>
                        <a:pt x="3" y="5"/>
                      </a:cubicBezTo>
                      <a:cubicBezTo>
                        <a:pt x="3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8"/>
                        <a:pt x="2" y="7"/>
                        <a:pt x="3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4" name="Freeform 1487"/>
                <p:cNvSpPr>
                  <a:spLocks/>
                </p:cNvSpPr>
                <p:nvPr/>
              </p:nvSpPr>
              <p:spPr bwMode="auto">
                <a:xfrm>
                  <a:off x="1649" y="2473"/>
                  <a:ext cx="12" cy="12"/>
                </a:xfrm>
                <a:custGeom>
                  <a:avLst/>
                  <a:gdLst>
                    <a:gd name="T0" fmla="*/ 84 w 112"/>
                    <a:gd name="T1" fmla="*/ 55 h 112"/>
                    <a:gd name="T2" fmla="*/ 87 w 112"/>
                    <a:gd name="T3" fmla="*/ 51 h 112"/>
                    <a:gd name="T4" fmla="*/ 112 w 112"/>
                    <a:gd name="T5" fmla="*/ 22 h 112"/>
                    <a:gd name="T6" fmla="*/ 105 w 112"/>
                    <a:gd name="T7" fmla="*/ 15 h 112"/>
                    <a:gd name="T8" fmla="*/ 84 w 112"/>
                    <a:gd name="T9" fmla="*/ 44 h 112"/>
                    <a:gd name="T10" fmla="*/ 80 w 112"/>
                    <a:gd name="T11" fmla="*/ 47 h 112"/>
                    <a:gd name="T12" fmla="*/ 73 w 112"/>
                    <a:gd name="T13" fmla="*/ 40 h 112"/>
                    <a:gd name="T14" fmla="*/ 69 w 112"/>
                    <a:gd name="T15" fmla="*/ 37 h 112"/>
                    <a:gd name="T16" fmla="*/ 80 w 112"/>
                    <a:gd name="T17" fmla="*/ 29 h 112"/>
                    <a:gd name="T18" fmla="*/ 98 w 112"/>
                    <a:gd name="T19" fmla="*/ 8 h 112"/>
                    <a:gd name="T20" fmla="*/ 91 w 112"/>
                    <a:gd name="T21" fmla="*/ 0 h 112"/>
                    <a:gd name="T22" fmla="*/ 73 w 112"/>
                    <a:gd name="T23" fmla="*/ 26 h 112"/>
                    <a:gd name="T24" fmla="*/ 66 w 112"/>
                    <a:gd name="T25" fmla="*/ 33 h 112"/>
                    <a:gd name="T26" fmla="*/ 15 w 112"/>
                    <a:gd name="T27" fmla="*/ 40 h 112"/>
                    <a:gd name="T28" fmla="*/ 19 w 112"/>
                    <a:gd name="T29" fmla="*/ 98 h 112"/>
                    <a:gd name="T30" fmla="*/ 76 w 112"/>
                    <a:gd name="T31" fmla="*/ 98 h 112"/>
                    <a:gd name="T32" fmla="*/ 84 w 112"/>
                    <a:gd name="T33" fmla="*/ 5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4" y="55"/>
                      </a:moveTo>
                      <a:cubicBezTo>
                        <a:pt x="87" y="55"/>
                        <a:pt x="87" y="51"/>
                        <a:pt x="87" y="51"/>
                      </a:cubicBezTo>
                      <a:cubicBezTo>
                        <a:pt x="98" y="40"/>
                        <a:pt x="105" y="29"/>
                        <a:pt x="112" y="22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98" y="26"/>
                        <a:pt x="91" y="37"/>
                        <a:pt x="84" y="44"/>
                      </a:cubicBezTo>
                      <a:cubicBezTo>
                        <a:pt x="80" y="47"/>
                        <a:pt x="80" y="47"/>
                        <a:pt x="80" y="47"/>
                      </a:cubicBezTo>
                      <a:cubicBezTo>
                        <a:pt x="76" y="44"/>
                        <a:pt x="76" y="44"/>
                        <a:pt x="73" y="40"/>
                      </a:cubicBezTo>
                      <a:cubicBezTo>
                        <a:pt x="73" y="40"/>
                        <a:pt x="73" y="40"/>
                        <a:pt x="69" y="37"/>
                      </a:cubicBezTo>
                      <a:cubicBezTo>
                        <a:pt x="76" y="37"/>
                        <a:pt x="76" y="33"/>
                        <a:pt x="80" y="29"/>
                      </a:cubicBezTo>
                      <a:cubicBezTo>
                        <a:pt x="87" y="26"/>
                        <a:pt x="91" y="15"/>
                        <a:pt x="98" y="8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87" y="11"/>
                        <a:pt x="80" y="19"/>
                        <a:pt x="73" y="26"/>
                      </a:cubicBezTo>
                      <a:cubicBezTo>
                        <a:pt x="69" y="29"/>
                        <a:pt x="66" y="29"/>
                        <a:pt x="66" y="33"/>
                      </a:cubicBezTo>
                      <a:cubicBezTo>
                        <a:pt x="47" y="26"/>
                        <a:pt x="29" y="29"/>
                        <a:pt x="15" y="40"/>
                      </a:cubicBezTo>
                      <a:cubicBezTo>
                        <a:pt x="0" y="58"/>
                        <a:pt x="4" y="84"/>
                        <a:pt x="19" y="98"/>
                      </a:cubicBezTo>
                      <a:cubicBezTo>
                        <a:pt x="33" y="112"/>
                        <a:pt x="58" y="112"/>
                        <a:pt x="76" y="98"/>
                      </a:cubicBezTo>
                      <a:cubicBezTo>
                        <a:pt x="87" y="87"/>
                        <a:pt x="91" y="69"/>
                        <a:pt x="84" y="5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5" name="Freeform 1488"/>
                <p:cNvSpPr>
                  <a:spLocks/>
                </p:cNvSpPr>
                <p:nvPr/>
              </p:nvSpPr>
              <p:spPr bwMode="auto">
                <a:xfrm>
                  <a:off x="1649" y="2473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9 w 12"/>
                    <a:gd name="T3" fmla="*/ 6 h 12"/>
                    <a:gd name="T4" fmla="*/ 12 w 12"/>
                    <a:gd name="T5" fmla="*/ 3 h 12"/>
                    <a:gd name="T6" fmla="*/ 11 w 12"/>
                    <a:gd name="T7" fmla="*/ 2 h 12"/>
                    <a:gd name="T8" fmla="*/ 9 w 12"/>
                    <a:gd name="T9" fmla="*/ 5 h 12"/>
                    <a:gd name="T10" fmla="*/ 8 w 12"/>
                    <a:gd name="T11" fmla="*/ 5 h 12"/>
                    <a:gd name="T12" fmla="*/ 8 w 12"/>
                    <a:gd name="T13" fmla="*/ 5 h 12"/>
                    <a:gd name="T14" fmla="*/ 7 w 12"/>
                    <a:gd name="T15" fmla="*/ 4 h 12"/>
                    <a:gd name="T16" fmla="*/ 8 w 12"/>
                    <a:gd name="T17" fmla="*/ 4 h 12"/>
                    <a:gd name="T18" fmla="*/ 10 w 12"/>
                    <a:gd name="T19" fmla="*/ 1 h 12"/>
                    <a:gd name="T20" fmla="*/ 9 w 12"/>
                    <a:gd name="T21" fmla="*/ 0 h 12"/>
                    <a:gd name="T22" fmla="*/ 8 w 12"/>
                    <a:gd name="T23" fmla="*/ 3 h 12"/>
                    <a:gd name="T24" fmla="*/ 7 w 12"/>
                    <a:gd name="T25" fmla="*/ 4 h 12"/>
                    <a:gd name="T26" fmla="*/ 1 w 12"/>
                    <a:gd name="T27" fmla="*/ 5 h 12"/>
                    <a:gd name="T28" fmla="*/ 2 w 12"/>
                    <a:gd name="T29" fmla="*/ 11 h 12"/>
                    <a:gd name="T30" fmla="*/ 8 w 12"/>
                    <a:gd name="T31" fmla="*/ 11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0" y="5"/>
                        <a:pt x="11" y="4"/>
                        <a:pt x="12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9" y="4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7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9" y="2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3"/>
                        <a:pt x="3" y="4"/>
                        <a:pt x="1" y="5"/>
                      </a:cubicBezTo>
                      <a:cubicBezTo>
                        <a:pt x="0" y="7"/>
                        <a:pt x="0" y="9"/>
                        <a:pt x="2" y="11"/>
                      </a:cubicBezTo>
                      <a:cubicBezTo>
                        <a:pt x="3" y="12"/>
                        <a:pt x="6" y="12"/>
                        <a:pt x="8" y="11"/>
                      </a:cubicBezTo>
                      <a:cubicBezTo>
                        <a:pt x="9" y="10"/>
                        <a:pt x="9" y="8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6" name="Freeform 1489"/>
                <p:cNvSpPr>
                  <a:spLocks/>
                </p:cNvSpPr>
                <p:nvPr/>
              </p:nvSpPr>
              <p:spPr bwMode="auto">
                <a:xfrm>
                  <a:off x="2055" y="2116"/>
                  <a:ext cx="11" cy="12"/>
                </a:xfrm>
                <a:custGeom>
                  <a:avLst/>
                  <a:gdLst>
                    <a:gd name="T0" fmla="*/ 26 w 112"/>
                    <a:gd name="T1" fmla="*/ 70 h 112"/>
                    <a:gd name="T2" fmla="*/ 33 w 112"/>
                    <a:gd name="T3" fmla="*/ 67 h 112"/>
                    <a:gd name="T4" fmla="*/ 40 w 112"/>
                    <a:gd name="T5" fmla="*/ 74 h 112"/>
                    <a:gd name="T6" fmla="*/ 44 w 112"/>
                    <a:gd name="T7" fmla="*/ 77 h 112"/>
                    <a:gd name="T8" fmla="*/ 29 w 112"/>
                    <a:gd name="T9" fmla="*/ 88 h 112"/>
                    <a:gd name="T10" fmla="*/ 15 w 112"/>
                    <a:gd name="T11" fmla="*/ 105 h 112"/>
                    <a:gd name="T12" fmla="*/ 19 w 112"/>
                    <a:gd name="T13" fmla="*/ 112 h 112"/>
                    <a:gd name="T14" fmla="*/ 37 w 112"/>
                    <a:gd name="T15" fmla="*/ 91 h 112"/>
                    <a:gd name="T16" fmla="*/ 51 w 112"/>
                    <a:gd name="T17" fmla="*/ 81 h 112"/>
                    <a:gd name="T18" fmla="*/ 94 w 112"/>
                    <a:gd name="T19" fmla="*/ 74 h 112"/>
                    <a:gd name="T20" fmla="*/ 94 w 112"/>
                    <a:gd name="T21" fmla="*/ 18 h 112"/>
                    <a:gd name="T22" fmla="*/ 37 w 112"/>
                    <a:gd name="T23" fmla="*/ 18 h 112"/>
                    <a:gd name="T24" fmla="*/ 29 w 112"/>
                    <a:gd name="T25" fmla="*/ 60 h 112"/>
                    <a:gd name="T26" fmla="*/ 22 w 112"/>
                    <a:gd name="T27" fmla="*/ 67 h 112"/>
                    <a:gd name="T28" fmla="*/ 0 w 112"/>
                    <a:gd name="T29" fmla="*/ 91 h 112"/>
                    <a:gd name="T30" fmla="*/ 8 w 112"/>
                    <a:gd name="T31" fmla="*/ 98 h 112"/>
                    <a:gd name="T32" fmla="*/ 26 w 112"/>
                    <a:gd name="T33" fmla="*/ 7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6" y="70"/>
                      </a:moveTo>
                      <a:cubicBezTo>
                        <a:pt x="29" y="70"/>
                        <a:pt x="33" y="67"/>
                        <a:pt x="33" y="67"/>
                      </a:cubicBezTo>
                      <a:cubicBezTo>
                        <a:pt x="33" y="70"/>
                        <a:pt x="37" y="70"/>
                        <a:pt x="40" y="74"/>
                      </a:cubicBezTo>
                      <a:cubicBezTo>
                        <a:pt x="40" y="74"/>
                        <a:pt x="40" y="74"/>
                        <a:pt x="44" y="77"/>
                      </a:cubicBezTo>
                      <a:cubicBezTo>
                        <a:pt x="37" y="81"/>
                        <a:pt x="33" y="84"/>
                        <a:pt x="29" y="88"/>
                      </a:cubicBezTo>
                      <a:cubicBezTo>
                        <a:pt x="26" y="91"/>
                        <a:pt x="19" y="98"/>
                        <a:pt x="15" y="105"/>
                      </a:cubicBezTo>
                      <a:cubicBezTo>
                        <a:pt x="19" y="112"/>
                        <a:pt x="19" y="112"/>
                        <a:pt x="19" y="112"/>
                      </a:cubicBezTo>
                      <a:cubicBezTo>
                        <a:pt x="26" y="105"/>
                        <a:pt x="29" y="98"/>
                        <a:pt x="37" y="91"/>
                      </a:cubicBezTo>
                      <a:cubicBezTo>
                        <a:pt x="40" y="88"/>
                        <a:pt x="44" y="84"/>
                        <a:pt x="51" y="81"/>
                      </a:cubicBezTo>
                      <a:cubicBezTo>
                        <a:pt x="66" y="88"/>
                        <a:pt x="84" y="84"/>
                        <a:pt x="94" y="74"/>
                      </a:cubicBezTo>
                      <a:cubicBezTo>
                        <a:pt x="112" y="56"/>
                        <a:pt x="112" y="32"/>
                        <a:pt x="94" y="18"/>
                      </a:cubicBezTo>
                      <a:cubicBezTo>
                        <a:pt x="80" y="0"/>
                        <a:pt x="51" y="4"/>
                        <a:pt x="37" y="18"/>
                      </a:cubicBezTo>
                      <a:cubicBezTo>
                        <a:pt x="26" y="28"/>
                        <a:pt x="26" y="46"/>
                        <a:pt x="29" y="60"/>
                      </a:cubicBezTo>
                      <a:cubicBezTo>
                        <a:pt x="26" y="63"/>
                        <a:pt x="26" y="63"/>
                        <a:pt x="22" y="67"/>
                      </a:cubicBezTo>
                      <a:cubicBezTo>
                        <a:pt x="15" y="74"/>
                        <a:pt x="8" y="84"/>
                        <a:pt x="0" y="91"/>
                      </a:cubicBezTo>
                      <a:cubicBezTo>
                        <a:pt x="8" y="98"/>
                        <a:pt x="8" y="98"/>
                        <a:pt x="8" y="98"/>
                      </a:cubicBezTo>
                      <a:cubicBezTo>
                        <a:pt x="11" y="88"/>
                        <a:pt x="19" y="81"/>
                        <a:pt x="26" y="7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7" name="Freeform 1490"/>
                <p:cNvSpPr>
                  <a:spLocks/>
                </p:cNvSpPr>
                <p:nvPr/>
              </p:nvSpPr>
              <p:spPr bwMode="auto">
                <a:xfrm>
                  <a:off x="2055" y="2116"/>
                  <a:ext cx="11" cy="12"/>
                </a:xfrm>
                <a:custGeom>
                  <a:avLst/>
                  <a:gdLst>
                    <a:gd name="T0" fmla="*/ 2 w 11"/>
                    <a:gd name="T1" fmla="*/ 7 h 12"/>
                    <a:gd name="T2" fmla="*/ 3 w 11"/>
                    <a:gd name="T3" fmla="*/ 7 h 12"/>
                    <a:gd name="T4" fmla="*/ 4 w 11"/>
                    <a:gd name="T5" fmla="*/ 8 h 12"/>
                    <a:gd name="T6" fmla="*/ 4 w 11"/>
                    <a:gd name="T7" fmla="*/ 8 h 12"/>
                    <a:gd name="T8" fmla="*/ 3 w 11"/>
                    <a:gd name="T9" fmla="*/ 9 h 12"/>
                    <a:gd name="T10" fmla="*/ 1 w 11"/>
                    <a:gd name="T11" fmla="*/ 11 h 12"/>
                    <a:gd name="T12" fmla="*/ 2 w 11"/>
                    <a:gd name="T13" fmla="*/ 12 h 12"/>
                    <a:gd name="T14" fmla="*/ 3 w 11"/>
                    <a:gd name="T15" fmla="*/ 9 h 12"/>
                    <a:gd name="T16" fmla="*/ 5 w 11"/>
                    <a:gd name="T17" fmla="*/ 8 h 12"/>
                    <a:gd name="T18" fmla="*/ 9 w 11"/>
                    <a:gd name="T19" fmla="*/ 8 h 12"/>
                    <a:gd name="T20" fmla="*/ 9 w 11"/>
                    <a:gd name="T21" fmla="*/ 2 h 12"/>
                    <a:gd name="T22" fmla="*/ 3 w 11"/>
                    <a:gd name="T23" fmla="*/ 2 h 12"/>
                    <a:gd name="T24" fmla="*/ 3 w 11"/>
                    <a:gd name="T25" fmla="*/ 6 h 12"/>
                    <a:gd name="T26" fmla="*/ 2 w 11"/>
                    <a:gd name="T27" fmla="*/ 7 h 12"/>
                    <a:gd name="T28" fmla="*/ 0 w 11"/>
                    <a:gd name="T29" fmla="*/ 9 h 12"/>
                    <a:gd name="T30" fmla="*/ 0 w 11"/>
                    <a:gd name="T31" fmla="*/ 10 h 12"/>
                    <a:gd name="T32" fmla="*/ 2 w 11"/>
                    <a:gd name="T33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2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2" y="9"/>
                        <a:pt x="2" y="10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0"/>
                        <a:pt x="3" y="9"/>
                      </a:cubicBezTo>
                      <a:cubicBezTo>
                        <a:pt x="4" y="9"/>
                        <a:pt x="4" y="9"/>
                        <a:pt x="5" y="8"/>
                      </a:cubicBezTo>
                      <a:cubicBezTo>
                        <a:pt x="7" y="9"/>
                        <a:pt x="8" y="9"/>
                        <a:pt x="9" y="8"/>
                      </a:cubicBezTo>
                      <a:cubicBezTo>
                        <a:pt x="11" y="6"/>
                        <a:pt x="11" y="3"/>
                        <a:pt x="9" y="2"/>
                      </a:cubicBez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2" y="3"/>
                        <a:pt x="2" y="5"/>
                        <a:pt x="3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1" y="8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9"/>
                        <a:pt x="2" y="8"/>
                        <a:pt x="2" y="7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8" name="Freeform 1491"/>
                <p:cNvSpPr>
                  <a:spLocks/>
                </p:cNvSpPr>
                <p:nvPr/>
              </p:nvSpPr>
              <p:spPr bwMode="auto">
                <a:xfrm>
                  <a:off x="2043" y="2126"/>
                  <a:ext cx="13" cy="10"/>
                </a:xfrm>
                <a:custGeom>
                  <a:avLst/>
                  <a:gdLst>
                    <a:gd name="T0" fmla="*/ 95 w 128"/>
                    <a:gd name="T1" fmla="*/ 47 h 96"/>
                    <a:gd name="T2" fmla="*/ 104 w 128"/>
                    <a:gd name="T3" fmla="*/ 44 h 96"/>
                    <a:gd name="T4" fmla="*/ 128 w 128"/>
                    <a:gd name="T5" fmla="*/ 16 h 96"/>
                    <a:gd name="T6" fmla="*/ 120 w 128"/>
                    <a:gd name="T7" fmla="*/ 13 h 96"/>
                    <a:gd name="T8" fmla="*/ 95 w 128"/>
                    <a:gd name="T9" fmla="*/ 38 h 96"/>
                    <a:gd name="T10" fmla="*/ 91 w 128"/>
                    <a:gd name="T11" fmla="*/ 41 h 96"/>
                    <a:gd name="T12" fmla="*/ 83 w 128"/>
                    <a:gd name="T13" fmla="*/ 35 h 96"/>
                    <a:gd name="T14" fmla="*/ 83 w 128"/>
                    <a:gd name="T15" fmla="*/ 31 h 96"/>
                    <a:gd name="T16" fmla="*/ 91 w 128"/>
                    <a:gd name="T17" fmla="*/ 25 h 96"/>
                    <a:gd name="T18" fmla="*/ 112 w 128"/>
                    <a:gd name="T19" fmla="*/ 7 h 96"/>
                    <a:gd name="T20" fmla="*/ 108 w 128"/>
                    <a:gd name="T21" fmla="*/ 0 h 96"/>
                    <a:gd name="T22" fmla="*/ 83 w 128"/>
                    <a:gd name="T23" fmla="*/ 19 h 96"/>
                    <a:gd name="T24" fmla="*/ 75 w 128"/>
                    <a:gd name="T25" fmla="*/ 28 h 96"/>
                    <a:gd name="T26" fmla="*/ 21 w 128"/>
                    <a:gd name="T27" fmla="*/ 35 h 96"/>
                    <a:gd name="T28" fmla="*/ 21 w 128"/>
                    <a:gd name="T29" fmla="*/ 84 h 96"/>
                    <a:gd name="T30" fmla="*/ 87 w 128"/>
                    <a:gd name="T31" fmla="*/ 81 h 96"/>
                    <a:gd name="T32" fmla="*/ 95 w 128"/>
                    <a:gd name="T3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96">
                      <a:moveTo>
                        <a:pt x="95" y="47"/>
                      </a:moveTo>
                      <a:cubicBezTo>
                        <a:pt x="100" y="47"/>
                        <a:pt x="100" y="44"/>
                        <a:pt x="104" y="44"/>
                      </a:cubicBezTo>
                      <a:cubicBezTo>
                        <a:pt x="112" y="35"/>
                        <a:pt x="120" y="25"/>
                        <a:pt x="128" y="16"/>
                      </a:cubicBezTo>
                      <a:cubicBezTo>
                        <a:pt x="120" y="13"/>
                        <a:pt x="120" y="13"/>
                        <a:pt x="120" y="13"/>
                      </a:cubicBezTo>
                      <a:cubicBezTo>
                        <a:pt x="112" y="22"/>
                        <a:pt x="104" y="28"/>
                        <a:pt x="95" y="38"/>
                      </a:cubicBezTo>
                      <a:cubicBezTo>
                        <a:pt x="95" y="38"/>
                        <a:pt x="91" y="41"/>
                        <a:pt x="91" y="41"/>
                      </a:cubicBezTo>
                      <a:cubicBezTo>
                        <a:pt x="91" y="38"/>
                        <a:pt x="87" y="35"/>
                        <a:pt x="83" y="35"/>
                      </a:cubicBezTo>
                      <a:cubicBezTo>
                        <a:pt x="83" y="35"/>
                        <a:pt x="83" y="31"/>
                        <a:pt x="83" y="31"/>
                      </a:cubicBezTo>
                      <a:cubicBezTo>
                        <a:pt x="87" y="28"/>
                        <a:pt x="87" y="28"/>
                        <a:pt x="91" y="25"/>
                      </a:cubicBezTo>
                      <a:cubicBezTo>
                        <a:pt x="100" y="19"/>
                        <a:pt x="108" y="13"/>
                        <a:pt x="112" y="7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0" y="7"/>
                        <a:pt x="91" y="16"/>
                        <a:pt x="83" y="19"/>
                      </a:cubicBezTo>
                      <a:cubicBezTo>
                        <a:pt x="83" y="22"/>
                        <a:pt x="79" y="25"/>
                        <a:pt x="75" y="28"/>
                      </a:cubicBezTo>
                      <a:cubicBezTo>
                        <a:pt x="54" y="19"/>
                        <a:pt x="34" y="22"/>
                        <a:pt x="21" y="35"/>
                      </a:cubicBezTo>
                      <a:cubicBezTo>
                        <a:pt x="0" y="47"/>
                        <a:pt x="5" y="69"/>
                        <a:pt x="21" y="84"/>
                      </a:cubicBezTo>
                      <a:cubicBezTo>
                        <a:pt x="42" y="96"/>
                        <a:pt x="67" y="96"/>
                        <a:pt x="87" y="81"/>
                      </a:cubicBezTo>
                      <a:cubicBezTo>
                        <a:pt x="100" y="72"/>
                        <a:pt x="104" y="59"/>
                        <a:pt x="95" y="4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9" name="Freeform 1492"/>
                <p:cNvSpPr>
                  <a:spLocks/>
                </p:cNvSpPr>
                <p:nvPr/>
              </p:nvSpPr>
              <p:spPr bwMode="auto">
                <a:xfrm>
                  <a:off x="2043" y="2126"/>
                  <a:ext cx="13" cy="10"/>
                </a:xfrm>
                <a:custGeom>
                  <a:avLst/>
                  <a:gdLst>
                    <a:gd name="T0" fmla="*/ 10 w 13"/>
                    <a:gd name="T1" fmla="*/ 5 h 10"/>
                    <a:gd name="T2" fmla="*/ 11 w 13"/>
                    <a:gd name="T3" fmla="*/ 5 h 10"/>
                    <a:gd name="T4" fmla="*/ 13 w 13"/>
                    <a:gd name="T5" fmla="*/ 2 h 10"/>
                    <a:gd name="T6" fmla="*/ 12 w 13"/>
                    <a:gd name="T7" fmla="*/ 1 h 10"/>
                    <a:gd name="T8" fmla="*/ 10 w 13"/>
                    <a:gd name="T9" fmla="*/ 4 h 10"/>
                    <a:gd name="T10" fmla="*/ 9 w 13"/>
                    <a:gd name="T11" fmla="*/ 4 h 10"/>
                    <a:gd name="T12" fmla="*/ 8 w 13"/>
                    <a:gd name="T13" fmla="*/ 4 h 10"/>
                    <a:gd name="T14" fmla="*/ 8 w 13"/>
                    <a:gd name="T15" fmla="*/ 3 h 10"/>
                    <a:gd name="T16" fmla="*/ 9 w 13"/>
                    <a:gd name="T17" fmla="*/ 3 h 10"/>
                    <a:gd name="T18" fmla="*/ 12 w 13"/>
                    <a:gd name="T19" fmla="*/ 1 h 10"/>
                    <a:gd name="T20" fmla="*/ 11 w 13"/>
                    <a:gd name="T21" fmla="*/ 0 h 10"/>
                    <a:gd name="T22" fmla="*/ 8 w 13"/>
                    <a:gd name="T23" fmla="*/ 2 h 10"/>
                    <a:gd name="T24" fmla="*/ 8 w 13"/>
                    <a:gd name="T25" fmla="*/ 3 h 10"/>
                    <a:gd name="T26" fmla="*/ 2 w 13"/>
                    <a:gd name="T27" fmla="*/ 4 h 10"/>
                    <a:gd name="T28" fmla="*/ 2 w 13"/>
                    <a:gd name="T29" fmla="*/ 9 h 10"/>
                    <a:gd name="T30" fmla="*/ 9 w 13"/>
                    <a:gd name="T31" fmla="*/ 9 h 10"/>
                    <a:gd name="T32" fmla="*/ 10 w 13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0">
                      <a:moveTo>
                        <a:pt x="10" y="5"/>
                      </a:moveTo>
                      <a:cubicBezTo>
                        <a:pt x="10" y="5"/>
                        <a:pt x="10" y="5"/>
                        <a:pt x="11" y="5"/>
                      </a:cubicBezTo>
                      <a:cubicBezTo>
                        <a:pt x="12" y="4"/>
                        <a:pt x="12" y="3"/>
                        <a:pt x="13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0" y="4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2"/>
                        <a:pt x="11" y="1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1"/>
                        <a:pt x="9" y="2"/>
                        <a:pt x="8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5" y="2"/>
                        <a:pt x="3" y="2"/>
                        <a:pt x="2" y="4"/>
                      </a:cubicBezTo>
                      <a:cubicBezTo>
                        <a:pt x="0" y="5"/>
                        <a:pt x="0" y="7"/>
                        <a:pt x="2" y="9"/>
                      </a:cubicBezTo>
                      <a:cubicBezTo>
                        <a:pt x="4" y="10"/>
                        <a:pt x="7" y="10"/>
                        <a:pt x="9" y="9"/>
                      </a:cubicBezTo>
                      <a:cubicBezTo>
                        <a:pt x="10" y="8"/>
                        <a:pt x="11" y="6"/>
                        <a:pt x="10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2" name="Freeform 1493"/>
                <p:cNvSpPr>
                  <a:spLocks/>
                </p:cNvSpPr>
                <p:nvPr/>
              </p:nvSpPr>
              <p:spPr bwMode="auto">
                <a:xfrm>
                  <a:off x="1666" y="2470"/>
                  <a:ext cx="12" cy="12"/>
                </a:xfrm>
                <a:custGeom>
                  <a:avLst/>
                  <a:gdLst>
                    <a:gd name="T0" fmla="*/ 27 w 112"/>
                    <a:gd name="T1" fmla="*/ 74 h 112"/>
                    <a:gd name="T2" fmla="*/ 34 w 112"/>
                    <a:gd name="T3" fmla="*/ 67 h 112"/>
                    <a:gd name="T4" fmla="*/ 38 w 112"/>
                    <a:gd name="T5" fmla="*/ 74 h 112"/>
                    <a:gd name="T6" fmla="*/ 42 w 112"/>
                    <a:gd name="T7" fmla="*/ 77 h 112"/>
                    <a:gd name="T8" fmla="*/ 30 w 112"/>
                    <a:gd name="T9" fmla="*/ 88 h 112"/>
                    <a:gd name="T10" fmla="*/ 15 w 112"/>
                    <a:gd name="T11" fmla="*/ 105 h 112"/>
                    <a:gd name="T12" fmla="*/ 19 w 112"/>
                    <a:gd name="T13" fmla="*/ 112 h 112"/>
                    <a:gd name="T14" fmla="*/ 38 w 112"/>
                    <a:gd name="T15" fmla="*/ 91 h 112"/>
                    <a:gd name="T16" fmla="*/ 49 w 112"/>
                    <a:gd name="T17" fmla="*/ 81 h 112"/>
                    <a:gd name="T18" fmla="*/ 98 w 112"/>
                    <a:gd name="T19" fmla="*/ 70 h 112"/>
                    <a:gd name="T20" fmla="*/ 98 w 112"/>
                    <a:gd name="T21" fmla="*/ 14 h 112"/>
                    <a:gd name="T22" fmla="*/ 34 w 112"/>
                    <a:gd name="T23" fmla="*/ 18 h 112"/>
                    <a:gd name="T24" fmla="*/ 27 w 112"/>
                    <a:gd name="T25" fmla="*/ 60 h 112"/>
                    <a:gd name="T26" fmla="*/ 23 w 112"/>
                    <a:gd name="T27" fmla="*/ 67 h 112"/>
                    <a:gd name="T28" fmla="*/ 0 w 112"/>
                    <a:gd name="T29" fmla="*/ 95 h 112"/>
                    <a:gd name="T30" fmla="*/ 8 w 112"/>
                    <a:gd name="T31" fmla="*/ 98 h 112"/>
                    <a:gd name="T32" fmla="*/ 27 w 112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7" y="74"/>
                      </a:moveTo>
                      <a:cubicBezTo>
                        <a:pt x="30" y="70"/>
                        <a:pt x="30" y="67"/>
                        <a:pt x="34" y="67"/>
                      </a:cubicBezTo>
                      <a:cubicBezTo>
                        <a:pt x="34" y="70"/>
                        <a:pt x="38" y="70"/>
                        <a:pt x="38" y="74"/>
                      </a:cubicBezTo>
                      <a:cubicBezTo>
                        <a:pt x="42" y="74"/>
                        <a:pt x="42" y="74"/>
                        <a:pt x="42" y="77"/>
                      </a:cubicBezTo>
                      <a:cubicBezTo>
                        <a:pt x="38" y="81"/>
                        <a:pt x="34" y="84"/>
                        <a:pt x="30" y="88"/>
                      </a:cubicBezTo>
                      <a:cubicBezTo>
                        <a:pt x="27" y="91"/>
                        <a:pt x="19" y="98"/>
                        <a:pt x="15" y="105"/>
                      </a:cubicBezTo>
                      <a:cubicBezTo>
                        <a:pt x="19" y="112"/>
                        <a:pt x="19" y="112"/>
                        <a:pt x="19" y="112"/>
                      </a:cubicBezTo>
                      <a:cubicBezTo>
                        <a:pt x="27" y="105"/>
                        <a:pt x="30" y="98"/>
                        <a:pt x="38" y="91"/>
                      </a:cubicBezTo>
                      <a:cubicBezTo>
                        <a:pt x="42" y="88"/>
                        <a:pt x="45" y="84"/>
                        <a:pt x="49" y="81"/>
                      </a:cubicBezTo>
                      <a:cubicBezTo>
                        <a:pt x="68" y="88"/>
                        <a:pt x="86" y="84"/>
                        <a:pt x="98" y="70"/>
                      </a:cubicBezTo>
                      <a:cubicBezTo>
                        <a:pt x="112" y="56"/>
                        <a:pt x="112" y="28"/>
                        <a:pt x="98" y="14"/>
                      </a:cubicBezTo>
                      <a:cubicBezTo>
                        <a:pt x="79" y="0"/>
                        <a:pt x="49" y="4"/>
                        <a:pt x="34" y="18"/>
                      </a:cubicBezTo>
                      <a:cubicBezTo>
                        <a:pt x="23" y="28"/>
                        <a:pt x="23" y="46"/>
                        <a:pt x="27" y="60"/>
                      </a:cubicBezTo>
                      <a:cubicBezTo>
                        <a:pt x="27" y="63"/>
                        <a:pt x="23" y="67"/>
                        <a:pt x="23" y="67"/>
                      </a:cubicBezTo>
                      <a:cubicBezTo>
                        <a:pt x="12" y="77"/>
                        <a:pt x="4" y="84"/>
                        <a:pt x="0" y="95"/>
                      </a:cubicBezTo>
                      <a:cubicBezTo>
                        <a:pt x="8" y="98"/>
                        <a:pt x="8" y="98"/>
                        <a:pt x="8" y="98"/>
                      </a:cubicBezTo>
                      <a:cubicBezTo>
                        <a:pt x="12" y="88"/>
                        <a:pt x="19" y="81"/>
                        <a:pt x="27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3" name="Freeform 1494"/>
                <p:cNvSpPr>
                  <a:spLocks/>
                </p:cNvSpPr>
                <p:nvPr/>
              </p:nvSpPr>
              <p:spPr bwMode="auto">
                <a:xfrm>
                  <a:off x="1666" y="2470"/>
                  <a:ext cx="12" cy="12"/>
                </a:xfrm>
                <a:custGeom>
                  <a:avLst/>
                  <a:gdLst>
                    <a:gd name="T0" fmla="*/ 3 w 12"/>
                    <a:gd name="T1" fmla="*/ 8 h 12"/>
                    <a:gd name="T2" fmla="*/ 3 w 12"/>
                    <a:gd name="T3" fmla="*/ 7 h 12"/>
                    <a:gd name="T4" fmla="*/ 4 w 12"/>
                    <a:gd name="T5" fmla="*/ 8 h 12"/>
                    <a:gd name="T6" fmla="*/ 4 w 12"/>
                    <a:gd name="T7" fmla="*/ 8 h 12"/>
                    <a:gd name="T8" fmla="*/ 3 w 12"/>
                    <a:gd name="T9" fmla="*/ 9 h 12"/>
                    <a:gd name="T10" fmla="*/ 1 w 12"/>
                    <a:gd name="T11" fmla="*/ 11 h 12"/>
                    <a:gd name="T12" fmla="*/ 2 w 12"/>
                    <a:gd name="T13" fmla="*/ 12 h 12"/>
                    <a:gd name="T14" fmla="*/ 4 w 12"/>
                    <a:gd name="T15" fmla="*/ 10 h 12"/>
                    <a:gd name="T16" fmla="*/ 5 w 12"/>
                    <a:gd name="T17" fmla="*/ 9 h 12"/>
                    <a:gd name="T18" fmla="*/ 10 w 12"/>
                    <a:gd name="T19" fmla="*/ 7 h 12"/>
                    <a:gd name="T20" fmla="*/ 10 w 12"/>
                    <a:gd name="T21" fmla="*/ 2 h 12"/>
                    <a:gd name="T22" fmla="*/ 3 w 12"/>
                    <a:gd name="T23" fmla="*/ 2 h 12"/>
                    <a:gd name="T24" fmla="*/ 3 w 12"/>
                    <a:gd name="T25" fmla="*/ 6 h 12"/>
                    <a:gd name="T26" fmla="*/ 2 w 12"/>
                    <a:gd name="T27" fmla="*/ 7 h 12"/>
                    <a:gd name="T28" fmla="*/ 0 w 12"/>
                    <a:gd name="T29" fmla="*/ 10 h 12"/>
                    <a:gd name="T30" fmla="*/ 1 w 12"/>
                    <a:gd name="T31" fmla="*/ 10 h 12"/>
                    <a:gd name="T32" fmla="*/ 3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3" y="8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4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3" y="9"/>
                        <a:pt x="3" y="9"/>
                      </a:cubicBezTo>
                      <a:cubicBezTo>
                        <a:pt x="3" y="10"/>
                        <a:pt x="2" y="10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4" y="9"/>
                        <a:pt x="5" y="9"/>
                        <a:pt x="5" y="9"/>
                      </a:cubicBezTo>
                      <a:cubicBezTo>
                        <a:pt x="7" y="9"/>
                        <a:pt x="9" y="9"/>
                        <a:pt x="10" y="7"/>
                      </a:cubicBezTo>
                      <a:cubicBezTo>
                        <a:pt x="12" y="6"/>
                        <a:pt x="12" y="3"/>
                        <a:pt x="10" y="2"/>
                      </a:cubicBez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2" y="3"/>
                        <a:pt x="2" y="5"/>
                        <a:pt x="3" y="6"/>
                      </a:cubicBezTo>
                      <a:cubicBezTo>
                        <a:pt x="3" y="7"/>
                        <a:pt x="2" y="7"/>
                        <a:pt x="2" y="7"/>
                      </a:cubicBezTo>
                      <a:cubicBezTo>
                        <a:pt x="1" y="8"/>
                        <a:pt x="0" y="9"/>
                        <a:pt x="0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9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5" name="Freeform 1495"/>
                <p:cNvSpPr>
                  <a:spLocks/>
                </p:cNvSpPr>
                <p:nvPr/>
              </p:nvSpPr>
              <p:spPr bwMode="auto">
                <a:xfrm>
                  <a:off x="1656" y="2480"/>
                  <a:ext cx="11" cy="10"/>
                </a:xfrm>
                <a:custGeom>
                  <a:avLst/>
                  <a:gdLst>
                    <a:gd name="T0" fmla="*/ 86 w 112"/>
                    <a:gd name="T1" fmla="*/ 45 h 96"/>
                    <a:gd name="T2" fmla="*/ 90 w 112"/>
                    <a:gd name="T3" fmla="*/ 42 h 96"/>
                    <a:gd name="T4" fmla="*/ 112 w 112"/>
                    <a:gd name="T5" fmla="*/ 15 h 96"/>
                    <a:gd name="T6" fmla="*/ 105 w 112"/>
                    <a:gd name="T7" fmla="*/ 12 h 96"/>
                    <a:gd name="T8" fmla="*/ 83 w 112"/>
                    <a:gd name="T9" fmla="*/ 39 h 96"/>
                    <a:gd name="T10" fmla="*/ 83 w 112"/>
                    <a:gd name="T11" fmla="*/ 39 h 96"/>
                    <a:gd name="T12" fmla="*/ 75 w 112"/>
                    <a:gd name="T13" fmla="*/ 33 h 96"/>
                    <a:gd name="T14" fmla="*/ 71 w 112"/>
                    <a:gd name="T15" fmla="*/ 33 h 96"/>
                    <a:gd name="T16" fmla="*/ 79 w 112"/>
                    <a:gd name="T17" fmla="*/ 27 h 96"/>
                    <a:gd name="T18" fmla="*/ 98 w 112"/>
                    <a:gd name="T19" fmla="*/ 6 h 96"/>
                    <a:gd name="T20" fmla="*/ 90 w 112"/>
                    <a:gd name="T21" fmla="*/ 0 h 96"/>
                    <a:gd name="T22" fmla="*/ 75 w 112"/>
                    <a:gd name="T23" fmla="*/ 21 h 96"/>
                    <a:gd name="T24" fmla="*/ 64 w 112"/>
                    <a:gd name="T25" fmla="*/ 30 h 96"/>
                    <a:gd name="T26" fmla="*/ 15 w 112"/>
                    <a:gd name="T27" fmla="*/ 36 h 96"/>
                    <a:gd name="T28" fmla="*/ 19 w 112"/>
                    <a:gd name="T29" fmla="*/ 84 h 96"/>
                    <a:gd name="T30" fmla="*/ 79 w 112"/>
                    <a:gd name="T31" fmla="*/ 81 h 96"/>
                    <a:gd name="T32" fmla="*/ 86 w 112"/>
                    <a:gd name="T33" fmla="*/ 4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86" y="45"/>
                      </a:moveTo>
                      <a:cubicBezTo>
                        <a:pt x="86" y="45"/>
                        <a:pt x="90" y="42"/>
                        <a:pt x="90" y="42"/>
                      </a:cubicBezTo>
                      <a:cubicBezTo>
                        <a:pt x="98" y="33"/>
                        <a:pt x="105" y="24"/>
                        <a:pt x="112" y="15"/>
                      </a:cubicBezTo>
                      <a:cubicBezTo>
                        <a:pt x="105" y="12"/>
                        <a:pt x="105" y="12"/>
                        <a:pt x="105" y="12"/>
                      </a:cubicBezTo>
                      <a:cubicBezTo>
                        <a:pt x="98" y="21"/>
                        <a:pt x="94" y="30"/>
                        <a:pt x="83" y="39"/>
                      </a:cubicBezTo>
                      <a:cubicBezTo>
                        <a:pt x="83" y="39"/>
                        <a:pt x="83" y="39"/>
                        <a:pt x="83" y="39"/>
                      </a:cubicBezTo>
                      <a:cubicBezTo>
                        <a:pt x="79" y="39"/>
                        <a:pt x="75" y="36"/>
                        <a:pt x="75" y="33"/>
                      </a:cubicBezTo>
                      <a:cubicBezTo>
                        <a:pt x="71" y="33"/>
                        <a:pt x="71" y="33"/>
                        <a:pt x="71" y="33"/>
                      </a:cubicBezTo>
                      <a:cubicBezTo>
                        <a:pt x="75" y="30"/>
                        <a:pt x="79" y="27"/>
                        <a:pt x="79" y="27"/>
                      </a:cubicBezTo>
                      <a:cubicBezTo>
                        <a:pt x="86" y="21"/>
                        <a:pt x="94" y="12"/>
                        <a:pt x="98" y="6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86" y="9"/>
                        <a:pt x="79" y="15"/>
                        <a:pt x="75" y="21"/>
                      </a:cubicBezTo>
                      <a:cubicBezTo>
                        <a:pt x="71" y="24"/>
                        <a:pt x="68" y="27"/>
                        <a:pt x="64" y="30"/>
                      </a:cubicBezTo>
                      <a:cubicBezTo>
                        <a:pt x="49" y="21"/>
                        <a:pt x="27" y="24"/>
                        <a:pt x="15" y="36"/>
                      </a:cubicBezTo>
                      <a:cubicBezTo>
                        <a:pt x="0" y="51"/>
                        <a:pt x="4" y="72"/>
                        <a:pt x="19" y="84"/>
                      </a:cubicBezTo>
                      <a:cubicBezTo>
                        <a:pt x="38" y="96"/>
                        <a:pt x="60" y="96"/>
                        <a:pt x="79" y="81"/>
                      </a:cubicBezTo>
                      <a:cubicBezTo>
                        <a:pt x="90" y="72"/>
                        <a:pt x="90" y="57"/>
                        <a:pt x="86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6" name="Freeform 1496"/>
                <p:cNvSpPr>
                  <a:spLocks/>
                </p:cNvSpPr>
                <p:nvPr/>
              </p:nvSpPr>
              <p:spPr bwMode="auto">
                <a:xfrm>
                  <a:off x="1656" y="2480"/>
                  <a:ext cx="11" cy="10"/>
                </a:xfrm>
                <a:custGeom>
                  <a:avLst/>
                  <a:gdLst>
                    <a:gd name="T0" fmla="*/ 9 w 11"/>
                    <a:gd name="T1" fmla="*/ 5 h 10"/>
                    <a:gd name="T2" fmla="*/ 9 w 11"/>
                    <a:gd name="T3" fmla="*/ 5 h 10"/>
                    <a:gd name="T4" fmla="*/ 11 w 11"/>
                    <a:gd name="T5" fmla="*/ 2 h 10"/>
                    <a:gd name="T6" fmla="*/ 11 w 11"/>
                    <a:gd name="T7" fmla="*/ 1 h 10"/>
                    <a:gd name="T8" fmla="*/ 8 w 11"/>
                    <a:gd name="T9" fmla="*/ 4 h 10"/>
                    <a:gd name="T10" fmla="*/ 8 w 11"/>
                    <a:gd name="T11" fmla="*/ 4 h 10"/>
                    <a:gd name="T12" fmla="*/ 8 w 11"/>
                    <a:gd name="T13" fmla="*/ 4 h 10"/>
                    <a:gd name="T14" fmla="*/ 7 w 11"/>
                    <a:gd name="T15" fmla="*/ 4 h 10"/>
                    <a:gd name="T16" fmla="*/ 8 w 11"/>
                    <a:gd name="T17" fmla="*/ 3 h 10"/>
                    <a:gd name="T18" fmla="*/ 10 w 11"/>
                    <a:gd name="T19" fmla="*/ 1 h 10"/>
                    <a:gd name="T20" fmla="*/ 9 w 11"/>
                    <a:gd name="T21" fmla="*/ 0 h 10"/>
                    <a:gd name="T22" fmla="*/ 8 w 11"/>
                    <a:gd name="T23" fmla="*/ 2 h 10"/>
                    <a:gd name="T24" fmla="*/ 6 w 11"/>
                    <a:gd name="T25" fmla="*/ 3 h 10"/>
                    <a:gd name="T26" fmla="*/ 1 w 11"/>
                    <a:gd name="T27" fmla="*/ 4 h 10"/>
                    <a:gd name="T28" fmla="*/ 2 w 11"/>
                    <a:gd name="T29" fmla="*/ 9 h 10"/>
                    <a:gd name="T30" fmla="*/ 8 w 11"/>
                    <a:gd name="T31" fmla="*/ 9 h 10"/>
                    <a:gd name="T32" fmla="*/ 9 w 11"/>
                    <a:gd name="T3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0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4"/>
                        <a:pt x="11" y="3"/>
                        <a:pt x="11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2"/>
                        <a:pt x="10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10" y="1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1"/>
                        <a:pt x="8" y="2"/>
                        <a:pt x="8" y="2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5" y="2"/>
                        <a:pt x="2" y="3"/>
                        <a:pt x="1" y="4"/>
                      </a:cubicBezTo>
                      <a:cubicBezTo>
                        <a:pt x="0" y="6"/>
                        <a:pt x="0" y="8"/>
                        <a:pt x="2" y="9"/>
                      </a:cubicBezTo>
                      <a:cubicBezTo>
                        <a:pt x="4" y="10"/>
                        <a:pt x="6" y="10"/>
                        <a:pt x="8" y="9"/>
                      </a:cubicBezTo>
                      <a:cubicBezTo>
                        <a:pt x="9" y="8"/>
                        <a:pt x="9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7" name="Freeform 1497"/>
                <p:cNvSpPr>
                  <a:spLocks/>
                </p:cNvSpPr>
                <p:nvPr/>
              </p:nvSpPr>
              <p:spPr bwMode="auto">
                <a:xfrm>
                  <a:off x="2046" y="2111"/>
                  <a:ext cx="12" cy="10"/>
                </a:xfrm>
                <a:custGeom>
                  <a:avLst/>
                  <a:gdLst>
                    <a:gd name="T0" fmla="*/ 27 w 112"/>
                    <a:gd name="T1" fmla="*/ 60 h 96"/>
                    <a:gd name="T2" fmla="*/ 30 w 112"/>
                    <a:gd name="T3" fmla="*/ 57 h 96"/>
                    <a:gd name="T4" fmla="*/ 38 w 112"/>
                    <a:gd name="T5" fmla="*/ 63 h 96"/>
                    <a:gd name="T6" fmla="*/ 42 w 112"/>
                    <a:gd name="T7" fmla="*/ 66 h 96"/>
                    <a:gd name="T8" fmla="*/ 30 w 112"/>
                    <a:gd name="T9" fmla="*/ 75 h 96"/>
                    <a:gd name="T10" fmla="*/ 15 w 112"/>
                    <a:gd name="T11" fmla="*/ 90 h 96"/>
                    <a:gd name="T12" fmla="*/ 19 w 112"/>
                    <a:gd name="T13" fmla="*/ 96 h 96"/>
                    <a:gd name="T14" fmla="*/ 34 w 112"/>
                    <a:gd name="T15" fmla="*/ 78 h 96"/>
                    <a:gd name="T16" fmla="*/ 49 w 112"/>
                    <a:gd name="T17" fmla="*/ 69 h 96"/>
                    <a:gd name="T18" fmla="*/ 98 w 112"/>
                    <a:gd name="T19" fmla="*/ 60 h 96"/>
                    <a:gd name="T20" fmla="*/ 94 w 112"/>
                    <a:gd name="T21" fmla="*/ 12 h 96"/>
                    <a:gd name="T22" fmla="*/ 34 w 112"/>
                    <a:gd name="T23" fmla="*/ 15 h 96"/>
                    <a:gd name="T24" fmla="*/ 27 w 112"/>
                    <a:gd name="T25" fmla="*/ 51 h 96"/>
                    <a:gd name="T26" fmla="*/ 19 w 112"/>
                    <a:gd name="T27" fmla="*/ 57 h 96"/>
                    <a:gd name="T28" fmla="*/ 0 w 112"/>
                    <a:gd name="T29" fmla="*/ 81 h 96"/>
                    <a:gd name="T30" fmla="*/ 4 w 112"/>
                    <a:gd name="T31" fmla="*/ 84 h 96"/>
                    <a:gd name="T32" fmla="*/ 27 w 112"/>
                    <a:gd name="T33" fmla="*/ 6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7" y="60"/>
                      </a:moveTo>
                      <a:cubicBezTo>
                        <a:pt x="27" y="60"/>
                        <a:pt x="30" y="57"/>
                        <a:pt x="30" y="57"/>
                      </a:cubicBezTo>
                      <a:cubicBezTo>
                        <a:pt x="34" y="57"/>
                        <a:pt x="38" y="60"/>
                        <a:pt x="38" y="63"/>
                      </a:cubicBezTo>
                      <a:cubicBezTo>
                        <a:pt x="42" y="63"/>
                        <a:pt x="42" y="63"/>
                        <a:pt x="42" y="66"/>
                      </a:cubicBezTo>
                      <a:cubicBezTo>
                        <a:pt x="38" y="66"/>
                        <a:pt x="34" y="69"/>
                        <a:pt x="30" y="75"/>
                      </a:cubicBezTo>
                      <a:cubicBezTo>
                        <a:pt x="23" y="78"/>
                        <a:pt x="19" y="84"/>
                        <a:pt x="15" y="90"/>
                      </a:cubicBezTo>
                      <a:cubicBezTo>
                        <a:pt x="19" y="96"/>
                        <a:pt x="19" y="96"/>
                        <a:pt x="19" y="96"/>
                      </a:cubicBezTo>
                      <a:cubicBezTo>
                        <a:pt x="27" y="90"/>
                        <a:pt x="30" y="84"/>
                        <a:pt x="34" y="78"/>
                      </a:cubicBezTo>
                      <a:cubicBezTo>
                        <a:pt x="42" y="75"/>
                        <a:pt x="45" y="72"/>
                        <a:pt x="49" y="69"/>
                      </a:cubicBezTo>
                      <a:cubicBezTo>
                        <a:pt x="64" y="72"/>
                        <a:pt x="86" y="72"/>
                        <a:pt x="98" y="60"/>
                      </a:cubicBezTo>
                      <a:cubicBezTo>
                        <a:pt x="112" y="45"/>
                        <a:pt x="112" y="24"/>
                        <a:pt x="94" y="12"/>
                      </a:cubicBezTo>
                      <a:cubicBezTo>
                        <a:pt x="79" y="0"/>
                        <a:pt x="49" y="0"/>
                        <a:pt x="34" y="15"/>
                      </a:cubicBezTo>
                      <a:cubicBezTo>
                        <a:pt x="23" y="24"/>
                        <a:pt x="23" y="39"/>
                        <a:pt x="27" y="51"/>
                      </a:cubicBezTo>
                      <a:cubicBezTo>
                        <a:pt x="27" y="51"/>
                        <a:pt x="23" y="54"/>
                        <a:pt x="19" y="57"/>
                      </a:cubicBezTo>
                      <a:cubicBezTo>
                        <a:pt x="12" y="63"/>
                        <a:pt x="4" y="72"/>
                        <a:pt x="0" y="81"/>
                      </a:cubicBezTo>
                      <a:cubicBezTo>
                        <a:pt x="4" y="84"/>
                        <a:pt x="4" y="84"/>
                        <a:pt x="4" y="84"/>
                      </a:cubicBezTo>
                      <a:cubicBezTo>
                        <a:pt x="12" y="75"/>
                        <a:pt x="19" y="69"/>
                        <a:pt x="27" y="6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8" name="Freeform 1498"/>
                <p:cNvSpPr>
                  <a:spLocks/>
                </p:cNvSpPr>
                <p:nvPr/>
              </p:nvSpPr>
              <p:spPr bwMode="auto">
                <a:xfrm>
                  <a:off x="2046" y="2111"/>
                  <a:ext cx="12" cy="10"/>
                </a:xfrm>
                <a:custGeom>
                  <a:avLst/>
                  <a:gdLst>
                    <a:gd name="T0" fmla="*/ 3 w 12"/>
                    <a:gd name="T1" fmla="*/ 6 h 10"/>
                    <a:gd name="T2" fmla="*/ 3 w 12"/>
                    <a:gd name="T3" fmla="*/ 6 h 10"/>
                    <a:gd name="T4" fmla="*/ 4 w 12"/>
                    <a:gd name="T5" fmla="*/ 6 h 10"/>
                    <a:gd name="T6" fmla="*/ 5 w 12"/>
                    <a:gd name="T7" fmla="*/ 7 h 10"/>
                    <a:gd name="T8" fmla="*/ 3 w 12"/>
                    <a:gd name="T9" fmla="*/ 8 h 10"/>
                    <a:gd name="T10" fmla="*/ 2 w 12"/>
                    <a:gd name="T11" fmla="*/ 9 h 10"/>
                    <a:gd name="T12" fmla="*/ 2 w 12"/>
                    <a:gd name="T13" fmla="*/ 10 h 10"/>
                    <a:gd name="T14" fmla="*/ 4 w 12"/>
                    <a:gd name="T15" fmla="*/ 8 h 10"/>
                    <a:gd name="T16" fmla="*/ 5 w 12"/>
                    <a:gd name="T17" fmla="*/ 7 h 10"/>
                    <a:gd name="T18" fmla="*/ 10 w 12"/>
                    <a:gd name="T19" fmla="*/ 6 h 10"/>
                    <a:gd name="T20" fmla="*/ 10 w 12"/>
                    <a:gd name="T21" fmla="*/ 1 h 10"/>
                    <a:gd name="T22" fmla="*/ 4 w 12"/>
                    <a:gd name="T23" fmla="*/ 1 h 10"/>
                    <a:gd name="T24" fmla="*/ 3 w 12"/>
                    <a:gd name="T25" fmla="*/ 5 h 10"/>
                    <a:gd name="T26" fmla="*/ 2 w 12"/>
                    <a:gd name="T27" fmla="*/ 6 h 10"/>
                    <a:gd name="T28" fmla="*/ 0 w 12"/>
                    <a:gd name="T29" fmla="*/ 8 h 10"/>
                    <a:gd name="T30" fmla="*/ 1 w 12"/>
                    <a:gd name="T31" fmla="*/ 9 h 10"/>
                    <a:gd name="T32" fmla="*/ 3 w 12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3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6"/>
                        <a:pt x="5" y="6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3" y="9"/>
                        <a:pt x="4" y="8"/>
                      </a:cubicBezTo>
                      <a:cubicBezTo>
                        <a:pt x="5" y="8"/>
                        <a:pt x="5" y="7"/>
                        <a:pt x="5" y="7"/>
                      </a:cubicBezTo>
                      <a:cubicBezTo>
                        <a:pt x="7" y="7"/>
                        <a:pt x="9" y="7"/>
                        <a:pt x="10" y="6"/>
                      </a:cubicBezTo>
                      <a:cubicBezTo>
                        <a:pt x="12" y="5"/>
                        <a:pt x="12" y="2"/>
                        <a:pt x="10" y="1"/>
                      </a:cubicBezTo>
                      <a:cubicBezTo>
                        <a:pt x="8" y="0"/>
                        <a:pt x="5" y="0"/>
                        <a:pt x="4" y="1"/>
                      </a:cubicBezTo>
                      <a:cubicBezTo>
                        <a:pt x="3" y="2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2" y="6"/>
                      </a:cubicBezTo>
                      <a:cubicBezTo>
                        <a:pt x="1" y="6"/>
                        <a:pt x="1" y="7"/>
                        <a:pt x="0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3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9" name="Freeform 1499"/>
                <p:cNvSpPr>
                  <a:spLocks/>
                </p:cNvSpPr>
                <p:nvPr/>
              </p:nvSpPr>
              <p:spPr bwMode="auto">
                <a:xfrm>
                  <a:off x="2036" y="2119"/>
                  <a:ext cx="12" cy="12"/>
                </a:xfrm>
                <a:custGeom>
                  <a:avLst/>
                  <a:gdLst>
                    <a:gd name="T0" fmla="*/ 86 w 112"/>
                    <a:gd name="T1" fmla="*/ 53 h 112"/>
                    <a:gd name="T2" fmla="*/ 90 w 112"/>
                    <a:gd name="T3" fmla="*/ 49 h 112"/>
                    <a:gd name="T4" fmla="*/ 112 w 112"/>
                    <a:gd name="T5" fmla="*/ 18 h 112"/>
                    <a:gd name="T6" fmla="*/ 105 w 112"/>
                    <a:gd name="T7" fmla="*/ 14 h 112"/>
                    <a:gd name="T8" fmla="*/ 83 w 112"/>
                    <a:gd name="T9" fmla="*/ 42 h 112"/>
                    <a:gd name="T10" fmla="*/ 79 w 112"/>
                    <a:gd name="T11" fmla="*/ 46 h 112"/>
                    <a:gd name="T12" fmla="*/ 75 w 112"/>
                    <a:gd name="T13" fmla="*/ 39 h 112"/>
                    <a:gd name="T14" fmla="*/ 71 w 112"/>
                    <a:gd name="T15" fmla="*/ 35 h 112"/>
                    <a:gd name="T16" fmla="*/ 79 w 112"/>
                    <a:gd name="T17" fmla="*/ 28 h 112"/>
                    <a:gd name="T18" fmla="*/ 98 w 112"/>
                    <a:gd name="T19" fmla="*/ 7 h 112"/>
                    <a:gd name="T20" fmla="*/ 90 w 112"/>
                    <a:gd name="T21" fmla="*/ 0 h 112"/>
                    <a:gd name="T22" fmla="*/ 71 w 112"/>
                    <a:gd name="T23" fmla="*/ 25 h 112"/>
                    <a:gd name="T24" fmla="*/ 64 w 112"/>
                    <a:gd name="T25" fmla="*/ 32 h 112"/>
                    <a:gd name="T26" fmla="*/ 15 w 112"/>
                    <a:gd name="T27" fmla="*/ 42 h 112"/>
                    <a:gd name="T28" fmla="*/ 19 w 112"/>
                    <a:gd name="T29" fmla="*/ 98 h 112"/>
                    <a:gd name="T30" fmla="*/ 75 w 112"/>
                    <a:gd name="T31" fmla="*/ 95 h 112"/>
                    <a:gd name="T32" fmla="*/ 86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6" y="53"/>
                      </a:moveTo>
                      <a:cubicBezTo>
                        <a:pt x="86" y="53"/>
                        <a:pt x="90" y="49"/>
                        <a:pt x="90" y="49"/>
                      </a:cubicBezTo>
                      <a:cubicBezTo>
                        <a:pt x="98" y="39"/>
                        <a:pt x="105" y="28"/>
                        <a:pt x="112" y="18"/>
                      </a:cubicBezTo>
                      <a:cubicBezTo>
                        <a:pt x="105" y="14"/>
                        <a:pt x="105" y="14"/>
                        <a:pt x="105" y="14"/>
                      </a:cubicBezTo>
                      <a:cubicBezTo>
                        <a:pt x="98" y="25"/>
                        <a:pt x="94" y="35"/>
                        <a:pt x="83" y="42"/>
                      </a:cubicBezTo>
                      <a:cubicBezTo>
                        <a:pt x="83" y="46"/>
                        <a:pt x="79" y="46"/>
                        <a:pt x="79" y="46"/>
                      </a:cubicBezTo>
                      <a:cubicBezTo>
                        <a:pt x="79" y="42"/>
                        <a:pt x="75" y="42"/>
                        <a:pt x="75" y="39"/>
                      </a:cubicBezTo>
                      <a:cubicBezTo>
                        <a:pt x="71" y="39"/>
                        <a:pt x="71" y="39"/>
                        <a:pt x="71" y="35"/>
                      </a:cubicBezTo>
                      <a:cubicBezTo>
                        <a:pt x="75" y="35"/>
                        <a:pt x="75" y="32"/>
                        <a:pt x="79" y="28"/>
                      </a:cubicBezTo>
                      <a:cubicBezTo>
                        <a:pt x="86" y="21"/>
                        <a:pt x="90" y="14"/>
                        <a:pt x="98" y="7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86" y="7"/>
                        <a:pt x="79" y="18"/>
                        <a:pt x="71" y="25"/>
                      </a:cubicBezTo>
                      <a:cubicBezTo>
                        <a:pt x="71" y="28"/>
                        <a:pt x="68" y="28"/>
                        <a:pt x="64" y="32"/>
                      </a:cubicBezTo>
                      <a:cubicBezTo>
                        <a:pt x="45" y="25"/>
                        <a:pt x="27" y="28"/>
                        <a:pt x="15" y="42"/>
                      </a:cubicBezTo>
                      <a:cubicBezTo>
                        <a:pt x="0" y="56"/>
                        <a:pt x="0" y="81"/>
                        <a:pt x="19" y="98"/>
                      </a:cubicBezTo>
                      <a:cubicBezTo>
                        <a:pt x="38" y="112"/>
                        <a:pt x="60" y="109"/>
                        <a:pt x="75" y="95"/>
                      </a:cubicBezTo>
                      <a:cubicBezTo>
                        <a:pt x="86" y="81"/>
                        <a:pt x="90" y="67"/>
                        <a:pt x="86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0" name="Freeform 1500"/>
                <p:cNvSpPr>
                  <a:spLocks/>
                </p:cNvSpPr>
                <p:nvPr/>
              </p:nvSpPr>
              <p:spPr bwMode="auto">
                <a:xfrm>
                  <a:off x="2036" y="2119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9 w 12"/>
                    <a:gd name="T3" fmla="*/ 5 h 12"/>
                    <a:gd name="T4" fmla="*/ 12 w 12"/>
                    <a:gd name="T5" fmla="*/ 2 h 12"/>
                    <a:gd name="T6" fmla="*/ 11 w 12"/>
                    <a:gd name="T7" fmla="*/ 2 h 12"/>
                    <a:gd name="T8" fmla="*/ 9 w 12"/>
                    <a:gd name="T9" fmla="*/ 5 h 12"/>
                    <a:gd name="T10" fmla="*/ 8 w 12"/>
                    <a:gd name="T11" fmla="*/ 5 h 12"/>
                    <a:gd name="T12" fmla="*/ 8 w 12"/>
                    <a:gd name="T13" fmla="*/ 4 h 12"/>
                    <a:gd name="T14" fmla="*/ 7 w 12"/>
                    <a:gd name="T15" fmla="*/ 4 h 12"/>
                    <a:gd name="T16" fmla="*/ 8 w 12"/>
                    <a:gd name="T17" fmla="*/ 3 h 12"/>
                    <a:gd name="T18" fmla="*/ 10 w 12"/>
                    <a:gd name="T19" fmla="*/ 1 h 12"/>
                    <a:gd name="T20" fmla="*/ 9 w 12"/>
                    <a:gd name="T21" fmla="*/ 0 h 12"/>
                    <a:gd name="T22" fmla="*/ 7 w 12"/>
                    <a:gd name="T23" fmla="*/ 3 h 12"/>
                    <a:gd name="T24" fmla="*/ 7 w 12"/>
                    <a:gd name="T25" fmla="*/ 4 h 12"/>
                    <a:gd name="T26" fmla="*/ 2 w 12"/>
                    <a:gd name="T27" fmla="*/ 5 h 12"/>
                    <a:gd name="T28" fmla="*/ 2 w 12"/>
                    <a:gd name="T29" fmla="*/ 11 h 12"/>
                    <a:gd name="T30" fmla="*/ 8 w 12"/>
                    <a:gd name="T31" fmla="*/ 10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10" y="4"/>
                        <a:pt x="11" y="3"/>
                        <a:pt x="12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10" y="4"/>
                        <a:pt x="9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9" y="2"/>
                        <a:pt x="9" y="2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1"/>
                        <a:pt x="8" y="2"/>
                        <a:pt x="7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5" y="3"/>
                        <a:pt x="3" y="3"/>
                        <a:pt x="2" y="5"/>
                      </a:cubicBezTo>
                      <a:cubicBezTo>
                        <a:pt x="0" y="6"/>
                        <a:pt x="0" y="9"/>
                        <a:pt x="2" y="11"/>
                      </a:cubicBezTo>
                      <a:cubicBezTo>
                        <a:pt x="4" y="12"/>
                        <a:pt x="6" y="12"/>
                        <a:pt x="8" y="10"/>
                      </a:cubicBezTo>
                      <a:cubicBezTo>
                        <a:pt x="9" y="9"/>
                        <a:pt x="9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1" name="Freeform 1501"/>
                <p:cNvSpPr>
                  <a:spLocks/>
                </p:cNvSpPr>
                <p:nvPr/>
              </p:nvSpPr>
              <p:spPr bwMode="auto">
                <a:xfrm>
                  <a:off x="1673" y="2475"/>
                  <a:ext cx="13" cy="12"/>
                </a:xfrm>
                <a:custGeom>
                  <a:avLst/>
                  <a:gdLst>
                    <a:gd name="T0" fmla="*/ 30 w 128"/>
                    <a:gd name="T1" fmla="*/ 74 h 112"/>
                    <a:gd name="T2" fmla="*/ 39 w 128"/>
                    <a:gd name="T3" fmla="*/ 67 h 112"/>
                    <a:gd name="T4" fmla="*/ 47 w 128"/>
                    <a:gd name="T5" fmla="*/ 74 h 112"/>
                    <a:gd name="T6" fmla="*/ 52 w 128"/>
                    <a:gd name="T7" fmla="*/ 77 h 112"/>
                    <a:gd name="T8" fmla="*/ 39 w 128"/>
                    <a:gd name="T9" fmla="*/ 88 h 112"/>
                    <a:gd name="T10" fmla="*/ 22 w 128"/>
                    <a:gd name="T11" fmla="*/ 109 h 112"/>
                    <a:gd name="T12" fmla="*/ 26 w 128"/>
                    <a:gd name="T13" fmla="*/ 112 h 112"/>
                    <a:gd name="T14" fmla="*/ 43 w 128"/>
                    <a:gd name="T15" fmla="*/ 91 h 112"/>
                    <a:gd name="T16" fmla="*/ 60 w 128"/>
                    <a:gd name="T17" fmla="*/ 81 h 112"/>
                    <a:gd name="T18" fmla="*/ 111 w 128"/>
                    <a:gd name="T19" fmla="*/ 70 h 112"/>
                    <a:gd name="T20" fmla="*/ 107 w 128"/>
                    <a:gd name="T21" fmla="*/ 14 h 112"/>
                    <a:gd name="T22" fmla="*/ 39 w 128"/>
                    <a:gd name="T23" fmla="*/ 18 h 112"/>
                    <a:gd name="T24" fmla="*/ 35 w 128"/>
                    <a:gd name="T25" fmla="*/ 60 h 112"/>
                    <a:gd name="T26" fmla="*/ 26 w 128"/>
                    <a:gd name="T27" fmla="*/ 67 h 112"/>
                    <a:gd name="T28" fmla="*/ 0 w 128"/>
                    <a:gd name="T29" fmla="*/ 95 h 112"/>
                    <a:gd name="T30" fmla="*/ 9 w 128"/>
                    <a:gd name="T31" fmla="*/ 102 h 112"/>
                    <a:gd name="T32" fmla="*/ 30 w 128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112">
                      <a:moveTo>
                        <a:pt x="30" y="74"/>
                      </a:moveTo>
                      <a:cubicBezTo>
                        <a:pt x="35" y="70"/>
                        <a:pt x="39" y="67"/>
                        <a:pt x="39" y="67"/>
                      </a:cubicBezTo>
                      <a:cubicBezTo>
                        <a:pt x="39" y="70"/>
                        <a:pt x="43" y="70"/>
                        <a:pt x="47" y="74"/>
                      </a:cubicBezTo>
                      <a:cubicBezTo>
                        <a:pt x="47" y="74"/>
                        <a:pt x="52" y="74"/>
                        <a:pt x="52" y="77"/>
                      </a:cubicBezTo>
                      <a:cubicBezTo>
                        <a:pt x="43" y="81"/>
                        <a:pt x="43" y="84"/>
                        <a:pt x="39" y="88"/>
                      </a:cubicBezTo>
                      <a:cubicBezTo>
                        <a:pt x="30" y="95"/>
                        <a:pt x="26" y="98"/>
                        <a:pt x="22" y="109"/>
                      </a:cubicBezTo>
                      <a:cubicBezTo>
                        <a:pt x="26" y="112"/>
                        <a:pt x="26" y="112"/>
                        <a:pt x="26" y="112"/>
                      </a:cubicBezTo>
                      <a:cubicBezTo>
                        <a:pt x="35" y="105"/>
                        <a:pt x="39" y="98"/>
                        <a:pt x="43" y="91"/>
                      </a:cubicBezTo>
                      <a:cubicBezTo>
                        <a:pt x="47" y="88"/>
                        <a:pt x="56" y="84"/>
                        <a:pt x="60" y="81"/>
                      </a:cubicBezTo>
                      <a:cubicBezTo>
                        <a:pt x="77" y="84"/>
                        <a:pt x="99" y="81"/>
                        <a:pt x="111" y="70"/>
                      </a:cubicBezTo>
                      <a:cubicBezTo>
                        <a:pt x="128" y="53"/>
                        <a:pt x="128" y="28"/>
                        <a:pt x="107" y="14"/>
                      </a:cubicBezTo>
                      <a:cubicBezTo>
                        <a:pt x="90" y="0"/>
                        <a:pt x="56" y="0"/>
                        <a:pt x="39" y="18"/>
                      </a:cubicBezTo>
                      <a:cubicBezTo>
                        <a:pt x="26" y="32"/>
                        <a:pt x="26" y="46"/>
                        <a:pt x="35" y="60"/>
                      </a:cubicBezTo>
                      <a:cubicBezTo>
                        <a:pt x="30" y="63"/>
                        <a:pt x="26" y="67"/>
                        <a:pt x="26" y="67"/>
                      </a:cubicBezTo>
                      <a:cubicBezTo>
                        <a:pt x="18" y="77"/>
                        <a:pt x="9" y="88"/>
                        <a:pt x="0" y="95"/>
                      </a:cubicBezTo>
                      <a:cubicBezTo>
                        <a:pt x="9" y="102"/>
                        <a:pt x="9" y="102"/>
                        <a:pt x="9" y="102"/>
                      </a:cubicBezTo>
                      <a:cubicBezTo>
                        <a:pt x="18" y="91"/>
                        <a:pt x="22" y="81"/>
                        <a:pt x="30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2" name="Freeform 1502"/>
                <p:cNvSpPr>
                  <a:spLocks/>
                </p:cNvSpPr>
                <p:nvPr/>
              </p:nvSpPr>
              <p:spPr bwMode="auto">
                <a:xfrm>
                  <a:off x="1673" y="2475"/>
                  <a:ext cx="13" cy="12"/>
                </a:xfrm>
                <a:custGeom>
                  <a:avLst/>
                  <a:gdLst>
                    <a:gd name="T0" fmla="*/ 3 w 13"/>
                    <a:gd name="T1" fmla="*/ 8 h 12"/>
                    <a:gd name="T2" fmla="*/ 4 w 13"/>
                    <a:gd name="T3" fmla="*/ 7 h 12"/>
                    <a:gd name="T4" fmla="*/ 4 w 13"/>
                    <a:gd name="T5" fmla="*/ 8 h 12"/>
                    <a:gd name="T6" fmla="*/ 5 w 13"/>
                    <a:gd name="T7" fmla="*/ 8 h 12"/>
                    <a:gd name="T8" fmla="*/ 4 w 13"/>
                    <a:gd name="T9" fmla="*/ 9 h 12"/>
                    <a:gd name="T10" fmla="*/ 2 w 13"/>
                    <a:gd name="T11" fmla="*/ 12 h 12"/>
                    <a:gd name="T12" fmla="*/ 2 w 13"/>
                    <a:gd name="T13" fmla="*/ 12 h 12"/>
                    <a:gd name="T14" fmla="*/ 4 w 13"/>
                    <a:gd name="T15" fmla="*/ 10 h 12"/>
                    <a:gd name="T16" fmla="*/ 6 w 13"/>
                    <a:gd name="T17" fmla="*/ 9 h 12"/>
                    <a:gd name="T18" fmla="*/ 11 w 13"/>
                    <a:gd name="T19" fmla="*/ 8 h 12"/>
                    <a:gd name="T20" fmla="*/ 11 w 13"/>
                    <a:gd name="T21" fmla="*/ 2 h 12"/>
                    <a:gd name="T22" fmla="*/ 4 w 13"/>
                    <a:gd name="T23" fmla="*/ 2 h 12"/>
                    <a:gd name="T24" fmla="*/ 3 w 13"/>
                    <a:gd name="T25" fmla="*/ 6 h 12"/>
                    <a:gd name="T26" fmla="*/ 2 w 13"/>
                    <a:gd name="T27" fmla="*/ 7 h 12"/>
                    <a:gd name="T28" fmla="*/ 0 w 13"/>
                    <a:gd name="T29" fmla="*/ 10 h 12"/>
                    <a:gd name="T30" fmla="*/ 0 w 13"/>
                    <a:gd name="T31" fmla="*/ 11 h 12"/>
                    <a:gd name="T32" fmla="*/ 3 w 13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2">
                      <a:moveTo>
                        <a:pt x="3" y="8"/>
                      </a:moveTo>
                      <a:cubicBezTo>
                        <a:pt x="3" y="8"/>
                        <a:pt x="4" y="7"/>
                        <a:pt x="4" y="7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10"/>
                        <a:pt x="2" y="11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1"/>
                        <a:pt x="4" y="11"/>
                        <a:pt x="4" y="10"/>
                      </a:cubicBezTo>
                      <a:cubicBezTo>
                        <a:pt x="4" y="9"/>
                        <a:pt x="5" y="9"/>
                        <a:pt x="6" y="9"/>
                      </a:cubicBezTo>
                      <a:cubicBezTo>
                        <a:pt x="8" y="9"/>
                        <a:pt x="10" y="9"/>
                        <a:pt x="11" y="8"/>
                      </a:cubicBezTo>
                      <a:cubicBezTo>
                        <a:pt x="13" y="6"/>
                        <a:pt x="13" y="3"/>
                        <a:pt x="11" y="2"/>
                      </a:cubicBezTo>
                      <a:cubicBezTo>
                        <a:pt x="9" y="0"/>
                        <a:pt x="5" y="0"/>
                        <a:pt x="4" y="2"/>
                      </a:cubicBezTo>
                      <a:cubicBezTo>
                        <a:pt x="2" y="4"/>
                        <a:pt x="2" y="5"/>
                        <a:pt x="3" y="6"/>
                      </a:cubicBezTo>
                      <a:cubicBezTo>
                        <a:pt x="3" y="7"/>
                        <a:pt x="2" y="7"/>
                        <a:pt x="2" y="7"/>
                      </a:cubicBezTo>
                      <a:cubicBezTo>
                        <a:pt x="1" y="8"/>
                        <a:pt x="0" y="9"/>
                        <a:pt x="0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10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3" name="Freeform 1503"/>
                <p:cNvSpPr>
                  <a:spLocks/>
                </p:cNvSpPr>
                <p:nvPr/>
              </p:nvSpPr>
              <p:spPr bwMode="auto">
                <a:xfrm>
                  <a:off x="1664" y="2485"/>
                  <a:ext cx="12" cy="12"/>
                </a:xfrm>
                <a:custGeom>
                  <a:avLst/>
                  <a:gdLst>
                    <a:gd name="T0" fmla="*/ 86 w 112"/>
                    <a:gd name="T1" fmla="*/ 53 h 112"/>
                    <a:gd name="T2" fmla="*/ 90 w 112"/>
                    <a:gd name="T3" fmla="*/ 49 h 112"/>
                    <a:gd name="T4" fmla="*/ 112 w 112"/>
                    <a:gd name="T5" fmla="*/ 18 h 112"/>
                    <a:gd name="T6" fmla="*/ 105 w 112"/>
                    <a:gd name="T7" fmla="*/ 11 h 112"/>
                    <a:gd name="T8" fmla="*/ 83 w 112"/>
                    <a:gd name="T9" fmla="*/ 42 h 112"/>
                    <a:gd name="T10" fmla="*/ 83 w 112"/>
                    <a:gd name="T11" fmla="*/ 46 h 112"/>
                    <a:gd name="T12" fmla="*/ 75 w 112"/>
                    <a:gd name="T13" fmla="*/ 39 h 112"/>
                    <a:gd name="T14" fmla="*/ 71 w 112"/>
                    <a:gd name="T15" fmla="*/ 35 h 112"/>
                    <a:gd name="T16" fmla="*/ 79 w 112"/>
                    <a:gd name="T17" fmla="*/ 28 h 112"/>
                    <a:gd name="T18" fmla="*/ 98 w 112"/>
                    <a:gd name="T19" fmla="*/ 4 h 112"/>
                    <a:gd name="T20" fmla="*/ 90 w 112"/>
                    <a:gd name="T21" fmla="*/ 0 h 112"/>
                    <a:gd name="T22" fmla="*/ 75 w 112"/>
                    <a:gd name="T23" fmla="*/ 21 h 112"/>
                    <a:gd name="T24" fmla="*/ 64 w 112"/>
                    <a:gd name="T25" fmla="*/ 32 h 112"/>
                    <a:gd name="T26" fmla="*/ 15 w 112"/>
                    <a:gd name="T27" fmla="*/ 42 h 112"/>
                    <a:gd name="T28" fmla="*/ 23 w 112"/>
                    <a:gd name="T29" fmla="*/ 98 h 112"/>
                    <a:gd name="T30" fmla="*/ 79 w 112"/>
                    <a:gd name="T31" fmla="*/ 95 h 112"/>
                    <a:gd name="T32" fmla="*/ 86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6" y="53"/>
                      </a:moveTo>
                      <a:cubicBezTo>
                        <a:pt x="86" y="53"/>
                        <a:pt x="90" y="49"/>
                        <a:pt x="90" y="49"/>
                      </a:cubicBezTo>
                      <a:cubicBezTo>
                        <a:pt x="101" y="39"/>
                        <a:pt x="105" y="28"/>
                        <a:pt x="112" y="18"/>
                      </a:cubicBezTo>
                      <a:cubicBezTo>
                        <a:pt x="105" y="11"/>
                        <a:pt x="105" y="11"/>
                        <a:pt x="105" y="11"/>
                      </a:cubicBezTo>
                      <a:cubicBezTo>
                        <a:pt x="98" y="21"/>
                        <a:pt x="94" y="32"/>
                        <a:pt x="83" y="42"/>
                      </a:cubicBezTo>
                      <a:cubicBezTo>
                        <a:pt x="83" y="42"/>
                        <a:pt x="83" y="46"/>
                        <a:pt x="83" y="46"/>
                      </a:cubicBezTo>
                      <a:cubicBezTo>
                        <a:pt x="79" y="42"/>
                        <a:pt x="79" y="42"/>
                        <a:pt x="75" y="39"/>
                      </a:cubicBezTo>
                      <a:cubicBezTo>
                        <a:pt x="75" y="39"/>
                        <a:pt x="71" y="39"/>
                        <a:pt x="71" y="35"/>
                      </a:cubicBezTo>
                      <a:cubicBezTo>
                        <a:pt x="75" y="35"/>
                        <a:pt x="79" y="32"/>
                        <a:pt x="79" y="28"/>
                      </a:cubicBezTo>
                      <a:cubicBezTo>
                        <a:pt x="86" y="21"/>
                        <a:pt x="90" y="14"/>
                        <a:pt x="98" y="4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86" y="7"/>
                        <a:pt x="79" y="18"/>
                        <a:pt x="75" y="21"/>
                      </a:cubicBezTo>
                      <a:cubicBezTo>
                        <a:pt x="71" y="25"/>
                        <a:pt x="68" y="28"/>
                        <a:pt x="64" y="32"/>
                      </a:cubicBezTo>
                      <a:cubicBezTo>
                        <a:pt x="49" y="25"/>
                        <a:pt x="27" y="28"/>
                        <a:pt x="15" y="42"/>
                      </a:cubicBezTo>
                      <a:cubicBezTo>
                        <a:pt x="0" y="60"/>
                        <a:pt x="4" y="84"/>
                        <a:pt x="23" y="98"/>
                      </a:cubicBezTo>
                      <a:cubicBezTo>
                        <a:pt x="42" y="112"/>
                        <a:pt x="64" y="109"/>
                        <a:pt x="79" y="95"/>
                      </a:cubicBezTo>
                      <a:cubicBezTo>
                        <a:pt x="90" y="81"/>
                        <a:pt x="94" y="67"/>
                        <a:pt x="86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4" name="Freeform 1504"/>
                <p:cNvSpPr>
                  <a:spLocks/>
                </p:cNvSpPr>
                <p:nvPr/>
              </p:nvSpPr>
              <p:spPr bwMode="auto">
                <a:xfrm>
                  <a:off x="1664" y="2485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10 w 12"/>
                    <a:gd name="T3" fmla="*/ 5 h 12"/>
                    <a:gd name="T4" fmla="*/ 12 w 12"/>
                    <a:gd name="T5" fmla="*/ 2 h 12"/>
                    <a:gd name="T6" fmla="*/ 11 w 12"/>
                    <a:gd name="T7" fmla="*/ 1 h 12"/>
                    <a:gd name="T8" fmla="*/ 9 w 12"/>
                    <a:gd name="T9" fmla="*/ 5 h 12"/>
                    <a:gd name="T10" fmla="*/ 9 w 12"/>
                    <a:gd name="T11" fmla="*/ 5 h 12"/>
                    <a:gd name="T12" fmla="*/ 8 w 12"/>
                    <a:gd name="T13" fmla="*/ 4 h 12"/>
                    <a:gd name="T14" fmla="*/ 8 w 12"/>
                    <a:gd name="T15" fmla="*/ 4 h 12"/>
                    <a:gd name="T16" fmla="*/ 8 w 12"/>
                    <a:gd name="T17" fmla="*/ 3 h 12"/>
                    <a:gd name="T18" fmla="*/ 10 w 12"/>
                    <a:gd name="T19" fmla="*/ 1 h 12"/>
                    <a:gd name="T20" fmla="*/ 10 w 12"/>
                    <a:gd name="T21" fmla="*/ 0 h 12"/>
                    <a:gd name="T22" fmla="*/ 8 w 12"/>
                    <a:gd name="T23" fmla="*/ 3 h 12"/>
                    <a:gd name="T24" fmla="*/ 7 w 12"/>
                    <a:gd name="T25" fmla="*/ 4 h 12"/>
                    <a:gd name="T26" fmla="*/ 2 w 12"/>
                    <a:gd name="T27" fmla="*/ 5 h 12"/>
                    <a:gd name="T28" fmla="*/ 2 w 12"/>
                    <a:gd name="T29" fmla="*/ 11 h 12"/>
                    <a:gd name="T30" fmla="*/ 8 w 12"/>
                    <a:gd name="T31" fmla="*/ 10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9" y="6"/>
                        <a:pt x="10" y="5"/>
                        <a:pt x="10" y="5"/>
                      </a:cubicBezTo>
                      <a:cubicBezTo>
                        <a:pt x="11" y="4"/>
                        <a:pt x="11" y="3"/>
                        <a:pt x="12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3"/>
                        <a:pt x="10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5"/>
                        <a:pt x="8" y="5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9" y="3"/>
                        <a:pt x="10" y="2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1"/>
                        <a:pt x="8" y="2"/>
                        <a:pt x="8" y="3"/>
                      </a:cubicBezTo>
                      <a:cubicBezTo>
                        <a:pt x="8" y="3"/>
                        <a:pt x="7" y="3"/>
                        <a:pt x="7" y="4"/>
                      </a:cubicBezTo>
                      <a:cubicBezTo>
                        <a:pt x="5" y="3"/>
                        <a:pt x="3" y="3"/>
                        <a:pt x="2" y="5"/>
                      </a:cubicBezTo>
                      <a:cubicBezTo>
                        <a:pt x="0" y="7"/>
                        <a:pt x="0" y="9"/>
                        <a:pt x="2" y="11"/>
                      </a:cubicBezTo>
                      <a:cubicBezTo>
                        <a:pt x="4" y="12"/>
                        <a:pt x="7" y="12"/>
                        <a:pt x="8" y="10"/>
                      </a:cubicBezTo>
                      <a:cubicBezTo>
                        <a:pt x="10" y="9"/>
                        <a:pt x="10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5" name="Freeform 1505"/>
                <p:cNvSpPr>
                  <a:spLocks/>
                </p:cNvSpPr>
                <p:nvPr/>
              </p:nvSpPr>
              <p:spPr bwMode="auto">
                <a:xfrm>
                  <a:off x="2039" y="2104"/>
                  <a:ext cx="12" cy="12"/>
                </a:xfrm>
                <a:custGeom>
                  <a:avLst/>
                  <a:gdLst>
                    <a:gd name="T0" fmla="*/ 27 w 112"/>
                    <a:gd name="T1" fmla="*/ 74 h 112"/>
                    <a:gd name="T2" fmla="*/ 30 w 112"/>
                    <a:gd name="T3" fmla="*/ 67 h 112"/>
                    <a:gd name="T4" fmla="*/ 38 w 112"/>
                    <a:gd name="T5" fmla="*/ 74 h 112"/>
                    <a:gd name="T6" fmla="*/ 42 w 112"/>
                    <a:gd name="T7" fmla="*/ 77 h 112"/>
                    <a:gd name="T8" fmla="*/ 30 w 112"/>
                    <a:gd name="T9" fmla="*/ 88 h 112"/>
                    <a:gd name="T10" fmla="*/ 15 w 112"/>
                    <a:gd name="T11" fmla="*/ 109 h 112"/>
                    <a:gd name="T12" fmla="*/ 23 w 112"/>
                    <a:gd name="T13" fmla="*/ 112 h 112"/>
                    <a:gd name="T14" fmla="*/ 38 w 112"/>
                    <a:gd name="T15" fmla="*/ 91 h 112"/>
                    <a:gd name="T16" fmla="*/ 49 w 112"/>
                    <a:gd name="T17" fmla="*/ 81 h 112"/>
                    <a:gd name="T18" fmla="*/ 98 w 112"/>
                    <a:gd name="T19" fmla="*/ 70 h 112"/>
                    <a:gd name="T20" fmla="*/ 94 w 112"/>
                    <a:gd name="T21" fmla="*/ 14 h 112"/>
                    <a:gd name="T22" fmla="*/ 34 w 112"/>
                    <a:gd name="T23" fmla="*/ 18 h 112"/>
                    <a:gd name="T24" fmla="*/ 27 w 112"/>
                    <a:gd name="T25" fmla="*/ 60 h 112"/>
                    <a:gd name="T26" fmla="*/ 19 w 112"/>
                    <a:gd name="T27" fmla="*/ 70 h 112"/>
                    <a:gd name="T28" fmla="*/ 0 w 112"/>
                    <a:gd name="T29" fmla="*/ 95 h 112"/>
                    <a:gd name="T30" fmla="*/ 8 w 112"/>
                    <a:gd name="T31" fmla="*/ 102 h 112"/>
                    <a:gd name="T32" fmla="*/ 27 w 112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7" y="74"/>
                      </a:moveTo>
                      <a:cubicBezTo>
                        <a:pt x="27" y="70"/>
                        <a:pt x="30" y="70"/>
                        <a:pt x="30" y="67"/>
                      </a:cubicBezTo>
                      <a:cubicBezTo>
                        <a:pt x="34" y="70"/>
                        <a:pt x="38" y="74"/>
                        <a:pt x="38" y="74"/>
                      </a:cubicBezTo>
                      <a:cubicBezTo>
                        <a:pt x="42" y="74"/>
                        <a:pt x="42" y="77"/>
                        <a:pt x="42" y="77"/>
                      </a:cubicBezTo>
                      <a:cubicBezTo>
                        <a:pt x="38" y="81"/>
                        <a:pt x="34" y="84"/>
                        <a:pt x="30" y="88"/>
                      </a:cubicBezTo>
                      <a:cubicBezTo>
                        <a:pt x="27" y="95"/>
                        <a:pt x="19" y="102"/>
                        <a:pt x="15" y="109"/>
                      </a:cubicBezTo>
                      <a:cubicBezTo>
                        <a:pt x="23" y="112"/>
                        <a:pt x="23" y="112"/>
                        <a:pt x="23" y="112"/>
                      </a:cubicBezTo>
                      <a:cubicBezTo>
                        <a:pt x="27" y="105"/>
                        <a:pt x="30" y="98"/>
                        <a:pt x="38" y="91"/>
                      </a:cubicBezTo>
                      <a:cubicBezTo>
                        <a:pt x="42" y="88"/>
                        <a:pt x="45" y="84"/>
                        <a:pt x="49" y="81"/>
                      </a:cubicBezTo>
                      <a:cubicBezTo>
                        <a:pt x="68" y="88"/>
                        <a:pt x="86" y="81"/>
                        <a:pt x="98" y="70"/>
                      </a:cubicBezTo>
                      <a:cubicBezTo>
                        <a:pt x="112" y="53"/>
                        <a:pt x="112" y="28"/>
                        <a:pt x="94" y="14"/>
                      </a:cubicBezTo>
                      <a:cubicBezTo>
                        <a:pt x="75" y="0"/>
                        <a:pt x="49" y="4"/>
                        <a:pt x="34" y="18"/>
                      </a:cubicBezTo>
                      <a:cubicBezTo>
                        <a:pt x="23" y="32"/>
                        <a:pt x="23" y="46"/>
                        <a:pt x="27" y="60"/>
                      </a:cubicBezTo>
                      <a:cubicBezTo>
                        <a:pt x="27" y="63"/>
                        <a:pt x="23" y="67"/>
                        <a:pt x="19" y="70"/>
                      </a:cubicBezTo>
                      <a:cubicBezTo>
                        <a:pt x="12" y="77"/>
                        <a:pt x="4" y="88"/>
                        <a:pt x="0" y="95"/>
                      </a:cubicBezTo>
                      <a:cubicBezTo>
                        <a:pt x="8" y="102"/>
                        <a:pt x="8" y="102"/>
                        <a:pt x="8" y="102"/>
                      </a:cubicBezTo>
                      <a:cubicBezTo>
                        <a:pt x="12" y="91"/>
                        <a:pt x="19" y="81"/>
                        <a:pt x="27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6" name="Freeform 1506"/>
                <p:cNvSpPr>
                  <a:spLocks/>
                </p:cNvSpPr>
                <p:nvPr/>
              </p:nvSpPr>
              <p:spPr bwMode="auto">
                <a:xfrm>
                  <a:off x="2039" y="2104"/>
                  <a:ext cx="12" cy="12"/>
                </a:xfrm>
                <a:custGeom>
                  <a:avLst/>
                  <a:gdLst>
                    <a:gd name="T0" fmla="*/ 3 w 12"/>
                    <a:gd name="T1" fmla="*/ 8 h 12"/>
                    <a:gd name="T2" fmla="*/ 3 w 12"/>
                    <a:gd name="T3" fmla="*/ 7 h 12"/>
                    <a:gd name="T4" fmla="*/ 4 w 12"/>
                    <a:gd name="T5" fmla="*/ 8 h 12"/>
                    <a:gd name="T6" fmla="*/ 5 w 12"/>
                    <a:gd name="T7" fmla="*/ 8 h 12"/>
                    <a:gd name="T8" fmla="*/ 3 w 12"/>
                    <a:gd name="T9" fmla="*/ 9 h 12"/>
                    <a:gd name="T10" fmla="*/ 2 w 12"/>
                    <a:gd name="T11" fmla="*/ 12 h 12"/>
                    <a:gd name="T12" fmla="*/ 3 w 12"/>
                    <a:gd name="T13" fmla="*/ 12 h 12"/>
                    <a:gd name="T14" fmla="*/ 4 w 12"/>
                    <a:gd name="T15" fmla="*/ 10 h 12"/>
                    <a:gd name="T16" fmla="*/ 5 w 12"/>
                    <a:gd name="T17" fmla="*/ 9 h 12"/>
                    <a:gd name="T18" fmla="*/ 11 w 12"/>
                    <a:gd name="T19" fmla="*/ 7 h 12"/>
                    <a:gd name="T20" fmla="*/ 10 w 12"/>
                    <a:gd name="T21" fmla="*/ 1 h 12"/>
                    <a:gd name="T22" fmla="*/ 4 w 12"/>
                    <a:gd name="T23" fmla="*/ 2 h 12"/>
                    <a:gd name="T24" fmla="*/ 3 w 12"/>
                    <a:gd name="T25" fmla="*/ 6 h 12"/>
                    <a:gd name="T26" fmla="*/ 2 w 12"/>
                    <a:gd name="T27" fmla="*/ 7 h 12"/>
                    <a:gd name="T28" fmla="*/ 0 w 12"/>
                    <a:gd name="T29" fmla="*/ 10 h 12"/>
                    <a:gd name="T30" fmla="*/ 1 w 12"/>
                    <a:gd name="T31" fmla="*/ 11 h 12"/>
                    <a:gd name="T32" fmla="*/ 3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3" y="8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7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8" y="9"/>
                        <a:pt x="9" y="9"/>
                        <a:pt x="11" y="7"/>
                      </a:cubicBezTo>
                      <a:cubicBezTo>
                        <a:pt x="12" y="6"/>
                        <a:pt x="12" y="3"/>
                        <a:pt x="10" y="1"/>
                      </a:cubicBezTo>
                      <a:cubicBezTo>
                        <a:pt x="8" y="0"/>
                        <a:pt x="5" y="0"/>
                        <a:pt x="4" y="2"/>
                      </a:cubicBezTo>
                      <a:cubicBezTo>
                        <a:pt x="3" y="3"/>
                        <a:pt x="3" y="5"/>
                        <a:pt x="3" y="6"/>
                      </a:cubicBezTo>
                      <a:cubicBezTo>
                        <a:pt x="3" y="7"/>
                        <a:pt x="3" y="7"/>
                        <a:pt x="2" y="7"/>
                      </a:cubicBezTo>
                      <a:cubicBezTo>
                        <a:pt x="2" y="8"/>
                        <a:pt x="1" y="9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0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7" name="Freeform 1507"/>
                <p:cNvSpPr>
                  <a:spLocks/>
                </p:cNvSpPr>
                <p:nvPr/>
              </p:nvSpPr>
              <p:spPr bwMode="auto">
                <a:xfrm>
                  <a:off x="2029" y="2114"/>
                  <a:ext cx="12" cy="12"/>
                </a:xfrm>
                <a:custGeom>
                  <a:avLst/>
                  <a:gdLst>
                    <a:gd name="T0" fmla="*/ 86 w 112"/>
                    <a:gd name="T1" fmla="*/ 53 h 112"/>
                    <a:gd name="T2" fmla="*/ 90 w 112"/>
                    <a:gd name="T3" fmla="*/ 49 h 112"/>
                    <a:gd name="T4" fmla="*/ 112 w 112"/>
                    <a:gd name="T5" fmla="*/ 18 h 112"/>
                    <a:gd name="T6" fmla="*/ 109 w 112"/>
                    <a:gd name="T7" fmla="*/ 11 h 112"/>
                    <a:gd name="T8" fmla="*/ 86 w 112"/>
                    <a:gd name="T9" fmla="*/ 42 h 112"/>
                    <a:gd name="T10" fmla="*/ 83 w 112"/>
                    <a:gd name="T11" fmla="*/ 46 h 112"/>
                    <a:gd name="T12" fmla="*/ 75 w 112"/>
                    <a:gd name="T13" fmla="*/ 39 h 112"/>
                    <a:gd name="T14" fmla="*/ 71 w 112"/>
                    <a:gd name="T15" fmla="*/ 35 h 112"/>
                    <a:gd name="T16" fmla="*/ 83 w 112"/>
                    <a:gd name="T17" fmla="*/ 28 h 112"/>
                    <a:gd name="T18" fmla="*/ 98 w 112"/>
                    <a:gd name="T19" fmla="*/ 4 h 112"/>
                    <a:gd name="T20" fmla="*/ 90 w 112"/>
                    <a:gd name="T21" fmla="*/ 0 h 112"/>
                    <a:gd name="T22" fmla="*/ 75 w 112"/>
                    <a:gd name="T23" fmla="*/ 25 h 112"/>
                    <a:gd name="T24" fmla="*/ 64 w 112"/>
                    <a:gd name="T25" fmla="*/ 32 h 112"/>
                    <a:gd name="T26" fmla="*/ 15 w 112"/>
                    <a:gd name="T27" fmla="*/ 42 h 112"/>
                    <a:gd name="T28" fmla="*/ 23 w 112"/>
                    <a:gd name="T29" fmla="*/ 98 h 112"/>
                    <a:gd name="T30" fmla="*/ 83 w 112"/>
                    <a:gd name="T31" fmla="*/ 95 h 112"/>
                    <a:gd name="T32" fmla="*/ 86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6" y="53"/>
                      </a:moveTo>
                      <a:cubicBezTo>
                        <a:pt x="90" y="53"/>
                        <a:pt x="90" y="49"/>
                        <a:pt x="90" y="49"/>
                      </a:cubicBezTo>
                      <a:cubicBezTo>
                        <a:pt x="101" y="39"/>
                        <a:pt x="109" y="28"/>
                        <a:pt x="112" y="18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1" y="25"/>
                        <a:pt x="94" y="32"/>
                        <a:pt x="86" y="42"/>
                      </a:cubicBezTo>
                      <a:cubicBezTo>
                        <a:pt x="83" y="42"/>
                        <a:pt x="83" y="46"/>
                        <a:pt x="83" y="46"/>
                      </a:cubicBezTo>
                      <a:cubicBezTo>
                        <a:pt x="79" y="42"/>
                        <a:pt x="79" y="42"/>
                        <a:pt x="75" y="39"/>
                      </a:cubicBezTo>
                      <a:cubicBezTo>
                        <a:pt x="75" y="39"/>
                        <a:pt x="75" y="39"/>
                        <a:pt x="71" y="35"/>
                      </a:cubicBezTo>
                      <a:cubicBezTo>
                        <a:pt x="75" y="35"/>
                        <a:pt x="79" y="32"/>
                        <a:pt x="83" y="28"/>
                      </a:cubicBezTo>
                      <a:cubicBezTo>
                        <a:pt x="86" y="21"/>
                        <a:pt x="94" y="14"/>
                        <a:pt x="98" y="4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86" y="7"/>
                        <a:pt x="79" y="18"/>
                        <a:pt x="75" y="25"/>
                      </a:cubicBezTo>
                      <a:cubicBezTo>
                        <a:pt x="71" y="28"/>
                        <a:pt x="68" y="28"/>
                        <a:pt x="64" y="32"/>
                      </a:cubicBezTo>
                      <a:cubicBezTo>
                        <a:pt x="49" y="25"/>
                        <a:pt x="30" y="32"/>
                        <a:pt x="15" y="42"/>
                      </a:cubicBezTo>
                      <a:cubicBezTo>
                        <a:pt x="0" y="60"/>
                        <a:pt x="4" y="84"/>
                        <a:pt x="23" y="98"/>
                      </a:cubicBezTo>
                      <a:cubicBezTo>
                        <a:pt x="42" y="112"/>
                        <a:pt x="68" y="109"/>
                        <a:pt x="83" y="95"/>
                      </a:cubicBezTo>
                      <a:cubicBezTo>
                        <a:pt x="90" y="81"/>
                        <a:pt x="94" y="67"/>
                        <a:pt x="86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8" name="Freeform 1508"/>
                <p:cNvSpPr>
                  <a:spLocks/>
                </p:cNvSpPr>
                <p:nvPr/>
              </p:nvSpPr>
              <p:spPr bwMode="auto">
                <a:xfrm>
                  <a:off x="2029" y="2114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10 w 12"/>
                    <a:gd name="T3" fmla="*/ 5 h 12"/>
                    <a:gd name="T4" fmla="*/ 12 w 12"/>
                    <a:gd name="T5" fmla="*/ 2 h 12"/>
                    <a:gd name="T6" fmla="*/ 12 w 12"/>
                    <a:gd name="T7" fmla="*/ 1 h 12"/>
                    <a:gd name="T8" fmla="*/ 9 w 12"/>
                    <a:gd name="T9" fmla="*/ 5 h 12"/>
                    <a:gd name="T10" fmla="*/ 9 w 12"/>
                    <a:gd name="T11" fmla="*/ 5 h 12"/>
                    <a:gd name="T12" fmla="*/ 8 w 12"/>
                    <a:gd name="T13" fmla="*/ 4 h 12"/>
                    <a:gd name="T14" fmla="*/ 8 w 12"/>
                    <a:gd name="T15" fmla="*/ 4 h 12"/>
                    <a:gd name="T16" fmla="*/ 9 w 12"/>
                    <a:gd name="T17" fmla="*/ 3 h 12"/>
                    <a:gd name="T18" fmla="*/ 11 w 12"/>
                    <a:gd name="T19" fmla="*/ 1 h 12"/>
                    <a:gd name="T20" fmla="*/ 10 w 12"/>
                    <a:gd name="T21" fmla="*/ 0 h 12"/>
                    <a:gd name="T22" fmla="*/ 8 w 12"/>
                    <a:gd name="T23" fmla="*/ 3 h 12"/>
                    <a:gd name="T24" fmla="*/ 7 w 12"/>
                    <a:gd name="T25" fmla="*/ 4 h 12"/>
                    <a:gd name="T26" fmla="*/ 2 w 12"/>
                    <a:gd name="T27" fmla="*/ 5 h 12"/>
                    <a:gd name="T28" fmla="*/ 3 w 12"/>
                    <a:gd name="T29" fmla="*/ 11 h 12"/>
                    <a:gd name="T30" fmla="*/ 9 w 12"/>
                    <a:gd name="T31" fmla="*/ 10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1" y="4"/>
                        <a:pt x="12" y="3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3"/>
                        <a:pt x="10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9" y="4"/>
                        <a:pt x="9" y="3"/>
                      </a:cubicBezTo>
                      <a:cubicBezTo>
                        <a:pt x="9" y="2"/>
                        <a:pt x="10" y="2"/>
                        <a:pt x="11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1"/>
                        <a:pt x="9" y="2"/>
                        <a:pt x="8" y="3"/>
                      </a:cubicBezTo>
                      <a:cubicBezTo>
                        <a:pt x="8" y="3"/>
                        <a:pt x="7" y="3"/>
                        <a:pt x="7" y="4"/>
                      </a:cubicBezTo>
                      <a:cubicBezTo>
                        <a:pt x="5" y="3"/>
                        <a:pt x="3" y="4"/>
                        <a:pt x="2" y="5"/>
                      </a:cubicBezTo>
                      <a:cubicBezTo>
                        <a:pt x="0" y="6"/>
                        <a:pt x="1" y="9"/>
                        <a:pt x="3" y="11"/>
                      </a:cubicBezTo>
                      <a:cubicBezTo>
                        <a:pt x="5" y="12"/>
                        <a:pt x="7" y="12"/>
                        <a:pt x="9" y="10"/>
                      </a:cubicBezTo>
                      <a:cubicBezTo>
                        <a:pt x="10" y="9"/>
                        <a:pt x="10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9" name="Freeform 1509"/>
                <p:cNvSpPr>
                  <a:spLocks/>
                </p:cNvSpPr>
                <p:nvPr/>
              </p:nvSpPr>
              <p:spPr bwMode="auto">
                <a:xfrm>
                  <a:off x="1681" y="2482"/>
                  <a:ext cx="12" cy="10"/>
                </a:xfrm>
                <a:custGeom>
                  <a:avLst/>
                  <a:gdLst>
                    <a:gd name="T0" fmla="*/ 24 w 112"/>
                    <a:gd name="T1" fmla="*/ 62 h 96"/>
                    <a:gd name="T2" fmla="*/ 31 w 112"/>
                    <a:gd name="T3" fmla="*/ 56 h 96"/>
                    <a:gd name="T4" fmla="*/ 39 w 112"/>
                    <a:gd name="T5" fmla="*/ 62 h 96"/>
                    <a:gd name="T6" fmla="*/ 43 w 112"/>
                    <a:gd name="T7" fmla="*/ 64 h 96"/>
                    <a:gd name="T8" fmla="*/ 31 w 112"/>
                    <a:gd name="T9" fmla="*/ 73 h 96"/>
                    <a:gd name="T10" fmla="*/ 16 w 112"/>
                    <a:gd name="T11" fmla="*/ 91 h 96"/>
                    <a:gd name="T12" fmla="*/ 24 w 112"/>
                    <a:gd name="T13" fmla="*/ 96 h 96"/>
                    <a:gd name="T14" fmla="*/ 35 w 112"/>
                    <a:gd name="T15" fmla="*/ 79 h 96"/>
                    <a:gd name="T16" fmla="*/ 51 w 112"/>
                    <a:gd name="T17" fmla="*/ 67 h 96"/>
                    <a:gd name="T18" fmla="*/ 97 w 112"/>
                    <a:gd name="T19" fmla="*/ 56 h 96"/>
                    <a:gd name="T20" fmla="*/ 93 w 112"/>
                    <a:gd name="T21" fmla="*/ 12 h 96"/>
                    <a:gd name="T22" fmla="*/ 31 w 112"/>
                    <a:gd name="T23" fmla="*/ 18 h 96"/>
                    <a:gd name="T24" fmla="*/ 28 w 112"/>
                    <a:gd name="T25" fmla="*/ 53 h 96"/>
                    <a:gd name="T26" fmla="*/ 20 w 112"/>
                    <a:gd name="T27" fmla="*/ 59 h 96"/>
                    <a:gd name="T28" fmla="*/ 0 w 112"/>
                    <a:gd name="T29" fmla="*/ 82 h 96"/>
                    <a:gd name="T30" fmla="*/ 8 w 112"/>
                    <a:gd name="T31" fmla="*/ 85 h 96"/>
                    <a:gd name="T32" fmla="*/ 24 w 112"/>
                    <a:gd name="T33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96">
                      <a:moveTo>
                        <a:pt x="24" y="62"/>
                      </a:moveTo>
                      <a:cubicBezTo>
                        <a:pt x="28" y="62"/>
                        <a:pt x="28" y="59"/>
                        <a:pt x="31" y="56"/>
                      </a:cubicBezTo>
                      <a:cubicBezTo>
                        <a:pt x="31" y="59"/>
                        <a:pt x="35" y="62"/>
                        <a:pt x="39" y="62"/>
                      </a:cubicBezTo>
                      <a:cubicBezTo>
                        <a:pt x="39" y="64"/>
                        <a:pt x="43" y="64"/>
                        <a:pt x="43" y="64"/>
                      </a:cubicBezTo>
                      <a:cubicBezTo>
                        <a:pt x="39" y="67"/>
                        <a:pt x="35" y="70"/>
                        <a:pt x="31" y="73"/>
                      </a:cubicBezTo>
                      <a:cubicBezTo>
                        <a:pt x="24" y="79"/>
                        <a:pt x="20" y="85"/>
                        <a:pt x="16" y="91"/>
                      </a:cubicBezTo>
                      <a:cubicBezTo>
                        <a:pt x="24" y="96"/>
                        <a:pt x="24" y="96"/>
                        <a:pt x="24" y="96"/>
                      </a:cubicBezTo>
                      <a:cubicBezTo>
                        <a:pt x="28" y="88"/>
                        <a:pt x="31" y="82"/>
                        <a:pt x="35" y="79"/>
                      </a:cubicBezTo>
                      <a:cubicBezTo>
                        <a:pt x="39" y="73"/>
                        <a:pt x="47" y="70"/>
                        <a:pt x="51" y="67"/>
                      </a:cubicBezTo>
                      <a:cubicBezTo>
                        <a:pt x="66" y="73"/>
                        <a:pt x="85" y="67"/>
                        <a:pt x="97" y="56"/>
                      </a:cubicBezTo>
                      <a:cubicBezTo>
                        <a:pt x="112" y="44"/>
                        <a:pt x="112" y="21"/>
                        <a:pt x="93" y="12"/>
                      </a:cubicBezTo>
                      <a:cubicBezTo>
                        <a:pt x="74" y="0"/>
                        <a:pt x="43" y="3"/>
                        <a:pt x="31" y="18"/>
                      </a:cubicBezTo>
                      <a:cubicBezTo>
                        <a:pt x="20" y="27"/>
                        <a:pt x="20" y="41"/>
                        <a:pt x="28" y="53"/>
                      </a:cubicBezTo>
                      <a:cubicBezTo>
                        <a:pt x="24" y="53"/>
                        <a:pt x="20" y="56"/>
                        <a:pt x="20" y="59"/>
                      </a:cubicBezTo>
                      <a:cubicBezTo>
                        <a:pt x="12" y="67"/>
                        <a:pt x="4" y="73"/>
                        <a:pt x="0" y="82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12" y="76"/>
                        <a:pt x="16" y="70"/>
                        <a:pt x="24" y="6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0" name="Freeform 1510"/>
                <p:cNvSpPr>
                  <a:spLocks/>
                </p:cNvSpPr>
                <p:nvPr/>
              </p:nvSpPr>
              <p:spPr bwMode="auto">
                <a:xfrm>
                  <a:off x="1681" y="2482"/>
                  <a:ext cx="12" cy="10"/>
                </a:xfrm>
                <a:custGeom>
                  <a:avLst/>
                  <a:gdLst>
                    <a:gd name="T0" fmla="*/ 2 w 12"/>
                    <a:gd name="T1" fmla="*/ 6 h 10"/>
                    <a:gd name="T2" fmla="*/ 3 w 12"/>
                    <a:gd name="T3" fmla="*/ 6 h 10"/>
                    <a:gd name="T4" fmla="*/ 4 w 12"/>
                    <a:gd name="T5" fmla="*/ 6 h 10"/>
                    <a:gd name="T6" fmla="*/ 5 w 12"/>
                    <a:gd name="T7" fmla="*/ 7 h 10"/>
                    <a:gd name="T8" fmla="*/ 3 w 12"/>
                    <a:gd name="T9" fmla="*/ 8 h 10"/>
                    <a:gd name="T10" fmla="*/ 2 w 12"/>
                    <a:gd name="T11" fmla="*/ 10 h 10"/>
                    <a:gd name="T12" fmla="*/ 2 w 12"/>
                    <a:gd name="T13" fmla="*/ 10 h 10"/>
                    <a:gd name="T14" fmla="*/ 4 w 12"/>
                    <a:gd name="T15" fmla="*/ 8 h 10"/>
                    <a:gd name="T16" fmla="*/ 5 w 12"/>
                    <a:gd name="T17" fmla="*/ 7 h 10"/>
                    <a:gd name="T18" fmla="*/ 10 w 12"/>
                    <a:gd name="T19" fmla="*/ 6 h 10"/>
                    <a:gd name="T20" fmla="*/ 10 w 12"/>
                    <a:gd name="T21" fmla="*/ 1 h 10"/>
                    <a:gd name="T22" fmla="*/ 3 w 12"/>
                    <a:gd name="T23" fmla="*/ 2 h 10"/>
                    <a:gd name="T24" fmla="*/ 3 w 12"/>
                    <a:gd name="T25" fmla="*/ 6 h 10"/>
                    <a:gd name="T26" fmla="*/ 2 w 12"/>
                    <a:gd name="T27" fmla="*/ 6 h 10"/>
                    <a:gd name="T28" fmla="*/ 0 w 12"/>
                    <a:gd name="T29" fmla="*/ 9 h 10"/>
                    <a:gd name="T30" fmla="*/ 1 w 12"/>
                    <a:gd name="T31" fmla="*/ 9 h 10"/>
                    <a:gd name="T32" fmla="*/ 2 w 12"/>
                    <a:gd name="T33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0">
                      <a:moveTo>
                        <a:pt x="2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2" y="8"/>
                        <a:pt x="2" y="9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9"/>
                        <a:pt x="3" y="9"/>
                        <a:pt x="4" y="8"/>
                      </a:cubicBezTo>
                      <a:cubicBezTo>
                        <a:pt x="4" y="8"/>
                        <a:pt x="5" y="7"/>
                        <a:pt x="5" y="7"/>
                      </a:cubicBezTo>
                      <a:cubicBezTo>
                        <a:pt x="7" y="8"/>
                        <a:pt x="9" y="7"/>
                        <a:pt x="10" y="6"/>
                      </a:cubicBezTo>
                      <a:cubicBezTo>
                        <a:pt x="12" y="5"/>
                        <a:pt x="12" y="2"/>
                        <a:pt x="10" y="1"/>
                      </a:cubicBez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2" y="3"/>
                        <a:pt x="2" y="4"/>
                        <a:pt x="3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2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1" name="Freeform 1511"/>
                <p:cNvSpPr>
                  <a:spLocks/>
                </p:cNvSpPr>
                <p:nvPr/>
              </p:nvSpPr>
              <p:spPr bwMode="auto">
                <a:xfrm>
                  <a:off x="1671" y="2490"/>
                  <a:ext cx="12" cy="12"/>
                </a:xfrm>
                <a:custGeom>
                  <a:avLst/>
                  <a:gdLst>
                    <a:gd name="T0" fmla="*/ 86 w 112"/>
                    <a:gd name="T1" fmla="*/ 55 h 112"/>
                    <a:gd name="T2" fmla="*/ 90 w 112"/>
                    <a:gd name="T3" fmla="*/ 48 h 112"/>
                    <a:gd name="T4" fmla="*/ 112 w 112"/>
                    <a:gd name="T5" fmla="*/ 17 h 112"/>
                    <a:gd name="T6" fmla="*/ 105 w 112"/>
                    <a:gd name="T7" fmla="*/ 14 h 112"/>
                    <a:gd name="T8" fmla="*/ 83 w 112"/>
                    <a:gd name="T9" fmla="*/ 45 h 112"/>
                    <a:gd name="T10" fmla="*/ 83 w 112"/>
                    <a:gd name="T11" fmla="*/ 48 h 112"/>
                    <a:gd name="T12" fmla="*/ 75 w 112"/>
                    <a:gd name="T13" fmla="*/ 41 h 112"/>
                    <a:gd name="T14" fmla="*/ 71 w 112"/>
                    <a:gd name="T15" fmla="*/ 38 h 112"/>
                    <a:gd name="T16" fmla="*/ 79 w 112"/>
                    <a:gd name="T17" fmla="*/ 31 h 112"/>
                    <a:gd name="T18" fmla="*/ 94 w 112"/>
                    <a:gd name="T19" fmla="*/ 7 h 112"/>
                    <a:gd name="T20" fmla="*/ 86 w 112"/>
                    <a:gd name="T21" fmla="*/ 0 h 112"/>
                    <a:gd name="T22" fmla="*/ 71 w 112"/>
                    <a:gd name="T23" fmla="*/ 24 h 112"/>
                    <a:gd name="T24" fmla="*/ 64 w 112"/>
                    <a:gd name="T25" fmla="*/ 34 h 112"/>
                    <a:gd name="T26" fmla="*/ 15 w 112"/>
                    <a:gd name="T27" fmla="*/ 48 h 112"/>
                    <a:gd name="T28" fmla="*/ 23 w 112"/>
                    <a:gd name="T29" fmla="*/ 99 h 112"/>
                    <a:gd name="T30" fmla="*/ 79 w 112"/>
                    <a:gd name="T31" fmla="*/ 92 h 112"/>
                    <a:gd name="T32" fmla="*/ 86 w 112"/>
                    <a:gd name="T33" fmla="*/ 5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6" y="55"/>
                      </a:moveTo>
                      <a:cubicBezTo>
                        <a:pt x="86" y="51"/>
                        <a:pt x="90" y="51"/>
                        <a:pt x="90" y="48"/>
                      </a:cubicBezTo>
                      <a:cubicBezTo>
                        <a:pt x="98" y="38"/>
                        <a:pt x="105" y="28"/>
                        <a:pt x="112" y="17"/>
                      </a:cubicBezTo>
                      <a:cubicBezTo>
                        <a:pt x="105" y="14"/>
                        <a:pt x="105" y="14"/>
                        <a:pt x="105" y="14"/>
                      </a:cubicBezTo>
                      <a:cubicBezTo>
                        <a:pt x="98" y="24"/>
                        <a:pt x="90" y="34"/>
                        <a:pt x="83" y="45"/>
                      </a:cubicBezTo>
                      <a:cubicBezTo>
                        <a:pt x="83" y="45"/>
                        <a:pt x="83" y="48"/>
                        <a:pt x="83" y="48"/>
                      </a:cubicBezTo>
                      <a:cubicBezTo>
                        <a:pt x="79" y="45"/>
                        <a:pt x="75" y="45"/>
                        <a:pt x="75" y="41"/>
                      </a:cubicBezTo>
                      <a:cubicBezTo>
                        <a:pt x="71" y="41"/>
                        <a:pt x="71" y="41"/>
                        <a:pt x="71" y="38"/>
                      </a:cubicBezTo>
                      <a:cubicBezTo>
                        <a:pt x="75" y="38"/>
                        <a:pt x="75" y="34"/>
                        <a:pt x="79" y="31"/>
                      </a:cubicBezTo>
                      <a:cubicBezTo>
                        <a:pt x="86" y="24"/>
                        <a:pt x="90" y="14"/>
                        <a:pt x="94" y="7"/>
                      </a:cubicBezTo>
                      <a:cubicBezTo>
                        <a:pt x="86" y="0"/>
                        <a:pt x="86" y="0"/>
                        <a:pt x="86" y="0"/>
                      </a:cubicBezTo>
                      <a:cubicBezTo>
                        <a:pt x="83" y="11"/>
                        <a:pt x="79" y="17"/>
                        <a:pt x="71" y="24"/>
                      </a:cubicBezTo>
                      <a:cubicBezTo>
                        <a:pt x="68" y="28"/>
                        <a:pt x="64" y="31"/>
                        <a:pt x="64" y="34"/>
                      </a:cubicBezTo>
                      <a:cubicBezTo>
                        <a:pt x="45" y="28"/>
                        <a:pt x="27" y="34"/>
                        <a:pt x="15" y="48"/>
                      </a:cubicBezTo>
                      <a:cubicBezTo>
                        <a:pt x="0" y="65"/>
                        <a:pt x="4" y="89"/>
                        <a:pt x="23" y="99"/>
                      </a:cubicBezTo>
                      <a:cubicBezTo>
                        <a:pt x="42" y="112"/>
                        <a:pt x="68" y="109"/>
                        <a:pt x="79" y="92"/>
                      </a:cubicBezTo>
                      <a:cubicBezTo>
                        <a:pt x="90" y="82"/>
                        <a:pt x="94" y="65"/>
                        <a:pt x="86" y="5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2" name="Freeform 1512"/>
                <p:cNvSpPr>
                  <a:spLocks/>
                </p:cNvSpPr>
                <p:nvPr/>
              </p:nvSpPr>
              <p:spPr bwMode="auto">
                <a:xfrm>
                  <a:off x="1671" y="2490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9 w 12"/>
                    <a:gd name="T3" fmla="*/ 5 h 12"/>
                    <a:gd name="T4" fmla="*/ 12 w 12"/>
                    <a:gd name="T5" fmla="*/ 2 h 12"/>
                    <a:gd name="T6" fmla="*/ 11 w 12"/>
                    <a:gd name="T7" fmla="*/ 2 h 12"/>
                    <a:gd name="T8" fmla="*/ 9 w 12"/>
                    <a:gd name="T9" fmla="*/ 5 h 12"/>
                    <a:gd name="T10" fmla="*/ 9 w 12"/>
                    <a:gd name="T11" fmla="*/ 5 h 12"/>
                    <a:gd name="T12" fmla="*/ 8 w 12"/>
                    <a:gd name="T13" fmla="*/ 5 h 12"/>
                    <a:gd name="T14" fmla="*/ 7 w 12"/>
                    <a:gd name="T15" fmla="*/ 4 h 12"/>
                    <a:gd name="T16" fmla="*/ 8 w 12"/>
                    <a:gd name="T17" fmla="*/ 4 h 12"/>
                    <a:gd name="T18" fmla="*/ 10 w 12"/>
                    <a:gd name="T19" fmla="*/ 1 h 12"/>
                    <a:gd name="T20" fmla="*/ 9 w 12"/>
                    <a:gd name="T21" fmla="*/ 0 h 12"/>
                    <a:gd name="T22" fmla="*/ 7 w 12"/>
                    <a:gd name="T23" fmla="*/ 3 h 12"/>
                    <a:gd name="T24" fmla="*/ 7 w 12"/>
                    <a:gd name="T25" fmla="*/ 4 h 12"/>
                    <a:gd name="T26" fmla="*/ 1 w 12"/>
                    <a:gd name="T27" fmla="*/ 5 h 12"/>
                    <a:gd name="T28" fmla="*/ 2 w 12"/>
                    <a:gd name="T29" fmla="*/ 11 h 12"/>
                    <a:gd name="T30" fmla="*/ 8 w 12"/>
                    <a:gd name="T31" fmla="*/ 10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9" y="6"/>
                        <a:pt x="9" y="6"/>
                        <a:pt x="9" y="5"/>
                      </a:cubicBezTo>
                      <a:cubicBezTo>
                        <a:pt x="10" y="4"/>
                        <a:pt x="11" y="3"/>
                        <a:pt x="12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9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7" y="5"/>
                        <a:pt x="7" y="5"/>
                        <a:pt x="7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9" y="2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7" y="3"/>
                        <a:pt x="7" y="4"/>
                        <a:pt x="7" y="4"/>
                      </a:cubicBezTo>
                      <a:cubicBezTo>
                        <a:pt x="5" y="3"/>
                        <a:pt x="3" y="4"/>
                        <a:pt x="1" y="5"/>
                      </a:cubicBezTo>
                      <a:cubicBezTo>
                        <a:pt x="0" y="7"/>
                        <a:pt x="0" y="10"/>
                        <a:pt x="2" y="11"/>
                      </a:cubicBezTo>
                      <a:cubicBezTo>
                        <a:pt x="4" y="12"/>
                        <a:pt x="7" y="12"/>
                        <a:pt x="8" y="10"/>
                      </a:cubicBezTo>
                      <a:cubicBezTo>
                        <a:pt x="9" y="9"/>
                        <a:pt x="10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3" name="Freeform 1513"/>
                <p:cNvSpPr>
                  <a:spLocks/>
                </p:cNvSpPr>
                <p:nvPr/>
              </p:nvSpPr>
              <p:spPr bwMode="auto">
                <a:xfrm>
                  <a:off x="2031" y="2099"/>
                  <a:ext cx="12" cy="12"/>
                </a:xfrm>
                <a:custGeom>
                  <a:avLst/>
                  <a:gdLst>
                    <a:gd name="T0" fmla="*/ 27 w 112"/>
                    <a:gd name="T1" fmla="*/ 72 h 112"/>
                    <a:gd name="T2" fmla="*/ 34 w 112"/>
                    <a:gd name="T3" fmla="*/ 65 h 112"/>
                    <a:gd name="T4" fmla="*/ 42 w 112"/>
                    <a:gd name="T5" fmla="*/ 72 h 112"/>
                    <a:gd name="T6" fmla="*/ 45 w 112"/>
                    <a:gd name="T7" fmla="*/ 75 h 112"/>
                    <a:gd name="T8" fmla="*/ 30 w 112"/>
                    <a:gd name="T9" fmla="*/ 85 h 112"/>
                    <a:gd name="T10" fmla="*/ 19 w 112"/>
                    <a:gd name="T11" fmla="*/ 106 h 112"/>
                    <a:gd name="T12" fmla="*/ 23 w 112"/>
                    <a:gd name="T13" fmla="*/ 112 h 112"/>
                    <a:gd name="T14" fmla="*/ 38 w 112"/>
                    <a:gd name="T15" fmla="*/ 92 h 112"/>
                    <a:gd name="T16" fmla="*/ 53 w 112"/>
                    <a:gd name="T17" fmla="*/ 79 h 112"/>
                    <a:gd name="T18" fmla="*/ 98 w 112"/>
                    <a:gd name="T19" fmla="*/ 65 h 112"/>
                    <a:gd name="T20" fmla="*/ 90 w 112"/>
                    <a:gd name="T21" fmla="*/ 11 h 112"/>
                    <a:gd name="T22" fmla="*/ 30 w 112"/>
                    <a:gd name="T23" fmla="*/ 17 h 112"/>
                    <a:gd name="T24" fmla="*/ 27 w 112"/>
                    <a:gd name="T25" fmla="*/ 62 h 112"/>
                    <a:gd name="T26" fmla="*/ 23 w 112"/>
                    <a:gd name="T27" fmla="*/ 68 h 112"/>
                    <a:gd name="T28" fmla="*/ 0 w 112"/>
                    <a:gd name="T29" fmla="*/ 95 h 112"/>
                    <a:gd name="T30" fmla="*/ 8 w 112"/>
                    <a:gd name="T31" fmla="*/ 99 h 112"/>
                    <a:gd name="T32" fmla="*/ 27 w 112"/>
                    <a:gd name="T33" fmla="*/ 7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7" y="72"/>
                      </a:moveTo>
                      <a:cubicBezTo>
                        <a:pt x="30" y="68"/>
                        <a:pt x="30" y="68"/>
                        <a:pt x="34" y="65"/>
                      </a:cubicBezTo>
                      <a:cubicBezTo>
                        <a:pt x="34" y="68"/>
                        <a:pt x="38" y="72"/>
                        <a:pt x="42" y="72"/>
                      </a:cubicBezTo>
                      <a:cubicBezTo>
                        <a:pt x="42" y="72"/>
                        <a:pt x="42" y="75"/>
                        <a:pt x="45" y="75"/>
                      </a:cubicBezTo>
                      <a:cubicBezTo>
                        <a:pt x="38" y="79"/>
                        <a:pt x="34" y="82"/>
                        <a:pt x="30" y="85"/>
                      </a:cubicBezTo>
                      <a:cubicBezTo>
                        <a:pt x="27" y="92"/>
                        <a:pt x="23" y="99"/>
                        <a:pt x="19" y="106"/>
                      </a:cubicBezTo>
                      <a:cubicBezTo>
                        <a:pt x="23" y="112"/>
                        <a:pt x="23" y="112"/>
                        <a:pt x="23" y="112"/>
                      </a:cubicBezTo>
                      <a:cubicBezTo>
                        <a:pt x="30" y="102"/>
                        <a:pt x="34" y="95"/>
                        <a:pt x="38" y="92"/>
                      </a:cubicBezTo>
                      <a:cubicBezTo>
                        <a:pt x="42" y="85"/>
                        <a:pt x="45" y="82"/>
                        <a:pt x="53" y="79"/>
                      </a:cubicBezTo>
                      <a:cubicBezTo>
                        <a:pt x="68" y="82"/>
                        <a:pt x="86" y="79"/>
                        <a:pt x="98" y="65"/>
                      </a:cubicBezTo>
                      <a:cubicBezTo>
                        <a:pt x="112" y="48"/>
                        <a:pt x="109" y="24"/>
                        <a:pt x="90" y="11"/>
                      </a:cubicBezTo>
                      <a:cubicBezTo>
                        <a:pt x="75" y="0"/>
                        <a:pt x="45" y="4"/>
                        <a:pt x="30" y="17"/>
                      </a:cubicBezTo>
                      <a:cubicBezTo>
                        <a:pt x="23" y="31"/>
                        <a:pt x="23" y="48"/>
                        <a:pt x="27" y="62"/>
                      </a:cubicBezTo>
                      <a:cubicBezTo>
                        <a:pt x="27" y="62"/>
                        <a:pt x="23" y="65"/>
                        <a:pt x="23" y="68"/>
                      </a:cubicBezTo>
                      <a:cubicBezTo>
                        <a:pt x="15" y="75"/>
                        <a:pt x="8" y="85"/>
                        <a:pt x="0" y="95"/>
                      </a:cubicBezTo>
                      <a:cubicBezTo>
                        <a:pt x="8" y="99"/>
                        <a:pt x="8" y="99"/>
                        <a:pt x="8" y="99"/>
                      </a:cubicBezTo>
                      <a:cubicBezTo>
                        <a:pt x="15" y="89"/>
                        <a:pt x="19" y="82"/>
                        <a:pt x="27" y="7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4" name="Freeform 1514"/>
                <p:cNvSpPr>
                  <a:spLocks/>
                </p:cNvSpPr>
                <p:nvPr/>
              </p:nvSpPr>
              <p:spPr bwMode="auto">
                <a:xfrm>
                  <a:off x="2031" y="2099"/>
                  <a:ext cx="12" cy="12"/>
                </a:xfrm>
                <a:custGeom>
                  <a:avLst/>
                  <a:gdLst>
                    <a:gd name="T0" fmla="*/ 3 w 12"/>
                    <a:gd name="T1" fmla="*/ 8 h 12"/>
                    <a:gd name="T2" fmla="*/ 3 w 12"/>
                    <a:gd name="T3" fmla="*/ 7 h 12"/>
                    <a:gd name="T4" fmla="*/ 4 w 12"/>
                    <a:gd name="T5" fmla="*/ 8 h 12"/>
                    <a:gd name="T6" fmla="*/ 5 w 12"/>
                    <a:gd name="T7" fmla="*/ 8 h 12"/>
                    <a:gd name="T8" fmla="*/ 3 w 12"/>
                    <a:gd name="T9" fmla="*/ 9 h 12"/>
                    <a:gd name="T10" fmla="*/ 2 w 12"/>
                    <a:gd name="T11" fmla="*/ 11 h 12"/>
                    <a:gd name="T12" fmla="*/ 2 w 12"/>
                    <a:gd name="T13" fmla="*/ 12 h 12"/>
                    <a:gd name="T14" fmla="*/ 4 w 12"/>
                    <a:gd name="T15" fmla="*/ 10 h 12"/>
                    <a:gd name="T16" fmla="*/ 5 w 12"/>
                    <a:gd name="T17" fmla="*/ 8 h 12"/>
                    <a:gd name="T18" fmla="*/ 10 w 12"/>
                    <a:gd name="T19" fmla="*/ 7 h 12"/>
                    <a:gd name="T20" fmla="*/ 9 w 12"/>
                    <a:gd name="T21" fmla="*/ 1 h 12"/>
                    <a:gd name="T22" fmla="*/ 3 w 12"/>
                    <a:gd name="T23" fmla="*/ 2 h 12"/>
                    <a:gd name="T24" fmla="*/ 3 w 12"/>
                    <a:gd name="T25" fmla="*/ 6 h 12"/>
                    <a:gd name="T26" fmla="*/ 2 w 12"/>
                    <a:gd name="T27" fmla="*/ 7 h 12"/>
                    <a:gd name="T28" fmla="*/ 0 w 12"/>
                    <a:gd name="T29" fmla="*/ 10 h 12"/>
                    <a:gd name="T30" fmla="*/ 1 w 12"/>
                    <a:gd name="T31" fmla="*/ 10 h 12"/>
                    <a:gd name="T32" fmla="*/ 3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3" y="8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4" y="8"/>
                        <a:pt x="3" y="9"/>
                        <a:pt x="3" y="9"/>
                      </a:cubicBezTo>
                      <a:cubicBezTo>
                        <a:pt x="3" y="10"/>
                        <a:pt x="2" y="10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4" y="9"/>
                        <a:pt x="5" y="9"/>
                        <a:pt x="5" y="8"/>
                      </a:cubicBezTo>
                      <a:cubicBezTo>
                        <a:pt x="7" y="9"/>
                        <a:pt x="9" y="8"/>
                        <a:pt x="10" y="7"/>
                      </a:cubicBezTo>
                      <a:cubicBezTo>
                        <a:pt x="12" y="5"/>
                        <a:pt x="11" y="2"/>
                        <a:pt x="9" y="1"/>
                      </a:cubicBez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2" y="3"/>
                        <a:pt x="2" y="5"/>
                        <a:pt x="3" y="6"/>
                      </a:cubicBezTo>
                      <a:cubicBezTo>
                        <a:pt x="3" y="6"/>
                        <a:pt x="2" y="7"/>
                        <a:pt x="2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9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5" name="Freeform 1515"/>
                <p:cNvSpPr>
                  <a:spLocks/>
                </p:cNvSpPr>
                <p:nvPr/>
              </p:nvSpPr>
              <p:spPr bwMode="auto">
                <a:xfrm>
                  <a:off x="2021" y="2109"/>
                  <a:ext cx="12" cy="12"/>
                </a:xfrm>
                <a:custGeom>
                  <a:avLst/>
                  <a:gdLst>
                    <a:gd name="T0" fmla="*/ 89 w 112"/>
                    <a:gd name="T1" fmla="*/ 51 h 112"/>
                    <a:gd name="T2" fmla="*/ 93 w 112"/>
                    <a:gd name="T3" fmla="*/ 48 h 112"/>
                    <a:gd name="T4" fmla="*/ 112 w 112"/>
                    <a:gd name="T5" fmla="*/ 17 h 112"/>
                    <a:gd name="T6" fmla="*/ 105 w 112"/>
                    <a:gd name="T7" fmla="*/ 14 h 112"/>
                    <a:gd name="T8" fmla="*/ 85 w 112"/>
                    <a:gd name="T9" fmla="*/ 45 h 112"/>
                    <a:gd name="T10" fmla="*/ 82 w 112"/>
                    <a:gd name="T11" fmla="*/ 45 h 112"/>
                    <a:gd name="T12" fmla="*/ 74 w 112"/>
                    <a:gd name="T13" fmla="*/ 41 h 112"/>
                    <a:gd name="T14" fmla="*/ 70 w 112"/>
                    <a:gd name="T15" fmla="*/ 38 h 112"/>
                    <a:gd name="T16" fmla="*/ 82 w 112"/>
                    <a:gd name="T17" fmla="*/ 31 h 112"/>
                    <a:gd name="T18" fmla="*/ 97 w 112"/>
                    <a:gd name="T19" fmla="*/ 7 h 112"/>
                    <a:gd name="T20" fmla="*/ 89 w 112"/>
                    <a:gd name="T21" fmla="*/ 0 h 112"/>
                    <a:gd name="T22" fmla="*/ 74 w 112"/>
                    <a:gd name="T23" fmla="*/ 24 h 112"/>
                    <a:gd name="T24" fmla="*/ 62 w 112"/>
                    <a:gd name="T25" fmla="*/ 34 h 112"/>
                    <a:gd name="T26" fmla="*/ 12 w 112"/>
                    <a:gd name="T27" fmla="*/ 48 h 112"/>
                    <a:gd name="T28" fmla="*/ 24 w 112"/>
                    <a:gd name="T29" fmla="*/ 99 h 112"/>
                    <a:gd name="T30" fmla="*/ 82 w 112"/>
                    <a:gd name="T31" fmla="*/ 92 h 112"/>
                    <a:gd name="T32" fmla="*/ 89 w 112"/>
                    <a:gd name="T33" fmla="*/ 5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9" y="51"/>
                      </a:moveTo>
                      <a:cubicBezTo>
                        <a:pt x="89" y="51"/>
                        <a:pt x="89" y="51"/>
                        <a:pt x="93" y="48"/>
                      </a:cubicBezTo>
                      <a:cubicBezTo>
                        <a:pt x="101" y="38"/>
                        <a:pt x="109" y="28"/>
                        <a:pt x="112" y="17"/>
                      </a:cubicBezTo>
                      <a:cubicBezTo>
                        <a:pt x="105" y="14"/>
                        <a:pt x="105" y="14"/>
                        <a:pt x="105" y="14"/>
                      </a:cubicBezTo>
                      <a:cubicBezTo>
                        <a:pt x="101" y="24"/>
                        <a:pt x="93" y="34"/>
                        <a:pt x="85" y="45"/>
                      </a:cubicBezTo>
                      <a:cubicBezTo>
                        <a:pt x="82" y="45"/>
                        <a:pt x="82" y="45"/>
                        <a:pt x="82" y="45"/>
                      </a:cubicBezTo>
                      <a:cubicBezTo>
                        <a:pt x="82" y="45"/>
                        <a:pt x="78" y="41"/>
                        <a:pt x="74" y="41"/>
                      </a:cubicBezTo>
                      <a:cubicBezTo>
                        <a:pt x="74" y="41"/>
                        <a:pt x="74" y="38"/>
                        <a:pt x="70" y="38"/>
                      </a:cubicBezTo>
                      <a:cubicBezTo>
                        <a:pt x="74" y="34"/>
                        <a:pt x="78" y="34"/>
                        <a:pt x="82" y="31"/>
                      </a:cubicBezTo>
                      <a:cubicBezTo>
                        <a:pt x="85" y="24"/>
                        <a:pt x="93" y="14"/>
                        <a:pt x="97" y="7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85" y="11"/>
                        <a:pt x="78" y="17"/>
                        <a:pt x="74" y="24"/>
                      </a:cubicBezTo>
                      <a:cubicBezTo>
                        <a:pt x="70" y="28"/>
                        <a:pt x="66" y="31"/>
                        <a:pt x="62" y="34"/>
                      </a:cubicBezTo>
                      <a:cubicBezTo>
                        <a:pt x="47" y="28"/>
                        <a:pt x="24" y="34"/>
                        <a:pt x="12" y="48"/>
                      </a:cubicBezTo>
                      <a:cubicBezTo>
                        <a:pt x="0" y="62"/>
                        <a:pt x="4" y="85"/>
                        <a:pt x="24" y="99"/>
                      </a:cubicBezTo>
                      <a:cubicBezTo>
                        <a:pt x="43" y="112"/>
                        <a:pt x="66" y="109"/>
                        <a:pt x="82" y="92"/>
                      </a:cubicBezTo>
                      <a:cubicBezTo>
                        <a:pt x="93" y="82"/>
                        <a:pt x="93" y="65"/>
                        <a:pt x="89" y="5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6" name="Freeform 1516"/>
                <p:cNvSpPr>
                  <a:spLocks/>
                </p:cNvSpPr>
                <p:nvPr/>
              </p:nvSpPr>
              <p:spPr bwMode="auto">
                <a:xfrm>
                  <a:off x="2021" y="2109"/>
                  <a:ext cx="12" cy="12"/>
                </a:xfrm>
                <a:custGeom>
                  <a:avLst/>
                  <a:gdLst>
                    <a:gd name="T0" fmla="*/ 9 w 12"/>
                    <a:gd name="T1" fmla="*/ 5 h 12"/>
                    <a:gd name="T2" fmla="*/ 10 w 12"/>
                    <a:gd name="T3" fmla="*/ 5 h 12"/>
                    <a:gd name="T4" fmla="*/ 12 w 12"/>
                    <a:gd name="T5" fmla="*/ 2 h 12"/>
                    <a:gd name="T6" fmla="*/ 11 w 12"/>
                    <a:gd name="T7" fmla="*/ 2 h 12"/>
                    <a:gd name="T8" fmla="*/ 9 w 12"/>
                    <a:gd name="T9" fmla="*/ 5 h 12"/>
                    <a:gd name="T10" fmla="*/ 8 w 12"/>
                    <a:gd name="T11" fmla="*/ 5 h 12"/>
                    <a:gd name="T12" fmla="*/ 8 w 12"/>
                    <a:gd name="T13" fmla="*/ 4 h 12"/>
                    <a:gd name="T14" fmla="*/ 7 w 12"/>
                    <a:gd name="T15" fmla="*/ 4 h 12"/>
                    <a:gd name="T16" fmla="*/ 8 w 12"/>
                    <a:gd name="T17" fmla="*/ 3 h 12"/>
                    <a:gd name="T18" fmla="*/ 10 w 12"/>
                    <a:gd name="T19" fmla="*/ 1 h 12"/>
                    <a:gd name="T20" fmla="*/ 9 w 12"/>
                    <a:gd name="T21" fmla="*/ 0 h 12"/>
                    <a:gd name="T22" fmla="*/ 8 w 12"/>
                    <a:gd name="T23" fmla="*/ 3 h 12"/>
                    <a:gd name="T24" fmla="*/ 6 w 12"/>
                    <a:gd name="T25" fmla="*/ 4 h 12"/>
                    <a:gd name="T26" fmla="*/ 1 w 12"/>
                    <a:gd name="T27" fmla="*/ 5 h 12"/>
                    <a:gd name="T28" fmla="*/ 2 w 12"/>
                    <a:gd name="T29" fmla="*/ 11 h 12"/>
                    <a:gd name="T30" fmla="*/ 8 w 12"/>
                    <a:gd name="T31" fmla="*/ 10 h 12"/>
                    <a:gd name="T32" fmla="*/ 9 w 12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5"/>
                      </a:moveTo>
                      <a:cubicBezTo>
                        <a:pt x="9" y="5"/>
                        <a:pt x="9" y="5"/>
                        <a:pt x="10" y="5"/>
                      </a:cubicBezTo>
                      <a:cubicBezTo>
                        <a:pt x="10" y="4"/>
                        <a:pt x="11" y="3"/>
                        <a:pt x="12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10" y="4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9" y="3"/>
                        <a:pt x="10" y="2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1"/>
                        <a:pt x="8" y="2"/>
                        <a:pt x="8" y="3"/>
                      </a:cubicBezTo>
                      <a:cubicBezTo>
                        <a:pt x="7" y="3"/>
                        <a:pt x="7" y="3"/>
                        <a:pt x="6" y="4"/>
                      </a:cubicBezTo>
                      <a:cubicBezTo>
                        <a:pt x="5" y="3"/>
                        <a:pt x="2" y="4"/>
                        <a:pt x="1" y="5"/>
                      </a:cubicBezTo>
                      <a:cubicBezTo>
                        <a:pt x="0" y="7"/>
                        <a:pt x="0" y="9"/>
                        <a:pt x="2" y="11"/>
                      </a:cubicBezTo>
                      <a:cubicBezTo>
                        <a:pt x="4" y="12"/>
                        <a:pt x="7" y="12"/>
                        <a:pt x="8" y="10"/>
                      </a:cubicBezTo>
                      <a:cubicBezTo>
                        <a:pt x="10" y="9"/>
                        <a:pt x="10" y="7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7" name="Freeform 1517"/>
                <p:cNvSpPr>
                  <a:spLocks/>
                </p:cNvSpPr>
                <p:nvPr/>
              </p:nvSpPr>
              <p:spPr bwMode="auto">
                <a:xfrm>
                  <a:off x="1689" y="2485"/>
                  <a:ext cx="12" cy="12"/>
                </a:xfrm>
                <a:custGeom>
                  <a:avLst/>
                  <a:gdLst>
                    <a:gd name="T0" fmla="*/ 28 w 112"/>
                    <a:gd name="T1" fmla="*/ 73 h 112"/>
                    <a:gd name="T2" fmla="*/ 31 w 112"/>
                    <a:gd name="T3" fmla="*/ 66 h 112"/>
                    <a:gd name="T4" fmla="*/ 39 w 112"/>
                    <a:gd name="T5" fmla="*/ 73 h 112"/>
                    <a:gd name="T6" fmla="*/ 43 w 112"/>
                    <a:gd name="T7" fmla="*/ 76 h 112"/>
                    <a:gd name="T8" fmla="*/ 31 w 112"/>
                    <a:gd name="T9" fmla="*/ 86 h 112"/>
                    <a:gd name="T10" fmla="*/ 20 w 112"/>
                    <a:gd name="T11" fmla="*/ 106 h 112"/>
                    <a:gd name="T12" fmla="*/ 28 w 112"/>
                    <a:gd name="T13" fmla="*/ 112 h 112"/>
                    <a:gd name="T14" fmla="*/ 39 w 112"/>
                    <a:gd name="T15" fmla="*/ 89 h 112"/>
                    <a:gd name="T16" fmla="*/ 55 w 112"/>
                    <a:gd name="T17" fmla="*/ 80 h 112"/>
                    <a:gd name="T18" fmla="*/ 101 w 112"/>
                    <a:gd name="T19" fmla="*/ 66 h 112"/>
                    <a:gd name="T20" fmla="*/ 93 w 112"/>
                    <a:gd name="T21" fmla="*/ 14 h 112"/>
                    <a:gd name="T22" fmla="*/ 31 w 112"/>
                    <a:gd name="T23" fmla="*/ 20 h 112"/>
                    <a:gd name="T24" fmla="*/ 28 w 112"/>
                    <a:gd name="T25" fmla="*/ 63 h 112"/>
                    <a:gd name="T26" fmla="*/ 20 w 112"/>
                    <a:gd name="T27" fmla="*/ 70 h 112"/>
                    <a:gd name="T28" fmla="*/ 0 w 112"/>
                    <a:gd name="T29" fmla="*/ 96 h 112"/>
                    <a:gd name="T30" fmla="*/ 8 w 112"/>
                    <a:gd name="T31" fmla="*/ 99 h 112"/>
                    <a:gd name="T32" fmla="*/ 28 w 112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8" y="73"/>
                      </a:moveTo>
                      <a:cubicBezTo>
                        <a:pt x="28" y="70"/>
                        <a:pt x="31" y="70"/>
                        <a:pt x="31" y="66"/>
                      </a:cubicBezTo>
                      <a:cubicBezTo>
                        <a:pt x="35" y="70"/>
                        <a:pt x="39" y="73"/>
                        <a:pt x="39" y="73"/>
                      </a:cubicBezTo>
                      <a:cubicBezTo>
                        <a:pt x="43" y="73"/>
                        <a:pt x="43" y="73"/>
                        <a:pt x="43" y="76"/>
                      </a:cubicBezTo>
                      <a:cubicBezTo>
                        <a:pt x="39" y="80"/>
                        <a:pt x="35" y="83"/>
                        <a:pt x="31" y="86"/>
                      </a:cubicBezTo>
                      <a:cubicBezTo>
                        <a:pt x="28" y="93"/>
                        <a:pt x="24" y="99"/>
                        <a:pt x="20" y="106"/>
                      </a:cubicBezTo>
                      <a:cubicBezTo>
                        <a:pt x="28" y="112"/>
                        <a:pt x="28" y="112"/>
                        <a:pt x="28" y="112"/>
                      </a:cubicBezTo>
                      <a:cubicBezTo>
                        <a:pt x="31" y="103"/>
                        <a:pt x="35" y="96"/>
                        <a:pt x="39" y="89"/>
                      </a:cubicBezTo>
                      <a:cubicBezTo>
                        <a:pt x="43" y="86"/>
                        <a:pt x="47" y="83"/>
                        <a:pt x="55" y="80"/>
                      </a:cubicBezTo>
                      <a:cubicBezTo>
                        <a:pt x="70" y="83"/>
                        <a:pt x="89" y="80"/>
                        <a:pt x="101" y="66"/>
                      </a:cubicBezTo>
                      <a:cubicBezTo>
                        <a:pt x="112" y="50"/>
                        <a:pt x="112" y="24"/>
                        <a:pt x="93" y="14"/>
                      </a:cubicBezTo>
                      <a:cubicBezTo>
                        <a:pt x="74" y="0"/>
                        <a:pt x="43" y="4"/>
                        <a:pt x="31" y="20"/>
                      </a:cubicBezTo>
                      <a:cubicBezTo>
                        <a:pt x="20" y="33"/>
                        <a:pt x="20" y="50"/>
                        <a:pt x="28" y="63"/>
                      </a:cubicBezTo>
                      <a:cubicBezTo>
                        <a:pt x="28" y="63"/>
                        <a:pt x="24" y="66"/>
                        <a:pt x="20" y="70"/>
                      </a:cubicBezTo>
                      <a:cubicBezTo>
                        <a:pt x="12" y="76"/>
                        <a:pt x="8" y="86"/>
                        <a:pt x="0" y="96"/>
                      </a:cubicBezTo>
                      <a:cubicBezTo>
                        <a:pt x="8" y="99"/>
                        <a:pt x="8" y="99"/>
                        <a:pt x="8" y="99"/>
                      </a:cubicBezTo>
                      <a:cubicBezTo>
                        <a:pt x="16" y="89"/>
                        <a:pt x="20" y="83"/>
                        <a:pt x="28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8" name="Freeform 1518"/>
                <p:cNvSpPr>
                  <a:spLocks/>
                </p:cNvSpPr>
                <p:nvPr/>
              </p:nvSpPr>
              <p:spPr bwMode="auto">
                <a:xfrm>
                  <a:off x="1689" y="2485"/>
                  <a:ext cx="12" cy="12"/>
                </a:xfrm>
                <a:custGeom>
                  <a:avLst/>
                  <a:gdLst>
                    <a:gd name="T0" fmla="*/ 3 w 12"/>
                    <a:gd name="T1" fmla="*/ 8 h 12"/>
                    <a:gd name="T2" fmla="*/ 4 w 12"/>
                    <a:gd name="T3" fmla="*/ 7 h 12"/>
                    <a:gd name="T4" fmla="*/ 5 w 12"/>
                    <a:gd name="T5" fmla="*/ 8 h 12"/>
                    <a:gd name="T6" fmla="*/ 5 w 12"/>
                    <a:gd name="T7" fmla="*/ 8 h 12"/>
                    <a:gd name="T8" fmla="*/ 4 w 12"/>
                    <a:gd name="T9" fmla="*/ 9 h 12"/>
                    <a:gd name="T10" fmla="*/ 3 w 12"/>
                    <a:gd name="T11" fmla="*/ 12 h 12"/>
                    <a:gd name="T12" fmla="*/ 3 w 12"/>
                    <a:gd name="T13" fmla="*/ 12 h 12"/>
                    <a:gd name="T14" fmla="*/ 5 w 12"/>
                    <a:gd name="T15" fmla="*/ 10 h 12"/>
                    <a:gd name="T16" fmla="*/ 6 w 12"/>
                    <a:gd name="T17" fmla="*/ 9 h 12"/>
                    <a:gd name="T18" fmla="*/ 11 w 12"/>
                    <a:gd name="T19" fmla="*/ 7 h 12"/>
                    <a:gd name="T20" fmla="*/ 10 w 12"/>
                    <a:gd name="T21" fmla="*/ 2 h 12"/>
                    <a:gd name="T22" fmla="*/ 4 w 12"/>
                    <a:gd name="T23" fmla="*/ 2 h 12"/>
                    <a:gd name="T24" fmla="*/ 3 w 12"/>
                    <a:gd name="T25" fmla="*/ 7 h 12"/>
                    <a:gd name="T26" fmla="*/ 3 w 12"/>
                    <a:gd name="T27" fmla="*/ 8 h 12"/>
                    <a:gd name="T28" fmla="*/ 0 w 12"/>
                    <a:gd name="T29" fmla="*/ 10 h 12"/>
                    <a:gd name="T30" fmla="*/ 1 w 12"/>
                    <a:gd name="T31" fmla="*/ 11 h 12"/>
                    <a:gd name="T32" fmla="*/ 3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3" y="8"/>
                      </a:move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4" y="9"/>
                        <a:pt x="4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1"/>
                        <a:pt x="4" y="10"/>
                        <a:pt x="5" y="10"/>
                      </a:cubicBezTo>
                      <a:cubicBezTo>
                        <a:pt x="5" y="9"/>
                        <a:pt x="5" y="9"/>
                        <a:pt x="6" y="9"/>
                      </a:cubicBezTo>
                      <a:cubicBezTo>
                        <a:pt x="8" y="9"/>
                        <a:pt x="10" y="9"/>
                        <a:pt x="11" y="7"/>
                      </a:cubicBezTo>
                      <a:cubicBezTo>
                        <a:pt x="12" y="6"/>
                        <a:pt x="12" y="3"/>
                        <a:pt x="10" y="2"/>
                      </a:cubicBezTo>
                      <a:cubicBezTo>
                        <a:pt x="8" y="0"/>
                        <a:pt x="5" y="1"/>
                        <a:pt x="4" y="2"/>
                      </a:cubicBezTo>
                      <a:cubicBezTo>
                        <a:pt x="3" y="4"/>
                        <a:pt x="3" y="6"/>
                        <a:pt x="3" y="7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2" y="8"/>
                        <a:pt x="1" y="9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0"/>
                        <a:pt x="3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9" name="Freeform 1519"/>
                <p:cNvSpPr>
                  <a:spLocks/>
                </p:cNvSpPr>
                <p:nvPr/>
              </p:nvSpPr>
              <p:spPr bwMode="auto">
                <a:xfrm>
                  <a:off x="1679" y="2495"/>
                  <a:ext cx="12" cy="12"/>
                </a:xfrm>
                <a:custGeom>
                  <a:avLst/>
                  <a:gdLst>
                    <a:gd name="T0" fmla="*/ 89 w 112"/>
                    <a:gd name="T1" fmla="*/ 53 h 112"/>
                    <a:gd name="T2" fmla="*/ 93 w 112"/>
                    <a:gd name="T3" fmla="*/ 47 h 112"/>
                    <a:gd name="T4" fmla="*/ 112 w 112"/>
                    <a:gd name="T5" fmla="*/ 17 h 112"/>
                    <a:gd name="T6" fmla="*/ 109 w 112"/>
                    <a:gd name="T7" fmla="*/ 14 h 112"/>
                    <a:gd name="T8" fmla="*/ 85 w 112"/>
                    <a:gd name="T9" fmla="*/ 43 h 112"/>
                    <a:gd name="T10" fmla="*/ 85 w 112"/>
                    <a:gd name="T11" fmla="*/ 47 h 112"/>
                    <a:gd name="T12" fmla="*/ 78 w 112"/>
                    <a:gd name="T13" fmla="*/ 40 h 112"/>
                    <a:gd name="T14" fmla="*/ 74 w 112"/>
                    <a:gd name="T15" fmla="*/ 40 h 112"/>
                    <a:gd name="T16" fmla="*/ 82 w 112"/>
                    <a:gd name="T17" fmla="*/ 30 h 112"/>
                    <a:gd name="T18" fmla="*/ 97 w 112"/>
                    <a:gd name="T19" fmla="*/ 7 h 112"/>
                    <a:gd name="T20" fmla="*/ 89 w 112"/>
                    <a:gd name="T21" fmla="*/ 0 h 112"/>
                    <a:gd name="T22" fmla="*/ 74 w 112"/>
                    <a:gd name="T23" fmla="*/ 27 h 112"/>
                    <a:gd name="T24" fmla="*/ 66 w 112"/>
                    <a:gd name="T25" fmla="*/ 37 h 112"/>
                    <a:gd name="T26" fmla="*/ 16 w 112"/>
                    <a:gd name="T27" fmla="*/ 47 h 112"/>
                    <a:gd name="T28" fmla="*/ 28 w 112"/>
                    <a:gd name="T29" fmla="*/ 99 h 112"/>
                    <a:gd name="T30" fmla="*/ 85 w 112"/>
                    <a:gd name="T31" fmla="*/ 93 h 112"/>
                    <a:gd name="T32" fmla="*/ 89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9" y="53"/>
                      </a:moveTo>
                      <a:cubicBezTo>
                        <a:pt x="89" y="50"/>
                        <a:pt x="93" y="50"/>
                        <a:pt x="93" y="47"/>
                      </a:cubicBezTo>
                      <a:cubicBezTo>
                        <a:pt x="101" y="37"/>
                        <a:pt x="109" y="27"/>
                        <a:pt x="112" y="17"/>
                      </a:cubicBezTo>
                      <a:cubicBezTo>
                        <a:pt x="109" y="14"/>
                        <a:pt x="109" y="14"/>
                        <a:pt x="109" y="14"/>
                      </a:cubicBezTo>
                      <a:cubicBezTo>
                        <a:pt x="101" y="24"/>
                        <a:pt x="93" y="33"/>
                        <a:pt x="85" y="43"/>
                      </a:cubicBezTo>
                      <a:cubicBezTo>
                        <a:pt x="85" y="43"/>
                        <a:pt x="85" y="47"/>
                        <a:pt x="85" y="47"/>
                      </a:cubicBezTo>
                      <a:cubicBezTo>
                        <a:pt x="82" y="43"/>
                        <a:pt x="78" y="43"/>
                        <a:pt x="78" y="40"/>
                      </a:cubicBezTo>
                      <a:cubicBezTo>
                        <a:pt x="74" y="40"/>
                        <a:pt x="74" y="40"/>
                        <a:pt x="74" y="40"/>
                      </a:cubicBezTo>
                      <a:cubicBezTo>
                        <a:pt x="78" y="37"/>
                        <a:pt x="78" y="33"/>
                        <a:pt x="82" y="30"/>
                      </a:cubicBezTo>
                      <a:cubicBezTo>
                        <a:pt x="89" y="24"/>
                        <a:pt x="93" y="17"/>
                        <a:pt x="97" y="7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85" y="10"/>
                        <a:pt x="78" y="20"/>
                        <a:pt x="74" y="27"/>
                      </a:cubicBezTo>
                      <a:cubicBezTo>
                        <a:pt x="70" y="30"/>
                        <a:pt x="70" y="33"/>
                        <a:pt x="66" y="37"/>
                      </a:cubicBezTo>
                      <a:cubicBezTo>
                        <a:pt x="47" y="30"/>
                        <a:pt x="28" y="33"/>
                        <a:pt x="16" y="47"/>
                      </a:cubicBezTo>
                      <a:cubicBezTo>
                        <a:pt x="0" y="63"/>
                        <a:pt x="8" y="86"/>
                        <a:pt x="28" y="99"/>
                      </a:cubicBezTo>
                      <a:cubicBezTo>
                        <a:pt x="47" y="112"/>
                        <a:pt x="74" y="109"/>
                        <a:pt x="85" y="93"/>
                      </a:cubicBezTo>
                      <a:cubicBezTo>
                        <a:pt x="97" y="80"/>
                        <a:pt x="97" y="66"/>
                        <a:pt x="89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0" name="Freeform 1520"/>
                <p:cNvSpPr>
                  <a:spLocks/>
                </p:cNvSpPr>
                <p:nvPr/>
              </p:nvSpPr>
              <p:spPr bwMode="auto">
                <a:xfrm>
                  <a:off x="1679" y="2495"/>
                  <a:ext cx="12" cy="12"/>
                </a:xfrm>
                <a:custGeom>
                  <a:avLst/>
                  <a:gdLst>
                    <a:gd name="T0" fmla="*/ 10 w 12"/>
                    <a:gd name="T1" fmla="*/ 6 h 12"/>
                    <a:gd name="T2" fmla="*/ 10 w 12"/>
                    <a:gd name="T3" fmla="*/ 5 h 12"/>
                    <a:gd name="T4" fmla="*/ 12 w 12"/>
                    <a:gd name="T5" fmla="*/ 2 h 12"/>
                    <a:gd name="T6" fmla="*/ 12 w 12"/>
                    <a:gd name="T7" fmla="*/ 2 h 12"/>
                    <a:gd name="T8" fmla="*/ 9 w 12"/>
                    <a:gd name="T9" fmla="*/ 5 h 12"/>
                    <a:gd name="T10" fmla="*/ 9 w 12"/>
                    <a:gd name="T11" fmla="*/ 5 h 12"/>
                    <a:gd name="T12" fmla="*/ 9 w 12"/>
                    <a:gd name="T13" fmla="*/ 5 h 12"/>
                    <a:gd name="T14" fmla="*/ 8 w 12"/>
                    <a:gd name="T15" fmla="*/ 5 h 12"/>
                    <a:gd name="T16" fmla="*/ 9 w 12"/>
                    <a:gd name="T17" fmla="*/ 4 h 12"/>
                    <a:gd name="T18" fmla="*/ 11 w 12"/>
                    <a:gd name="T19" fmla="*/ 1 h 12"/>
                    <a:gd name="T20" fmla="*/ 10 w 12"/>
                    <a:gd name="T21" fmla="*/ 0 h 12"/>
                    <a:gd name="T22" fmla="*/ 8 w 12"/>
                    <a:gd name="T23" fmla="*/ 3 h 12"/>
                    <a:gd name="T24" fmla="*/ 7 w 12"/>
                    <a:gd name="T25" fmla="*/ 4 h 12"/>
                    <a:gd name="T26" fmla="*/ 2 w 12"/>
                    <a:gd name="T27" fmla="*/ 5 h 12"/>
                    <a:gd name="T28" fmla="*/ 3 w 12"/>
                    <a:gd name="T29" fmla="*/ 11 h 12"/>
                    <a:gd name="T30" fmla="*/ 9 w 12"/>
                    <a:gd name="T31" fmla="*/ 10 h 12"/>
                    <a:gd name="T32" fmla="*/ 10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10" y="6"/>
                      </a:move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1" y="4"/>
                        <a:pt x="12" y="3"/>
                        <a:pt x="12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3"/>
                        <a:pt x="10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3"/>
                        <a:pt x="10" y="2"/>
                        <a:pt x="11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5" y="4"/>
                        <a:pt x="3" y="4"/>
                        <a:pt x="2" y="5"/>
                      </a:cubicBezTo>
                      <a:cubicBezTo>
                        <a:pt x="0" y="7"/>
                        <a:pt x="1" y="10"/>
                        <a:pt x="3" y="11"/>
                      </a:cubicBezTo>
                      <a:cubicBezTo>
                        <a:pt x="5" y="12"/>
                        <a:pt x="8" y="12"/>
                        <a:pt x="9" y="10"/>
                      </a:cubicBezTo>
                      <a:cubicBezTo>
                        <a:pt x="11" y="9"/>
                        <a:pt x="11" y="7"/>
                        <a:pt x="10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1" name="Freeform 1521"/>
                <p:cNvSpPr>
                  <a:spLocks/>
                </p:cNvSpPr>
                <p:nvPr/>
              </p:nvSpPr>
              <p:spPr bwMode="auto">
                <a:xfrm>
                  <a:off x="2022" y="2094"/>
                  <a:ext cx="12" cy="12"/>
                </a:xfrm>
                <a:custGeom>
                  <a:avLst/>
                  <a:gdLst>
                    <a:gd name="T0" fmla="*/ 28 w 112"/>
                    <a:gd name="T1" fmla="*/ 75 h 112"/>
                    <a:gd name="T2" fmla="*/ 31 w 112"/>
                    <a:gd name="T3" fmla="*/ 68 h 112"/>
                    <a:gd name="T4" fmla="*/ 39 w 112"/>
                    <a:gd name="T5" fmla="*/ 75 h 112"/>
                    <a:gd name="T6" fmla="*/ 43 w 112"/>
                    <a:gd name="T7" fmla="*/ 79 h 112"/>
                    <a:gd name="T8" fmla="*/ 31 w 112"/>
                    <a:gd name="T9" fmla="*/ 89 h 112"/>
                    <a:gd name="T10" fmla="*/ 20 w 112"/>
                    <a:gd name="T11" fmla="*/ 109 h 112"/>
                    <a:gd name="T12" fmla="*/ 28 w 112"/>
                    <a:gd name="T13" fmla="*/ 112 h 112"/>
                    <a:gd name="T14" fmla="*/ 39 w 112"/>
                    <a:gd name="T15" fmla="*/ 92 h 112"/>
                    <a:gd name="T16" fmla="*/ 55 w 112"/>
                    <a:gd name="T17" fmla="*/ 82 h 112"/>
                    <a:gd name="T18" fmla="*/ 101 w 112"/>
                    <a:gd name="T19" fmla="*/ 68 h 112"/>
                    <a:gd name="T20" fmla="*/ 93 w 112"/>
                    <a:gd name="T21" fmla="*/ 14 h 112"/>
                    <a:gd name="T22" fmla="*/ 31 w 112"/>
                    <a:gd name="T23" fmla="*/ 21 h 112"/>
                    <a:gd name="T24" fmla="*/ 28 w 112"/>
                    <a:gd name="T25" fmla="*/ 62 h 112"/>
                    <a:gd name="T26" fmla="*/ 20 w 112"/>
                    <a:gd name="T27" fmla="*/ 72 h 112"/>
                    <a:gd name="T28" fmla="*/ 0 w 112"/>
                    <a:gd name="T29" fmla="*/ 99 h 112"/>
                    <a:gd name="T30" fmla="*/ 8 w 112"/>
                    <a:gd name="T31" fmla="*/ 102 h 112"/>
                    <a:gd name="T32" fmla="*/ 28 w 112"/>
                    <a:gd name="T33" fmla="*/ 7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8" y="75"/>
                      </a:moveTo>
                      <a:cubicBezTo>
                        <a:pt x="28" y="72"/>
                        <a:pt x="31" y="72"/>
                        <a:pt x="31" y="68"/>
                      </a:cubicBezTo>
                      <a:cubicBezTo>
                        <a:pt x="35" y="72"/>
                        <a:pt x="39" y="75"/>
                        <a:pt x="39" y="75"/>
                      </a:cubicBezTo>
                      <a:cubicBezTo>
                        <a:pt x="43" y="75"/>
                        <a:pt x="43" y="75"/>
                        <a:pt x="43" y="79"/>
                      </a:cubicBezTo>
                      <a:cubicBezTo>
                        <a:pt x="39" y="82"/>
                        <a:pt x="35" y="85"/>
                        <a:pt x="31" y="89"/>
                      </a:cubicBezTo>
                      <a:cubicBezTo>
                        <a:pt x="28" y="95"/>
                        <a:pt x="24" y="102"/>
                        <a:pt x="20" y="109"/>
                      </a:cubicBezTo>
                      <a:cubicBezTo>
                        <a:pt x="28" y="112"/>
                        <a:pt x="28" y="112"/>
                        <a:pt x="28" y="112"/>
                      </a:cubicBezTo>
                      <a:cubicBezTo>
                        <a:pt x="31" y="106"/>
                        <a:pt x="35" y="99"/>
                        <a:pt x="39" y="92"/>
                      </a:cubicBezTo>
                      <a:cubicBezTo>
                        <a:pt x="43" y="89"/>
                        <a:pt x="47" y="85"/>
                        <a:pt x="55" y="82"/>
                      </a:cubicBezTo>
                      <a:cubicBezTo>
                        <a:pt x="70" y="85"/>
                        <a:pt x="89" y="79"/>
                        <a:pt x="101" y="68"/>
                      </a:cubicBezTo>
                      <a:cubicBezTo>
                        <a:pt x="112" y="51"/>
                        <a:pt x="112" y="24"/>
                        <a:pt x="93" y="14"/>
                      </a:cubicBezTo>
                      <a:cubicBezTo>
                        <a:pt x="74" y="0"/>
                        <a:pt x="43" y="4"/>
                        <a:pt x="31" y="21"/>
                      </a:cubicBezTo>
                      <a:cubicBezTo>
                        <a:pt x="20" y="34"/>
                        <a:pt x="20" y="51"/>
                        <a:pt x="28" y="62"/>
                      </a:cubicBezTo>
                      <a:cubicBezTo>
                        <a:pt x="28" y="65"/>
                        <a:pt x="24" y="68"/>
                        <a:pt x="20" y="72"/>
                      </a:cubicBezTo>
                      <a:cubicBezTo>
                        <a:pt x="12" y="79"/>
                        <a:pt x="8" y="89"/>
                        <a:pt x="0" y="99"/>
                      </a:cubicBezTo>
                      <a:cubicBezTo>
                        <a:pt x="8" y="102"/>
                        <a:pt x="8" y="102"/>
                        <a:pt x="8" y="102"/>
                      </a:cubicBezTo>
                      <a:cubicBezTo>
                        <a:pt x="16" y="92"/>
                        <a:pt x="20" y="85"/>
                        <a:pt x="28" y="7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2" name="Freeform 1522"/>
                <p:cNvSpPr>
                  <a:spLocks/>
                </p:cNvSpPr>
                <p:nvPr/>
              </p:nvSpPr>
              <p:spPr bwMode="auto">
                <a:xfrm>
                  <a:off x="2022" y="2094"/>
                  <a:ext cx="12" cy="12"/>
                </a:xfrm>
                <a:custGeom>
                  <a:avLst/>
                  <a:gdLst>
                    <a:gd name="T0" fmla="*/ 3 w 12"/>
                    <a:gd name="T1" fmla="*/ 8 h 12"/>
                    <a:gd name="T2" fmla="*/ 4 w 12"/>
                    <a:gd name="T3" fmla="*/ 7 h 12"/>
                    <a:gd name="T4" fmla="*/ 5 w 12"/>
                    <a:gd name="T5" fmla="*/ 8 h 12"/>
                    <a:gd name="T6" fmla="*/ 5 w 12"/>
                    <a:gd name="T7" fmla="*/ 8 h 12"/>
                    <a:gd name="T8" fmla="*/ 4 w 12"/>
                    <a:gd name="T9" fmla="*/ 9 h 12"/>
                    <a:gd name="T10" fmla="*/ 3 w 12"/>
                    <a:gd name="T11" fmla="*/ 11 h 12"/>
                    <a:gd name="T12" fmla="*/ 3 w 12"/>
                    <a:gd name="T13" fmla="*/ 12 h 12"/>
                    <a:gd name="T14" fmla="*/ 5 w 12"/>
                    <a:gd name="T15" fmla="*/ 10 h 12"/>
                    <a:gd name="T16" fmla="*/ 6 w 12"/>
                    <a:gd name="T17" fmla="*/ 8 h 12"/>
                    <a:gd name="T18" fmla="*/ 11 w 12"/>
                    <a:gd name="T19" fmla="*/ 7 h 12"/>
                    <a:gd name="T20" fmla="*/ 10 w 12"/>
                    <a:gd name="T21" fmla="*/ 1 h 12"/>
                    <a:gd name="T22" fmla="*/ 4 w 12"/>
                    <a:gd name="T23" fmla="*/ 2 h 12"/>
                    <a:gd name="T24" fmla="*/ 3 w 12"/>
                    <a:gd name="T25" fmla="*/ 6 h 12"/>
                    <a:gd name="T26" fmla="*/ 3 w 12"/>
                    <a:gd name="T27" fmla="*/ 7 h 12"/>
                    <a:gd name="T28" fmla="*/ 0 w 12"/>
                    <a:gd name="T29" fmla="*/ 10 h 12"/>
                    <a:gd name="T30" fmla="*/ 1 w 12"/>
                    <a:gd name="T31" fmla="*/ 11 h 12"/>
                    <a:gd name="T32" fmla="*/ 3 w 12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3" y="8"/>
                      </a:moveTo>
                      <a:cubicBezTo>
                        <a:pt x="3" y="7"/>
                        <a:pt x="4" y="7"/>
                        <a:pt x="4" y="7"/>
                      </a:cubicBezTo>
                      <a:cubicBezTo>
                        <a:pt x="4" y="7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4" y="9"/>
                        <a:pt x="4" y="9"/>
                      </a:cubicBezTo>
                      <a:cubicBezTo>
                        <a:pt x="3" y="10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1"/>
                        <a:pt x="4" y="10"/>
                        <a:pt x="5" y="10"/>
                      </a:cubicBezTo>
                      <a:cubicBezTo>
                        <a:pt x="5" y="9"/>
                        <a:pt x="5" y="9"/>
                        <a:pt x="6" y="8"/>
                      </a:cubicBezTo>
                      <a:cubicBezTo>
                        <a:pt x="8" y="9"/>
                        <a:pt x="10" y="8"/>
                        <a:pt x="11" y="7"/>
                      </a:cubicBezTo>
                      <a:cubicBezTo>
                        <a:pt x="12" y="5"/>
                        <a:pt x="12" y="2"/>
                        <a:pt x="10" y="1"/>
                      </a:cubicBezTo>
                      <a:cubicBezTo>
                        <a:pt x="8" y="0"/>
                        <a:pt x="5" y="0"/>
                        <a:pt x="4" y="2"/>
                      </a:cubicBezTo>
                      <a:cubicBezTo>
                        <a:pt x="3" y="3"/>
                        <a:pt x="3" y="5"/>
                        <a:pt x="3" y="6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2" y="8"/>
                        <a:pt x="1" y="9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0"/>
                        <a:pt x="3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3" name="Freeform 1523"/>
                <p:cNvSpPr>
                  <a:spLocks/>
                </p:cNvSpPr>
                <p:nvPr/>
              </p:nvSpPr>
              <p:spPr bwMode="auto">
                <a:xfrm>
                  <a:off x="2014" y="2104"/>
                  <a:ext cx="12" cy="12"/>
                </a:xfrm>
                <a:custGeom>
                  <a:avLst/>
                  <a:gdLst>
                    <a:gd name="T0" fmla="*/ 89 w 112"/>
                    <a:gd name="T1" fmla="*/ 53 h 112"/>
                    <a:gd name="T2" fmla="*/ 93 w 112"/>
                    <a:gd name="T3" fmla="*/ 47 h 112"/>
                    <a:gd name="T4" fmla="*/ 112 w 112"/>
                    <a:gd name="T5" fmla="*/ 17 h 112"/>
                    <a:gd name="T6" fmla="*/ 109 w 112"/>
                    <a:gd name="T7" fmla="*/ 14 h 112"/>
                    <a:gd name="T8" fmla="*/ 85 w 112"/>
                    <a:gd name="T9" fmla="*/ 43 h 112"/>
                    <a:gd name="T10" fmla="*/ 85 w 112"/>
                    <a:gd name="T11" fmla="*/ 47 h 112"/>
                    <a:gd name="T12" fmla="*/ 78 w 112"/>
                    <a:gd name="T13" fmla="*/ 40 h 112"/>
                    <a:gd name="T14" fmla="*/ 74 w 112"/>
                    <a:gd name="T15" fmla="*/ 37 h 112"/>
                    <a:gd name="T16" fmla="*/ 82 w 112"/>
                    <a:gd name="T17" fmla="*/ 30 h 112"/>
                    <a:gd name="T18" fmla="*/ 97 w 112"/>
                    <a:gd name="T19" fmla="*/ 7 h 112"/>
                    <a:gd name="T20" fmla="*/ 89 w 112"/>
                    <a:gd name="T21" fmla="*/ 0 h 112"/>
                    <a:gd name="T22" fmla="*/ 74 w 112"/>
                    <a:gd name="T23" fmla="*/ 27 h 112"/>
                    <a:gd name="T24" fmla="*/ 66 w 112"/>
                    <a:gd name="T25" fmla="*/ 37 h 112"/>
                    <a:gd name="T26" fmla="*/ 16 w 112"/>
                    <a:gd name="T27" fmla="*/ 47 h 112"/>
                    <a:gd name="T28" fmla="*/ 28 w 112"/>
                    <a:gd name="T29" fmla="*/ 99 h 112"/>
                    <a:gd name="T30" fmla="*/ 85 w 112"/>
                    <a:gd name="T31" fmla="*/ 93 h 112"/>
                    <a:gd name="T32" fmla="*/ 89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9" y="53"/>
                      </a:moveTo>
                      <a:cubicBezTo>
                        <a:pt x="89" y="50"/>
                        <a:pt x="93" y="50"/>
                        <a:pt x="93" y="47"/>
                      </a:cubicBezTo>
                      <a:cubicBezTo>
                        <a:pt x="101" y="37"/>
                        <a:pt x="109" y="27"/>
                        <a:pt x="112" y="17"/>
                      </a:cubicBezTo>
                      <a:cubicBezTo>
                        <a:pt x="109" y="14"/>
                        <a:pt x="109" y="14"/>
                        <a:pt x="109" y="14"/>
                      </a:cubicBezTo>
                      <a:cubicBezTo>
                        <a:pt x="101" y="24"/>
                        <a:pt x="93" y="33"/>
                        <a:pt x="85" y="43"/>
                      </a:cubicBezTo>
                      <a:cubicBezTo>
                        <a:pt x="85" y="43"/>
                        <a:pt x="85" y="47"/>
                        <a:pt x="85" y="47"/>
                      </a:cubicBezTo>
                      <a:cubicBezTo>
                        <a:pt x="82" y="43"/>
                        <a:pt x="78" y="43"/>
                        <a:pt x="78" y="40"/>
                      </a:cubicBezTo>
                      <a:cubicBezTo>
                        <a:pt x="74" y="40"/>
                        <a:pt x="74" y="40"/>
                        <a:pt x="74" y="37"/>
                      </a:cubicBezTo>
                      <a:cubicBezTo>
                        <a:pt x="78" y="37"/>
                        <a:pt x="78" y="33"/>
                        <a:pt x="82" y="30"/>
                      </a:cubicBezTo>
                      <a:cubicBezTo>
                        <a:pt x="89" y="24"/>
                        <a:pt x="93" y="14"/>
                        <a:pt x="97" y="7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85" y="10"/>
                        <a:pt x="78" y="20"/>
                        <a:pt x="74" y="27"/>
                      </a:cubicBezTo>
                      <a:cubicBezTo>
                        <a:pt x="70" y="30"/>
                        <a:pt x="70" y="33"/>
                        <a:pt x="66" y="37"/>
                      </a:cubicBezTo>
                      <a:cubicBezTo>
                        <a:pt x="47" y="30"/>
                        <a:pt x="28" y="33"/>
                        <a:pt x="16" y="47"/>
                      </a:cubicBezTo>
                      <a:cubicBezTo>
                        <a:pt x="0" y="63"/>
                        <a:pt x="8" y="86"/>
                        <a:pt x="28" y="99"/>
                      </a:cubicBezTo>
                      <a:cubicBezTo>
                        <a:pt x="47" y="112"/>
                        <a:pt x="74" y="109"/>
                        <a:pt x="85" y="93"/>
                      </a:cubicBezTo>
                      <a:cubicBezTo>
                        <a:pt x="97" y="80"/>
                        <a:pt x="97" y="63"/>
                        <a:pt x="89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4" name="Freeform 1524"/>
                <p:cNvSpPr>
                  <a:spLocks/>
                </p:cNvSpPr>
                <p:nvPr/>
              </p:nvSpPr>
              <p:spPr bwMode="auto">
                <a:xfrm>
                  <a:off x="2014" y="2104"/>
                  <a:ext cx="12" cy="12"/>
                </a:xfrm>
                <a:custGeom>
                  <a:avLst/>
                  <a:gdLst>
                    <a:gd name="T0" fmla="*/ 9 w 12"/>
                    <a:gd name="T1" fmla="*/ 6 h 12"/>
                    <a:gd name="T2" fmla="*/ 10 w 12"/>
                    <a:gd name="T3" fmla="*/ 5 h 12"/>
                    <a:gd name="T4" fmla="*/ 12 w 12"/>
                    <a:gd name="T5" fmla="*/ 2 h 12"/>
                    <a:gd name="T6" fmla="*/ 11 w 12"/>
                    <a:gd name="T7" fmla="*/ 1 h 12"/>
                    <a:gd name="T8" fmla="*/ 9 w 12"/>
                    <a:gd name="T9" fmla="*/ 5 h 12"/>
                    <a:gd name="T10" fmla="*/ 9 w 12"/>
                    <a:gd name="T11" fmla="*/ 5 h 12"/>
                    <a:gd name="T12" fmla="*/ 8 w 12"/>
                    <a:gd name="T13" fmla="*/ 4 h 12"/>
                    <a:gd name="T14" fmla="*/ 8 w 12"/>
                    <a:gd name="T15" fmla="*/ 4 h 12"/>
                    <a:gd name="T16" fmla="*/ 9 w 12"/>
                    <a:gd name="T17" fmla="*/ 3 h 12"/>
                    <a:gd name="T18" fmla="*/ 10 w 12"/>
                    <a:gd name="T19" fmla="*/ 1 h 12"/>
                    <a:gd name="T20" fmla="*/ 9 w 12"/>
                    <a:gd name="T21" fmla="*/ 0 h 12"/>
                    <a:gd name="T22" fmla="*/ 8 w 12"/>
                    <a:gd name="T23" fmla="*/ 3 h 12"/>
                    <a:gd name="T24" fmla="*/ 7 w 12"/>
                    <a:gd name="T25" fmla="*/ 4 h 12"/>
                    <a:gd name="T26" fmla="*/ 2 w 12"/>
                    <a:gd name="T27" fmla="*/ 5 h 12"/>
                    <a:gd name="T28" fmla="*/ 3 w 12"/>
                    <a:gd name="T29" fmla="*/ 10 h 12"/>
                    <a:gd name="T30" fmla="*/ 9 w 12"/>
                    <a:gd name="T31" fmla="*/ 10 h 12"/>
                    <a:gd name="T32" fmla="*/ 9 w 12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2">
                      <a:moveTo>
                        <a:pt x="9" y="6"/>
                      </a:move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1" y="4"/>
                        <a:pt x="11" y="3"/>
                        <a:pt x="12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3"/>
                        <a:pt x="10" y="3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8" y="5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3"/>
                        <a:pt x="9" y="3"/>
                      </a:cubicBezTo>
                      <a:cubicBezTo>
                        <a:pt x="9" y="3"/>
                        <a:pt x="10" y="1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1"/>
                        <a:pt x="8" y="2"/>
                        <a:pt x="8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5" y="3"/>
                        <a:pt x="3" y="3"/>
                        <a:pt x="2" y="5"/>
                      </a:cubicBezTo>
                      <a:cubicBezTo>
                        <a:pt x="0" y="7"/>
                        <a:pt x="1" y="9"/>
                        <a:pt x="3" y="10"/>
                      </a:cubicBezTo>
                      <a:cubicBezTo>
                        <a:pt x="5" y="12"/>
                        <a:pt x="8" y="12"/>
                        <a:pt x="9" y="10"/>
                      </a:cubicBezTo>
                      <a:cubicBezTo>
                        <a:pt x="10" y="8"/>
                        <a:pt x="10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5" name="Freeform 1525"/>
                <p:cNvSpPr>
                  <a:spLocks/>
                </p:cNvSpPr>
                <p:nvPr/>
              </p:nvSpPr>
              <p:spPr bwMode="auto">
                <a:xfrm>
                  <a:off x="1698" y="2490"/>
                  <a:ext cx="10" cy="12"/>
                </a:xfrm>
                <a:custGeom>
                  <a:avLst/>
                  <a:gdLst>
                    <a:gd name="T0" fmla="*/ 21 w 96"/>
                    <a:gd name="T1" fmla="*/ 73 h 112"/>
                    <a:gd name="T2" fmla="*/ 24 w 96"/>
                    <a:gd name="T3" fmla="*/ 66 h 112"/>
                    <a:gd name="T4" fmla="*/ 31 w 96"/>
                    <a:gd name="T5" fmla="*/ 73 h 112"/>
                    <a:gd name="T6" fmla="*/ 35 w 96"/>
                    <a:gd name="T7" fmla="*/ 76 h 112"/>
                    <a:gd name="T8" fmla="*/ 28 w 96"/>
                    <a:gd name="T9" fmla="*/ 86 h 112"/>
                    <a:gd name="T10" fmla="*/ 14 w 96"/>
                    <a:gd name="T11" fmla="*/ 106 h 112"/>
                    <a:gd name="T12" fmla="*/ 21 w 96"/>
                    <a:gd name="T13" fmla="*/ 112 h 112"/>
                    <a:gd name="T14" fmla="*/ 31 w 96"/>
                    <a:gd name="T15" fmla="*/ 89 h 112"/>
                    <a:gd name="T16" fmla="*/ 45 w 96"/>
                    <a:gd name="T17" fmla="*/ 80 h 112"/>
                    <a:gd name="T18" fmla="*/ 86 w 96"/>
                    <a:gd name="T19" fmla="*/ 63 h 112"/>
                    <a:gd name="T20" fmla="*/ 76 w 96"/>
                    <a:gd name="T21" fmla="*/ 10 h 112"/>
                    <a:gd name="T22" fmla="*/ 21 w 96"/>
                    <a:gd name="T23" fmla="*/ 24 h 112"/>
                    <a:gd name="T24" fmla="*/ 21 w 96"/>
                    <a:gd name="T25" fmla="*/ 63 h 112"/>
                    <a:gd name="T26" fmla="*/ 14 w 96"/>
                    <a:gd name="T27" fmla="*/ 70 h 112"/>
                    <a:gd name="T28" fmla="*/ 0 w 96"/>
                    <a:gd name="T29" fmla="*/ 96 h 112"/>
                    <a:gd name="T30" fmla="*/ 7 w 96"/>
                    <a:gd name="T31" fmla="*/ 103 h 112"/>
                    <a:gd name="T32" fmla="*/ 21 w 96"/>
                    <a:gd name="T33" fmla="*/ 7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1" y="73"/>
                      </a:moveTo>
                      <a:cubicBezTo>
                        <a:pt x="21" y="70"/>
                        <a:pt x="24" y="70"/>
                        <a:pt x="24" y="66"/>
                      </a:cubicBezTo>
                      <a:cubicBezTo>
                        <a:pt x="28" y="70"/>
                        <a:pt x="31" y="73"/>
                        <a:pt x="31" y="73"/>
                      </a:cubicBezTo>
                      <a:cubicBezTo>
                        <a:pt x="35" y="73"/>
                        <a:pt x="35" y="73"/>
                        <a:pt x="35" y="76"/>
                      </a:cubicBezTo>
                      <a:cubicBezTo>
                        <a:pt x="31" y="80"/>
                        <a:pt x="28" y="83"/>
                        <a:pt x="28" y="86"/>
                      </a:cubicBezTo>
                      <a:cubicBezTo>
                        <a:pt x="21" y="93"/>
                        <a:pt x="18" y="99"/>
                        <a:pt x="14" y="106"/>
                      </a:cubicBezTo>
                      <a:cubicBezTo>
                        <a:pt x="21" y="112"/>
                        <a:pt x="21" y="112"/>
                        <a:pt x="21" y="112"/>
                      </a:cubicBezTo>
                      <a:cubicBezTo>
                        <a:pt x="24" y="103"/>
                        <a:pt x="28" y="96"/>
                        <a:pt x="31" y="89"/>
                      </a:cubicBezTo>
                      <a:cubicBezTo>
                        <a:pt x="35" y="86"/>
                        <a:pt x="42" y="83"/>
                        <a:pt x="45" y="80"/>
                      </a:cubicBezTo>
                      <a:cubicBezTo>
                        <a:pt x="59" y="83"/>
                        <a:pt x="76" y="76"/>
                        <a:pt x="86" y="63"/>
                      </a:cubicBezTo>
                      <a:cubicBezTo>
                        <a:pt x="96" y="47"/>
                        <a:pt x="93" y="24"/>
                        <a:pt x="76" y="10"/>
                      </a:cubicBezTo>
                      <a:cubicBezTo>
                        <a:pt x="59" y="0"/>
                        <a:pt x="35" y="4"/>
                        <a:pt x="21" y="24"/>
                      </a:cubicBezTo>
                      <a:cubicBezTo>
                        <a:pt x="14" y="33"/>
                        <a:pt x="14" y="50"/>
                        <a:pt x="21" y="63"/>
                      </a:cubicBezTo>
                      <a:cubicBezTo>
                        <a:pt x="18" y="63"/>
                        <a:pt x="18" y="66"/>
                        <a:pt x="14" y="70"/>
                      </a:cubicBezTo>
                      <a:cubicBezTo>
                        <a:pt x="7" y="80"/>
                        <a:pt x="4" y="89"/>
                        <a:pt x="0" y="96"/>
                      </a:cubicBezTo>
                      <a:cubicBezTo>
                        <a:pt x="7" y="103"/>
                        <a:pt x="7" y="103"/>
                        <a:pt x="7" y="103"/>
                      </a:cubicBezTo>
                      <a:cubicBezTo>
                        <a:pt x="11" y="89"/>
                        <a:pt x="14" y="83"/>
                        <a:pt x="21" y="7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6" name="Freeform 1526"/>
                <p:cNvSpPr>
                  <a:spLocks/>
                </p:cNvSpPr>
                <p:nvPr/>
              </p:nvSpPr>
              <p:spPr bwMode="auto">
                <a:xfrm>
                  <a:off x="1698" y="2490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2 w 10"/>
                    <a:gd name="T3" fmla="*/ 7 h 12"/>
                    <a:gd name="T4" fmla="*/ 3 w 10"/>
                    <a:gd name="T5" fmla="*/ 8 h 12"/>
                    <a:gd name="T6" fmla="*/ 4 w 10"/>
                    <a:gd name="T7" fmla="*/ 8 h 12"/>
                    <a:gd name="T8" fmla="*/ 3 w 10"/>
                    <a:gd name="T9" fmla="*/ 9 h 12"/>
                    <a:gd name="T10" fmla="*/ 1 w 10"/>
                    <a:gd name="T11" fmla="*/ 12 h 12"/>
                    <a:gd name="T12" fmla="*/ 2 w 10"/>
                    <a:gd name="T13" fmla="*/ 12 h 12"/>
                    <a:gd name="T14" fmla="*/ 3 w 10"/>
                    <a:gd name="T15" fmla="*/ 10 h 12"/>
                    <a:gd name="T16" fmla="*/ 5 w 10"/>
                    <a:gd name="T17" fmla="*/ 9 h 12"/>
                    <a:gd name="T18" fmla="*/ 9 w 10"/>
                    <a:gd name="T19" fmla="*/ 7 h 12"/>
                    <a:gd name="T20" fmla="*/ 8 w 10"/>
                    <a:gd name="T21" fmla="*/ 1 h 12"/>
                    <a:gd name="T22" fmla="*/ 2 w 10"/>
                    <a:gd name="T23" fmla="*/ 3 h 12"/>
                    <a:gd name="T24" fmla="*/ 2 w 10"/>
                    <a:gd name="T25" fmla="*/ 7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8"/>
                        <a:pt x="2" y="7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1"/>
                        <a:pt x="1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1"/>
                        <a:pt x="3" y="10"/>
                      </a:cubicBezTo>
                      <a:cubicBezTo>
                        <a:pt x="4" y="9"/>
                        <a:pt x="4" y="9"/>
                        <a:pt x="5" y="9"/>
                      </a:cubicBezTo>
                      <a:cubicBezTo>
                        <a:pt x="6" y="9"/>
                        <a:pt x="8" y="8"/>
                        <a:pt x="9" y="7"/>
                      </a:cubicBezTo>
                      <a:cubicBezTo>
                        <a:pt x="10" y="5"/>
                        <a:pt x="10" y="3"/>
                        <a:pt x="8" y="1"/>
                      </a:cubicBezTo>
                      <a:cubicBezTo>
                        <a:pt x="6" y="0"/>
                        <a:pt x="4" y="1"/>
                        <a:pt x="2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7"/>
                        <a:pt x="2" y="7"/>
                        <a:pt x="1" y="8"/>
                      </a:cubicBezTo>
                      <a:cubicBezTo>
                        <a:pt x="1" y="9"/>
                        <a:pt x="0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7" name="Freeform 1527"/>
                <p:cNvSpPr>
                  <a:spLocks/>
                </p:cNvSpPr>
                <p:nvPr/>
              </p:nvSpPr>
              <p:spPr bwMode="auto">
                <a:xfrm>
                  <a:off x="1688" y="2501"/>
                  <a:ext cx="12" cy="11"/>
                </a:xfrm>
                <a:custGeom>
                  <a:avLst/>
                  <a:gdLst>
                    <a:gd name="T0" fmla="*/ 89 w 112"/>
                    <a:gd name="T1" fmla="*/ 51 h 112"/>
                    <a:gd name="T2" fmla="*/ 93 w 112"/>
                    <a:gd name="T3" fmla="*/ 48 h 112"/>
                    <a:gd name="T4" fmla="*/ 112 w 112"/>
                    <a:gd name="T5" fmla="*/ 14 h 112"/>
                    <a:gd name="T6" fmla="*/ 105 w 112"/>
                    <a:gd name="T7" fmla="*/ 11 h 112"/>
                    <a:gd name="T8" fmla="*/ 85 w 112"/>
                    <a:gd name="T9" fmla="*/ 41 h 112"/>
                    <a:gd name="T10" fmla="*/ 85 w 112"/>
                    <a:gd name="T11" fmla="*/ 45 h 112"/>
                    <a:gd name="T12" fmla="*/ 74 w 112"/>
                    <a:gd name="T13" fmla="*/ 41 h 112"/>
                    <a:gd name="T14" fmla="*/ 70 w 112"/>
                    <a:gd name="T15" fmla="*/ 38 h 112"/>
                    <a:gd name="T16" fmla="*/ 82 w 112"/>
                    <a:gd name="T17" fmla="*/ 31 h 112"/>
                    <a:gd name="T18" fmla="*/ 97 w 112"/>
                    <a:gd name="T19" fmla="*/ 4 h 112"/>
                    <a:gd name="T20" fmla="*/ 89 w 112"/>
                    <a:gd name="T21" fmla="*/ 0 h 112"/>
                    <a:gd name="T22" fmla="*/ 74 w 112"/>
                    <a:gd name="T23" fmla="*/ 24 h 112"/>
                    <a:gd name="T24" fmla="*/ 66 w 112"/>
                    <a:gd name="T25" fmla="*/ 34 h 112"/>
                    <a:gd name="T26" fmla="*/ 16 w 112"/>
                    <a:gd name="T27" fmla="*/ 51 h 112"/>
                    <a:gd name="T28" fmla="*/ 28 w 112"/>
                    <a:gd name="T29" fmla="*/ 102 h 112"/>
                    <a:gd name="T30" fmla="*/ 85 w 112"/>
                    <a:gd name="T31" fmla="*/ 92 h 112"/>
                    <a:gd name="T32" fmla="*/ 89 w 112"/>
                    <a:gd name="T33" fmla="*/ 5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9" y="51"/>
                      </a:moveTo>
                      <a:cubicBezTo>
                        <a:pt x="89" y="51"/>
                        <a:pt x="93" y="48"/>
                        <a:pt x="93" y="48"/>
                      </a:cubicBezTo>
                      <a:cubicBezTo>
                        <a:pt x="101" y="38"/>
                        <a:pt x="105" y="24"/>
                        <a:pt x="112" y="14"/>
                      </a:cubicBezTo>
                      <a:cubicBezTo>
                        <a:pt x="105" y="11"/>
                        <a:pt x="105" y="11"/>
                        <a:pt x="105" y="11"/>
                      </a:cubicBezTo>
                      <a:cubicBezTo>
                        <a:pt x="101" y="21"/>
                        <a:pt x="93" y="31"/>
                        <a:pt x="85" y="41"/>
                      </a:cubicBezTo>
                      <a:cubicBezTo>
                        <a:pt x="85" y="45"/>
                        <a:pt x="85" y="45"/>
                        <a:pt x="85" y="45"/>
                      </a:cubicBezTo>
                      <a:cubicBezTo>
                        <a:pt x="82" y="45"/>
                        <a:pt x="78" y="41"/>
                        <a:pt x="74" y="41"/>
                      </a:cubicBezTo>
                      <a:cubicBezTo>
                        <a:pt x="74" y="41"/>
                        <a:pt x="74" y="38"/>
                        <a:pt x="70" y="38"/>
                      </a:cubicBezTo>
                      <a:cubicBezTo>
                        <a:pt x="78" y="34"/>
                        <a:pt x="78" y="34"/>
                        <a:pt x="82" y="31"/>
                      </a:cubicBezTo>
                      <a:cubicBezTo>
                        <a:pt x="85" y="24"/>
                        <a:pt x="89" y="14"/>
                        <a:pt x="97" y="4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82" y="11"/>
                        <a:pt x="78" y="17"/>
                        <a:pt x="74" y="24"/>
                      </a:cubicBezTo>
                      <a:cubicBezTo>
                        <a:pt x="70" y="28"/>
                        <a:pt x="66" y="31"/>
                        <a:pt x="66" y="34"/>
                      </a:cubicBezTo>
                      <a:cubicBezTo>
                        <a:pt x="47" y="28"/>
                        <a:pt x="28" y="34"/>
                        <a:pt x="16" y="51"/>
                      </a:cubicBezTo>
                      <a:cubicBezTo>
                        <a:pt x="0" y="68"/>
                        <a:pt x="8" y="92"/>
                        <a:pt x="28" y="102"/>
                      </a:cubicBezTo>
                      <a:cubicBezTo>
                        <a:pt x="47" y="112"/>
                        <a:pt x="74" y="109"/>
                        <a:pt x="85" y="92"/>
                      </a:cubicBezTo>
                      <a:cubicBezTo>
                        <a:pt x="97" y="79"/>
                        <a:pt x="97" y="65"/>
                        <a:pt x="89" y="5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8" name="Freeform 1528"/>
                <p:cNvSpPr>
                  <a:spLocks/>
                </p:cNvSpPr>
                <p:nvPr/>
              </p:nvSpPr>
              <p:spPr bwMode="auto">
                <a:xfrm>
                  <a:off x="1688" y="2501"/>
                  <a:ext cx="12" cy="11"/>
                </a:xfrm>
                <a:custGeom>
                  <a:avLst/>
                  <a:gdLst>
                    <a:gd name="T0" fmla="*/ 9 w 12"/>
                    <a:gd name="T1" fmla="*/ 5 h 11"/>
                    <a:gd name="T2" fmla="*/ 10 w 12"/>
                    <a:gd name="T3" fmla="*/ 5 h 11"/>
                    <a:gd name="T4" fmla="*/ 12 w 12"/>
                    <a:gd name="T5" fmla="*/ 1 h 11"/>
                    <a:gd name="T6" fmla="*/ 11 w 12"/>
                    <a:gd name="T7" fmla="*/ 1 h 11"/>
                    <a:gd name="T8" fmla="*/ 9 w 12"/>
                    <a:gd name="T9" fmla="*/ 4 h 11"/>
                    <a:gd name="T10" fmla="*/ 9 w 12"/>
                    <a:gd name="T11" fmla="*/ 4 h 11"/>
                    <a:gd name="T12" fmla="*/ 8 w 12"/>
                    <a:gd name="T13" fmla="*/ 4 h 11"/>
                    <a:gd name="T14" fmla="*/ 7 w 12"/>
                    <a:gd name="T15" fmla="*/ 4 h 11"/>
                    <a:gd name="T16" fmla="*/ 8 w 12"/>
                    <a:gd name="T17" fmla="*/ 3 h 11"/>
                    <a:gd name="T18" fmla="*/ 10 w 12"/>
                    <a:gd name="T19" fmla="*/ 0 h 11"/>
                    <a:gd name="T20" fmla="*/ 9 w 12"/>
                    <a:gd name="T21" fmla="*/ 0 h 11"/>
                    <a:gd name="T22" fmla="*/ 8 w 12"/>
                    <a:gd name="T23" fmla="*/ 2 h 11"/>
                    <a:gd name="T24" fmla="*/ 7 w 12"/>
                    <a:gd name="T25" fmla="*/ 3 h 11"/>
                    <a:gd name="T26" fmla="*/ 1 w 12"/>
                    <a:gd name="T27" fmla="*/ 5 h 11"/>
                    <a:gd name="T28" fmla="*/ 3 w 12"/>
                    <a:gd name="T29" fmla="*/ 10 h 11"/>
                    <a:gd name="T30" fmla="*/ 9 w 12"/>
                    <a:gd name="T31" fmla="*/ 9 h 11"/>
                    <a:gd name="T32" fmla="*/ 9 w 12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9" y="5"/>
                      </a:moveTo>
                      <a:cubicBezTo>
                        <a:pt x="9" y="5"/>
                        <a:pt x="10" y="5"/>
                        <a:pt x="10" y="5"/>
                      </a:cubicBezTo>
                      <a:cubicBezTo>
                        <a:pt x="10" y="4"/>
                        <a:pt x="11" y="2"/>
                        <a:pt x="12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2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9" y="1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3"/>
                        <a:pt x="3" y="3"/>
                        <a:pt x="1" y="5"/>
                      </a:cubicBezTo>
                      <a:cubicBezTo>
                        <a:pt x="0" y="7"/>
                        <a:pt x="1" y="9"/>
                        <a:pt x="3" y="10"/>
                      </a:cubicBezTo>
                      <a:cubicBezTo>
                        <a:pt x="5" y="11"/>
                        <a:pt x="8" y="11"/>
                        <a:pt x="9" y="9"/>
                      </a:cubicBezTo>
                      <a:cubicBezTo>
                        <a:pt x="10" y="8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9" name="Freeform 1529"/>
                <p:cNvSpPr>
                  <a:spLocks/>
                </p:cNvSpPr>
                <p:nvPr/>
              </p:nvSpPr>
              <p:spPr bwMode="auto">
                <a:xfrm>
                  <a:off x="2016" y="2089"/>
                  <a:ext cx="10" cy="12"/>
                </a:xfrm>
                <a:custGeom>
                  <a:avLst/>
                  <a:gdLst>
                    <a:gd name="T0" fmla="*/ 21 w 96"/>
                    <a:gd name="T1" fmla="*/ 76 h 112"/>
                    <a:gd name="T2" fmla="*/ 28 w 96"/>
                    <a:gd name="T3" fmla="*/ 70 h 112"/>
                    <a:gd name="T4" fmla="*/ 35 w 96"/>
                    <a:gd name="T5" fmla="*/ 73 h 112"/>
                    <a:gd name="T6" fmla="*/ 38 w 96"/>
                    <a:gd name="T7" fmla="*/ 76 h 112"/>
                    <a:gd name="T8" fmla="*/ 28 w 96"/>
                    <a:gd name="T9" fmla="*/ 89 h 112"/>
                    <a:gd name="T10" fmla="*/ 14 w 96"/>
                    <a:gd name="T11" fmla="*/ 109 h 112"/>
                    <a:gd name="T12" fmla="*/ 21 w 96"/>
                    <a:gd name="T13" fmla="*/ 112 h 112"/>
                    <a:gd name="T14" fmla="*/ 35 w 96"/>
                    <a:gd name="T15" fmla="*/ 93 h 112"/>
                    <a:gd name="T16" fmla="*/ 45 w 96"/>
                    <a:gd name="T17" fmla="*/ 80 h 112"/>
                    <a:gd name="T18" fmla="*/ 86 w 96"/>
                    <a:gd name="T19" fmla="*/ 63 h 112"/>
                    <a:gd name="T20" fmla="*/ 76 w 96"/>
                    <a:gd name="T21" fmla="*/ 14 h 112"/>
                    <a:gd name="T22" fmla="*/ 21 w 96"/>
                    <a:gd name="T23" fmla="*/ 24 h 112"/>
                    <a:gd name="T24" fmla="*/ 21 w 96"/>
                    <a:gd name="T25" fmla="*/ 63 h 112"/>
                    <a:gd name="T26" fmla="*/ 18 w 96"/>
                    <a:gd name="T27" fmla="*/ 70 h 112"/>
                    <a:gd name="T28" fmla="*/ 0 w 96"/>
                    <a:gd name="T29" fmla="*/ 99 h 112"/>
                    <a:gd name="T30" fmla="*/ 7 w 96"/>
                    <a:gd name="T31" fmla="*/ 103 h 112"/>
                    <a:gd name="T32" fmla="*/ 21 w 96"/>
                    <a:gd name="T33" fmla="*/ 7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1" y="76"/>
                      </a:moveTo>
                      <a:cubicBezTo>
                        <a:pt x="24" y="73"/>
                        <a:pt x="24" y="70"/>
                        <a:pt x="28" y="70"/>
                      </a:cubicBezTo>
                      <a:cubicBezTo>
                        <a:pt x="28" y="70"/>
                        <a:pt x="31" y="73"/>
                        <a:pt x="35" y="73"/>
                      </a:cubicBezTo>
                      <a:cubicBezTo>
                        <a:pt x="35" y="76"/>
                        <a:pt x="35" y="76"/>
                        <a:pt x="38" y="76"/>
                      </a:cubicBezTo>
                      <a:cubicBezTo>
                        <a:pt x="31" y="80"/>
                        <a:pt x="31" y="83"/>
                        <a:pt x="28" y="89"/>
                      </a:cubicBezTo>
                      <a:cubicBezTo>
                        <a:pt x="24" y="93"/>
                        <a:pt x="18" y="99"/>
                        <a:pt x="14" y="109"/>
                      </a:cubicBezTo>
                      <a:cubicBezTo>
                        <a:pt x="21" y="112"/>
                        <a:pt x="21" y="112"/>
                        <a:pt x="21" y="112"/>
                      </a:cubicBezTo>
                      <a:cubicBezTo>
                        <a:pt x="24" y="106"/>
                        <a:pt x="28" y="99"/>
                        <a:pt x="35" y="93"/>
                      </a:cubicBezTo>
                      <a:cubicBezTo>
                        <a:pt x="35" y="86"/>
                        <a:pt x="42" y="83"/>
                        <a:pt x="45" y="80"/>
                      </a:cubicBezTo>
                      <a:cubicBezTo>
                        <a:pt x="59" y="83"/>
                        <a:pt x="76" y="80"/>
                        <a:pt x="86" y="63"/>
                      </a:cubicBezTo>
                      <a:cubicBezTo>
                        <a:pt x="96" y="47"/>
                        <a:pt x="93" y="24"/>
                        <a:pt x="76" y="14"/>
                      </a:cubicBezTo>
                      <a:cubicBezTo>
                        <a:pt x="59" y="0"/>
                        <a:pt x="35" y="7"/>
                        <a:pt x="21" y="24"/>
                      </a:cubicBezTo>
                      <a:cubicBezTo>
                        <a:pt x="14" y="37"/>
                        <a:pt x="14" y="50"/>
                        <a:pt x="21" y="63"/>
                      </a:cubicBezTo>
                      <a:cubicBezTo>
                        <a:pt x="21" y="66"/>
                        <a:pt x="18" y="70"/>
                        <a:pt x="18" y="70"/>
                      </a:cubicBezTo>
                      <a:cubicBezTo>
                        <a:pt x="11" y="80"/>
                        <a:pt x="4" y="89"/>
                        <a:pt x="0" y="99"/>
                      </a:cubicBezTo>
                      <a:cubicBezTo>
                        <a:pt x="7" y="103"/>
                        <a:pt x="7" y="103"/>
                        <a:pt x="7" y="103"/>
                      </a:cubicBezTo>
                      <a:cubicBezTo>
                        <a:pt x="11" y="93"/>
                        <a:pt x="14" y="83"/>
                        <a:pt x="21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0" name="Freeform 1530"/>
                <p:cNvSpPr>
                  <a:spLocks/>
                </p:cNvSpPr>
                <p:nvPr/>
              </p:nvSpPr>
              <p:spPr bwMode="auto">
                <a:xfrm>
                  <a:off x="2016" y="2089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7 h 12"/>
                    <a:gd name="T4" fmla="*/ 3 w 10"/>
                    <a:gd name="T5" fmla="*/ 7 h 12"/>
                    <a:gd name="T6" fmla="*/ 4 w 10"/>
                    <a:gd name="T7" fmla="*/ 8 h 12"/>
                    <a:gd name="T8" fmla="*/ 3 w 10"/>
                    <a:gd name="T9" fmla="*/ 9 h 12"/>
                    <a:gd name="T10" fmla="*/ 1 w 10"/>
                    <a:gd name="T11" fmla="*/ 11 h 12"/>
                    <a:gd name="T12" fmla="*/ 2 w 10"/>
                    <a:gd name="T13" fmla="*/ 12 h 12"/>
                    <a:gd name="T14" fmla="*/ 3 w 10"/>
                    <a:gd name="T15" fmla="*/ 10 h 12"/>
                    <a:gd name="T16" fmla="*/ 4 w 10"/>
                    <a:gd name="T17" fmla="*/ 8 h 12"/>
                    <a:gd name="T18" fmla="*/ 9 w 10"/>
                    <a:gd name="T19" fmla="*/ 6 h 12"/>
                    <a:gd name="T20" fmla="*/ 8 w 10"/>
                    <a:gd name="T21" fmla="*/ 1 h 12"/>
                    <a:gd name="T22" fmla="*/ 2 w 10"/>
                    <a:gd name="T23" fmla="*/ 2 h 12"/>
                    <a:gd name="T24" fmla="*/ 2 w 10"/>
                    <a:gd name="T25" fmla="*/ 6 h 12"/>
                    <a:gd name="T26" fmla="*/ 2 w 10"/>
                    <a:gd name="T27" fmla="*/ 7 h 12"/>
                    <a:gd name="T28" fmla="*/ 0 w 10"/>
                    <a:gd name="T29" fmla="*/ 10 h 12"/>
                    <a:gd name="T30" fmla="*/ 0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7"/>
                        <a:pt x="2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4" y="8"/>
                      </a:cubicBezTo>
                      <a:cubicBezTo>
                        <a:pt x="6" y="9"/>
                        <a:pt x="8" y="8"/>
                        <a:pt x="9" y="6"/>
                      </a:cubicBezTo>
                      <a:cubicBezTo>
                        <a:pt x="10" y="5"/>
                        <a:pt x="9" y="2"/>
                        <a:pt x="8" y="1"/>
                      </a:cubicBez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1" y="4"/>
                        <a:pt x="1" y="5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1" y="8"/>
                        <a:pt x="0" y="9"/>
                        <a:pt x="0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1" name="Freeform 1531"/>
                <p:cNvSpPr>
                  <a:spLocks/>
                </p:cNvSpPr>
                <p:nvPr/>
              </p:nvSpPr>
              <p:spPr bwMode="auto">
                <a:xfrm>
                  <a:off x="2006" y="2099"/>
                  <a:ext cx="11" cy="12"/>
                </a:xfrm>
                <a:custGeom>
                  <a:avLst/>
                  <a:gdLst>
                    <a:gd name="T0" fmla="*/ 88 w 112"/>
                    <a:gd name="T1" fmla="*/ 53 h 112"/>
                    <a:gd name="T2" fmla="*/ 92 w 112"/>
                    <a:gd name="T3" fmla="*/ 47 h 112"/>
                    <a:gd name="T4" fmla="*/ 112 w 112"/>
                    <a:gd name="T5" fmla="*/ 17 h 112"/>
                    <a:gd name="T6" fmla="*/ 104 w 112"/>
                    <a:gd name="T7" fmla="*/ 10 h 112"/>
                    <a:gd name="T8" fmla="*/ 84 w 112"/>
                    <a:gd name="T9" fmla="*/ 43 h 112"/>
                    <a:gd name="T10" fmla="*/ 84 w 112"/>
                    <a:gd name="T11" fmla="*/ 47 h 112"/>
                    <a:gd name="T12" fmla="*/ 76 w 112"/>
                    <a:gd name="T13" fmla="*/ 40 h 112"/>
                    <a:gd name="T14" fmla="*/ 72 w 112"/>
                    <a:gd name="T15" fmla="*/ 37 h 112"/>
                    <a:gd name="T16" fmla="*/ 80 w 112"/>
                    <a:gd name="T17" fmla="*/ 30 h 112"/>
                    <a:gd name="T18" fmla="*/ 96 w 112"/>
                    <a:gd name="T19" fmla="*/ 7 h 112"/>
                    <a:gd name="T20" fmla="*/ 88 w 112"/>
                    <a:gd name="T21" fmla="*/ 0 h 112"/>
                    <a:gd name="T22" fmla="*/ 72 w 112"/>
                    <a:gd name="T23" fmla="*/ 27 h 112"/>
                    <a:gd name="T24" fmla="*/ 64 w 112"/>
                    <a:gd name="T25" fmla="*/ 37 h 112"/>
                    <a:gd name="T26" fmla="*/ 12 w 112"/>
                    <a:gd name="T27" fmla="*/ 50 h 112"/>
                    <a:gd name="T28" fmla="*/ 24 w 112"/>
                    <a:gd name="T29" fmla="*/ 99 h 112"/>
                    <a:gd name="T30" fmla="*/ 88 w 112"/>
                    <a:gd name="T31" fmla="*/ 89 h 112"/>
                    <a:gd name="T32" fmla="*/ 88 w 112"/>
                    <a:gd name="T33" fmla="*/ 5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8" y="53"/>
                      </a:moveTo>
                      <a:cubicBezTo>
                        <a:pt x="92" y="50"/>
                        <a:pt x="92" y="50"/>
                        <a:pt x="92" y="47"/>
                      </a:cubicBezTo>
                      <a:cubicBezTo>
                        <a:pt x="100" y="37"/>
                        <a:pt x="108" y="27"/>
                        <a:pt x="112" y="17"/>
                      </a:cubicBezTo>
                      <a:cubicBezTo>
                        <a:pt x="104" y="10"/>
                        <a:pt x="104" y="10"/>
                        <a:pt x="104" y="10"/>
                      </a:cubicBezTo>
                      <a:cubicBezTo>
                        <a:pt x="100" y="24"/>
                        <a:pt x="92" y="33"/>
                        <a:pt x="84" y="43"/>
                      </a:cubicBezTo>
                      <a:cubicBezTo>
                        <a:pt x="84" y="43"/>
                        <a:pt x="84" y="47"/>
                        <a:pt x="84" y="47"/>
                      </a:cubicBezTo>
                      <a:cubicBezTo>
                        <a:pt x="80" y="43"/>
                        <a:pt x="76" y="43"/>
                        <a:pt x="76" y="40"/>
                      </a:cubicBezTo>
                      <a:cubicBezTo>
                        <a:pt x="72" y="40"/>
                        <a:pt x="72" y="40"/>
                        <a:pt x="72" y="37"/>
                      </a:cubicBezTo>
                      <a:cubicBezTo>
                        <a:pt x="76" y="37"/>
                        <a:pt x="76" y="33"/>
                        <a:pt x="80" y="30"/>
                      </a:cubicBezTo>
                      <a:cubicBezTo>
                        <a:pt x="84" y="24"/>
                        <a:pt x="92" y="14"/>
                        <a:pt x="96" y="7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4" y="10"/>
                        <a:pt x="76" y="20"/>
                        <a:pt x="72" y="27"/>
                      </a:cubicBezTo>
                      <a:cubicBezTo>
                        <a:pt x="68" y="30"/>
                        <a:pt x="68" y="33"/>
                        <a:pt x="64" y="37"/>
                      </a:cubicBezTo>
                      <a:cubicBezTo>
                        <a:pt x="44" y="30"/>
                        <a:pt x="24" y="37"/>
                        <a:pt x="12" y="50"/>
                      </a:cubicBezTo>
                      <a:cubicBezTo>
                        <a:pt x="0" y="66"/>
                        <a:pt x="4" y="89"/>
                        <a:pt x="24" y="99"/>
                      </a:cubicBezTo>
                      <a:cubicBezTo>
                        <a:pt x="48" y="112"/>
                        <a:pt x="72" y="109"/>
                        <a:pt x="88" y="89"/>
                      </a:cubicBezTo>
                      <a:cubicBezTo>
                        <a:pt x="96" y="80"/>
                        <a:pt x="96" y="63"/>
                        <a:pt x="88" y="5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2" name="Freeform 1532"/>
                <p:cNvSpPr>
                  <a:spLocks/>
                </p:cNvSpPr>
                <p:nvPr/>
              </p:nvSpPr>
              <p:spPr bwMode="auto">
                <a:xfrm>
                  <a:off x="2006" y="2099"/>
                  <a:ext cx="11" cy="12"/>
                </a:xfrm>
                <a:custGeom>
                  <a:avLst/>
                  <a:gdLst>
                    <a:gd name="T0" fmla="*/ 9 w 11"/>
                    <a:gd name="T1" fmla="*/ 5 h 12"/>
                    <a:gd name="T2" fmla="*/ 9 w 11"/>
                    <a:gd name="T3" fmla="*/ 5 h 12"/>
                    <a:gd name="T4" fmla="*/ 11 w 11"/>
                    <a:gd name="T5" fmla="*/ 2 h 12"/>
                    <a:gd name="T6" fmla="*/ 11 w 11"/>
                    <a:gd name="T7" fmla="*/ 1 h 12"/>
                    <a:gd name="T8" fmla="*/ 8 w 11"/>
                    <a:gd name="T9" fmla="*/ 4 h 12"/>
                    <a:gd name="T10" fmla="*/ 8 w 11"/>
                    <a:gd name="T11" fmla="*/ 5 h 12"/>
                    <a:gd name="T12" fmla="*/ 8 w 11"/>
                    <a:gd name="T13" fmla="*/ 4 h 12"/>
                    <a:gd name="T14" fmla="*/ 7 w 11"/>
                    <a:gd name="T15" fmla="*/ 4 h 12"/>
                    <a:gd name="T16" fmla="*/ 8 w 11"/>
                    <a:gd name="T17" fmla="*/ 3 h 12"/>
                    <a:gd name="T18" fmla="*/ 10 w 11"/>
                    <a:gd name="T19" fmla="*/ 1 h 12"/>
                    <a:gd name="T20" fmla="*/ 9 w 11"/>
                    <a:gd name="T21" fmla="*/ 0 h 12"/>
                    <a:gd name="T22" fmla="*/ 7 w 11"/>
                    <a:gd name="T23" fmla="*/ 3 h 12"/>
                    <a:gd name="T24" fmla="*/ 6 w 11"/>
                    <a:gd name="T25" fmla="*/ 4 h 12"/>
                    <a:gd name="T26" fmla="*/ 1 w 11"/>
                    <a:gd name="T27" fmla="*/ 5 h 12"/>
                    <a:gd name="T28" fmla="*/ 2 w 11"/>
                    <a:gd name="T29" fmla="*/ 10 h 12"/>
                    <a:gd name="T30" fmla="*/ 9 w 11"/>
                    <a:gd name="T31" fmla="*/ 9 h 12"/>
                    <a:gd name="T32" fmla="*/ 9 w 11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4"/>
                        <a:pt x="11" y="3"/>
                        <a:pt x="11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2"/>
                        <a:pt x="9" y="3"/>
                        <a:pt x="8" y="4"/>
                      </a:cubicBezTo>
                      <a:cubicBezTo>
                        <a:pt x="8" y="4"/>
                        <a:pt x="8" y="5"/>
                        <a:pt x="8" y="5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8" y="2"/>
                        <a:pt x="9" y="1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1"/>
                        <a:pt x="8" y="2"/>
                        <a:pt x="7" y="3"/>
                      </a:cubicBezTo>
                      <a:cubicBezTo>
                        <a:pt x="7" y="3"/>
                        <a:pt x="7" y="3"/>
                        <a:pt x="6" y="4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0" y="7"/>
                        <a:pt x="0" y="9"/>
                        <a:pt x="2" y="10"/>
                      </a:cubicBezTo>
                      <a:cubicBezTo>
                        <a:pt x="5" y="12"/>
                        <a:pt x="7" y="11"/>
                        <a:pt x="9" y="9"/>
                      </a:cubicBezTo>
                      <a:cubicBezTo>
                        <a:pt x="10" y="8"/>
                        <a:pt x="10" y="7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3" name="Freeform 1533"/>
                <p:cNvSpPr>
                  <a:spLocks/>
                </p:cNvSpPr>
                <p:nvPr/>
              </p:nvSpPr>
              <p:spPr bwMode="auto">
                <a:xfrm>
                  <a:off x="1705" y="2495"/>
                  <a:ext cx="11" cy="12"/>
                </a:xfrm>
                <a:custGeom>
                  <a:avLst/>
                  <a:gdLst>
                    <a:gd name="T0" fmla="*/ 24 w 112"/>
                    <a:gd name="T1" fmla="*/ 76 h 112"/>
                    <a:gd name="T2" fmla="*/ 32 w 112"/>
                    <a:gd name="T3" fmla="*/ 70 h 112"/>
                    <a:gd name="T4" fmla="*/ 40 w 112"/>
                    <a:gd name="T5" fmla="*/ 73 h 112"/>
                    <a:gd name="T6" fmla="*/ 44 w 112"/>
                    <a:gd name="T7" fmla="*/ 76 h 112"/>
                    <a:gd name="T8" fmla="*/ 32 w 112"/>
                    <a:gd name="T9" fmla="*/ 89 h 112"/>
                    <a:gd name="T10" fmla="*/ 20 w 112"/>
                    <a:gd name="T11" fmla="*/ 109 h 112"/>
                    <a:gd name="T12" fmla="*/ 28 w 112"/>
                    <a:gd name="T13" fmla="*/ 112 h 112"/>
                    <a:gd name="T14" fmla="*/ 40 w 112"/>
                    <a:gd name="T15" fmla="*/ 93 h 112"/>
                    <a:gd name="T16" fmla="*/ 52 w 112"/>
                    <a:gd name="T17" fmla="*/ 80 h 112"/>
                    <a:gd name="T18" fmla="*/ 100 w 112"/>
                    <a:gd name="T19" fmla="*/ 63 h 112"/>
                    <a:gd name="T20" fmla="*/ 88 w 112"/>
                    <a:gd name="T21" fmla="*/ 10 h 112"/>
                    <a:gd name="T22" fmla="*/ 24 w 112"/>
                    <a:gd name="T23" fmla="*/ 24 h 112"/>
                    <a:gd name="T24" fmla="*/ 24 w 112"/>
                    <a:gd name="T25" fmla="*/ 63 h 112"/>
                    <a:gd name="T26" fmla="*/ 20 w 112"/>
                    <a:gd name="T27" fmla="*/ 73 h 112"/>
                    <a:gd name="T28" fmla="*/ 0 w 112"/>
                    <a:gd name="T29" fmla="*/ 99 h 112"/>
                    <a:gd name="T30" fmla="*/ 8 w 112"/>
                    <a:gd name="T31" fmla="*/ 103 h 112"/>
                    <a:gd name="T32" fmla="*/ 24 w 112"/>
                    <a:gd name="T33" fmla="*/ 7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24" y="76"/>
                      </a:moveTo>
                      <a:cubicBezTo>
                        <a:pt x="28" y="73"/>
                        <a:pt x="28" y="70"/>
                        <a:pt x="32" y="70"/>
                      </a:cubicBezTo>
                      <a:cubicBezTo>
                        <a:pt x="32" y="70"/>
                        <a:pt x="36" y="73"/>
                        <a:pt x="40" y="73"/>
                      </a:cubicBezTo>
                      <a:cubicBezTo>
                        <a:pt x="40" y="76"/>
                        <a:pt x="44" y="76"/>
                        <a:pt x="44" y="76"/>
                      </a:cubicBezTo>
                      <a:cubicBezTo>
                        <a:pt x="40" y="80"/>
                        <a:pt x="36" y="83"/>
                        <a:pt x="32" y="89"/>
                      </a:cubicBezTo>
                      <a:cubicBezTo>
                        <a:pt x="28" y="93"/>
                        <a:pt x="24" y="99"/>
                        <a:pt x="20" y="109"/>
                      </a:cubicBezTo>
                      <a:cubicBezTo>
                        <a:pt x="28" y="112"/>
                        <a:pt x="28" y="112"/>
                        <a:pt x="28" y="112"/>
                      </a:cubicBezTo>
                      <a:cubicBezTo>
                        <a:pt x="32" y="106"/>
                        <a:pt x="36" y="96"/>
                        <a:pt x="40" y="93"/>
                      </a:cubicBezTo>
                      <a:cubicBezTo>
                        <a:pt x="44" y="86"/>
                        <a:pt x="48" y="83"/>
                        <a:pt x="52" y="80"/>
                      </a:cubicBezTo>
                      <a:cubicBezTo>
                        <a:pt x="72" y="83"/>
                        <a:pt x="88" y="76"/>
                        <a:pt x="100" y="63"/>
                      </a:cubicBezTo>
                      <a:cubicBezTo>
                        <a:pt x="112" y="47"/>
                        <a:pt x="108" y="20"/>
                        <a:pt x="88" y="10"/>
                      </a:cubicBezTo>
                      <a:cubicBezTo>
                        <a:pt x="68" y="0"/>
                        <a:pt x="36" y="7"/>
                        <a:pt x="24" y="24"/>
                      </a:cubicBezTo>
                      <a:cubicBezTo>
                        <a:pt x="16" y="37"/>
                        <a:pt x="16" y="50"/>
                        <a:pt x="24" y="63"/>
                      </a:cubicBezTo>
                      <a:cubicBezTo>
                        <a:pt x="24" y="66"/>
                        <a:pt x="20" y="70"/>
                        <a:pt x="20" y="73"/>
                      </a:cubicBezTo>
                      <a:cubicBezTo>
                        <a:pt x="12" y="80"/>
                        <a:pt x="8" y="89"/>
                        <a:pt x="0" y="99"/>
                      </a:cubicBezTo>
                      <a:cubicBezTo>
                        <a:pt x="8" y="103"/>
                        <a:pt x="8" y="103"/>
                        <a:pt x="8" y="103"/>
                      </a:cubicBezTo>
                      <a:cubicBezTo>
                        <a:pt x="16" y="93"/>
                        <a:pt x="20" y="83"/>
                        <a:pt x="24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4" name="Freeform 1534"/>
                <p:cNvSpPr>
                  <a:spLocks/>
                </p:cNvSpPr>
                <p:nvPr/>
              </p:nvSpPr>
              <p:spPr bwMode="auto">
                <a:xfrm>
                  <a:off x="1705" y="2495"/>
                  <a:ext cx="11" cy="12"/>
                </a:xfrm>
                <a:custGeom>
                  <a:avLst/>
                  <a:gdLst>
                    <a:gd name="T0" fmla="*/ 2 w 11"/>
                    <a:gd name="T1" fmla="*/ 9 h 12"/>
                    <a:gd name="T2" fmla="*/ 3 w 11"/>
                    <a:gd name="T3" fmla="*/ 8 h 12"/>
                    <a:gd name="T4" fmla="*/ 4 w 11"/>
                    <a:gd name="T5" fmla="*/ 8 h 12"/>
                    <a:gd name="T6" fmla="*/ 4 w 11"/>
                    <a:gd name="T7" fmla="*/ 9 h 12"/>
                    <a:gd name="T8" fmla="*/ 3 w 11"/>
                    <a:gd name="T9" fmla="*/ 10 h 12"/>
                    <a:gd name="T10" fmla="*/ 2 w 11"/>
                    <a:gd name="T11" fmla="*/ 12 h 12"/>
                    <a:gd name="T12" fmla="*/ 3 w 11"/>
                    <a:gd name="T13" fmla="*/ 12 h 12"/>
                    <a:gd name="T14" fmla="*/ 4 w 11"/>
                    <a:gd name="T15" fmla="*/ 10 h 12"/>
                    <a:gd name="T16" fmla="*/ 5 w 11"/>
                    <a:gd name="T17" fmla="*/ 9 h 12"/>
                    <a:gd name="T18" fmla="*/ 10 w 11"/>
                    <a:gd name="T19" fmla="*/ 7 h 12"/>
                    <a:gd name="T20" fmla="*/ 9 w 11"/>
                    <a:gd name="T21" fmla="*/ 2 h 12"/>
                    <a:gd name="T22" fmla="*/ 2 w 11"/>
                    <a:gd name="T23" fmla="*/ 3 h 12"/>
                    <a:gd name="T24" fmla="*/ 2 w 11"/>
                    <a:gd name="T25" fmla="*/ 7 h 12"/>
                    <a:gd name="T26" fmla="*/ 2 w 11"/>
                    <a:gd name="T27" fmla="*/ 8 h 12"/>
                    <a:gd name="T28" fmla="*/ 0 w 11"/>
                    <a:gd name="T29" fmla="*/ 11 h 12"/>
                    <a:gd name="T30" fmla="*/ 0 w 11"/>
                    <a:gd name="T31" fmla="*/ 11 h 12"/>
                    <a:gd name="T32" fmla="*/ 2 w 11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2" y="9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3" y="9"/>
                        <a:pt x="3" y="10"/>
                      </a:cubicBezTo>
                      <a:cubicBezTo>
                        <a:pt x="3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3" y="11"/>
                        <a:pt x="4" y="10"/>
                      </a:cubicBezTo>
                      <a:cubicBezTo>
                        <a:pt x="4" y="10"/>
                        <a:pt x="5" y="9"/>
                        <a:pt x="5" y="9"/>
                      </a:cubicBezTo>
                      <a:cubicBezTo>
                        <a:pt x="7" y="9"/>
                        <a:pt x="9" y="9"/>
                        <a:pt x="10" y="7"/>
                      </a:cubicBezTo>
                      <a:cubicBezTo>
                        <a:pt x="11" y="5"/>
                        <a:pt x="11" y="3"/>
                        <a:pt x="9" y="2"/>
                      </a:cubicBezTo>
                      <a:cubicBezTo>
                        <a:pt x="7" y="0"/>
                        <a:pt x="3" y="1"/>
                        <a:pt x="2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1" y="9"/>
                        <a:pt x="0" y="10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10"/>
                        <a:pt x="2" y="9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5" name="Freeform 1535"/>
                <p:cNvSpPr>
                  <a:spLocks/>
                </p:cNvSpPr>
                <p:nvPr/>
              </p:nvSpPr>
              <p:spPr bwMode="auto">
                <a:xfrm>
                  <a:off x="1696" y="2506"/>
                  <a:ext cx="12" cy="12"/>
                </a:xfrm>
                <a:custGeom>
                  <a:avLst/>
                  <a:gdLst>
                    <a:gd name="T0" fmla="*/ 88 w 112"/>
                    <a:gd name="T1" fmla="*/ 51 h 112"/>
                    <a:gd name="T2" fmla="*/ 92 w 112"/>
                    <a:gd name="T3" fmla="*/ 45 h 112"/>
                    <a:gd name="T4" fmla="*/ 112 w 112"/>
                    <a:gd name="T5" fmla="*/ 14 h 112"/>
                    <a:gd name="T6" fmla="*/ 104 w 112"/>
                    <a:gd name="T7" fmla="*/ 7 h 112"/>
                    <a:gd name="T8" fmla="*/ 84 w 112"/>
                    <a:gd name="T9" fmla="*/ 41 h 112"/>
                    <a:gd name="T10" fmla="*/ 84 w 112"/>
                    <a:gd name="T11" fmla="*/ 45 h 112"/>
                    <a:gd name="T12" fmla="*/ 76 w 112"/>
                    <a:gd name="T13" fmla="*/ 38 h 112"/>
                    <a:gd name="T14" fmla="*/ 72 w 112"/>
                    <a:gd name="T15" fmla="*/ 38 h 112"/>
                    <a:gd name="T16" fmla="*/ 80 w 112"/>
                    <a:gd name="T17" fmla="*/ 28 h 112"/>
                    <a:gd name="T18" fmla="*/ 92 w 112"/>
                    <a:gd name="T19" fmla="*/ 4 h 112"/>
                    <a:gd name="T20" fmla="*/ 84 w 112"/>
                    <a:gd name="T21" fmla="*/ 0 h 112"/>
                    <a:gd name="T22" fmla="*/ 72 w 112"/>
                    <a:gd name="T23" fmla="*/ 24 h 112"/>
                    <a:gd name="T24" fmla="*/ 64 w 112"/>
                    <a:gd name="T25" fmla="*/ 34 h 112"/>
                    <a:gd name="T26" fmla="*/ 12 w 112"/>
                    <a:gd name="T27" fmla="*/ 51 h 112"/>
                    <a:gd name="T28" fmla="*/ 28 w 112"/>
                    <a:gd name="T29" fmla="*/ 102 h 112"/>
                    <a:gd name="T30" fmla="*/ 88 w 112"/>
                    <a:gd name="T31" fmla="*/ 92 h 112"/>
                    <a:gd name="T32" fmla="*/ 88 w 112"/>
                    <a:gd name="T33" fmla="*/ 5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88" y="51"/>
                      </a:moveTo>
                      <a:cubicBezTo>
                        <a:pt x="92" y="48"/>
                        <a:pt x="92" y="48"/>
                        <a:pt x="92" y="45"/>
                      </a:cubicBezTo>
                      <a:cubicBezTo>
                        <a:pt x="100" y="34"/>
                        <a:pt x="108" y="24"/>
                        <a:pt x="112" y="14"/>
                      </a:cubicBezTo>
                      <a:cubicBezTo>
                        <a:pt x="104" y="7"/>
                        <a:pt x="104" y="7"/>
                        <a:pt x="104" y="7"/>
                      </a:cubicBezTo>
                      <a:cubicBezTo>
                        <a:pt x="100" y="21"/>
                        <a:pt x="92" y="31"/>
                        <a:pt x="84" y="41"/>
                      </a:cubicBezTo>
                      <a:cubicBezTo>
                        <a:pt x="84" y="41"/>
                        <a:pt x="84" y="45"/>
                        <a:pt x="84" y="45"/>
                      </a:cubicBezTo>
                      <a:cubicBezTo>
                        <a:pt x="80" y="41"/>
                        <a:pt x="76" y="41"/>
                        <a:pt x="76" y="38"/>
                      </a:cubicBezTo>
                      <a:cubicBezTo>
                        <a:pt x="72" y="38"/>
                        <a:pt x="72" y="38"/>
                        <a:pt x="72" y="38"/>
                      </a:cubicBezTo>
                      <a:cubicBezTo>
                        <a:pt x="76" y="34"/>
                        <a:pt x="76" y="31"/>
                        <a:pt x="80" y="28"/>
                      </a:cubicBezTo>
                      <a:cubicBezTo>
                        <a:pt x="84" y="21"/>
                        <a:pt x="88" y="14"/>
                        <a:pt x="92" y="4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0" y="7"/>
                        <a:pt x="76" y="17"/>
                        <a:pt x="72" y="24"/>
                      </a:cubicBezTo>
                      <a:cubicBezTo>
                        <a:pt x="68" y="28"/>
                        <a:pt x="64" y="31"/>
                        <a:pt x="64" y="34"/>
                      </a:cubicBezTo>
                      <a:cubicBezTo>
                        <a:pt x="44" y="31"/>
                        <a:pt x="24" y="38"/>
                        <a:pt x="12" y="51"/>
                      </a:cubicBezTo>
                      <a:cubicBezTo>
                        <a:pt x="0" y="68"/>
                        <a:pt x="8" y="92"/>
                        <a:pt x="28" y="102"/>
                      </a:cubicBezTo>
                      <a:cubicBezTo>
                        <a:pt x="48" y="112"/>
                        <a:pt x="76" y="109"/>
                        <a:pt x="88" y="92"/>
                      </a:cubicBezTo>
                      <a:cubicBezTo>
                        <a:pt x="100" y="79"/>
                        <a:pt x="100" y="62"/>
                        <a:pt x="88" y="51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6" name="Freeform 1536"/>
                <p:cNvSpPr>
                  <a:spLocks/>
                </p:cNvSpPr>
                <p:nvPr/>
              </p:nvSpPr>
              <p:spPr bwMode="auto">
                <a:xfrm>
                  <a:off x="1696" y="2506"/>
                  <a:ext cx="12" cy="11"/>
                </a:xfrm>
                <a:custGeom>
                  <a:avLst/>
                  <a:gdLst>
                    <a:gd name="T0" fmla="*/ 9 w 12"/>
                    <a:gd name="T1" fmla="*/ 5 h 11"/>
                    <a:gd name="T2" fmla="*/ 10 w 12"/>
                    <a:gd name="T3" fmla="*/ 4 h 11"/>
                    <a:gd name="T4" fmla="*/ 12 w 12"/>
                    <a:gd name="T5" fmla="*/ 1 h 11"/>
                    <a:gd name="T6" fmla="*/ 11 w 12"/>
                    <a:gd name="T7" fmla="*/ 0 h 11"/>
                    <a:gd name="T8" fmla="*/ 9 w 12"/>
                    <a:gd name="T9" fmla="*/ 4 h 11"/>
                    <a:gd name="T10" fmla="*/ 9 w 12"/>
                    <a:gd name="T11" fmla="*/ 4 h 11"/>
                    <a:gd name="T12" fmla="*/ 8 w 12"/>
                    <a:gd name="T13" fmla="*/ 4 h 11"/>
                    <a:gd name="T14" fmla="*/ 8 w 12"/>
                    <a:gd name="T15" fmla="*/ 4 h 11"/>
                    <a:gd name="T16" fmla="*/ 9 w 12"/>
                    <a:gd name="T17" fmla="*/ 3 h 11"/>
                    <a:gd name="T18" fmla="*/ 10 w 12"/>
                    <a:gd name="T19" fmla="*/ 0 h 11"/>
                    <a:gd name="T20" fmla="*/ 9 w 12"/>
                    <a:gd name="T21" fmla="*/ 0 h 11"/>
                    <a:gd name="T22" fmla="*/ 8 w 12"/>
                    <a:gd name="T23" fmla="*/ 2 h 11"/>
                    <a:gd name="T24" fmla="*/ 7 w 12"/>
                    <a:gd name="T25" fmla="*/ 3 h 11"/>
                    <a:gd name="T26" fmla="*/ 1 w 12"/>
                    <a:gd name="T27" fmla="*/ 5 h 11"/>
                    <a:gd name="T28" fmla="*/ 3 w 12"/>
                    <a:gd name="T29" fmla="*/ 10 h 11"/>
                    <a:gd name="T30" fmla="*/ 9 w 12"/>
                    <a:gd name="T31" fmla="*/ 9 h 11"/>
                    <a:gd name="T32" fmla="*/ 9 w 12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1">
                      <a:moveTo>
                        <a:pt x="9" y="5"/>
                      </a:moveTo>
                      <a:cubicBezTo>
                        <a:pt x="10" y="5"/>
                        <a:pt x="10" y="5"/>
                        <a:pt x="10" y="4"/>
                      </a:cubicBezTo>
                      <a:cubicBezTo>
                        <a:pt x="11" y="3"/>
                        <a:pt x="12" y="2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2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3"/>
                        <a:pt x="9" y="3"/>
                      </a:cubicBezTo>
                      <a:cubicBezTo>
                        <a:pt x="9" y="2"/>
                        <a:pt x="9" y="1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3"/>
                        <a:pt x="3" y="4"/>
                        <a:pt x="1" y="5"/>
                      </a:cubicBezTo>
                      <a:cubicBezTo>
                        <a:pt x="0" y="7"/>
                        <a:pt x="1" y="9"/>
                        <a:pt x="3" y="10"/>
                      </a:cubicBezTo>
                      <a:cubicBezTo>
                        <a:pt x="5" y="11"/>
                        <a:pt x="8" y="11"/>
                        <a:pt x="9" y="9"/>
                      </a:cubicBezTo>
                      <a:cubicBezTo>
                        <a:pt x="11" y="8"/>
                        <a:pt x="11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7" name="Freeform 1537"/>
                <p:cNvSpPr>
                  <a:spLocks/>
                </p:cNvSpPr>
                <p:nvPr/>
              </p:nvSpPr>
              <p:spPr bwMode="auto">
                <a:xfrm>
                  <a:off x="2007" y="2084"/>
                  <a:ext cx="10" cy="12"/>
                </a:xfrm>
                <a:custGeom>
                  <a:avLst/>
                  <a:gdLst>
                    <a:gd name="T0" fmla="*/ 21 w 96"/>
                    <a:gd name="T1" fmla="*/ 76 h 112"/>
                    <a:gd name="T2" fmla="*/ 24 w 96"/>
                    <a:gd name="T3" fmla="*/ 70 h 112"/>
                    <a:gd name="T4" fmla="*/ 35 w 96"/>
                    <a:gd name="T5" fmla="*/ 76 h 112"/>
                    <a:gd name="T6" fmla="*/ 38 w 96"/>
                    <a:gd name="T7" fmla="*/ 76 h 112"/>
                    <a:gd name="T8" fmla="*/ 28 w 96"/>
                    <a:gd name="T9" fmla="*/ 89 h 112"/>
                    <a:gd name="T10" fmla="*/ 14 w 96"/>
                    <a:gd name="T11" fmla="*/ 109 h 112"/>
                    <a:gd name="T12" fmla="*/ 24 w 96"/>
                    <a:gd name="T13" fmla="*/ 112 h 112"/>
                    <a:gd name="T14" fmla="*/ 35 w 96"/>
                    <a:gd name="T15" fmla="*/ 93 h 112"/>
                    <a:gd name="T16" fmla="*/ 45 w 96"/>
                    <a:gd name="T17" fmla="*/ 80 h 112"/>
                    <a:gd name="T18" fmla="*/ 86 w 96"/>
                    <a:gd name="T19" fmla="*/ 63 h 112"/>
                    <a:gd name="T20" fmla="*/ 72 w 96"/>
                    <a:gd name="T21" fmla="*/ 14 h 112"/>
                    <a:gd name="T22" fmla="*/ 21 w 96"/>
                    <a:gd name="T23" fmla="*/ 24 h 112"/>
                    <a:gd name="T24" fmla="*/ 21 w 96"/>
                    <a:gd name="T25" fmla="*/ 63 h 112"/>
                    <a:gd name="T26" fmla="*/ 14 w 96"/>
                    <a:gd name="T27" fmla="*/ 73 h 112"/>
                    <a:gd name="T28" fmla="*/ 0 w 96"/>
                    <a:gd name="T29" fmla="*/ 99 h 112"/>
                    <a:gd name="T30" fmla="*/ 7 w 96"/>
                    <a:gd name="T31" fmla="*/ 106 h 112"/>
                    <a:gd name="T32" fmla="*/ 21 w 96"/>
                    <a:gd name="T33" fmla="*/ 7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1" y="76"/>
                      </a:moveTo>
                      <a:cubicBezTo>
                        <a:pt x="24" y="73"/>
                        <a:pt x="24" y="73"/>
                        <a:pt x="24" y="70"/>
                      </a:cubicBezTo>
                      <a:cubicBezTo>
                        <a:pt x="28" y="73"/>
                        <a:pt x="31" y="73"/>
                        <a:pt x="35" y="76"/>
                      </a:cubicBezTo>
                      <a:cubicBezTo>
                        <a:pt x="35" y="76"/>
                        <a:pt x="35" y="76"/>
                        <a:pt x="38" y="76"/>
                      </a:cubicBezTo>
                      <a:cubicBezTo>
                        <a:pt x="31" y="83"/>
                        <a:pt x="31" y="86"/>
                        <a:pt x="28" y="89"/>
                      </a:cubicBezTo>
                      <a:cubicBezTo>
                        <a:pt x="24" y="96"/>
                        <a:pt x="18" y="103"/>
                        <a:pt x="14" y="109"/>
                      </a:cubicBezTo>
                      <a:cubicBezTo>
                        <a:pt x="24" y="112"/>
                        <a:pt x="24" y="112"/>
                        <a:pt x="24" y="112"/>
                      </a:cubicBezTo>
                      <a:cubicBezTo>
                        <a:pt x="28" y="106"/>
                        <a:pt x="28" y="99"/>
                        <a:pt x="35" y="93"/>
                      </a:cubicBezTo>
                      <a:cubicBezTo>
                        <a:pt x="35" y="89"/>
                        <a:pt x="42" y="86"/>
                        <a:pt x="45" y="80"/>
                      </a:cubicBezTo>
                      <a:cubicBezTo>
                        <a:pt x="59" y="83"/>
                        <a:pt x="76" y="76"/>
                        <a:pt x="86" y="63"/>
                      </a:cubicBezTo>
                      <a:cubicBezTo>
                        <a:pt x="96" y="47"/>
                        <a:pt x="93" y="24"/>
                        <a:pt x="72" y="14"/>
                      </a:cubicBezTo>
                      <a:cubicBezTo>
                        <a:pt x="55" y="0"/>
                        <a:pt x="31" y="7"/>
                        <a:pt x="21" y="24"/>
                      </a:cubicBezTo>
                      <a:cubicBezTo>
                        <a:pt x="11" y="37"/>
                        <a:pt x="14" y="53"/>
                        <a:pt x="21" y="63"/>
                      </a:cubicBezTo>
                      <a:cubicBezTo>
                        <a:pt x="18" y="66"/>
                        <a:pt x="18" y="70"/>
                        <a:pt x="14" y="73"/>
                      </a:cubicBezTo>
                      <a:cubicBezTo>
                        <a:pt x="11" y="83"/>
                        <a:pt x="4" y="93"/>
                        <a:pt x="0" y="99"/>
                      </a:cubicBezTo>
                      <a:cubicBezTo>
                        <a:pt x="7" y="106"/>
                        <a:pt x="7" y="106"/>
                        <a:pt x="7" y="106"/>
                      </a:cubicBezTo>
                      <a:cubicBezTo>
                        <a:pt x="11" y="93"/>
                        <a:pt x="14" y="86"/>
                        <a:pt x="21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8" name="Freeform 1538"/>
                <p:cNvSpPr>
                  <a:spLocks/>
                </p:cNvSpPr>
                <p:nvPr/>
              </p:nvSpPr>
              <p:spPr bwMode="auto">
                <a:xfrm>
                  <a:off x="2007" y="2084"/>
                  <a:ext cx="10" cy="11"/>
                </a:xfrm>
                <a:custGeom>
                  <a:avLst/>
                  <a:gdLst>
                    <a:gd name="T0" fmla="*/ 2 w 10"/>
                    <a:gd name="T1" fmla="*/ 8 h 11"/>
                    <a:gd name="T2" fmla="*/ 3 w 10"/>
                    <a:gd name="T3" fmla="*/ 7 h 11"/>
                    <a:gd name="T4" fmla="*/ 4 w 10"/>
                    <a:gd name="T5" fmla="*/ 8 h 11"/>
                    <a:gd name="T6" fmla="*/ 4 w 10"/>
                    <a:gd name="T7" fmla="*/ 8 h 11"/>
                    <a:gd name="T8" fmla="*/ 3 w 10"/>
                    <a:gd name="T9" fmla="*/ 9 h 11"/>
                    <a:gd name="T10" fmla="*/ 2 w 10"/>
                    <a:gd name="T11" fmla="*/ 11 h 11"/>
                    <a:gd name="T12" fmla="*/ 3 w 10"/>
                    <a:gd name="T13" fmla="*/ 11 h 11"/>
                    <a:gd name="T14" fmla="*/ 4 w 10"/>
                    <a:gd name="T15" fmla="*/ 9 h 11"/>
                    <a:gd name="T16" fmla="*/ 5 w 10"/>
                    <a:gd name="T17" fmla="*/ 8 h 11"/>
                    <a:gd name="T18" fmla="*/ 9 w 10"/>
                    <a:gd name="T19" fmla="*/ 6 h 11"/>
                    <a:gd name="T20" fmla="*/ 8 w 10"/>
                    <a:gd name="T21" fmla="*/ 1 h 11"/>
                    <a:gd name="T22" fmla="*/ 2 w 10"/>
                    <a:gd name="T23" fmla="*/ 2 h 11"/>
                    <a:gd name="T24" fmla="*/ 2 w 10"/>
                    <a:gd name="T25" fmla="*/ 6 h 11"/>
                    <a:gd name="T26" fmla="*/ 2 w 10"/>
                    <a:gd name="T27" fmla="*/ 7 h 11"/>
                    <a:gd name="T28" fmla="*/ 0 w 10"/>
                    <a:gd name="T29" fmla="*/ 10 h 11"/>
                    <a:gd name="T30" fmla="*/ 1 w 10"/>
                    <a:gd name="T31" fmla="*/ 11 h 11"/>
                    <a:gd name="T32" fmla="*/ 2 w 10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2" y="8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3" y="10"/>
                        <a:pt x="2" y="11"/>
                        <a:pt x="2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1"/>
                        <a:pt x="3" y="10"/>
                        <a:pt x="4" y="9"/>
                      </a:cubicBezTo>
                      <a:cubicBezTo>
                        <a:pt x="4" y="9"/>
                        <a:pt x="5" y="9"/>
                        <a:pt x="5" y="8"/>
                      </a:cubicBezTo>
                      <a:cubicBezTo>
                        <a:pt x="6" y="8"/>
                        <a:pt x="8" y="8"/>
                        <a:pt x="9" y="6"/>
                      </a:cubicBezTo>
                      <a:cubicBezTo>
                        <a:pt x="10" y="5"/>
                        <a:pt x="10" y="2"/>
                        <a:pt x="8" y="1"/>
                      </a:cubicBez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1" y="4"/>
                        <a:pt x="2" y="5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9"/>
                        <a:pt x="2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9" name="Freeform 1539"/>
                <p:cNvSpPr>
                  <a:spLocks/>
                </p:cNvSpPr>
                <p:nvPr/>
              </p:nvSpPr>
              <p:spPr bwMode="auto">
                <a:xfrm>
                  <a:off x="1999" y="2096"/>
                  <a:ext cx="10" cy="10"/>
                </a:xfrm>
                <a:custGeom>
                  <a:avLst/>
                  <a:gdLst>
                    <a:gd name="T0" fmla="*/ 76 w 96"/>
                    <a:gd name="T1" fmla="*/ 43 h 96"/>
                    <a:gd name="T2" fmla="*/ 79 w 96"/>
                    <a:gd name="T3" fmla="*/ 40 h 96"/>
                    <a:gd name="T4" fmla="*/ 96 w 96"/>
                    <a:gd name="T5" fmla="*/ 12 h 96"/>
                    <a:gd name="T6" fmla="*/ 90 w 96"/>
                    <a:gd name="T7" fmla="*/ 9 h 96"/>
                    <a:gd name="T8" fmla="*/ 72 w 96"/>
                    <a:gd name="T9" fmla="*/ 34 h 96"/>
                    <a:gd name="T10" fmla="*/ 69 w 96"/>
                    <a:gd name="T11" fmla="*/ 37 h 96"/>
                    <a:gd name="T12" fmla="*/ 62 w 96"/>
                    <a:gd name="T13" fmla="*/ 34 h 96"/>
                    <a:gd name="T14" fmla="*/ 59 w 96"/>
                    <a:gd name="T15" fmla="*/ 32 h 96"/>
                    <a:gd name="T16" fmla="*/ 66 w 96"/>
                    <a:gd name="T17" fmla="*/ 26 h 96"/>
                    <a:gd name="T18" fmla="*/ 79 w 96"/>
                    <a:gd name="T19" fmla="*/ 3 h 96"/>
                    <a:gd name="T20" fmla="*/ 72 w 96"/>
                    <a:gd name="T21" fmla="*/ 0 h 96"/>
                    <a:gd name="T22" fmla="*/ 59 w 96"/>
                    <a:gd name="T23" fmla="*/ 20 h 96"/>
                    <a:gd name="T24" fmla="*/ 52 w 96"/>
                    <a:gd name="T25" fmla="*/ 29 h 96"/>
                    <a:gd name="T26" fmla="*/ 11 w 96"/>
                    <a:gd name="T27" fmla="*/ 43 h 96"/>
                    <a:gd name="T28" fmla="*/ 24 w 96"/>
                    <a:gd name="T29" fmla="*/ 88 h 96"/>
                    <a:gd name="T30" fmla="*/ 76 w 96"/>
                    <a:gd name="T31" fmla="*/ 77 h 96"/>
                    <a:gd name="T32" fmla="*/ 76 w 96"/>
                    <a:gd name="T33" fmla="*/ 4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96">
                      <a:moveTo>
                        <a:pt x="76" y="43"/>
                      </a:moveTo>
                      <a:cubicBezTo>
                        <a:pt x="76" y="43"/>
                        <a:pt x="79" y="40"/>
                        <a:pt x="79" y="40"/>
                      </a:cubicBezTo>
                      <a:cubicBezTo>
                        <a:pt x="86" y="32"/>
                        <a:pt x="90" y="20"/>
                        <a:pt x="96" y="12"/>
                      </a:cubicBezTo>
                      <a:cubicBezTo>
                        <a:pt x="90" y="9"/>
                        <a:pt x="90" y="9"/>
                        <a:pt x="90" y="9"/>
                      </a:cubicBezTo>
                      <a:cubicBezTo>
                        <a:pt x="83" y="17"/>
                        <a:pt x="79" y="26"/>
                        <a:pt x="72" y="34"/>
                      </a:cubicBezTo>
                      <a:cubicBezTo>
                        <a:pt x="72" y="37"/>
                        <a:pt x="69" y="37"/>
                        <a:pt x="69" y="37"/>
                      </a:cubicBezTo>
                      <a:cubicBezTo>
                        <a:pt x="69" y="37"/>
                        <a:pt x="66" y="34"/>
                        <a:pt x="62" y="34"/>
                      </a:cubicBezTo>
                      <a:cubicBezTo>
                        <a:pt x="62" y="34"/>
                        <a:pt x="62" y="32"/>
                        <a:pt x="59" y="32"/>
                      </a:cubicBezTo>
                      <a:cubicBezTo>
                        <a:pt x="62" y="29"/>
                        <a:pt x="66" y="29"/>
                        <a:pt x="66" y="26"/>
                      </a:cubicBezTo>
                      <a:cubicBezTo>
                        <a:pt x="72" y="20"/>
                        <a:pt x="76" y="12"/>
                        <a:pt x="79" y="3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9" y="9"/>
                        <a:pt x="66" y="15"/>
                        <a:pt x="59" y="20"/>
                      </a:cubicBezTo>
                      <a:cubicBezTo>
                        <a:pt x="59" y="23"/>
                        <a:pt x="55" y="26"/>
                        <a:pt x="52" y="29"/>
                      </a:cubicBezTo>
                      <a:cubicBezTo>
                        <a:pt x="38" y="26"/>
                        <a:pt x="18" y="32"/>
                        <a:pt x="11" y="43"/>
                      </a:cubicBezTo>
                      <a:cubicBezTo>
                        <a:pt x="0" y="57"/>
                        <a:pt x="4" y="77"/>
                        <a:pt x="24" y="88"/>
                      </a:cubicBezTo>
                      <a:cubicBezTo>
                        <a:pt x="42" y="96"/>
                        <a:pt x="66" y="91"/>
                        <a:pt x="76" y="77"/>
                      </a:cubicBezTo>
                      <a:cubicBezTo>
                        <a:pt x="83" y="65"/>
                        <a:pt x="83" y="54"/>
                        <a:pt x="76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0" name="Freeform 1540"/>
                <p:cNvSpPr>
                  <a:spLocks/>
                </p:cNvSpPr>
                <p:nvPr/>
              </p:nvSpPr>
              <p:spPr bwMode="auto">
                <a:xfrm>
                  <a:off x="1999" y="2095"/>
                  <a:ext cx="10" cy="11"/>
                </a:xfrm>
                <a:custGeom>
                  <a:avLst/>
                  <a:gdLst>
                    <a:gd name="T0" fmla="*/ 8 w 10"/>
                    <a:gd name="T1" fmla="*/ 5 h 11"/>
                    <a:gd name="T2" fmla="*/ 8 w 10"/>
                    <a:gd name="T3" fmla="*/ 5 h 11"/>
                    <a:gd name="T4" fmla="*/ 10 w 10"/>
                    <a:gd name="T5" fmla="*/ 2 h 11"/>
                    <a:gd name="T6" fmla="*/ 9 w 10"/>
                    <a:gd name="T7" fmla="*/ 1 h 11"/>
                    <a:gd name="T8" fmla="*/ 7 w 10"/>
                    <a:gd name="T9" fmla="*/ 4 h 11"/>
                    <a:gd name="T10" fmla="*/ 7 w 10"/>
                    <a:gd name="T11" fmla="*/ 4 h 11"/>
                    <a:gd name="T12" fmla="*/ 6 w 10"/>
                    <a:gd name="T13" fmla="*/ 4 h 11"/>
                    <a:gd name="T14" fmla="*/ 6 w 10"/>
                    <a:gd name="T15" fmla="*/ 4 h 11"/>
                    <a:gd name="T16" fmla="*/ 7 w 10"/>
                    <a:gd name="T17" fmla="*/ 3 h 11"/>
                    <a:gd name="T18" fmla="*/ 8 w 10"/>
                    <a:gd name="T19" fmla="*/ 1 h 11"/>
                    <a:gd name="T20" fmla="*/ 7 w 10"/>
                    <a:gd name="T21" fmla="*/ 0 h 11"/>
                    <a:gd name="T22" fmla="*/ 6 w 10"/>
                    <a:gd name="T23" fmla="*/ 3 h 11"/>
                    <a:gd name="T24" fmla="*/ 5 w 10"/>
                    <a:gd name="T25" fmla="*/ 4 h 11"/>
                    <a:gd name="T26" fmla="*/ 1 w 10"/>
                    <a:gd name="T27" fmla="*/ 5 h 11"/>
                    <a:gd name="T28" fmla="*/ 2 w 10"/>
                    <a:gd name="T29" fmla="*/ 10 h 11"/>
                    <a:gd name="T30" fmla="*/ 8 w 10"/>
                    <a:gd name="T31" fmla="*/ 9 h 11"/>
                    <a:gd name="T32" fmla="*/ 8 w 10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8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4"/>
                        <a:pt x="9" y="3"/>
                        <a:pt x="10" y="2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8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7" y="4"/>
                        <a:pt x="7" y="3"/>
                      </a:cubicBezTo>
                      <a:cubicBezTo>
                        <a:pt x="7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2"/>
                        <a:pt x="6" y="3"/>
                      </a:cubicBezTo>
                      <a:cubicBezTo>
                        <a:pt x="6" y="3"/>
                        <a:pt x="6" y="3"/>
                        <a:pt x="5" y="4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0" y="7"/>
                        <a:pt x="0" y="9"/>
                        <a:pt x="2" y="10"/>
                      </a:cubicBezTo>
                      <a:cubicBezTo>
                        <a:pt x="4" y="11"/>
                        <a:pt x="7" y="10"/>
                        <a:pt x="8" y="9"/>
                      </a:cubicBezTo>
                      <a:cubicBezTo>
                        <a:pt x="9" y="7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1" name="Freeform 1541"/>
                <p:cNvSpPr>
                  <a:spLocks/>
                </p:cNvSpPr>
                <p:nvPr/>
              </p:nvSpPr>
              <p:spPr bwMode="auto">
                <a:xfrm>
                  <a:off x="1715" y="2499"/>
                  <a:ext cx="10" cy="12"/>
                </a:xfrm>
                <a:custGeom>
                  <a:avLst/>
                  <a:gdLst>
                    <a:gd name="T0" fmla="*/ 18 w 96"/>
                    <a:gd name="T1" fmla="*/ 74 h 112"/>
                    <a:gd name="T2" fmla="*/ 25 w 96"/>
                    <a:gd name="T3" fmla="*/ 68 h 112"/>
                    <a:gd name="T4" fmla="*/ 32 w 96"/>
                    <a:gd name="T5" fmla="*/ 74 h 112"/>
                    <a:gd name="T6" fmla="*/ 36 w 96"/>
                    <a:gd name="T7" fmla="*/ 77 h 112"/>
                    <a:gd name="T8" fmla="*/ 25 w 96"/>
                    <a:gd name="T9" fmla="*/ 87 h 112"/>
                    <a:gd name="T10" fmla="*/ 15 w 96"/>
                    <a:gd name="T11" fmla="*/ 109 h 112"/>
                    <a:gd name="T12" fmla="*/ 22 w 96"/>
                    <a:gd name="T13" fmla="*/ 112 h 112"/>
                    <a:gd name="T14" fmla="*/ 32 w 96"/>
                    <a:gd name="T15" fmla="*/ 90 h 112"/>
                    <a:gd name="T16" fmla="*/ 43 w 96"/>
                    <a:gd name="T17" fmla="*/ 77 h 112"/>
                    <a:gd name="T18" fmla="*/ 86 w 96"/>
                    <a:gd name="T19" fmla="*/ 61 h 112"/>
                    <a:gd name="T20" fmla="*/ 72 w 96"/>
                    <a:gd name="T21" fmla="*/ 10 h 112"/>
                    <a:gd name="T22" fmla="*/ 15 w 96"/>
                    <a:gd name="T23" fmla="*/ 26 h 112"/>
                    <a:gd name="T24" fmla="*/ 18 w 96"/>
                    <a:gd name="T25" fmla="*/ 64 h 112"/>
                    <a:gd name="T26" fmla="*/ 15 w 96"/>
                    <a:gd name="T27" fmla="*/ 71 h 112"/>
                    <a:gd name="T28" fmla="*/ 0 w 96"/>
                    <a:gd name="T29" fmla="*/ 100 h 112"/>
                    <a:gd name="T30" fmla="*/ 8 w 96"/>
                    <a:gd name="T31" fmla="*/ 103 h 112"/>
                    <a:gd name="T32" fmla="*/ 18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18" y="74"/>
                      </a:moveTo>
                      <a:cubicBezTo>
                        <a:pt x="22" y="74"/>
                        <a:pt x="22" y="71"/>
                        <a:pt x="25" y="68"/>
                      </a:cubicBezTo>
                      <a:cubicBezTo>
                        <a:pt x="25" y="71"/>
                        <a:pt x="29" y="74"/>
                        <a:pt x="32" y="74"/>
                      </a:cubicBezTo>
                      <a:cubicBezTo>
                        <a:pt x="32" y="74"/>
                        <a:pt x="36" y="74"/>
                        <a:pt x="36" y="77"/>
                      </a:cubicBezTo>
                      <a:cubicBezTo>
                        <a:pt x="32" y="80"/>
                        <a:pt x="29" y="84"/>
                        <a:pt x="25" y="87"/>
                      </a:cubicBezTo>
                      <a:cubicBezTo>
                        <a:pt x="22" y="93"/>
                        <a:pt x="18" y="100"/>
                        <a:pt x="15" y="109"/>
                      </a:cubicBezTo>
                      <a:cubicBezTo>
                        <a:pt x="22" y="112"/>
                        <a:pt x="22" y="112"/>
                        <a:pt x="22" y="112"/>
                      </a:cubicBezTo>
                      <a:cubicBezTo>
                        <a:pt x="25" y="103"/>
                        <a:pt x="29" y="96"/>
                        <a:pt x="32" y="90"/>
                      </a:cubicBezTo>
                      <a:cubicBezTo>
                        <a:pt x="36" y="87"/>
                        <a:pt x="40" y="84"/>
                        <a:pt x="43" y="77"/>
                      </a:cubicBezTo>
                      <a:cubicBezTo>
                        <a:pt x="61" y="80"/>
                        <a:pt x="75" y="74"/>
                        <a:pt x="86" y="61"/>
                      </a:cubicBezTo>
                      <a:cubicBezTo>
                        <a:pt x="96" y="45"/>
                        <a:pt x="93" y="20"/>
                        <a:pt x="72" y="10"/>
                      </a:cubicBezTo>
                      <a:cubicBezTo>
                        <a:pt x="54" y="0"/>
                        <a:pt x="29" y="7"/>
                        <a:pt x="15" y="26"/>
                      </a:cubicBezTo>
                      <a:cubicBezTo>
                        <a:pt x="8" y="36"/>
                        <a:pt x="11" y="52"/>
                        <a:pt x="18" y="64"/>
                      </a:cubicBezTo>
                      <a:cubicBezTo>
                        <a:pt x="18" y="64"/>
                        <a:pt x="15" y="71"/>
                        <a:pt x="15" y="71"/>
                      </a:cubicBezTo>
                      <a:cubicBezTo>
                        <a:pt x="8" y="80"/>
                        <a:pt x="4" y="90"/>
                        <a:pt x="0" y="100"/>
                      </a:cubicBezTo>
                      <a:cubicBezTo>
                        <a:pt x="8" y="103"/>
                        <a:pt x="8" y="103"/>
                        <a:pt x="8" y="103"/>
                      </a:cubicBezTo>
                      <a:cubicBezTo>
                        <a:pt x="11" y="93"/>
                        <a:pt x="15" y="84"/>
                        <a:pt x="18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2" name="Freeform 1542"/>
                <p:cNvSpPr>
                  <a:spLocks/>
                </p:cNvSpPr>
                <p:nvPr/>
              </p:nvSpPr>
              <p:spPr bwMode="auto">
                <a:xfrm>
                  <a:off x="1715" y="2499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2 w 10"/>
                    <a:gd name="T3" fmla="*/ 7 h 12"/>
                    <a:gd name="T4" fmla="*/ 3 w 10"/>
                    <a:gd name="T5" fmla="*/ 8 h 12"/>
                    <a:gd name="T6" fmla="*/ 4 w 10"/>
                    <a:gd name="T7" fmla="*/ 8 h 12"/>
                    <a:gd name="T8" fmla="*/ 2 w 10"/>
                    <a:gd name="T9" fmla="*/ 9 h 12"/>
                    <a:gd name="T10" fmla="*/ 1 w 10"/>
                    <a:gd name="T11" fmla="*/ 11 h 12"/>
                    <a:gd name="T12" fmla="*/ 2 w 10"/>
                    <a:gd name="T13" fmla="*/ 12 h 12"/>
                    <a:gd name="T14" fmla="*/ 3 w 10"/>
                    <a:gd name="T15" fmla="*/ 9 h 12"/>
                    <a:gd name="T16" fmla="*/ 4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1 w 10"/>
                    <a:gd name="T23" fmla="*/ 3 h 12"/>
                    <a:gd name="T24" fmla="*/ 2 w 10"/>
                    <a:gd name="T25" fmla="*/ 7 h 12"/>
                    <a:gd name="T26" fmla="*/ 1 w 10"/>
                    <a:gd name="T27" fmla="*/ 7 h 12"/>
                    <a:gd name="T28" fmla="*/ 0 w 10"/>
                    <a:gd name="T29" fmla="*/ 10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7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3" y="8"/>
                        <a:pt x="3" y="9"/>
                        <a:pt x="2" y="9"/>
                      </a:cubicBezTo>
                      <a:cubicBezTo>
                        <a:pt x="2" y="10"/>
                        <a:pt x="2" y="10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0"/>
                        <a:pt x="3" y="9"/>
                      </a:cubicBezTo>
                      <a:cubicBezTo>
                        <a:pt x="4" y="9"/>
                        <a:pt x="4" y="9"/>
                        <a:pt x="4" y="8"/>
                      </a:cubicBezTo>
                      <a:cubicBezTo>
                        <a:pt x="6" y="8"/>
                        <a:pt x="8" y="8"/>
                        <a:pt x="9" y="6"/>
                      </a:cubicBezTo>
                      <a:cubicBezTo>
                        <a:pt x="10" y="5"/>
                        <a:pt x="10" y="2"/>
                        <a:pt x="7" y="1"/>
                      </a:cubicBezTo>
                      <a:cubicBezTo>
                        <a:pt x="5" y="0"/>
                        <a:pt x="3" y="1"/>
                        <a:pt x="1" y="3"/>
                      </a:cubicBezTo>
                      <a:cubicBezTo>
                        <a:pt x="1" y="4"/>
                        <a:pt x="1" y="5"/>
                        <a:pt x="2" y="7"/>
                      </a:cubicBezTo>
                      <a:cubicBezTo>
                        <a:pt x="2" y="7"/>
                        <a:pt x="1" y="7"/>
                        <a:pt x="1" y="7"/>
                      </a:cubicBezTo>
                      <a:cubicBezTo>
                        <a:pt x="1" y="8"/>
                        <a:pt x="0" y="9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3" name="Freeform 1543"/>
                <p:cNvSpPr>
                  <a:spLocks/>
                </p:cNvSpPr>
                <p:nvPr/>
              </p:nvSpPr>
              <p:spPr bwMode="auto">
                <a:xfrm>
                  <a:off x="1705" y="2511"/>
                  <a:ext cx="11" cy="12"/>
                </a:xfrm>
                <a:custGeom>
                  <a:avLst/>
                  <a:gdLst>
                    <a:gd name="T0" fmla="*/ 92 w 112"/>
                    <a:gd name="T1" fmla="*/ 52 h 112"/>
                    <a:gd name="T2" fmla="*/ 96 w 112"/>
                    <a:gd name="T3" fmla="*/ 45 h 112"/>
                    <a:gd name="T4" fmla="*/ 112 w 112"/>
                    <a:gd name="T5" fmla="*/ 13 h 112"/>
                    <a:gd name="T6" fmla="*/ 104 w 112"/>
                    <a:gd name="T7" fmla="*/ 10 h 112"/>
                    <a:gd name="T8" fmla="*/ 88 w 112"/>
                    <a:gd name="T9" fmla="*/ 42 h 112"/>
                    <a:gd name="T10" fmla="*/ 88 w 112"/>
                    <a:gd name="T11" fmla="*/ 45 h 112"/>
                    <a:gd name="T12" fmla="*/ 75 w 112"/>
                    <a:gd name="T13" fmla="*/ 42 h 112"/>
                    <a:gd name="T14" fmla="*/ 71 w 112"/>
                    <a:gd name="T15" fmla="*/ 39 h 112"/>
                    <a:gd name="T16" fmla="*/ 79 w 112"/>
                    <a:gd name="T17" fmla="*/ 29 h 112"/>
                    <a:gd name="T18" fmla="*/ 96 w 112"/>
                    <a:gd name="T19" fmla="*/ 7 h 112"/>
                    <a:gd name="T20" fmla="*/ 88 w 112"/>
                    <a:gd name="T21" fmla="*/ 0 h 112"/>
                    <a:gd name="T22" fmla="*/ 71 w 112"/>
                    <a:gd name="T23" fmla="*/ 26 h 112"/>
                    <a:gd name="T24" fmla="*/ 63 w 112"/>
                    <a:gd name="T25" fmla="*/ 36 h 112"/>
                    <a:gd name="T26" fmla="*/ 13 w 112"/>
                    <a:gd name="T27" fmla="*/ 52 h 112"/>
                    <a:gd name="T28" fmla="*/ 30 w 112"/>
                    <a:gd name="T29" fmla="*/ 103 h 112"/>
                    <a:gd name="T30" fmla="*/ 92 w 112"/>
                    <a:gd name="T31" fmla="*/ 90 h 112"/>
                    <a:gd name="T32" fmla="*/ 92 w 112"/>
                    <a:gd name="T33" fmla="*/ 5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" h="112">
                      <a:moveTo>
                        <a:pt x="92" y="52"/>
                      </a:moveTo>
                      <a:cubicBezTo>
                        <a:pt x="92" y="48"/>
                        <a:pt x="96" y="48"/>
                        <a:pt x="96" y="45"/>
                      </a:cubicBezTo>
                      <a:cubicBezTo>
                        <a:pt x="104" y="36"/>
                        <a:pt x="108" y="26"/>
                        <a:pt x="112" y="13"/>
                      </a:cubicBezTo>
                      <a:cubicBezTo>
                        <a:pt x="104" y="10"/>
                        <a:pt x="104" y="10"/>
                        <a:pt x="104" y="10"/>
                      </a:cubicBezTo>
                      <a:cubicBezTo>
                        <a:pt x="100" y="23"/>
                        <a:pt x="96" y="32"/>
                        <a:pt x="88" y="42"/>
                      </a:cubicBezTo>
                      <a:cubicBezTo>
                        <a:pt x="88" y="42"/>
                        <a:pt x="88" y="45"/>
                        <a:pt x="88" y="45"/>
                      </a:cubicBezTo>
                      <a:cubicBezTo>
                        <a:pt x="83" y="42"/>
                        <a:pt x="79" y="42"/>
                        <a:pt x="75" y="42"/>
                      </a:cubicBezTo>
                      <a:cubicBezTo>
                        <a:pt x="75" y="39"/>
                        <a:pt x="75" y="39"/>
                        <a:pt x="71" y="39"/>
                      </a:cubicBezTo>
                      <a:cubicBezTo>
                        <a:pt x="75" y="36"/>
                        <a:pt x="79" y="32"/>
                        <a:pt x="79" y="29"/>
                      </a:cubicBezTo>
                      <a:cubicBezTo>
                        <a:pt x="88" y="23"/>
                        <a:pt x="92" y="13"/>
                        <a:pt x="96" y="7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3" y="10"/>
                        <a:pt x="75" y="20"/>
                        <a:pt x="71" y="26"/>
                      </a:cubicBezTo>
                      <a:cubicBezTo>
                        <a:pt x="71" y="29"/>
                        <a:pt x="67" y="32"/>
                        <a:pt x="63" y="36"/>
                      </a:cubicBezTo>
                      <a:cubicBezTo>
                        <a:pt x="46" y="32"/>
                        <a:pt x="21" y="39"/>
                        <a:pt x="13" y="52"/>
                      </a:cubicBezTo>
                      <a:cubicBezTo>
                        <a:pt x="0" y="71"/>
                        <a:pt x="9" y="90"/>
                        <a:pt x="30" y="103"/>
                      </a:cubicBezTo>
                      <a:cubicBezTo>
                        <a:pt x="54" y="112"/>
                        <a:pt x="79" y="106"/>
                        <a:pt x="92" y="90"/>
                      </a:cubicBezTo>
                      <a:cubicBezTo>
                        <a:pt x="104" y="77"/>
                        <a:pt x="100" y="61"/>
                        <a:pt x="92" y="5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4" name="Freeform 1544"/>
                <p:cNvSpPr>
                  <a:spLocks/>
                </p:cNvSpPr>
                <p:nvPr/>
              </p:nvSpPr>
              <p:spPr bwMode="auto">
                <a:xfrm>
                  <a:off x="1705" y="2511"/>
                  <a:ext cx="11" cy="12"/>
                </a:xfrm>
                <a:custGeom>
                  <a:avLst/>
                  <a:gdLst>
                    <a:gd name="T0" fmla="*/ 9 w 11"/>
                    <a:gd name="T1" fmla="*/ 5 h 12"/>
                    <a:gd name="T2" fmla="*/ 10 w 11"/>
                    <a:gd name="T3" fmla="*/ 4 h 12"/>
                    <a:gd name="T4" fmla="*/ 11 w 11"/>
                    <a:gd name="T5" fmla="*/ 1 h 12"/>
                    <a:gd name="T6" fmla="*/ 11 w 11"/>
                    <a:gd name="T7" fmla="*/ 1 h 12"/>
                    <a:gd name="T8" fmla="*/ 9 w 11"/>
                    <a:gd name="T9" fmla="*/ 4 h 12"/>
                    <a:gd name="T10" fmla="*/ 9 w 11"/>
                    <a:gd name="T11" fmla="*/ 4 h 12"/>
                    <a:gd name="T12" fmla="*/ 8 w 11"/>
                    <a:gd name="T13" fmla="*/ 4 h 12"/>
                    <a:gd name="T14" fmla="*/ 7 w 11"/>
                    <a:gd name="T15" fmla="*/ 4 h 12"/>
                    <a:gd name="T16" fmla="*/ 8 w 11"/>
                    <a:gd name="T17" fmla="*/ 3 h 12"/>
                    <a:gd name="T18" fmla="*/ 10 w 11"/>
                    <a:gd name="T19" fmla="*/ 0 h 12"/>
                    <a:gd name="T20" fmla="*/ 9 w 11"/>
                    <a:gd name="T21" fmla="*/ 0 h 12"/>
                    <a:gd name="T22" fmla="*/ 7 w 11"/>
                    <a:gd name="T23" fmla="*/ 2 h 12"/>
                    <a:gd name="T24" fmla="*/ 6 w 11"/>
                    <a:gd name="T25" fmla="*/ 4 h 12"/>
                    <a:gd name="T26" fmla="*/ 1 w 11"/>
                    <a:gd name="T27" fmla="*/ 5 h 12"/>
                    <a:gd name="T28" fmla="*/ 3 w 11"/>
                    <a:gd name="T29" fmla="*/ 11 h 12"/>
                    <a:gd name="T30" fmla="*/ 9 w 11"/>
                    <a:gd name="T31" fmla="*/ 9 h 12"/>
                    <a:gd name="T32" fmla="*/ 9 w 11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9" y="5"/>
                      </a:moveTo>
                      <a:cubicBezTo>
                        <a:pt x="9" y="5"/>
                        <a:pt x="10" y="5"/>
                        <a:pt x="10" y="4"/>
                      </a:cubicBezTo>
                      <a:cubicBezTo>
                        <a:pt x="11" y="4"/>
                        <a:pt x="11" y="2"/>
                        <a:pt x="11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2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9" y="2"/>
                        <a:pt x="9" y="1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7" y="3"/>
                        <a:pt x="7" y="3"/>
                        <a:pt x="6" y="4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0" y="7"/>
                        <a:pt x="1" y="9"/>
                        <a:pt x="3" y="11"/>
                      </a:cubicBezTo>
                      <a:cubicBezTo>
                        <a:pt x="5" y="12"/>
                        <a:pt x="8" y="11"/>
                        <a:pt x="9" y="9"/>
                      </a:cubicBezTo>
                      <a:cubicBezTo>
                        <a:pt x="11" y="8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5" name="Freeform 1545"/>
                <p:cNvSpPr>
                  <a:spLocks/>
                </p:cNvSpPr>
                <p:nvPr/>
              </p:nvSpPr>
              <p:spPr bwMode="auto">
                <a:xfrm>
                  <a:off x="1999" y="2080"/>
                  <a:ext cx="10" cy="12"/>
                </a:xfrm>
                <a:custGeom>
                  <a:avLst/>
                  <a:gdLst>
                    <a:gd name="T0" fmla="*/ 18 w 96"/>
                    <a:gd name="T1" fmla="*/ 74 h 112"/>
                    <a:gd name="T2" fmla="*/ 25 w 96"/>
                    <a:gd name="T3" fmla="*/ 68 h 112"/>
                    <a:gd name="T4" fmla="*/ 32 w 96"/>
                    <a:gd name="T5" fmla="*/ 74 h 112"/>
                    <a:gd name="T6" fmla="*/ 36 w 96"/>
                    <a:gd name="T7" fmla="*/ 74 h 112"/>
                    <a:gd name="T8" fmla="*/ 25 w 96"/>
                    <a:gd name="T9" fmla="*/ 87 h 112"/>
                    <a:gd name="T10" fmla="*/ 15 w 96"/>
                    <a:gd name="T11" fmla="*/ 106 h 112"/>
                    <a:gd name="T12" fmla="*/ 22 w 96"/>
                    <a:gd name="T13" fmla="*/ 112 h 112"/>
                    <a:gd name="T14" fmla="*/ 32 w 96"/>
                    <a:gd name="T15" fmla="*/ 90 h 112"/>
                    <a:gd name="T16" fmla="*/ 43 w 96"/>
                    <a:gd name="T17" fmla="*/ 77 h 112"/>
                    <a:gd name="T18" fmla="*/ 86 w 96"/>
                    <a:gd name="T19" fmla="*/ 61 h 112"/>
                    <a:gd name="T20" fmla="*/ 72 w 96"/>
                    <a:gd name="T21" fmla="*/ 10 h 112"/>
                    <a:gd name="T22" fmla="*/ 15 w 96"/>
                    <a:gd name="T23" fmla="*/ 23 h 112"/>
                    <a:gd name="T24" fmla="*/ 18 w 96"/>
                    <a:gd name="T25" fmla="*/ 64 h 112"/>
                    <a:gd name="T26" fmla="*/ 15 w 96"/>
                    <a:gd name="T27" fmla="*/ 71 h 112"/>
                    <a:gd name="T28" fmla="*/ 0 w 96"/>
                    <a:gd name="T29" fmla="*/ 100 h 112"/>
                    <a:gd name="T30" fmla="*/ 8 w 96"/>
                    <a:gd name="T31" fmla="*/ 103 h 112"/>
                    <a:gd name="T32" fmla="*/ 18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18" y="74"/>
                      </a:moveTo>
                      <a:cubicBezTo>
                        <a:pt x="22" y="71"/>
                        <a:pt x="22" y="71"/>
                        <a:pt x="25" y="68"/>
                      </a:cubicBezTo>
                      <a:cubicBezTo>
                        <a:pt x="25" y="71"/>
                        <a:pt x="29" y="71"/>
                        <a:pt x="32" y="74"/>
                      </a:cubicBezTo>
                      <a:cubicBezTo>
                        <a:pt x="32" y="74"/>
                        <a:pt x="36" y="74"/>
                        <a:pt x="36" y="74"/>
                      </a:cubicBezTo>
                      <a:cubicBezTo>
                        <a:pt x="32" y="80"/>
                        <a:pt x="29" y="84"/>
                        <a:pt x="25" y="87"/>
                      </a:cubicBezTo>
                      <a:cubicBezTo>
                        <a:pt x="22" y="93"/>
                        <a:pt x="18" y="100"/>
                        <a:pt x="15" y="106"/>
                      </a:cubicBezTo>
                      <a:cubicBezTo>
                        <a:pt x="22" y="112"/>
                        <a:pt x="22" y="112"/>
                        <a:pt x="22" y="112"/>
                      </a:cubicBezTo>
                      <a:cubicBezTo>
                        <a:pt x="25" y="103"/>
                        <a:pt x="29" y="96"/>
                        <a:pt x="32" y="90"/>
                      </a:cubicBezTo>
                      <a:cubicBezTo>
                        <a:pt x="36" y="87"/>
                        <a:pt x="40" y="80"/>
                        <a:pt x="43" y="77"/>
                      </a:cubicBezTo>
                      <a:cubicBezTo>
                        <a:pt x="61" y="80"/>
                        <a:pt x="75" y="74"/>
                        <a:pt x="86" y="61"/>
                      </a:cubicBezTo>
                      <a:cubicBezTo>
                        <a:pt x="96" y="42"/>
                        <a:pt x="93" y="20"/>
                        <a:pt x="72" y="10"/>
                      </a:cubicBezTo>
                      <a:cubicBezTo>
                        <a:pt x="54" y="0"/>
                        <a:pt x="29" y="7"/>
                        <a:pt x="15" y="23"/>
                      </a:cubicBezTo>
                      <a:cubicBezTo>
                        <a:pt x="8" y="36"/>
                        <a:pt x="11" y="52"/>
                        <a:pt x="18" y="64"/>
                      </a:cubicBezTo>
                      <a:cubicBezTo>
                        <a:pt x="18" y="64"/>
                        <a:pt x="15" y="68"/>
                        <a:pt x="15" y="71"/>
                      </a:cubicBezTo>
                      <a:cubicBezTo>
                        <a:pt x="8" y="80"/>
                        <a:pt x="4" y="90"/>
                        <a:pt x="0" y="100"/>
                      </a:cubicBezTo>
                      <a:cubicBezTo>
                        <a:pt x="8" y="103"/>
                        <a:pt x="8" y="103"/>
                        <a:pt x="8" y="103"/>
                      </a:cubicBezTo>
                      <a:cubicBezTo>
                        <a:pt x="11" y="93"/>
                        <a:pt x="15" y="84"/>
                        <a:pt x="18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6" name="Freeform 1546"/>
                <p:cNvSpPr>
                  <a:spLocks/>
                </p:cNvSpPr>
                <p:nvPr/>
              </p:nvSpPr>
              <p:spPr bwMode="auto">
                <a:xfrm>
                  <a:off x="1999" y="2080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2 w 10"/>
                    <a:gd name="T3" fmla="*/ 7 h 12"/>
                    <a:gd name="T4" fmla="*/ 3 w 10"/>
                    <a:gd name="T5" fmla="*/ 8 h 12"/>
                    <a:gd name="T6" fmla="*/ 4 w 10"/>
                    <a:gd name="T7" fmla="*/ 8 h 12"/>
                    <a:gd name="T8" fmla="*/ 2 w 10"/>
                    <a:gd name="T9" fmla="*/ 9 h 12"/>
                    <a:gd name="T10" fmla="*/ 1 w 10"/>
                    <a:gd name="T11" fmla="*/ 11 h 12"/>
                    <a:gd name="T12" fmla="*/ 2 w 10"/>
                    <a:gd name="T13" fmla="*/ 12 h 12"/>
                    <a:gd name="T14" fmla="*/ 3 w 10"/>
                    <a:gd name="T15" fmla="*/ 10 h 12"/>
                    <a:gd name="T16" fmla="*/ 4 w 10"/>
                    <a:gd name="T17" fmla="*/ 8 h 12"/>
                    <a:gd name="T18" fmla="*/ 9 w 10"/>
                    <a:gd name="T19" fmla="*/ 7 h 12"/>
                    <a:gd name="T20" fmla="*/ 7 w 10"/>
                    <a:gd name="T21" fmla="*/ 1 h 12"/>
                    <a:gd name="T22" fmla="*/ 1 w 10"/>
                    <a:gd name="T23" fmla="*/ 3 h 12"/>
                    <a:gd name="T24" fmla="*/ 2 w 10"/>
                    <a:gd name="T25" fmla="*/ 7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8"/>
                        <a:pt x="2" y="7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3" y="9"/>
                        <a:pt x="3" y="9"/>
                        <a:pt x="2" y="9"/>
                      </a:cubicBezTo>
                      <a:cubicBezTo>
                        <a:pt x="2" y="10"/>
                        <a:pt x="2" y="11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3" y="10"/>
                        <a:pt x="3" y="10"/>
                      </a:cubicBezTo>
                      <a:cubicBezTo>
                        <a:pt x="4" y="9"/>
                        <a:pt x="4" y="9"/>
                        <a:pt x="4" y="8"/>
                      </a:cubicBezTo>
                      <a:cubicBezTo>
                        <a:pt x="6" y="9"/>
                        <a:pt x="8" y="8"/>
                        <a:pt x="9" y="7"/>
                      </a:cubicBezTo>
                      <a:cubicBezTo>
                        <a:pt x="10" y="5"/>
                        <a:pt x="10" y="2"/>
                        <a:pt x="7" y="1"/>
                      </a:cubicBezTo>
                      <a:cubicBezTo>
                        <a:pt x="5" y="0"/>
                        <a:pt x="3" y="1"/>
                        <a:pt x="1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7"/>
                        <a:pt x="1" y="7"/>
                        <a:pt x="1" y="8"/>
                      </a:cubicBezTo>
                      <a:cubicBezTo>
                        <a:pt x="1" y="9"/>
                        <a:pt x="0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7" name="Freeform 1547"/>
                <p:cNvSpPr>
                  <a:spLocks/>
                </p:cNvSpPr>
                <p:nvPr/>
              </p:nvSpPr>
              <p:spPr bwMode="auto">
                <a:xfrm>
                  <a:off x="1990" y="2090"/>
                  <a:ext cx="10" cy="12"/>
                </a:xfrm>
                <a:custGeom>
                  <a:avLst/>
                  <a:gdLst>
                    <a:gd name="T0" fmla="*/ 79 w 96"/>
                    <a:gd name="T1" fmla="*/ 50 h 112"/>
                    <a:gd name="T2" fmla="*/ 82 w 96"/>
                    <a:gd name="T3" fmla="*/ 47 h 112"/>
                    <a:gd name="T4" fmla="*/ 96 w 96"/>
                    <a:gd name="T5" fmla="*/ 14 h 112"/>
                    <a:gd name="T6" fmla="*/ 89 w 96"/>
                    <a:gd name="T7" fmla="*/ 10 h 112"/>
                    <a:gd name="T8" fmla="*/ 75 w 96"/>
                    <a:gd name="T9" fmla="*/ 43 h 112"/>
                    <a:gd name="T10" fmla="*/ 75 w 96"/>
                    <a:gd name="T11" fmla="*/ 47 h 112"/>
                    <a:gd name="T12" fmla="*/ 64 w 96"/>
                    <a:gd name="T13" fmla="*/ 40 h 112"/>
                    <a:gd name="T14" fmla="*/ 61 w 96"/>
                    <a:gd name="T15" fmla="*/ 40 h 112"/>
                    <a:gd name="T16" fmla="*/ 68 w 96"/>
                    <a:gd name="T17" fmla="*/ 30 h 112"/>
                    <a:gd name="T18" fmla="*/ 82 w 96"/>
                    <a:gd name="T19" fmla="*/ 7 h 112"/>
                    <a:gd name="T20" fmla="*/ 75 w 96"/>
                    <a:gd name="T21" fmla="*/ 0 h 112"/>
                    <a:gd name="T22" fmla="*/ 61 w 96"/>
                    <a:gd name="T23" fmla="*/ 27 h 112"/>
                    <a:gd name="T24" fmla="*/ 54 w 96"/>
                    <a:gd name="T25" fmla="*/ 37 h 112"/>
                    <a:gd name="T26" fmla="*/ 11 w 96"/>
                    <a:gd name="T27" fmla="*/ 53 h 112"/>
                    <a:gd name="T28" fmla="*/ 25 w 96"/>
                    <a:gd name="T29" fmla="*/ 103 h 112"/>
                    <a:gd name="T30" fmla="*/ 79 w 96"/>
                    <a:gd name="T31" fmla="*/ 89 h 112"/>
                    <a:gd name="T32" fmla="*/ 79 w 96"/>
                    <a:gd name="T33" fmla="*/ 5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9" y="50"/>
                      </a:moveTo>
                      <a:cubicBezTo>
                        <a:pt x="79" y="50"/>
                        <a:pt x="82" y="47"/>
                        <a:pt x="82" y="47"/>
                      </a:cubicBezTo>
                      <a:cubicBezTo>
                        <a:pt x="89" y="37"/>
                        <a:pt x="93" y="24"/>
                        <a:pt x="96" y="14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6" y="24"/>
                        <a:pt x="82" y="33"/>
                        <a:pt x="75" y="43"/>
                      </a:cubicBezTo>
                      <a:cubicBezTo>
                        <a:pt x="75" y="43"/>
                        <a:pt x="75" y="47"/>
                        <a:pt x="75" y="47"/>
                      </a:cubicBezTo>
                      <a:cubicBezTo>
                        <a:pt x="72" y="43"/>
                        <a:pt x="68" y="43"/>
                        <a:pt x="64" y="40"/>
                      </a:cubicBezTo>
                      <a:cubicBezTo>
                        <a:pt x="64" y="40"/>
                        <a:pt x="64" y="40"/>
                        <a:pt x="61" y="40"/>
                      </a:cubicBezTo>
                      <a:cubicBezTo>
                        <a:pt x="64" y="37"/>
                        <a:pt x="68" y="33"/>
                        <a:pt x="68" y="30"/>
                      </a:cubicBezTo>
                      <a:cubicBezTo>
                        <a:pt x="75" y="24"/>
                        <a:pt x="79" y="14"/>
                        <a:pt x="82" y="7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2" y="10"/>
                        <a:pt x="64" y="20"/>
                        <a:pt x="61" y="27"/>
                      </a:cubicBezTo>
                      <a:cubicBezTo>
                        <a:pt x="61" y="30"/>
                        <a:pt x="57" y="33"/>
                        <a:pt x="54" y="37"/>
                      </a:cubicBezTo>
                      <a:cubicBezTo>
                        <a:pt x="40" y="33"/>
                        <a:pt x="18" y="40"/>
                        <a:pt x="11" y="53"/>
                      </a:cubicBezTo>
                      <a:cubicBezTo>
                        <a:pt x="0" y="70"/>
                        <a:pt x="8" y="93"/>
                        <a:pt x="25" y="103"/>
                      </a:cubicBezTo>
                      <a:cubicBezTo>
                        <a:pt x="47" y="112"/>
                        <a:pt x="68" y="109"/>
                        <a:pt x="79" y="89"/>
                      </a:cubicBezTo>
                      <a:cubicBezTo>
                        <a:pt x="89" y="76"/>
                        <a:pt x="86" y="63"/>
                        <a:pt x="79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8" name="Freeform 1548"/>
                <p:cNvSpPr>
                  <a:spLocks/>
                </p:cNvSpPr>
                <p:nvPr/>
              </p:nvSpPr>
              <p:spPr bwMode="auto">
                <a:xfrm>
                  <a:off x="1990" y="2090"/>
                  <a:ext cx="10" cy="12"/>
                </a:xfrm>
                <a:custGeom>
                  <a:avLst/>
                  <a:gdLst>
                    <a:gd name="T0" fmla="*/ 9 w 10"/>
                    <a:gd name="T1" fmla="*/ 6 h 12"/>
                    <a:gd name="T2" fmla="*/ 9 w 10"/>
                    <a:gd name="T3" fmla="*/ 5 h 12"/>
                    <a:gd name="T4" fmla="*/ 10 w 10"/>
                    <a:gd name="T5" fmla="*/ 2 h 12"/>
                    <a:gd name="T6" fmla="*/ 10 w 10"/>
                    <a:gd name="T7" fmla="*/ 1 h 12"/>
                    <a:gd name="T8" fmla="*/ 8 w 10"/>
                    <a:gd name="T9" fmla="*/ 5 h 12"/>
                    <a:gd name="T10" fmla="*/ 8 w 10"/>
                    <a:gd name="T11" fmla="*/ 5 h 12"/>
                    <a:gd name="T12" fmla="*/ 7 w 10"/>
                    <a:gd name="T13" fmla="*/ 5 h 12"/>
                    <a:gd name="T14" fmla="*/ 7 w 10"/>
                    <a:gd name="T15" fmla="*/ 5 h 12"/>
                    <a:gd name="T16" fmla="*/ 7 w 10"/>
                    <a:gd name="T17" fmla="*/ 4 h 12"/>
                    <a:gd name="T18" fmla="*/ 9 w 10"/>
                    <a:gd name="T19" fmla="*/ 1 h 12"/>
                    <a:gd name="T20" fmla="*/ 8 w 10"/>
                    <a:gd name="T21" fmla="*/ 0 h 12"/>
                    <a:gd name="T22" fmla="*/ 7 w 10"/>
                    <a:gd name="T23" fmla="*/ 3 h 12"/>
                    <a:gd name="T24" fmla="*/ 6 w 10"/>
                    <a:gd name="T25" fmla="*/ 4 h 12"/>
                    <a:gd name="T26" fmla="*/ 1 w 10"/>
                    <a:gd name="T27" fmla="*/ 6 h 12"/>
                    <a:gd name="T28" fmla="*/ 3 w 10"/>
                    <a:gd name="T29" fmla="*/ 11 h 12"/>
                    <a:gd name="T30" fmla="*/ 9 w 10"/>
                    <a:gd name="T31" fmla="*/ 10 h 12"/>
                    <a:gd name="T32" fmla="*/ 9 w 10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6"/>
                      </a:move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10" y="4"/>
                        <a:pt x="10" y="3"/>
                        <a:pt x="10" y="2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3"/>
                        <a:pt x="9" y="4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7" y="5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3"/>
                        <a:pt x="9" y="2"/>
                        <a:pt x="9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"/>
                        <a:pt x="7" y="3"/>
                        <a:pt x="7" y="3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5" y="4"/>
                        <a:pt x="2" y="5"/>
                        <a:pt x="1" y="6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5" y="12"/>
                        <a:pt x="7" y="12"/>
                        <a:pt x="9" y="10"/>
                      </a:cubicBezTo>
                      <a:cubicBezTo>
                        <a:pt x="10" y="8"/>
                        <a:pt x="9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9" name="Freeform 1549"/>
                <p:cNvSpPr>
                  <a:spLocks/>
                </p:cNvSpPr>
                <p:nvPr/>
              </p:nvSpPr>
              <p:spPr bwMode="auto">
                <a:xfrm>
                  <a:off x="1723" y="2504"/>
                  <a:ext cx="10" cy="12"/>
                </a:xfrm>
                <a:custGeom>
                  <a:avLst/>
                  <a:gdLst>
                    <a:gd name="T0" fmla="*/ 22 w 96"/>
                    <a:gd name="T1" fmla="*/ 74 h 112"/>
                    <a:gd name="T2" fmla="*/ 25 w 96"/>
                    <a:gd name="T3" fmla="*/ 68 h 112"/>
                    <a:gd name="T4" fmla="*/ 32 w 96"/>
                    <a:gd name="T5" fmla="*/ 74 h 112"/>
                    <a:gd name="T6" fmla="*/ 36 w 96"/>
                    <a:gd name="T7" fmla="*/ 74 h 112"/>
                    <a:gd name="T8" fmla="*/ 29 w 96"/>
                    <a:gd name="T9" fmla="*/ 87 h 112"/>
                    <a:gd name="T10" fmla="*/ 18 w 96"/>
                    <a:gd name="T11" fmla="*/ 109 h 112"/>
                    <a:gd name="T12" fmla="*/ 25 w 96"/>
                    <a:gd name="T13" fmla="*/ 112 h 112"/>
                    <a:gd name="T14" fmla="*/ 36 w 96"/>
                    <a:gd name="T15" fmla="*/ 90 h 112"/>
                    <a:gd name="T16" fmla="*/ 47 w 96"/>
                    <a:gd name="T17" fmla="*/ 77 h 112"/>
                    <a:gd name="T18" fmla="*/ 86 w 96"/>
                    <a:gd name="T19" fmla="*/ 58 h 112"/>
                    <a:gd name="T20" fmla="*/ 72 w 96"/>
                    <a:gd name="T21" fmla="*/ 10 h 112"/>
                    <a:gd name="T22" fmla="*/ 15 w 96"/>
                    <a:gd name="T23" fmla="*/ 26 h 112"/>
                    <a:gd name="T24" fmla="*/ 18 w 96"/>
                    <a:gd name="T25" fmla="*/ 64 h 112"/>
                    <a:gd name="T26" fmla="*/ 15 w 96"/>
                    <a:gd name="T27" fmla="*/ 71 h 112"/>
                    <a:gd name="T28" fmla="*/ 0 w 96"/>
                    <a:gd name="T29" fmla="*/ 100 h 112"/>
                    <a:gd name="T30" fmla="*/ 8 w 96"/>
                    <a:gd name="T31" fmla="*/ 103 h 112"/>
                    <a:gd name="T32" fmla="*/ 22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2" y="74"/>
                      </a:moveTo>
                      <a:cubicBezTo>
                        <a:pt x="22" y="71"/>
                        <a:pt x="25" y="71"/>
                        <a:pt x="25" y="68"/>
                      </a:cubicBezTo>
                      <a:cubicBezTo>
                        <a:pt x="25" y="71"/>
                        <a:pt x="32" y="71"/>
                        <a:pt x="32" y="74"/>
                      </a:cubicBezTo>
                      <a:cubicBezTo>
                        <a:pt x="36" y="74"/>
                        <a:pt x="36" y="74"/>
                        <a:pt x="36" y="74"/>
                      </a:cubicBezTo>
                      <a:cubicBezTo>
                        <a:pt x="32" y="80"/>
                        <a:pt x="32" y="84"/>
                        <a:pt x="29" y="87"/>
                      </a:cubicBezTo>
                      <a:cubicBezTo>
                        <a:pt x="25" y="93"/>
                        <a:pt x="22" y="100"/>
                        <a:pt x="18" y="109"/>
                      </a:cubicBezTo>
                      <a:cubicBezTo>
                        <a:pt x="25" y="112"/>
                        <a:pt x="25" y="112"/>
                        <a:pt x="25" y="112"/>
                      </a:cubicBezTo>
                      <a:cubicBezTo>
                        <a:pt x="29" y="103"/>
                        <a:pt x="32" y="96"/>
                        <a:pt x="36" y="90"/>
                      </a:cubicBezTo>
                      <a:cubicBezTo>
                        <a:pt x="36" y="87"/>
                        <a:pt x="43" y="80"/>
                        <a:pt x="47" y="77"/>
                      </a:cubicBezTo>
                      <a:cubicBezTo>
                        <a:pt x="61" y="80"/>
                        <a:pt x="79" y="71"/>
                        <a:pt x="86" y="58"/>
                      </a:cubicBezTo>
                      <a:cubicBezTo>
                        <a:pt x="96" y="42"/>
                        <a:pt x="89" y="20"/>
                        <a:pt x="72" y="10"/>
                      </a:cubicBezTo>
                      <a:cubicBezTo>
                        <a:pt x="50" y="0"/>
                        <a:pt x="25" y="7"/>
                        <a:pt x="15" y="26"/>
                      </a:cubicBezTo>
                      <a:cubicBezTo>
                        <a:pt x="8" y="39"/>
                        <a:pt x="11" y="52"/>
                        <a:pt x="18" y="64"/>
                      </a:cubicBezTo>
                      <a:cubicBezTo>
                        <a:pt x="18" y="64"/>
                        <a:pt x="15" y="71"/>
                        <a:pt x="15" y="71"/>
                      </a:cubicBezTo>
                      <a:cubicBezTo>
                        <a:pt x="8" y="80"/>
                        <a:pt x="4" y="90"/>
                        <a:pt x="0" y="100"/>
                      </a:cubicBezTo>
                      <a:cubicBezTo>
                        <a:pt x="8" y="103"/>
                        <a:pt x="8" y="103"/>
                        <a:pt x="8" y="103"/>
                      </a:cubicBezTo>
                      <a:cubicBezTo>
                        <a:pt x="11" y="93"/>
                        <a:pt x="15" y="84"/>
                        <a:pt x="22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0" name="Freeform 1550"/>
                <p:cNvSpPr>
                  <a:spLocks/>
                </p:cNvSpPr>
                <p:nvPr/>
              </p:nvSpPr>
              <p:spPr bwMode="auto">
                <a:xfrm>
                  <a:off x="1723" y="2504"/>
                  <a:ext cx="10" cy="12"/>
                </a:xfrm>
                <a:custGeom>
                  <a:avLst/>
                  <a:gdLst>
                    <a:gd name="T0" fmla="*/ 3 w 10"/>
                    <a:gd name="T1" fmla="*/ 8 h 12"/>
                    <a:gd name="T2" fmla="*/ 3 w 10"/>
                    <a:gd name="T3" fmla="*/ 7 h 12"/>
                    <a:gd name="T4" fmla="*/ 4 w 10"/>
                    <a:gd name="T5" fmla="*/ 8 h 12"/>
                    <a:gd name="T6" fmla="*/ 4 w 10"/>
                    <a:gd name="T7" fmla="*/ 8 h 12"/>
                    <a:gd name="T8" fmla="*/ 3 w 10"/>
                    <a:gd name="T9" fmla="*/ 9 h 12"/>
                    <a:gd name="T10" fmla="*/ 2 w 10"/>
                    <a:gd name="T11" fmla="*/ 11 h 12"/>
                    <a:gd name="T12" fmla="*/ 3 w 10"/>
                    <a:gd name="T13" fmla="*/ 12 h 12"/>
                    <a:gd name="T14" fmla="*/ 4 w 10"/>
                    <a:gd name="T15" fmla="*/ 9 h 12"/>
                    <a:gd name="T16" fmla="*/ 5 w 10"/>
                    <a:gd name="T17" fmla="*/ 8 h 12"/>
                    <a:gd name="T18" fmla="*/ 9 w 10"/>
                    <a:gd name="T19" fmla="*/ 6 h 12"/>
                    <a:gd name="T20" fmla="*/ 8 w 10"/>
                    <a:gd name="T21" fmla="*/ 1 h 12"/>
                    <a:gd name="T22" fmla="*/ 2 w 10"/>
                    <a:gd name="T23" fmla="*/ 3 h 12"/>
                    <a:gd name="T24" fmla="*/ 2 w 10"/>
                    <a:gd name="T25" fmla="*/ 7 h 12"/>
                    <a:gd name="T26" fmla="*/ 2 w 10"/>
                    <a:gd name="T27" fmla="*/ 7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3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3" y="8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4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9"/>
                        <a:pt x="3" y="9"/>
                      </a:cubicBezTo>
                      <a:cubicBezTo>
                        <a:pt x="3" y="10"/>
                        <a:pt x="3" y="11"/>
                        <a:pt x="2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4" y="10"/>
                        <a:pt x="4" y="9"/>
                      </a:cubicBezTo>
                      <a:cubicBezTo>
                        <a:pt x="4" y="9"/>
                        <a:pt x="5" y="8"/>
                        <a:pt x="5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10" y="4"/>
                        <a:pt x="10" y="2"/>
                        <a:pt x="8" y="1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1" y="4"/>
                        <a:pt x="1" y="5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1" y="8"/>
                        <a:pt x="1" y="9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1" name="Freeform 1551"/>
                <p:cNvSpPr>
                  <a:spLocks/>
                </p:cNvSpPr>
                <p:nvPr/>
              </p:nvSpPr>
              <p:spPr bwMode="auto">
                <a:xfrm>
                  <a:off x="1715" y="2514"/>
                  <a:ext cx="10" cy="12"/>
                </a:xfrm>
                <a:custGeom>
                  <a:avLst/>
                  <a:gdLst>
                    <a:gd name="T0" fmla="*/ 79 w 96"/>
                    <a:gd name="T1" fmla="*/ 50 h 112"/>
                    <a:gd name="T2" fmla="*/ 82 w 96"/>
                    <a:gd name="T3" fmla="*/ 43 h 112"/>
                    <a:gd name="T4" fmla="*/ 96 w 96"/>
                    <a:gd name="T5" fmla="*/ 10 h 112"/>
                    <a:gd name="T6" fmla="*/ 89 w 96"/>
                    <a:gd name="T7" fmla="*/ 7 h 112"/>
                    <a:gd name="T8" fmla="*/ 75 w 96"/>
                    <a:gd name="T9" fmla="*/ 40 h 112"/>
                    <a:gd name="T10" fmla="*/ 75 w 96"/>
                    <a:gd name="T11" fmla="*/ 43 h 112"/>
                    <a:gd name="T12" fmla="*/ 64 w 96"/>
                    <a:gd name="T13" fmla="*/ 40 h 112"/>
                    <a:gd name="T14" fmla="*/ 61 w 96"/>
                    <a:gd name="T15" fmla="*/ 37 h 112"/>
                    <a:gd name="T16" fmla="*/ 68 w 96"/>
                    <a:gd name="T17" fmla="*/ 27 h 112"/>
                    <a:gd name="T18" fmla="*/ 82 w 96"/>
                    <a:gd name="T19" fmla="*/ 4 h 112"/>
                    <a:gd name="T20" fmla="*/ 72 w 96"/>
                    <a:gd name="T21" fmla="*/ 0 h 112"/>
                    <a:gd name="T22" fmla="*/ 61 w 96"/>
                    <a:gd name="T23" fmla="*/ 24 h 112"/>
                    <a:gd name="T24" fmla="*/ 54 w 96"/>
                    <a:gd name="T25" fmla="*/ 37 h 112"/>
                    <a:gd name="T26" fmla="*/ 11 w 96"/>
                    <a:gd name="T27" fmla="*/ 53 h 112"/>
                    <a:gd name="T28" fmla="*/ 29 w 96"/>
                    <a:gd name="T29" fmla="*/ 103 h 112"/>
                    <a:gd name="T30" fmla="*/ 82 w 96"/>
                    <a:gd name="T31" fmla="*/ 89 h 112"/>
                    <a:gd name="T32" fmla="*/ 79 w 96"/>
                    <a:gd name="T33" fmla="*/ 5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9" y="50"/>
                      </a:moveTo>
                      <a:cubicBezTo>
                        <a:pt x="82" y="47"/>
                        <a:pt x="82" y="47"/>
                        <a:pt x="82" y="43"/>
                      </a:cubicBezTo>
                      <a:cubicBezTo>
                        <a:pt x="89" y="33"/>
                        <a:pt x="93" y="24"/>
                        <a:pt x="96" y="10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6" y="20"/>
                        <a:pt x="82" y="30"/>
                        <a:pt x="75" y="40"/>
                      </a:cubicBezTo>
                      <a:cubicBezTo>
                        <a:pt x="75" y="43"/>
                        <a:pt x="75" y="43"/>
                        <a:pt x="75" y="43"/>
                      </a:cubicBezTo>
                      <a:cubicBezTo>
                        <a:pt x="72" y="43"/>
                        <a:pt x="68" y="40"/>
                        <a:pt x="64" y="40"/>
                      </a:cubicBezTo>
                      <a:cubicBezTo>
                        <a:pt x="64" y="40"/>
                        <a:pt x="64" y="37"/>
                        <a:pt x="61" y="37"/>
                      </a:cubicBezTo>
                      <a:cubicBezTo>
                        <a:pt x="64" y="33"/>
                        <a:pt x="68" y="33"/>
                        <a:pt x="68" y="27"/>
                      </a:cubicBezTo>
                      <a:cubicBezTo>
                        <a:pt x="75" y="20"/>
                        <a:pt x="75" y="14"/>
                        <a:pt x="82" y="4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8" y="7"/>
                        <a:pt x="64" y="17"/>
                        <a:pt x="61" y="24"/>
                      </a:cubicBezTo>
                      <a:cubicBezTo>
                        <a:pt x="61" y="27"/>
                        <a:pt x="57" y="33"/>
                        <a:pt x="54" y="37"/>
                      </a:cubicBezTo>
                      <a:cubicBezTo>
                        <a:pt x="40" y="30"/>
                        <a:pt x="22" y="40"/>
                        <a:pt x="11" y="53"/>
                      </a:cubicBezTo>
                      <a:cubicBezTo>
                        <a:pt x="0" y="73"/>
                        <a:pt x="11" y="93"/>
                        <a:pt x="29" y="103"/>
                      </a:cubicBezTo>
                      <a:cubicBezTo>
                        <a:pt x="50" y="112"/>
                        <a:pt x="72" y="106"/>
                        <a:pt x="82" y="89"/>
                      </a:cubicBezTo>
                      <a:cubicBezTo>
                        <a:pt x="89" y="76"/>
                        <a:pt x="89" y="60"/>
                        <a:pt x="79" y="5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2" name="Freeform 1552"/>
                <p:cNvSpPr>
                  <a:spLocks/>
                </p:cNvSpPr>
                <p:nvPr/>
              </p:nvSpPr>
              <p:spPr bwMode="auto">
                <a:xfrm>
                  <a:off x="1715" y="2514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5 h 12"/>
                    <a:gd name="T4" fmla="*/ 10 w 10"/>
                    <a:gd name="T5" fmla="*/ 1 h 12"/>
                    <a:gd name="T6" fmla="*/ 9 w 10"/>
                    <a:gd name="T7" fmla="*/ 1 h 12"/>
                    <a:gd name="T8" fmla="*/ 8 w 10"/>
                    <a:gd name="T9" fmla="*/ 4 h 12"/>
                    <a:gd name="T10" fmla="*/ 8 w 10"/>
                    <a:gd name="T11" fmla="*/ 5 h 12"/>
                    <a:gd name="T12" fmla="*/ 7 w 10"/>
                    <a:gd name="T13" fmla="*/ 4 h 12"/>
                    <a:gd name="T14" fmla="*/ 6 w 10"/>
                    <a:gd name="T15" fmla="*/ 4 h 12"/>
                    <a:gd name="T16" fmla="*/ 7 w 10"/>
                    <a:gd name="T17" fmla="*/ 3 h 12"/>
                    <a:gd name="T18" fmla="*/ 8 w 10"/>
                    <a:gd name="T19" fmla="*/ 1 h 12"/>
                    <a:gd name="T20" fmla="*/ 7 w 10"/>
                    <a:gd name="T21" fmla="*/ 0 h 12"/>
                    <a:gd name="T22" fmla="*/ 6 w 10"/>
                    <a:gd name="T23" fmla="*/ 3 h 12"/>
                    <a:gd name="T24" fmla="*/ 5 w 10"/>
                    <a:gd name="T25" fmla="*/ 4 h 12"/>
                    <a:gd name="T26" fmla="*/ 1 w 10"/>
                    <a:gd name="T27" fmla="*/ 6 h 12"/>
                    <a:gd name="T28" fmla="*/ 3 w 10"/>
                    <a:gd name="T29" fmla="*/ 11 h 12"/>
                    <a:gd name="T30" fmla="*/ 8 w 10"/>
                    <a:gd name="T31" fmla="*/ 10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4"/>
                        <a:pt x="10" y="3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8" y="3"/>
                        <a:pt x="8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8" y="2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2"/>
                        <a:pt x="6" y="3"/>
                      </a:cubicBezTo>
                      <a:cubicBezTo>
                        <a:pt x="6" y="3"/>
                        <a:pt x="6" y="4"/>
                        <a:pt x="5" y="4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5" y="12"/>
                        <a:pt x="7" y="11"/>
                        <a:pt x="8" y="10"/>
                      </a:cubicBezTo>
                      <a:cubicBezTo>
                        <a:pt x="9" y="8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3" name="Freeform 1553"/>
                <p:cNvSpPr>
                  <a:spLocks/>
                </p:cNvSpPr>
                <p:nvPr/>
              </p:nvSpPr>
              <p:spPr bwMode="auto">
                <a:xfrm>
                  <a:off x="1990" y="2075"/>
                  <a:ext cx="10" cy="12"/>
                </a:xfrm>
                <a:custGeom>
                  <a:avLst/>
                  <a:gdLst>
                    <a:gd name="T0" fmla="*/ 18 w 96"/>
                    <a:gd name="T1" fmla="*/ 76 h 112"/>
                    <a:gd name="T2" fmla="*/ 22 w 96"/>
                    <a:gd name="T3" fmla="*/ 70 h 112"/>
                    <a:gd name="T4" fmla="*/ 32 w 96"/>
                    <a:gd name="T5" fmla="*/ 73 h 112"/>
                    <a:gd name="T6" fmla="*/ 36 w 96"/>
                    <a:gd name="T7" fmla="*/ 76 h 112"/>
                    <a:gd name="T8" fmla="*/ 25 w 96"/>
                    <a:gd name="T9" fmla="*/ 89 h 112"/>
                    <a:gd name="T10" fmla="*/ 15 w 96"/>
                    <a:gd name="T11" fmla="*/ 109 h 112"/>
                    <a:gd name="T12" fmla="*/ 25 w 96"/>
                    <a:gd name="T13" fmla="*/ 112 h 112"/>
                    <a:gd name="T14" fmla="*/ 32 w 96"/>
                    <a:gd name="T15" fmla="*/ 93 h 112"/>
                    <a:gd name="T16" fmla="*/ 43 w 96"/>
                    <a:gd name="T17" fmla="*/ 80 h 112"/>
                    <a:gd name="T18" fmla="*/ 86 w 96"/>
                    <a:gd name="T19" fmla="*/ 60 h 112"/>
                    <a:gd name="T20" fmla="*/ 68 w 96"/>
                    <a:gd name="T21" fmla="*/ 7 h 112"/>
                    <a:gd name="T22" fmla="*/ 15 w 96"/>
                    <a:gd name="T23" fmla="*/ 24 h 112"/>
                    <a:gd name="T24" fmla="*/ 18 w 96"/>
                    <a:gd name="T25" fmla="*/ 63 h 112"/>
                    <a:gd name="T26" fmla="*/ 15 w 96"/>
                    <a:gd name="T27" fmla="*/ 73 h 112"/>
                    <a:gd name="T28" fmla="*/ 0 w 96"/>
                    <a:gd name="T29" fmla="*/ 103 h 112"/>
                    <a:gd name="T30" fmla="*/ 8 w 96"/>
                    <a:gd name="T31" fmla="*/ 106 h 112"/>
                    <a:gd name="T32" fmla="*/ 18 w 96"/>
                    <a:gd name="T33" fmla="*/ 7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18" y="76"/>
                      </a:moveTo>
                      <a:cubicBezTo>
                        <a:pt x="22" y="73"/>
                        <a:pt x="22" y="70"/>
                        <a:pt x="22" y="70"/>
                      </a:cubicBezTo>
                      <a:cubicBezTo>
                        <a:pt x="25" y="70"/>
                        <a:pt x="29" y="73"/>
                        <a:pt x="32" y="73"/>
                      </a:cubicBezTo>
                      <a:cubicBezTo>
                        <a:pt x="32" y="76"/>
                        <a:pt x="32" y="76"/>
                        <a:pt x="36" y="76"/>
                      </a:cubicBezTo>
                      <a:cubicBezTo>
                        <a:pt x="32" y="80"/>
                        <a:pt x="29" y="83"/>
                        <a:pt x="25" y="89"/>
                      </a:cubicBezTo>
                      <a:cubicBezTo>
                        <a:pt x="22" y="96"/>
                        <a:pt x="18" y="103"/>
                        <a:pt x="15" y="109"/>
                      </a:cubicBezTo>
                      <a:cubicBezTo>
                        <a:pt x="25" y="112"/>
                        <a:pt x="25" y="112"/>
                        <a:pt x="25" y="112"/>
                      </a:cubicBezTo>
                      <a:cubicBezTo>
                        <a:pt x="25" y="106"/>
                        <a:pt x="29" y="99"/>
                        <a:pt x="32" y="93"/>
                      </a:cubicBezTo>
                      <a:cubicBezTo>
                        <a:pt x="36" y="86"/>
                        <a:pt x="40" y="83"/>
                        <a:pt x="43" y="80"/>
                      </a:cubicBezTo>
                      <a:cubicBezTo>
                        <a:pt x="61" y="80"/>
                        <a:pt x="75" y="73"/>
                        <a:pt x="86" y="60"/>
                      </a:cubicBezTo>
                      <a:cubicBezTo>
                        <a:pt x="96" y="40"/>
                        <a:pt x="89" y="17"/>
                        <a:pt x="68" y="7"/>
                      </a:cubicBezTo>
                      <a:cubicBezTo>
                        <a:pt x="50" y="0"/>
                        <a:pt x="25" y="7"/>
                        <a:pt x="15" y="24"/>
                      </a:cubicBezTo>
                      <a:cubicBezTo>
                        <a:pt x="8" y="37"/>
                        <a:pt x="11" y="53"/>
                        <a:pt x="18" y="63"/>
                      </a:cubicBezTo>
                      <a:cubicBezTo>
                        <a:pt x="15" y="66"/>
                        <a:pt x="15" y="70"/>
                        <a:pt x="15" y="73"/>
                      </a:cubicBezTo>
                      <a:cubicBezTo>
                        <a:pt x="8" y="83"/>
                        <a:pt x="4" y="93"/>
                        <a:pt x="0" y="103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11" y="96"/>
                        <a:pt x="15" y="86"/>
                        <a:pt x="18" y="7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4" name="Freeform 1554"/>
                <p:cNvSpPr>
                  <a:spLocks/>
                </p:cNvSpPr>
                <p:nvPr/>
              </p:nvSpPr>
              <p:spPr bwMode="auto">
                <a:xfrm>
                  <a:off x="1990" y="2075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8 h 12"/>
                    <a:gd name="T4" fmla="*/ 4 w 10"/>
                    <a:gd name="T5" fmla="*/ 8 h 12"/>
                    <a:gd name="T6" fmla="*/ 4 w 10"/>
                    <a:gd name="T7" fmla="*/ 8 h 12"/>
                    <a:gd name="T8" fmla="*/ 3 w 10"/>
                    <a:gd name="T9" fmla="*/ 10 h 12"/>
                    <a:gd name="T10" fmla="*/ 2 w 10"/>
                    <a:gd name="T11" fmla="*/ 12 h 12"/>
                    <a:gd name="T12" fmla="*/ 3 w 10"/>
                    <a:gd name="T13" fmla="*/ 12 h 12"/>
                    <a:gd name="T14" fmla="*/ 4 w 10"/>
                    <a:gd name="T15" fmla="*/ 10 h 12"/>
                    <a:gd name="T16" fmla="*/ 5 w 10"/>
                    <a:gd name="T17" fmla="*/ 9 h 12"/>
                    <a:gd name="T18" fmla="*/ 9 w 10"/>
                    <a:gd name="T19" fmla="*/ 7 h 12"/>
                    <a:gd name="T20" fmla="*/ 7 w 10"/>
                    <a:gd name="T21" fmla="*/ 1 h 12"/>
                    <a:gd name="T22" fmla="*/ 2 w 10"/>
                    <a:gd name="T23" fmla="*/ 3 h 12"/>
                    <a:gd name="T24" fmla="*/ 2 w 10"/>
                    <a:gd name="T25" fmla="*/ 7 h 12"/>
                    <a:gd name="T26" fmla="*/ 2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3" y="9"/>
                        <a:pt x="3" y="10"/>
                      </a:cubicBezTo>
                      <a:cubicBezTo>
                        <a:pt x="3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3" y="11"/>
                        <a:pt x="4" y="10"/>
                      </a:cubicBezTo>
                      <a:cubicBezTo>
                        <a:pt x="4" y="9"/>
                        <a:pt x="5" y="9"/>
                        <a:pt x="5" y="9"/>
                      </a:cubicBezTo>
                      <a:cubicBezTo>
                        <a:pt x="7" y="9"/>
                        <a:pt x="8" y="8"/>
                        <a:pt x="9" y="7"/>
                      </a:cubicBezTo>
                      <a:cubicBezTo>
                        <a:pt x="10" y="4"/>
                        <a:pt x="10" y="2"/>
                        <a:pt x="7" y="1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1" y="9"/>
                        <a:pt x="1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2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5" name="Freeform 1555"/>
                <p:cNvSpPr>
                  <a:spLocks/>
                </p:cNvSpPr>
                <p:nvPr/>
              </p:nvSpPr>
              <p:spPr bwMode="auto">
                <a:xfrm>
                  <a:off x="1982" y="2087"/>
                  <a:ext cx="10" cy="12"/>
                </a:xfrm>
                <a:custGeom>
                  <a:avLst/>
                  <a:gdLst>
                    <a:gd name="T0" fmla="*/ 79 w 96"/>
                    <a:gd name="T1" fmla="*/ 48 h 112"/>
                    <a:gd name="T2" fmla="*/ 82 w 96"/>
                    <a:gd name="T3" fmla="*/ 45 h 112"/>
                    <a:gd name="T4" fmla="*/ 96 w 96"/>
                    <a:gd name="T5" fmla="*/ 13 h 112"/>
                    <a:gd name="T6" fmla="*/ 89 w 96"/>
                    <a:gd name="T7" fmla="*/ 10 h 112"/>
                    <a:gd name="T8" fmla="*/ 75 w 96"/>
                    <a:gd name="T9" fmla="*/ 42 h 112"/>
                    <a:gd name="T10" fmla="*/ 72 w 96"/>
                    <a:gd name="T11" fmla="*/ 45 h 112"/>
                    <a:gd name="T12" fmla="*/ 64 w 96"/>
                    <a:gd name="T13" fmla="*/ 39 h 112"/>
                    <a:gd name="T14" fmla="*/ 61 w 96"/>
                    <a:gd name="T15" fmla="*/ 39 h 112"/>
                    <a:gd name="T16" fmla="*/ 68 w 96"/>
                    <a:gd name="T17" fmla="*/ 29 h 112"/>
                    <a:gd name="T18" fmla="*/ 79 w 96"/>
                    <a:gd name="T19" fmla="*/ 7 h 112"/>
                    <a:gd name="T20" fmla="*/ 72 w 96"/>
                    <a:gd name="T21" fmla="*/ 0 h 112"/>
                    <a:gd name="T22" fmla="*/ 61 w 96"/>
                    <a:gd name="T23" fmla="*/ 26 h 112"/>
                    <a:gd name="T24" fmla="*/ 54 w 96"/>
                    <a:gd name="T25" fmla="*/ 36 h 112"/>
                    <a:gd name="T26" fmla="*/ 11 w 96"/>
                    <a:gd name="T27" fmla="*/ 55 h 112"/>
                    <a:gd name="T28" fmla="*/ 29 w 96"/>
                    <a:gd name="T29" fmla="*/ 103 h 112"/>
                    <a:gd name="T30" fmla="*/ 82 w 96"/>
                    <a:gd name="T31" fmla="*/ 87 h 112"/>
                    <a:gd name="T32" fmla="*/ 79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9" y="48"/>
                      </a:moveTo>
                      <a:cubicBezTo>
                        <a:pt x="79" y="48"/>
                        <a:pt x="82" y="45"/>
                        <a:pt x="82" y="45"/>
                      </a:cubicBezTo>
                      <a:cubicBezTo>
                        <a:pt x="89" y="36"/>
                        <a:pt x="93" y="23"/>
                        <a:pt x="96" y="13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2" y="23"/>
                        <a:pt x="79" y="32"/>
                        <a:pt x="75" y="42"/>
                      </a:cubicBezTo>
                      <a:cubicBezTo>
                        <a:pt x="72" y="42"/>
                        <a:pt x="72" y="45"/>
                        <a:pt x="72" y="45"/>
                      </a:cubicBezTo>
                      <a:cubicBezTo>
                        <a:pt x="72" y="42"/>
                        <a:pt x="68" y="42"/>
                        <a:pt x="64" y="39"/>
                      </a:cubicBezTo>
                      <a:cubicBezTo>
                        <a:pt x="64" y="39"/>
                        <a:pt x="61" y="39"/>
                        <a:pt x="61" y="39"/>
                      </a:cubicBezTo>
                      <a:cubicBezTo>
                        <a:pt x="64" y="36"/>
                        <a:pt x="64" y="32"/>
                        <a:pt x="68" y="29"/>
                      </a:cubicBezTo>
                      <a:cubicBezTo>
                        <a:pt x="72" y="23"/>
                        <a:pt x="75" y="13"/>
                        <a:pt x="79" y="7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8" y="10"/>
                        <a:pt x="64" y="20"/>
                        <a:pt x="61" y="26"/>
                      </a:cubicBezTo>
                      <a:cubicBezTo>
                        <a:pt x="57" y="29"/>
                        <a:pt x="57" y="32"/>
                        <a:pt x="54" y="36"/>
                      </a:cubicBezTo>
                      <a:cubicBezTo>
                        <a:pt x="36" y="32"/>
                        <a:pt x="18" y="42"/>
                        <a:pt x="11" y="55"/>
                      </a:cubicBezTo>
                      <a:cubicBezTo>
                        <a:pt x="0" y="71"/>
                        <a:pt x="8" y="93"/>
                        <a:pt x="29" y="103"/>
                      </a:cubicBezTo>
                      <a:cubicBezTo>
                        <a:pt x="47" y="112"/>
                        <a:pt x="72" y="106"/>
                        <a:pt x="82" y="87"/>
                      </a:cubicBezTo>
                      <a:cubicBezTo>
                        <a:pt x="89" y="74"/>
                        <a:pt x="86" y="61"/>
                        <a:pt x="79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6" name="Freeform 1556"/>
                <p:cNvSpPr>
                  <a:spLocks/>
                </p:cNvSpPr>
                <p:nvPr/>
              </p:nvSpPr>
              <p:spPr bwMode="auto">
                <a:xfrm>
                  <a:off x="1982" y="2087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9 w 10"/>
                    <a:gd name="T3" fmla="*/ 5 h 12"/>
                    <a:gd name="T4" fmla="*/ 10 w 10"/>
                    <a:gd name="T5" fmla="*/ 1 h 12"/>
                    <a:gd name="T6" fmla="*/ 9 w 10"/>
                    <a:gd name="T7" fmla="*/ 1 h 12"/>
                    <a:gd name="T8" fmla="*/ 8 w 10"/>
                    <a:gd name="T9" fmla="*/ 4 h 12"/>
                    <a:gd name="T10" fmla="*/ 7 w 10"/>
                    <a:gd name="T11" fmla="*/ 5 h 12"/>
                    <a:gd name="T12" fmla="*/ 7 w 10"/>
                    <a:gd name="T13" fmla="*/ 4 h 12"/>
                    <a:gd name="T14" fmla="*/ 6 w 10"/>
                    <a:gd name="T15" fmla="*/ 4 h 12"/>
                    <a:gd name="T16" fmla="*/ 7 w 10"/>
                    <a:gd name="T17" fmla="*/ 3 h 12"/>
                    <a:gd name="T18" fmla="*/ 8 w 10"/>
                    <a:gd name="T19" fmla="*/ 1 h 12"/>
                    <a:gd name="T20" fmla="*/ 7 w 10"/>
                    <a:gd name="T21" fmla="*/ 0 h 12"/>
                    <a:gd name="T22" fmla="*/ 6 w 10"/>
                    <a:gd name="T23" fmla="*/ 3 h 12"/>
                    <a:gd name="T24" fmla="*/ 6 w 10"/>
                    <a:gd name="T25" fmla="*/ 4 h 12"/>
                    <a:gd name="T26" fmla="*/ 1 w 10"/>
                    <a:gd name="T27" fmla="*/ 6 h 12"/>
                    <a:gd name="T28" fmla="*/ 3 w 10"/>
                    <a:gd name="T29" fmla="*/ 11 h 12"/>
                    <a:gd name="T30" fmla="*/ 9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9" y="5"/>
                        <a:pt x="9" y="5"/>
                      </a:cubicBezTo>
                      <a:cubicBezTo>
                        <a:pt x="9" y="4"/>
                        <a:pt x="10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8" y="3"/>
                        <a:pt x="8" y="4"/>
                      </a:cubicBezTo>
                      <a:cubicBezTo>
                        <a:pt x="7" y="4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7" y="2"/>
                        <a:pt x="8" y="1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2"/>
                        <a:pt x="6" y="3"/>
                      </a:cubicBezTo>
                      <a:cubicBezTo>
                        <a:pt x="6" y="3"/>
                        <a:pt x="6" y="3"/>
                        <a:pt x="6" y="4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5" y="12"/>
                        <a:pt x="7" y="11"/>
                        <a:pt x="9" y="9"/>
                      </a:cubicBezTo>
                      <a:cubicBezTo>
                        <a:pt x="9" y="8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7" name="Freeform 1557"/>
                <p:cNvSpPr>
                  <a:spLocks/>
                </p:cNvSpPr>
                <p:nvPr/>
              </p:nvSpPr>
              <p:spPr bwMode="auto">
                <a:xfrm>
                  <a:off x="1732" y="2507"/>
                  <a:ext cx="10" cy="12"/>
                </a:xfrm>
                <a:custGeom>
                  <a:avLst/>
                  <a:gdLst>
                    <a:gd name="T0" fmla="*/ 23 w 96"/>
                    <a:gd name="T1" fmla="*/ 74 h 112"/>
                    <a:gd name="T2" fmla="*/ 26 w 96"/>
                    <a:gd name="T3" fmla="*/ 68 h 112"/>
                    <a:gd name="T4" fmla="*/ 34 w 96"/>
                    <a:gd name="T5" fmla="*/ 74 h 112"/>
                    <a:gd name="T6" fmla="*/ 37 w 96"/>
                    <a:gd name="T7" fmla="*/ 74 h 112"/>
                    <a:gd name="T8" fmla="*/ 30 w 96"/>
                    <a:gd name="T9" fmla="*/ 87 h 112"/>
                    <a:gd name="T10" fmla="*/ 19 w 96"/>
                    <a:gd name="T11" fmla="*/ 109 h 112"/>
                    <a:gd name="T12" fmla="*/ 26 w 96"/>
                    <a:gd name="T13" fmla="*/ 112 h 112"/>
                    <a:gd name="T14" fmla="*/ 37 w 96"/>
                    <a:gd name="T15" fmla="*/ 90 h 112"/>
                    <a:gd name="T16" fmla="*/ 45 w 96"/>
                    <a:gd name="T17" fmla="*/ 77 h 112"/>
                    <a:gd name="T18" fmla="*/ 89 w 96"/>
                    <a:gd name="T19" fmla="*/ 58 h 112"/>
                    <a:gd name="T20" fmla="*/ 71 w 96"/>
                    <a:gd name="T21" fmla="*/ 10 h 112"/>
                    <a:gd name="T22" fmla="*/ 15 w 96"/>
                    <a:gd name="T23" fmla="*/ 26 h 112"/>
                    <a:gd name="T24" fmla="*/ 19 w 96"/>
                    <a:gd name="T25" fmla="*/ 64 h 112"/>
                    <a:gd name="T26" fmla="*/ 15 w 96"/>
                    <a:gd name="T27" fmla="*/ 74 h 112"/>
                    <a:gd name="T28" fmla="*/ 0 w 96"/>
                    <a:gd name="T29" fmla="*/ 100 h 112"/>
                    <a:gd name="T30" fmla="*/ 12 w 96"/>
                    <a:gd name="T31" fmla="*/ 103 h 112"/>
                    <a:gd name="T32" fmla="*/ 23 w 96"/>
                    <a:gd name="T33" fmla="*/ 7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3" y="74"/>
                      </a:moveTo>
                      <a:cubicBezTo>
                        <a:pt x="23" y="74"/>
                        <a:pt x="23" y="71"/>
                        <a:pt x="26" y="68"/>
                      </a:cubicBezTo>
                      <a:cubicBezTo>
                        <a:pt x="26" y="71"/>
                        <a:pt x="30" y="71"/>
                        <a:pt x="34" y="74"/>
                      </a:cubicBezTo>
                      <a:cubicBezTo>
                        <a:pt x="34" y="74"/>
                        <a:pt x="37" y="74"/>
                        <a:pt x="37" y="74"/>
                      </a:cubicBezTo>
                      <a:cubicBezTo>
                        <a:pt x="34" y="80"/>
                        <a:pt x="30" y="84"/>
                        <a:pt x="30" y="87"/>
                      </a:cubicBezTo>
                      <a:cubicBezTo>
                        <a:pt x="26" y="93"/>
                        <a:pt x="23" y="100"/>
                        <a:pt x="19" y="109"/>
                      </a:cubicBezTo>
                      <a:cubicBezTo>
                        <a:pt x="26" y="112"/>
                        <a:pt x="26" y="112"/>
                        <a:pt x="26" y="112"/>
                      </a:cubicBezTo>
                      <a:cubicBezTo>
                        <a:pt x="30" y="103"/>
                        <a:pt x="34" y="96"/>
                        <a:pt x="37" y="90"/>
                      </a:cubicBezTo>
                      <a:cubicBezTo>
                        <a:pt x="37" y="87"/>
                        <a:pt x="41" y="80"/>
                        <a:pt x="45" y="77"/>
                      </a:cubicBezTo>
                      <a:cubicBezTo>
                        <a:pt x="63" y="77"/>
                        <a:pt x="82" y="71"/>
                        <a:pt x="89" y="58"/>
                      </a:cubicBezTo>
                      <a:cubicBezTo>
                        <a:pt x="96" y="39"/>
                        <a:pt x="89" y="16"/>
                        <a:pt x="71" y="10"/>
                      </a:cubicBezTo>
                      <a:cubicBezTo>
                        <a:pt x="48" y="0"/>
                        <a:pt x="23" y="7"/>
                        <a:pt x="15" y="26"/>
                      </a:cubicBezTo>
                      <a:cubicBezTo>
                        <a:pt x="8" y="39"/>
                        <a:pt x="12" y="52"/>
                        <a:pt x="19" y="64"/>
                      </a:cubicBezTo>
                      <a:cubicBezTo>
                        <a:pt x="19" y="68"/>
                        <a:pt x="15" y="71"/>
                        <a:pt x="15" y="74"/>
                      </a:cubicBezTo>
                      <a:cubicBezTo>
                        <a:pt x="8" y="80"/>
                        <a:pt x="4" y="93"/>
                        <a:pt x="0" y="100"/>
                      </a:cubicBezTo>
                      <a:cubicBezTo>
                        <a:pt x="12" y="103"/>
                        <a:pt x="12" y="103"/>
                        <a:pt x="12" y="103"/>
                      </a:cubicBezTo>
                      <a:cubicBezTo>
                        <a:pt x="12" y="93"/>
                        <a:pt x="15" y="84"/>
                        <a:pt x="23" y="7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8" name="Freeform 1558"/>
                <p:cNvSpPr>
                  <a:spLocks/>
                </p:cNvSpPr>
                <p:nvPr/>
              </p:nvSpPr>
              <p:spPr bwMode="auto">
                <a:xfrm>
                  <a:off x="1732" y="2507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2 w 10"/>
                    <a:gd name="T3" fmla="*/ 8 h 12"/>
                    <a:gd name="T4" fmla="*/ 3 w 10"/>
                    <a:gd name="T5" fmla="*/ 8 h 12"/>
                    <a:gd name="T6" fmla="*/ 4 w 10"/>
                    <a:gd name="T7" fmla="*/ 8 h 12"/>
                    <a:gd name="T8" fmla="*/ 3 w 10"/>
                    <a:gd name="T9" fmla="*/ 10 h 12"/>
                    <a:gd name="T10" fmla="*/ 2 w 10"/>
                    <a:gd name="T11" fmla="*/ 12 h 12"/>
                    <a:gd name="T12" fmla="*/ 2 w 10"/>
                    <a:gd name="T13" fmla="*/ 12 h 12"/>
                    <a:gd name="T14" fmla="*/ 4 w 10"/>
                    <a:gd name="T15" fmla="*/ 10 h 12"/>
                    <a:gd name="T16" fmla="*/ 4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1 w 10"/>
                    <a:gd name="T23" fmla="*/ 3 h 12"/>
                    <a:gd name="T24" fmla="*/ 2 w 10"/>
                    <a:gd name="T25" fmla="*/ 7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3" y="9"/>
                        <a:pt x="3" y="9"/>
                        <a:pt x="3" y="10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4" y="10"/>
                        <a:pt x="4" y="9"/>
                        <a:pt x="4" y="8"/>
                      </a:cubicBezTo>
                      <a:cubicBezTo>
                        <a:pt x="6" y="8"/>
                        <a:pt x="8" y="8"/>
                        <a:pt x="9" y="6"/>
                      </a:cubicBezTo>
                      <a:cubicBezTo>
                        <a:pt x="10" y="4"/>
                        <a:pt x="9" y="2"/>
                        <a:pt x="7" y="1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8"/>
                        <a:pt x="1" y="8"/>
                        <a:pt x="1" y="8"/>
                      </a:cubicBezTo>
                      <a:cubicBezTo>
                        <a:pt x="1" y="9"/>
                        <a:pt x="0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9" name="Freeform 1559"/>
                <p:cNvSpPr>
                  <a:spLocks/>
                </p:cNvSpPr>
                <p:nvPr/>
              </p:nvSpPr>
              <p:spPr bwMode="auto">
                <a:xfrm>
                  <a:off x="1723" y="2518"/>
                  <a:ext cx="10" cy="11"/>
                </a:xfrm>
                <a:custGeom>
                  <a:avLst/>
                  <a:gdLst>
                    <a:gd name="T0" fmla="*/ 82 w 96"/>
                    <a:gd name="T1" fmla="*/ 48 h 112"/>
                    <a:gd name="T2" fmla="*/ 85 w 96"/>
                    <a:gd name="T3" fmla="*/ 45 h 112"/>
                    <a:gd name="T4" fmla="*/ 96 w 96"/>
                    <a:gd name="T5" fmla="*/ 13 h 112"/>
                    <a:gd name="T6" fmla="*/ 89 w 96"/>
                    <a:gd name="T7" fmla="*/ 7 h 112"/>
                    <a:gd name="T8" fmla="*/ 78 w 96"/>
                    <a:gd name="T9" fmla="*/ 42 h 112"/>
                    <a:gd name="T10" fmla="*/ 74 w 96"/>
                    <a:gd name="T11" fmla="*/ 42 h 112"/>
                    <a:gd name="T12" fmla="*/ 67 w 96"/>
                    <a:gd name="T13" fmla="*/ 39 h 112"/>
                    <a:gd name="T14" fmla="*/ 63 w 96"/>
                    <a:gd name="T15" fmla="*/ 39 h 112"/>
                    <a:gd name="T16" fmla="*/ 71 w 96"/>
                    <a:gd name="T17" fmla="*/ 29 h 112"/>
                    <a:gd name="T18" fmla="*/ 82 w 96"/>
                    <a:gd name="T19" fmla="*/ 4 h 112"/>
                    <a:gd name="T20" fmla="*/ 71 w 96"/>
                    <a:gd name="T21" fmla="*/ 0 h 112"/>
                    <a:gd name="T22" fmla="*/ 63 w 96"/>
                    <a:gd name="T23" fmla="*/ 26 h 112"/>
                    <a:gd name="T24" fmla="*/ 56 w 96"/>
                    <a:gd name="T25" fmla="*/ 36 h 112"/>
                    <a:gd name="T26" fmla="*/ 12 w 96"/>
                    <a:gd name="T27" fmla="*/ 55 h 112"/>
                    <a:gd name="T28" fmla="*/ 30 w 96"/>
                    <a:gd name="T29" fmla="*/ 103 h 112"/>
                    <a:gd name="T30" fmla="*/ 85 w 96"/>
                    <a:gd name="T31" fmla="*/ 87 h 112"/>
                    <a:gd name="T32" fmla="*/ 82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2" y="48"/>
                      </a:moveTo>
                      <a:cubicBezTo>
                        <a:pt x="82" y="48"/>
                        <a:pt x="85" y="45"/>
                        <a:pt x="85" y="45"/>
                      </a:cubicBezTo>
                      <a:cubicBezTo>
                        <a:pt x="89" y="32"/>
                        <a:pt x="93" y="23"/>
                        <a:pt x="96" y="13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5" y="20"/>
                        <a:pt x="82" y="29"/>
                        <a:pt x="78" y="42"/>
                      </a:cubicBezTo>
                      <a:cubicBezTo>
                        <a:pt x="78" y="42"/>
                        <a:pt x="74" y="42"/>
                        <a:pt x="74" y="42"/>
                      </a:cubicBezTo>
                      <a:cubicBezTo>
                        <a:pt x="74" y="42"/>
                        <a:pt x="71" y="42"/>
                        <a:pt x="67" y="39"/>
                      </a:cubicBezTo>
                      <a:cubicBezTo>
                        <a:pt x="67" y="39"/>
                        <a:pt x="63" y="39"/>
                        <a:pt x="63" y="39"/>
                      </a:cubicBezTo>
                      <a:cubicBezTo>
                        <a:pt x="67" y="36"/>
                        <a:pt x="67" y="32"/>
                        <a:pt x="71" y="29"/>
                      </a:cubicBezTo>
                      <a:cubicBezTo>
                        <a:pt x="74" y="23"/>
                        <a:pt x="78" y="13"/>
                        <a:pt x="82" y="4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71" y="10"/>
                        <a:pt x="67" y="20"/>
                        <a:pt x="63" y="26"/>
                      </a:cubicBezTo>
                      <a:cubicBezTo>
                        <a:pt x="60" y="29"/>
                        <a:pt x="56" y="32"/>
                        <a:pt x="56" y="36"/>
                      </a:cubicBezTo>
                      <a:cubicBezTo>
                        <a:pt x="37" y="32"/>
                        <a:pt x="19" y="42"/>
                        <a:pt x="12" y="55"/>
                      </a:cubicBezTo>
                      <a:cubicBezTo>
                        <a:pt x="0" y="74"/>
                        <a:pt x="12" y="93"/>
                        <a:pt x="30" y="103"/>
                      </a:cubicBezTo>
                      <a:cubicBezTo>
                        <a:pt x="52" y="112"/>
                        <a:pt x="74" y="106"/>
                        <a:pt x="85" y="87"/>
                      </a:cubicBezTo>
                      <a:cubicBezTo>
                        <a:pt x="93" y="74"/>
                        <a:pt x="93" y="61"/>
                        <a:pt x="82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0" name="Freeform 1560"/>
                <p:cNvSpPr>
                  <a:spLocks/>
                </p:cNvSpPr>
                <p:nvPr/>
              </p:nvSpPr>
              <p:spPr bwMode="auto">
                <a:xfrm>
                  <a:off x="1723" y="2517"/>
                  <a:ext cx="10" cy="12"/>
                </a:xfrm>
                <a:custGeom>
                  <a:avLst/>
                  <a:gdLst>
                    <a:gd name="T0" fmla="*/ 9 w 10"/>
                    <a:gd name="T1" fmla="*/ 6 h 12"/>
                    <a:gd name="T2" fmla="*/ 9 w 10"/>
                    <a:gd name="T3" fmla="*/ 5 h 12"/>
                    <a:gd name="T4" fmla="*/ 10 w 10"/>
                    <a:gd name="T5" fmla="*/ 2 h 12"/>
                    <a:gd name="T6" fmla="*/ 10 w 10"/>
                    <a:gd name="T7" fmla="*/ 1 h 12"/>
                    <a:gd name="T8" fmla="*/ 8 w 10"/>
                    <a:gd name="T9" fmla="*/ 5 h 12"/>
                    <a:gd name="T10" fmla="*/ 8 w 10"/>
                    <a:gd name="T11" fmla="*/ 5 h 12"/>
                    <a:gd name="T12" fmla="*/ 7 w 10"/>
                    <a:gd name="T13" fmla="*/ 5 h 12"/>
                    <a:gd name="T14" fmla="*/ 7 w 10"/>
                    <a:gd name="T15" fmla="*/ 5 h 12"/>
                    <a:gd name="T16" fmla="*/ 8 w 10"/>
                    <a:gd name="T17" fmla="*/ 4 h 12"/>
                    <a:gd name="T18" fmla="*/ 9 w 10"/>
                    <a:gd name="T19" fmla="*/ 1 h 12"/>
                    <a:gd name="T20" fmla="*/ 8 w 10"/>
                    <a:gd name="T21" fmla="*/ 0 h 12"/>
                    <a:gd name="T22" fmla="*/ 7 w 10"/>
                    <a:gd name="T23" fmla="*/ 3 h 12"/>
                    <a:gd name="T24" fmla="*/ 6 w 10"/>
                    <a:gd name="T25" fmla="*/ 4 h 12"/>
                    <a:gd name="T26" fmla="*/ 1 w 10"/>
                    <a:gd name="T27" fmla="*/ 6 h 12"/>
                    <a:gd name="T28" fmla="*/ 3 w 10"/>
                    <a:gd name="T29" fmla="*/ 11 h 12"/>
                    <a:gd name="T30" fmla="*/ 9 w 10"/>
                    <a:gd name="T31" fmla="*/ 10 h 12"/>
                    <a:gd name="T32" fmla="*/ 9 w 10"/>
                    <a:gd name="T33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6"/>
                      </a:move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10" y="4"/>
                        <a:pt x="10" y="3"/>
                        <a:pt x="10" y="2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3"/>
                        <a:pt x="9" y="4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8" y="4"/>
                      </a:cubicBezTo>
                      <a:cubicBezTo>
                        <a:pt x="8" y="3"/>
                        <a:pt x="8" y="2"/>
                        <a:pt x="9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7" y="3"/>
                        <a:pt x="7" y="3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4" y="4"/>
                        <a:pt x="2" y="5"/>
                        <a:pt x="1" y="6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6" y="12"/>
                        <a:pt x="8" y="12"/>
                        <a:pt x="9" y="10"/>
                      </a:cubicBezTo>
                      <a:cubicBezTo>
                        <a:pt x="10" y="8"/>
                        <a:pt x="10" y="7"/>
                        <a:pt x="9" y="6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1" name="Freeform 1561"/>
                <p:cNvSpPr>
                  <a:spLocks/>
                </p:cNvSpPr>
                <p:nvPr/>
              </p:nvSpPr>
              <p:spPr bwMode="auto">
                <a:xfrm>
                  <a:off x="1980" y="2072"/>
                  <a:ext cx="10" cy="12"/>
                </a:xfrm>
                <a:custGeom>
                  <a:avLst/>
                  <a:gdLst>
                    <a:gd name="T0" fmla="*/ 22 w 96"/>
                    <a:gd name="T1" fmla="*/ 77 h 112"/>
                    <a:gd name="T2" fmla="*/ 25 w 96"/>
                    <a:gd name="T3" fmla="*/ 68 h 112"/>
                    <a:gd name="T4" fmla="*/ 32 w 96"/>
                    <a:gd name="T5" fmla="*/ 74 h 112"/>
                    <a:gd name="T6" fmla="*/ 36 w 96"/>
                    <a:gd name="T7" fmla="*/ 77 h 112"/>
                    <a:gd name="T8" fmla="*/ 29 w 96"/>
                    <a:gd name="T9" fmla="*/ 87 h 112"/>
                    <a:gd name="T10" fmla="*/ 18 w 96"/>
                    <a:gd name="T11" fmla="*/ 109 h 112"/>
                    <a:gd name="T12" fmla="*/ 25 w 96"/>
                    <a:gd name="T13" fmla="*/ 112 h 112"/>
                    <a:gd name="T14" fmla="*/ 36 w 96"/>
                    <a:gd name="T15" fmla="*/ 90 h 112"/>
                    <a:gd name="T16" fmla="*/ 47 w 96"/>
                    <a:gd name="T17" fmla="*/ 77 h 112"/>
                    <a:gd name="T18" fmla="*/ 86 w 96"/>
                    <a:gd name="T19" fmla="*/ 58 h 112"/>
                    <a:gd name="T20" fmla="*/ 68 w 96"/>
                    <a:gd name="T21" fmla="*/ 10 h 112"/>
                    <a:gd name="T22" fmla="*/ 15 w 96"/>
                    <a:gd name="T23" fmla="*/ 26 h 112"/>
                    <a:gd name="T24" fmla="*/ 18 w 96"/>
                    <a:gd name="T25" fmla="*/ 64 h 112"/>
                    <a:gd name="T26" fmla="*/ 15 w 96"/>
                    <a:gd name="T27" fmla="*/ 74 h 112"/>
                    <a:gd name="T28" fmla="*/ 0 w 96"/>
                    <a:gd name="T29" fmla="*/ 100 h 112"/>
                    <a:gd name="T30" fmla="*/ 11 w 96"/>
                    <a:gd name="T31" fmla="*/ 106 h 112"/>
                    <a:gd name="T32" fmla="*/ 22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2" y="77"/>
                      </a:moveTo>
                      <a:cubicBezTo>
                        <a:pt x="22" y="74"/>
                        <a:pt x="25" y="71"/>
                        <a:pt x="25" y="68"/>
                      </a:cubicBezTo>
                      <a:cubicBezTo>
                        <a:pt x="25" y="71"/>
                        <a:pt x="32" y="74"/>
                        <a:pt x="32" y="74"/>
                      </a:cubicBezTo>
                      <a:cubicBezTo>
                        <a:pt x="36" y="74"/>
                        <a:pt x="36" y="74"/>
                        <a:pt x="36" y="77"/>
                      </a:cubicBezTo>
                      <a:cubicBezTo>
                        <a:pt x="32" y="80"/>
                        <a:pt x="32" y="84"/>
                        <a:pt x="29" y="87"/>
                      </a:cubicBezTo>
                      <a:cubicBezTo>
                        <a:pt x="25" y="93"/>
                        <a:pt x="22" y="100"/>
                        <a:pt x="18" y="109"/>
                      </a:cubicBezTo>
                      <a:cubicBezTo>
                        <a:pt x="25" y="112"/>
                        <a:pt x="25" y="112"/>
                        <a:pt x="25" y="112"/>
                      </a:cubicBezTo>
                      <a:cubicBezTo>
                        <a:pt x="29" y="103"/>
                        <a:pt x="32" y="96"/>
                        <a:pt x="36" y="90"/>
                      </a:cubicBezTo>
                      <a:cubicBezTo>
                        <a:pt x="40" y="87"/>
                        <a:pt x="43" y="80"/>
                        <a:pt x="47" y="77"/>
                      </a:cubicBezTo>
                      <a:cubicBezTo>
                        <a:pt x="61" y="80"/>
                        <a:pt x="79" y="71"/>
                        <a:pt x="86" y="58"/>
                      </a:cubicBezTo>
                      <a:cubicBezTo>
                        <a:pt x="96" y="39"/>
                        <a:pt x="89" y="16"/>
                        <a:pt x="68" y="10"/>
                      </a:cubicBezTo>
                      <a:cubicBezTo>
                        <a:pt x="50" y="0"/>
                        <a:pt x="22" y="10"/>
                        <a:pt x="15" y="26"/>
                      </a:cubicBezTo>
                      <a:cubicBezTo>
                        <a:pt x="8" y="39"/>
                        <a:pt x="11" y="55"/>
                        <a:pt x="18" y="64"/>
                      </a:cubicBezTo>
                      <a:cubicBezTo>
                        <a:pt x="18" y="68"/>
                        <a:pt x="15" y="71"/>
                        <a:pt x="15" y="74"/>
                      </a:cubicBezTo>
                      <a:cubicBezTo>
                        <a:pt x="11" y="84"/>
                        <a:pt x="4" y="93"/>
                        <a:pt x="0" y="100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11" y="93"/>
                        <a:pt x="15" y="84"/>
                        <a:pt x="22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2" name="Freeform 1562"/>
                <p:cNvSpPr>
                  <a:spLocks/>
                </p:cNvSpPr>
                <p:nvPr/>
              </p:nvSpPr>
              <p:spPr bwMode="auto">
                <a:xfrm>
                  <a:off x="1980" y="2072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7 h 12"/>
                    <a:gd name="T4" fmla="*/ 4 w 10"/>
                    <a:gd name="T5" fmla="*/ 8 h 12"/>
                    <a:gd name="T6" fmla="*/ 4 w 10"/>
                    <a:gd name="T7" fmla="*/ 8 h 12"/>
                    <a:gd name="T8" fmla="*/ 3 w 10"/>
                    <a:gd name="T9" fmla="*/ 9 h 12"/>
                    <a:gd name="T10" fmla="*/ 2 w 10"/>
                    <a:gd name="T11" fmla="*/ 11 h 12"/>
                    <a:gd name="T12" fmla="*/ 3 w 10"/>
                    <a:gd name="T13" fmla="*/ 12 h 12"/>
                    <a:gd name="T14" fmla="*/ 4 w 10"/>
                    <a:gd name="T15" fmla="*/ 9 h 12"/>
                    <a:gd name="T16" fmla="*/ 5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2 w 10"/>
                    <a:gd name="T23" fmla="*/ 3 h 12"/>
                    <a:gd name="T24" fmla="*/ 2 w 10"/>
                    <a:gd name="T25" fmla="*/ 7 h 12"/>
                    <a:gd name="T26" fmla="*/ 2 w 10"/>
                    <a:gd name="T27" fmla="*/ 8 h 12"/>
                    <a:gd name="T28" fmla="*/ 0 w 10"/>
                    <a:gd name="T29" fmla="*/ 10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3" y="7"/>
                        <a:pt x="3" y="7"/>
                      </a:cubicBezTo>
                      <a:cubicBezTo>
                        <a:pt x="3" y="7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9"/>
                        <a:pt x="3" y="9"/>
                      </a:cubicBezTo>
                      <a:cubicBezTo>
                        <a:pt x="3" y="10"/>
                        <a:pt x="2" y="10"/>
                        <a:pt x="2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4" y="10"/>
                        <a:pt x="4" y="9"/>
                      </a:cubicBezTo>
                      <a:cubicBezTo>
                        <a:pt x="4" y="9"/>
                        <a:pt x="5" y="8"/>
                        <a:pt x="5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10" y="4"/>
                        <a:pt x="10" y="1"/>
                        <a:pt x="7" y="1"/>
                      </a:cubicBezTo>
                      <a:cubicBezTo>
                        <a:pt x="5" y="0"/>
                        <a:pt x="2" y="1"/>
                        <a:pt x="2" y="3"/>
                      </a:cubicBezTo>
                      <a:cubicBezTo>
                        <a:pt x="1" y="4"/>
                        <a:pt x="1" y="6"/>
                        <a:pt x="2" y="7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2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3" name="Freeform 1563"/>
                <p:cNvSpPr>
                  <a:spLocks/>
                </p:cNvSpPr>
                <p:nvPr/>
              </p:nvSpPr>
              <p:spPr bwMode="auto">
                <a:xfrm>
                  <a:off x="1973" y="2082"/>
                  <a:ext cx="11" cy="12"/>
                </a:xfrm>
                <a:custGeom>
                  <a:avLst/>
                  <a:gdLst>
                    <a:gd name="T0" fmla="*/ 78 w 96"/>
                    <a:gd name="T1" fmla="*/ 48 h 112"/>
                    <a:gd name="T2" fmla="*/ 82 w 96"/>
                    <a:gd name="T3" fmla="*/ 45 h 112"/>
                    <a:gd name="T4" fmla="*/ 96 w 96"/>
                    <a:gd name="T5" fmla="*/ 13 h 112"/>
                    <a:gd name="T6" fmla="*/ 89 w 96"/>
                    <a:gd name="T7" fmla="*/ 10 h 112"/>
                    <a:gd name="T8" fmla="*/ 74 w 96"/>
                    <a:gd name="T9" fmla="*/ 42 h 112"/>
                    <a:gd name="T10" fmla="*/ 74 w 96"/>
                    <a:gd name="T11" fmla="*/ 42 h 112"/>
                    <a:gd name="T12" fmla="*/ 63 w 96"/>
                    <a:gd name="T13" fmla="*/ 39 h 112"/>
                    <a:gd name="T14" fmla="*/ 60 w 96"/>
                    <a:gd name="T15" fmla="*/ 39 h 112"/>
                    <a:gd name="T16" fmla="*/ 67 w 96"/>
                    <a:gd name="T17" fmla="*/ 29 h 112"/>
                    <a:gd name="T18" fmla="*/ 78 w 96"/>
                    <a:gd name="T19" fmla="*/ 4 h 112"/>
                    <a:gd name="T20" fmla="*/ 71 w 96"/>
                    <a:gd name="T21" fmla="*/ 0 h 112"/>
                    <a:gd name="T22" fmla="*/ 60 w 96"/>
                    <a:gd name="T23" fmla="*/ 26 h 112"/>
                    <a:gd name="T24" fmla="*/ 52 w 96"/>
                    <a:gd name="T25" fmla="*/ 36 h 112"/>
                    <a:gd name="T26" fmla="*/ 8 w 96"/>
                    <a:gd name="T27" fmla="*/ 55 h 112"/>
                    <a:gd name="T28" fmla="*/ 30 w 96"/>
                    <a:gd name="T29" fmla="*/ 103 h 112"/>
                    <a:gd name="T30" fmla="*/ 82 w 96"/>
                    <a:gd name="T31" fmla="*/ 87 h 112"/>
                    <a:gd name="T32" fmla="*/ 78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8" y="48"/>
                      </a:moveTo>
                      <a:cubicBezTo>
                        <a:pt x="82" y="48"/>
                        <a:pt x="82" y="45"/>
                        <a:pt x="82" y="45"/>
                      </a:cubicBezTo>
                      <a:cubicBezTo>
                        <a:pt x="89" y="32"/>
                        <a:pt x="93" y="23"/>
                        <a:pt x="96" y="13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5" y="20"/>
                        <a:pt x="82" y="29"/>
                        <a:pt x="74" y="42"/>
                      </a:cubicBezTo>
                      <a:cubicBezTo>
                        <a:pt x="74" y="42"/>
                        <a:pt x="74" y="42"/>
                        <a:pt x="74" y="42"/>
                      </a:cubicBezTo>
                      <a:cubicBezTo>
                        <a:pt x="71" y="42"/>
                        <a:pt x="67" y="42"/>
                        <a:pt x="63" y="39"/>
                      </a:cubicBezTo>
                      <a:cubicBezTo>
                        <a:pt x="63" y="39"/>
                        <a:pt x="63" y="39"/>
                        <a:pt x="60" y="39"/>
                      </a:cubicBezTo>
                      <a:cubicBezTo>
                        <a:pt x="63" y="36"/>
                        <a:pt x="67" y="32"/>
                        <a:pt x="67" y="29"/>
                      </a:cubicBezTo>
                      <a:cubicBezTo>
                        <a:pt x="71" y="23"/>
                        <a:pt x="74" y="13"/>
                        <a:pt x="78" y="4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67" y="10"/>
                        <a:pt x="63" y="20"/>
                        <a:pt x="60" y="26"/>
                      </a:cubicBezTo>
                      <a:cubicBezTo>
                        <a:pt x="56" y="29"/>
                        <a:pt x="56" y="32"/>
                        <a:pt x="52" y="36"/>
                      </a:cubicBezTo>
                      <a:cubicBezTo>
                        <a:pt x="34" y="32"/>
                        <a:pt x="15" y="42"/>
                        <a:pt x="8" y="55"/>
                      </a:cubicBezTo>
                      <a:cubicBezTo>
                        <a:pt x="0" y="74"/>
                        <a:pt x="8" y="93"/>
                        <a:pt x="30" y="103"/>
                      </a:cubicBezTo>
                      <a:cubicBezTo>
                        <a:pt x="48" y="112"/>
                        <a:pt x="74" y="106"/>
                        <a:pt x="82" y="87"/>
                      </a:cubicBezTo>
                      <a:cubicBezTo>
                        <a:pt x="89" y="74"/>
                        <a:pt x="89" y="61"/>
                        <a:pt x="78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4" name="Freeform 1564"/>
                <p:cNvSpPr>
                  <a:spLocks/>
                </p:cNvSpPr>
                <p:nvPr/>
              </p:nvSpPr>
              <p:spPr bwMode="auto">
                <a:xfrm>
                  <a:off x="1973" y="2082"/>
                  <a:ext cx="11" cy="12"/>
                </a:xfrm>
                <a:custGeom>
                  <a:avLst/>
                  <a:gdLst>
                    <a:gd name="T0" fmla="*/ 9 w 11"/>
                    <a:gd name="T1" fmla="*/ 5 h 12"/>
                    <a:gd name="T2" fmla="*/ 9 w 11"/>
                    <a:gd name="T3" fmla="*/ 5 h 12"/>
                    <a:gd name="T4" fmla="*/ 11 w 11"/>
                    <a:gd name="T5" fmla="*/ 1 h 12"/>
                    <a:gd name="T6" fmla="*/ 10 w 11"/>
                    <a:gd name="T7" fmla="*/ 1 h 12"/>
                    <a:gd name="T8" fmla="*/ 8 w 11"/>
                    <a:gd name="T9" fmla="*/ 4 h 12"/>
                    <a:gd name="T10" fmla="*/ 8 w 11"/>
                    <a:gd name="T11" fmla="*/ 4 h 12"/>
                    <a:gd name="T12" fmla="*/ 7 w 11"/>
                    <a:gd name="T13" fmla="*/ 4 h 12"/>
                    <a:gd name="T14" fmla="*/ 7 w 11"/>
                    <a:gd name="T15" fmla="*/ 4 h 12"/>
                    <a:gd name="T16" fmla="*/ 7 w 11"/>
                    <a:gd name="T17" fmla="*/ 3 h 12"/>
                    <a:gd name="T18" fmla="*/ 9 w 11"/>
                    <a:gd name="T19" fmla="*/ 0 h 12"/>
                    <a:gd name="T20" fmla="*/ 8 w 11"/>
                    <a:gd name="T21" fmla="*/ 0 h 12"/>
                    <a:gd name="T22" fmla="*/ 7 w 11"/>
                    <a:gd name="T23" fmla="*/ 3 h 12"/>
                    <a:gd name="T24" fmla="*/ 6 w 11"/>
                    <a:gd name="T25" fmla="*/ 4 h 12"/>
                    <a:gd name="T26" fmla="*/ 1 w 11"/>
                    <a:gd name="T27" fmla="*/ 6 h 12"/>
                    <a:gd name="T28" fmla="*/ 4 w 11"/>
                    <a:gd name="T29" fmla="*/ 11 h 12"/>
                    <a:gd name="T30" fmla="*/ 9 w 11"/>
                    <a:gd name="T31" fmla="*/ 9 h 12"/>
                    <a:gd name="T32" fmla="*/ 9 w 11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3"/>
                        <a:pt x="10" y="2"/>
                        <a:pt x="11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2"/>
                        <a:pt x="9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8" y="2"/>
                        <a:pt x="8" y="1"/>
                        <a:pt x="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7" y="2"/>
                        <a:pt x="7" y="3"/>
                      </a:cubicBezTo>
                      <a:cubicBezTo>
                        <a:pt x="6" y="3"/>
                        <a:pt x="6" y="3"/>
                        <a:pt x="6" y="4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8"/>
                        <a:pt x="1" y="10"/>
                        <a:pt x="4" y="11"/>
                      </a:cubicBezTo>
                      <a:cubicBezTo>
                        <a:pt x="5" y="12"/>
                        <a:pt x="8" y="11"/>
                        <a:pt x="9" y="9"/>
                      </a:cubicBezTo>
                      <a:cubicBezTo>
                        <a:pt x="10" y="8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5" name="Freeform 1565"/>
                <p:cNvSpPr>
                  <a:spLocks/>
                </p:cNvSpPr>
                <p:nvPr/>
              </p:nvSpPr>
              <p:spPr bwMode="auto">
                <a:xfrm>
                  <a:off x="1740" y="2511"/>
                  <a:ext cx="10" cy="12"/>
                </a:xfrm>
                <a:custGeom>
                  <a:avLst/>
                  <a:gdLst>
                    <a:gd name="T0" fmla="*/ 20 w 96"/>
                    <a:gd name="T1" fmla="*/ 77 h 112"/>
                    <a:gd name="T2" fmla="*/ 24 w 96"/>
                    <a:gd name="T3" fmla="*/ 71 h 112"/>
                    <a:gd name="T4" fmla="*/ 31 w 96"/>
                    <a:gd name="T5" fmla="*/ 74 h 112"/>
                    <a:gd name="T6" fmla="*/ 35 w 96"/>
                    <a:gd name="T7" fmla="*/ 77 h 112"/>
                    <a:gd name="T8" fmla="*/ 27 w 96"/>
                    <a:gd name="T9" fmla="*/ 90 h 112"/>
                    <a:gd name="T10" fmla="*/ 20 w 96"/>
                    <a:gd name="T11" fmla="*/ 109 h 112"/>
                    <a:gd name="T12" fmla="*/ 27 w 96"/>
                    <a:gd name="T13" fmla="*/ 112 h 112"/>
                    <a:gd name="T14" fmla="*/ 35 w 96"/>
                    <a:gd name="T15" fmla="*/ 90 h 112"/>
                    <a:gd name="T16" fmla="*/ 47 w 96"/>
                    <a:gd name="T17" fmla="*/ 77 h 112"/>
                    <a:gd name="T18" fmla="*/ 89 w 96"/>
                    <a:gd name="T19" fmla="*/ 58 h 112"/>
                    <a:gd name="T20" fmla="*/ 66 w 96"/>
                    <a:gd name="T21" fmla="*/ 10 h 112"/>
                    <a:gd name="T22" fmla="*/ 8 w 96"/>
                    <a:gd name="T23" fmla="*/ 26 h 112"/>
                    <a:gd name="T24" fmla="*/ 16 w 96"/>
                    <a:gd name="T25" fmla="*/ 64 h 112"/>
                    <a:gd name="T26" fmla="*/ 12 w 96"/>
                    <a:gd name="T27" fmla="*/ 74 h 112"/>
                    <a:gd name="T28" fmla="*/ 0 w 96"/>
                    <a:gd name="T29" fmla="*/ 103 h 112"/>
                    <a:gd name="T30" fmla="*/ 8 w 96"/>
                    <a:gd name="T31" fmla="*/ 106 h 112"/>
                    <a:gd name="T32" fmla="*/ 20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0" y="77"/>
                      </a:moveTo>
                      <a:cubicBezTo>
                        <a:pt x="20" y="74"/>
                        <a:pt x="20" y="71"/>
                        <a:pt x="24" y="71"/>
                      </a:cubicBezTo>
                      <a:cubicBezTo>
                        <a:pt x="24" y="71"/>
                        <a:pt x="27" y="74"/>
                        <a:pt x="31" y="74"/>
                      </a:cubicBezTo>
                      <a:cubicBezTo>
                        <a:pt x="35" y="74"/>
                        <a:pt x="35" y="74"/>
                        <a:pt x="35" y="77"/>
                      </a:cubicBezTo>
                      <a:cubicBezTo>
                        <a:pt x="31" y="80"/>
                        <a:pt x="31" y="84"/>
                        <a:pt x="27" y="90"/>
                      </a:cubicBezTo>
                      <a:cubicBezTo>
                        <a:pt x="24" y="93"/>
                        <a:pt x="20" y="103"/>
                        <a:pt x="20" y="109"/>
                      </a:cubicBezTo>
                      <a:cubicBezTo>
                        <a:pt x="27" y="112"/>
                        <a:pt x="27" y="112"/>
                        <a:pt x="27" y="112"/>
                      </a:cubicBezTo>
                      <a:cubicBezTo>
                        <a:pt x="31" y="106"/>
                        <a:pt x="31" y="96"/>
                        <a:pt x="35" y="90"/>
                      </a:cubicBezTo>
                      <a:cubicBezTo>
                        <a:pt x="39" y="87"/>
                        <a:pt x="43" y="84"/>
                        <a:pt x="47" y="77"/>
                      </a:cubicBezTo>
                      <a:cubicBezTo>
                        <a:pt x="62" y="77"/>
                        <a:pt x="81" y="71"/>
                        <a:pt x="89" y="58"/>
                      </a:cubicBezTo>
                      <a:cubicBezTo>
                        <a:pt x="96" y="39"/>
                        <a:pt x="89" y="16"/>
                        <a:pt x="66" y="10"/>
                      </a:cubicBezTo>
                      <a:cubicBezTo>
                        <a:pt x="47" y="0"/>
                        <a:pt x="20" y="10"/>
                        <a:pt x="8" y="26"/>
                      </a:cubicBezTo>
                      <a:cubicBezTo>
                        <a:pt x="0" y="39"/>
                        <a:pt x="8" y="55"/>
                        <a:pt x="16" y="64"/>
                      </a:cubicBezTo>
                      <a:cubicBezTo>
                        <a:pt x="16" y="68"/>
                        <a:pt x="12" y="71"/>
                        <a:pt x="12" y="74"/>
                      </a:cubicBezTo>
                      <a:cubicBezTo>
                        <a:pt x="8" y="84"/>
                        <a:pt x="4" y="93"/>
                        <a:pt x="0" y="103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12" y="96"/>
                        <a:pt x="12" y="87"/>
                        <a:pt x="20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6" name="Freeform 1566"/>
                <p:cNvSpPr>
                  <a:spLocks/>
                </p:cNvSpPr>
                <p:nvPr/>
              </p:nvSpPr>
              <p:spPr bwMode="auto">
                <a:xfrm>
                  <a:off x="1740" y="2511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7 h 12"/>
                    <a:gd name="T4" fmla="*/ 3 w 10"/>
                    <a:gd name="T5" fmla="*/ 8 h 12"/>
                    <a:gd name="T6" fmla="*/ 4 w 10"/>
                    <a:gd name="T7" fmla="*/ 8 h 12"/>
                    <a:gd name="T8" fmla="*/ 3 w 10"/>
                    <a:gd name="T9" fmla="*/ 9 h 12"/>
                    <a:gd name="T10" fmla="*/ 2 w 10"/>
                    <a:gd name="T11" fmla="*/ 11 h 12"/>
                    <a:gd name="T12" fmla="*/ 3 w 10"/>
                    <a:gd name="T13" fmla="*/ 12 h 12"/>
                    <a:gd name="T14" fmla="*/ 4 w 10"/>
                    <a:gd name="T15" fmla="*/ 9 h 12"/>
                    <a:gd name="T16" fmla="*/ 5 w 10"/>
                    <a:gd name="T17" fmla="*/ 8 h 12"/>
                    <a:gd name="T18" fmla="*/ 10 w 10"/>
                    <a:gd name="T19" fmla="*/ 6 h 12"/>
                    <a:gd name="T20" fmla="*/ 7 w 10"/>
                    <a:gd name="T21" fmla="*/ 1 h 12"/>
                    <a:gd name="T22" fmla="*/ 1 w 10"/>
                    <a:gd name="T23" fmla="*/ 2 h 12"/>
                    <a:gd name="T24" fmla="*/ 2 w 10"/>
                    <a:gd name="T25" fmla="*/ 6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7"/>
                        <a:pt x="3" y="7"/>
                      </a:cubicBezTo>
                      <a:cubicBezTo>
                        <a:pt x="3" y="7"/>
                        <a:pt x="3" y="8"/>
                        <a:pt x="3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3" y="10"/>
                        <a:pt x="2" y="11"/>
                        <a:pt x="2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3" y="10"/>
                        <a:pt x="4" y="9"/>
                      </a:cubicBezTo>
                      <a:cubicBezTo>
                        <a:pt x="4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10" y="6"/>
                      </a:cubicBezTo>
                      <a:cubicBezTo>
                        <a:pt x="10" y="4"/>
                        <a:pt x="10" y="1"/>
                        <a:pt x="7" y="1"/>
                      </a:cubicBezTo>
                      <a:cubicBezTo>
                        <a:pt x="5" y="0"/>
                        <a:pt x="2" y="1"/>
                        <a:pt x="1" y="2"/>
                      </a:cubicBezTo>
                      <a:cubicBezTo>
                        <a:pt x="0" y="4"/>
                        <a:pt x="1" y="6"/>
                        <a:pt x="2" y="6"/>
                      </a:cubicBezTo>
                      <a:cubicBezTo>
                        <a:pt x="2" y="7"/>
                        <a:pt x="1" y="7"/>
                        <a:pt x="1" y="8"/>
                      </a:cubicBezTo>
                      <a:cubicBezTo>
                        <a:pt x="1" y="9"/>
                        <a:pt x="1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7" name="Freeform 1567"/>
                <p:cNvSpPr>
                  <a:spLocks/>
                </p:cNvSpPr>
                <p:nvPr/>
              </p:nvSpPr>
              <p:spPr bwMode="auto">
                <a:xfrm>
                  <a:off x="1733" y="2523"/>
                  <a:ext cx="11" cy="11"/>
                </a:xfrm>
                <a:custGeom>
                  <a:avLst/>
                  <a:gdLst>
                    <a:gd name="T0" fmla="*/ 81 w 96"/>
                    <a:gd name="T1" fmla="*/ 48 h 112"/>
                    <a:gd name="T2" fmla="*/ 85 w 96"/>
                    <a:gd name="T3" fmla="*/ 42 h 112"/>
                    <a:gd name="T4" fmla="*/ 96 w 96"/>
                    <a:gd name="T5" fmla="*/ 10 h 112"/>
                    <a:gd name="T6" fmla="*/ 89 w 96"/>
                    <a:gd name="T7" fmla="*/ 7 h 112"/>
                    <a:gd name="T8" fmla="*/ 77 w 96"/>
                    <a:gd name="T9" fmla="*/ 39 h 112"/>
                    <a:gd name="T10" fmla="*/ 73 w 96"/>
                    <a:gd name="T11" fmla="*/ 42 h 112"/>
                    <a:gd name="T12" fmla="*/ 66 w 96"/>
                    <a:gd name="T13" fmla="*/ 39 h 112"/>
                    <a:gd name="T14" fmla="*/ 62 w 96"/>
                    <a:gd name="T15" fmla="*/ 36 h 112"/>
                    <a:gd name="T16" fmla="*/ 70 w 96"/>
                    <a:gd name="T17" fmla="*/ 29 h 112"/>
                    <a:gd name="T18" fmla="*/ 77 w 96"/>
                    <a:gd name="T19" fmla="*/ 4 h 112"/>
                    <a:gd name="T20" fmla="*/ 70 w 96"/>
                    <a:gd name="T21" fmla="*/ 0 h 112"/>
                    <a:gd name="T22" fmla="*/ 58 w 96"/>
                    <a:gd name="T23" fmla="*/ 26 h 112"/>
                    <a:gd name="T24" fmla="*/ 54 w 96"/>
                    <a:gd name="T25" fmla="*/ 36 h 112"/>
                    <a:gd name="T26" fmla="*/ 8 w 96"/>
                    <a:gd name="T27" fmla="*/ 55 h 112"/>
                    <a:gd name="T28" fmla="*/ 31 w 96"/>
                    <a:gd name="T29" fmla="*/ 103 h 112"/>
                    <a:gd name="T30" fmla="*/ 89 w 96"/>
                    <a:gd name="T31" fmla="*/ 87 h 112"/>
                    <a:gd name="T32" fmla="*/ 81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8"/>
                      </a:moveTo>
                      <a:cubicBezTo>
                        <a:pt x="81" y="45"/>
                        <a:pt x="85" y="45"/>
                        <a:pt x="85" y="42"/>
                      </a:cubicBezTo>
                      <a:cubicBezTo>
                        <a:pt x="89" y="32"/>
                        <a:pt x="93" y="20"/>
                        <a:pt x="96" y="10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5" y="20"/>
                        <a:pt x="81" y="29"/>
                        <a:pt x="77" y="39"/>
                      </a:cubicBezTo>
                      <a:cubicBezTo>
                        <a:pt x="73" y="42"/>
                        <a:pt x="73" y="42"/>
                        <a:pt x="73" y="42"/>
                      </a:cubicBezTo>
                      <a:cubicBezTo>
                        <a:pt x="73" y="42"/>
                        <a:pt x="70" y="39"/>
                        <a:pt x="66" y="39"/>
                      </a:cubicBezTo>
                      <a:cubicBezTo>
                        <a:pt x="66" y="39"/>
                        <a:pt x="62" y="39"/>
                        <a:pt x="62" y="36"/>
                      </a:cubicBezTo>
                      <a:cubicBezTo>
                        <a:pt x="66" y="32"/>
                        <a:pt x="66" y="32"/>
                        <a:pt x="70" y="29"/>
                      </a:cubicBezTo>
                      <a:cubicBezTo>
                        <a:pt x="73" y="20"/>
                        <a:pt x="73" y="13"/>
                        <a:pt x="77" y="4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66" y="10"/>
                        <a:pt x="62" y="16"/>
                        <a:pt x="58" y="26"/>
                      </a:cubicBezTo>
                      <a:cubicBezTo>
                        <a:pt x="58" y="29"/>
                        <a:pt x="54" y="32"/>
                        <a:pt x="54" y="36"/>
                      </a:cubicBezTo>
                      <a:cubicBezTo>
                        <a:pt x="35" y="32"/>
                        <a:pt x="16" y="42"/>
                        <a:pt x="8" y="55"/>
                      </a:cubicBezTo>
                      <a:cubicBezTo>
                        <a:pt x="0" y="74"/>
                        <a:pt x="8" y="96"/>
                        <a:pt x="31" y="103"/>
                      </a:cubicBezTo>
                      <a:cubicBezTo>
                        <a:pt x="54" y="112"/>
                        <a:pt x="77" y="103"/>
                        <a:pt x="89" y="87"/>
                      </a:cubicBezTo>
                      <a:cubicBezTo>
                        <a:pt x="93" y="71"/>
                        <a:pt x="93" y="58"/>
                        <a:pt x="8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8" name="Freeform 1568"/>
                <p:cNvSpPr>
                  <a:spLocks/>
                </p:cNvSpPr>
                <p:nvPr/>
              </p:nvSpPr>
              <p:spPr bwMode="auto">
                <a:xfrm>
                  <a:off x="1733" y="2523"/>
                  <a:ext cx="11" cy="11"/>
                </a:xfrm>
                <a:custGeom>
                  <a:avLst/>
                  <a:gdLst>
                    <a:gd name="T0" fmla="*/ 9 w 11"/>
                    <a:gd name="T1" fmla="*/ 5 h 11"/>
                    <a:gd name="T2" fmla="*/ 9 w 11"/>
                    <a:gd name="T3" fmla="*/ 4 h 11"/>
                    <a:gd name="T4" fmla="*/ 11 w 11"/>
                    <a:gd name="T5" fmla="*/ 1 h 11"/>
                    <a:gd name="T6" fmla="*/ 10 w 11"/>
                    <a:gd name="T7" fmla="*/ 0 h 11"/>
                    <a:gd name="T8" fmla="*/ 8 w 11"/>
                    <a:gd name="T9" fmla="*/ 4 h 11"/>
                    <a:gd name="T10" fmla="*/ 8 w 11"/>
                    <a:gd name="T11" fmla="*/ 4 h 11"/>
                    <a:gd name="T12" fmla="*/ 7 w 11"/>
                    <a:gd name="T13" fmla="*/ 4 h 11"/>
                    <a:gd name="T14" fmla="*/ 7 w 11"/>
                    <a:gd name="T15" fmla="*/ 3 h 11"/>
                    <a:gd name="T16" fmla="*/ 8 w 11"/>
                    <a:gd name="T17" fmla="*/ 3 h 11"/>
                    <a:gd name="T18" fmla="*/ 8 w 11"/>
                    <a:gd name="T19" fmla="*/ 0 h 11"/>
                    <a:gd name="T20" fmla="*/ 8 w 11"/>
                    <a:gd name="T21" fmla="*/ 0 h 11"/>
                    <a:gd name="T22" fmla="*/ 6 w 11"/>
                    <a:gd name="T23" fmla="*/ 2 h 11"/>
                    <a:gd name="T24" fmla="*/ 6 w 11"/>
                    <a:gd name="T25" fmla="*/ 3 h 11"/>
                    <a:gd name="T26" fmla="*/ 1 w 11"/>
                    <a:gd name="T27" fmla="*/ 5 h 11"/>
                    <a:gd name="T28" fmla="*/ 4 w 11"/>
                    <a:gd name="T29" fmla="*/ 10 h 11"/>
                    <a:gd name="T30" fmla="*/ 10 w 11"/>
                    <a:gd name="T31" fmla="*/ 9 h 11"/>
                    <a:gd name="T32" fmla="*/ 9 w 11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1">
                      <a:moveTo>
                        <a:pt x="9" y="5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3"/>
                        <a:pt x="10" y="2"/>
                        <a:pt x="11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2"/>
                        <a:pt x="9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8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7" y="1"/>
                        <a:pt x="6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0" y="7"/>
                        <a:pt x="1" y="10"/>
                        <a:pt x="4" y="10"/>
                      </a:cubicBezTo>
                      <a:cubicBezTo>
                        <a:pt x="6" y="11"/>
                        <a:pt x="8" y="10"/>
                        <a:pt x="10" y="9"/>
                      </a:cubicBezTo>
                      <a:cubicBezTo>
                        <a:pt x="10" y="7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9" name="Freeform 1569"/>
                <p:cNvSpPr>
                  <a:spLocks/>
                </p:cNvSpPr>
                <p:nvPr/>
              </p:nvSpPr>
              <p:spPr bwMode="auto">
                <a:xfrm>
                  <a:off x="1972" y="2067"/>
                  <a:ext cx="10" cy="13"/>
                </a:xfrm>
                <a:custGeom>
                  <a:avLst/>
                  <a:gdLst>
                    <a:gd name="T0" fmla="*/ 20 w 96"/>
                    <a:gd name="T1" fmla="*/ 88 h 128"/>
                    <a:gd name="T2" fmla="*/ 24 w 96"/>
                    <a:gd name="T3" fmla="*/ 81 h 128"/>
                    <a:gd name="T4" fmla="*/ 31 w 96"/>
                    <a:gd name="T5" fmla="*/ 85 h 128"/>
                    <a:gd name="T6" fmla="*/ 35 w 96"/>
                    <a:gd name="T7" fmla="*/ 88 h 128"/>
                    <a:gd name="T8" fmla="*/ 27 w 96"/>
                    <a:gd name="T9" fmla="*/ 103 h 128"/>
                    <a:gd name="T10" fmla="*/ 20 w 96"/>
                    <a:gd name="T11" fmla="*/ 125 h 128"/>
                    <a:gd name="T12" fmla="*/ 27 w 96"/>
                    <a:gd name="T13" fmla="*/ 128 h 128"/>
                    <a:gd name="T14" fmla="*/ 35 w 96"/>
                    <a:gd name="T15" fmla="*/ 107 h 128"/>
                    <a:gd name="T16" fmla="*/ 47 w 96"/>
                    <a:gd name="T17" fmla="*/ 88 h 128"/>
                    <a:gd name="T18" fmla="*/ 89 w 96"/>
                    <a:gd name="T19" fmla="*/ 66 h 128"/>
                    <a:gd name="T20" fmla="*/ 66 w 96"/>
                    <a:gd name="T21" fmla="*/ 11 h 128"/>
                    <a:gd name="T22" fmla="*/ 8 w 96"/>
                    <a:gd name="T23" fmla="*/ 33 h 128"/>
                    <a:gd name="T24" fmla="*/ 16 w 96"/>
                    <a:gd name="T25" fmla="*/ 77 h 128"/>
                    <a:gd name="T26" fmla="*/ 12 w 96"/>
                    <a:gd name="T27" fmla="*/ 85 h 128"/>
                    <a:gd name="T28" fmla="*/ 0 w 96"/>
                    <a:gd name="T29" fmla="*/ 117 h 128"/>
                    <a:gd name="T30" fmla="*/ 8 w 96"/>
                    <a:gd name="T31" fmla="*/ 121 h 128"/>
                    <a:gd name="T32" fmla="*/ 20 w 96"/>
                    <a:gd name="T33" fmla="*/ 8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20" y="88"/>
                      </a:moveTo>
                      <a:cubicBezTo>
                        <a:pt x="20" y="85"/>
                        <a:pt x="24" y="81"/>
                        <a:pt x="24" y="81"/>
                      </a:cubicBezTo>
                      <a:cubicBezTo>
                        <a:pt x="24" y="81"/>
                        <a:pt x="31" y="85"/>
                        <a:pt x="31" y="85"/>
                      </a:cubicBezTo>
                      <a:cubicBezTo>
                        <a:pt x="35" y="85"/>
                        <a:pt x="35" y="88"/>
                        <a:pt x="35" y="88"/>
                      </a:cubicBezTo>
                      <a:cubicBezTo>
                        <a:pt x="31" y="92"/>
                        <a:pt x="31" y="96"/>
                        <a:pt x="27" y="103"/>
                      </a:cubicBezTo>
                      <a:cubicBezTo>
                        <a:pt x="24" y="110"/>
                        <a:pt x="20" y="117"/>
                        <a:pt x="20" y="125"/>
                      </a:cubicBezTo>
                      <a:cubicBezTo>
                        <a:pt x="27" y="128"/>
                        <a:pt x="27" y="128"/>
                        <a:pt x="27" y="128"/>
                      </a:cubicBezTo>
                      <a:cubicBezTo>
                        <a:pt x="31" y="121"/>
                        <a:pt x="31" y="110"/>
                        <a:pt x="35" y="107"/>
                      </a:cubicBezTo>
                      <a:cubicBezTo>
                        <a:pt x="39" y="99"/>
                        <a:pt x="43" y="96"/>
                        <a:pt x="47" y="88"/>
                      </a:cubicBezTo>
                      <a:cubicBezTo>
                        <a:pt x="62" y="92"/>
                        <a:pt x="81" y="81"/>
                        <a:pt x="89" y="66"/>
                      </a:cubicBezTo>
                      <a:cubicBezTo>
                        <a:pt x="96" y="44"/>
                        <a:pt x="89" y="19"/>
                        <a:pt x="66" y="11"/>
                      </a:cubicBezTo>
                      <a:cubicBezTo>
                        <a:pt x="47" y="0"/>
                        <a:pt x="20" y="11"/>
                        <a:pt x="8" y="33"/>
                      </a:cubicBezTo>
                      <a:cubicBezTo>
                        <a:pt x="4" y="48"/>
                        <a:pt x="8" y="63"/>
                        <a:pt x="16" y="77"/>
                      </a:cubicBezTo>
                      <a:cubicBezTo>
                        <a:pt x="16" y="77"/>
                        <a:pt x="12" y="81"/>
                        <a:pt x="12" y="85"/>
                      </a:cubicBezTo>
                      <a:cubicBezTo>
                        <a:pt x="8" y="96"/>
                        <a:pt x="4" y="107"/>
                        <a:pt x="0" y="117"/>
                      </a:cubicBezTo>
                      <a:cubicBezTo>
                        <a:pt x="8" y="121"/>
                        <a:pt x="8" y="121"/>
                        <a:pt x="8" y="121"/>
                      </a:cubicBezTo>
                      <a:cubicBezTo>
                        <a:pt x="12" y="110"/>
                        <a:pt x="16" y="99"/>
                        <a:pt x="20" y="8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0" name="Freeform 1570"/>
                <p:cNvSpPr>
                  <a:spLocks/>
                </p:cNvSpPr>
                <p:nvPr/>
              </p:nvSpPr>
              <p:spPr bwMode="auto">
                <a:xfrm>
                  <a:off x="1972" y="2067"/>
                  <a:ext cx="10" cy="13"/>
                </a:xfrm>
                <a:custGeom>
                  <a:avLst/>
                  <a:gdLst>
                    <a:gd name="T0" fmla="*/ 2 w 10"/>
                    <a:gd name="T1" fmla="*/ 9 h 13"/>
                    <a:gd name="T2" fmla="*/ 2 w 10"/>
                    <a:gd name="T3" fmla="*/ 8 h 13"/>
                    <a:gd name="T4" fmla="*/ 3 w 10"/>
                    <a:gd name="T5" fmla="*/ 9 h 13"/>
                    <a:gd name="T6" fmla="*/ 3 w 10"/>
                    <a:gd name="T7" fmla="*/ 9 h 13"/>
                    <a:gd name="T8" fmla="*/ 3 w 10"/>
                    <a:gd name="T9" fmla="*/ 11 h 13"/>
                    <a:gd name="T10" fmla="*/ 2 w 10"/>
                    <a:gd name="T11" fmla="*/ 13 h 13"/>
                    <a:gd name="T12" fmla="*/ 3 w 10"/>
                    <a:gd name="T13" fmla="*/ 13 h 13"/>
                    <a:gd name="T14" fmla="*/ 3 w 10"/>
                    <a:gd name="T15" fmla="*/ 11 h 13"/>
                    <a:gd name="T16" fmla="*/ 5 w 10"/>
                    <a:gd name="T17" fmla="*/ 9 h 13"/>
                    <a:gd name="T18" fmla="*/ 9 w 10"/>
                    <a:gd name="T19" fmla="*/ 7 h 13"/>
                    <a:gd name="T20" fmla="*/ 7 w 10"/>
                    <a:gd name="T21" fmla="*/ 1 h 13"/>
                    <a:gd name="T22" fmla="*/ 1 w 10"/>
                    <a:gd name="T23" fmla="*/ 3 h 13"/>
                    <a:gd name="T24" fmla="*/ 1 w 10"/>
                    <a:gd name="T25" fmla="*/ 8 h 13"/>
                    <a:gd name="T26" fmla="*/ 1 w 10"/>
                    <a:gd name="T27" fmla="*/ 9 h 13"/>
                    <a:gd name="T28" fmla="*/ 0 w 10"/>
                    <a:gd name="T29" fmla="*/ 12 h 13"/>
                    <a:gd name="T30" fmla="*/ 1 w 10"/>
                    <a:gd name="T31" fmla="*/ 12 h 13"/>
                    <a:gd name="T32" fmla="*/ 2 w 10"/>
                    <a:gd name="T3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2" y="9"/>
                      </a:moveTo>
                      <a:cubicBezTo>
                        <a:pt x="2" y="9"/>
                        <a:pt x="2" y="8"/>
                        <a:pt x="2" y="8"/>
                      </a:cubicBezTo>
                      <a:cubicBezTo>
                        <a:pt x="2" y="8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10"/>
                        <a:pt x="3" y="11"/>
                      </a:cubicBezTo>
                      <a:cubicBezTo>
                        <a:pt x="2" y="11"/>
                        <a:pt x="2" y="12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2"/>
                        <a:pt x="3" y="11"/>
                        <a:pt x="3" y="11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6" y="9"/>
                        <a:pt x="8" y="8"/>
                        <a:pt x="9" y="7"/>
                      </a:cubicBezTo>
                      <a:cubicBezTo>
                        <a:pt x="10" y="4"/>
                        <a:pt x="9" y="2"/>
                        <a:pt x="7" y="1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10"/>
                        <a:pt x="0" y="11"/>
                        <a:pt x="0" y="1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1"/>
                        <a:pt x="1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1" name="Freeform 1571"/>
                <p:cNvSpPr>
                  <a:spLocks/>
                </p:cNvSpPr>
                <p:nvPr/>
              </p:nvSpPr>
              <p:spPr bwMode="auto">
                <a:xfrm>
                  <a:off x="1963" y="2079"/>
                  <a:ext cx="10" cy="11"/>
                </a:xfrm>
                <a:custGeom>
                  <a:avLst/>
                  <a:gdLst>
                    <a:gd name="T0" fmla="*/ 81 w 96"/>
                    <a:gd name="T1" fmla="*/ 48 h 112"/>
                    <a:gd name="T2" fmla="*/ 85 w 96"/>
                    <a:gd name="T3" fmla="*/ 42 h 112"/>
                    <a:gd name="T4" fmla="*/ 96 w 96"/>
                    <a:gd name="T5" fmla="*/ 10 h 112"/>
                    <a:gd name="T6" fmla="*/ 89 w 96"/>
                    <a:gd name="T7" fmla="*/ 7 h 112"/>
                    <a:gd name="T8" fmla="*/ 77 w 96"/>
                    <a:gd name="T9" fmla="*/ 39 h 112"/>
                    <a:gd name="T10" fmla="*/ 73 w 96"/>
                    <a:gd name="T11" fmla="*/ 42 h 112"/>
                    <a:gd name="T12" fmla="*/ 66 w 96"/>
                    <a:gd name="T13" fmla="*/ 39 h 112"/>
                    <a:gd name="T14" fmla="*/ 62 w 96"/>
                    <a:gd name="T15" fmla="*/ 39 h 112"/>
                    <a:gd name="T16" fmla="*/ 70 w 96"/>
                    <a:gd name="T17" fmla="*/ 29 h 112"/>
                    <a:gd name="T18" fmla="*/ 77 w 96"/>
                    <a:gd name="T19" fmla="*/ 4 h 112"/>
                    <a:gd name="T20" fmla="*/ 70 w 96"/>
                    <a:gd name="T21" fmla="*/ 0 h 112"/>
                    <a:gd name="T22" fmla="*/ 62 w 96"/>
                    <a:gd name="T23" fmla="*/ 26 h 112"/>
                    <a:gd name="T24" fmla="*/ 54 w 96"/>
                    <a:gd name="T25" fmla="*/ 36 h 112"/>
                    <a:gd name="T26" fmla="*/ 8 w 96"/>
                    <a:gd name="T27" fmla="*/ 58 h 112"/>
                    <a:gd name="T28" fmla="*/ 31 w 96"/>
                    <a:gd name="T29" fmla="*/ 103 h 112"/>
                    <a:gd name="T30" fmla="*/ 89 w 96"/>
                    <a:gd name="T31" fmla="*/ 87 h 112"/>
                    <a:gd name="T32" fmla="*/ 81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8"/>
                      </a:moveTo>
                      <a:cubicBezTo>
                        <a:pt x="81" y="45"/>
                        <a:pt x="85" y="45"/>
                        <a:pt x="85" y="42"/>
                      </a:cubicBezTo>
                      <a:cubicBezTo>
                        <a:pt x="93" y="32"/>
                        <a:pt x="93" y="20"/>
                        <a:pt x="96" y="10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5" y="20"/>
                        <a:pt x="81" y="29"/>
                        <a:pt x="77" y="39"/>
                      </a:cubicBezTo>
                      <a:cubicBezTo>
                        <a:pt x="77" y="42"/>
                        <a:pt x="73" y="42"/>
                        <a:pt x="73" y="42"/>
                      </a:cubicBezTo>
                      <a:cubicBezTo>
                        <a:pt x="73" y="42"/>
                        <a:pt x="70" y="39"/>
                        <a:pt x="66" y="39"/>
                      </a:cubicBezTo>
                      <a:cubicBezTo>
                        <a:pt x="66" y="39"/>
                        <a:pt x="62" y="39"/>
                        <a:pt x="62" y="39"/>
                      </a:cubicBezTo>
                      <a:cubicBezTo>
                        <a:pt x="66" y="36"/>
                        <a:pt x="66" y="32"/>
                        <a:pt x="70" y="29"/>
                      </a:cubicBezTo>
                      <a:cubicBezTo>
                        <a:pt x="73" y="20"/>
                        <a:pt x="77" y="13"/>
                        <a:pt x="77" y="4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66" y="10"/>
                        <a:pt x="66" y="16"/>
                        <a:pt x="62" y="26"/>
                      </a:cubicBezTo>
                      <a:cubicBezTo>
                        <a:pt x="58" y="29"/>
                        <a:pt x="58" y="32"/>
                        <a:pt x="54" y="36"/>
                      </a:cubicBezTo>
                      <a:cubicBezTo>
                        <a:pt x="35" y="32"/>
                        <a:pt x="16" y="42"/>
                        <a:pt x="8" y="58"/>
                      </a:cubicBezTo>
                      <a:cubicBezTo>
                        <a:pt x="0" y="74"/>
                        <a:pt x="12" y="96"/>
                        <a:pt x="31" y="103"/>
                      </a:cubicBezTo>
                      <a:cubicBezTo>
                        <a:pt x="54" y="112"/>
                        <a:pt x="77" y="103"/>
                        <a:pt x="89" y="87"/>
                      </a:cubicBezTo>
                      <a:cubicBezTo>
                        <a:pt x="96" y="71"/>
                        <a:pt x="93" y="58"/>
                        <a:pt x="8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2" name="Freeform 1572"/>
                <p:cNvSpPr>
                  <a:spLocks/>
                </p:cNvSpPr>
                <p:nvPr/>
              </p:nvSpPr>
              <p:spPr bwMode="auto">
                <a:xfrm>
                  <a:off x="1963" y="2079"/>
                  <a:ext cx="10" cy="11"/>
                </a:xfrm>
                <a:custGeom>
                  <a:avLst/>
                  <a:gdLst>
                    <a:gd name="T0" fmla="*/ 9 w 10"/>
                    <a:gd name="T1" fmla="*/ 5 h 11"/>
                    <a:gd name="T2" fmla="*/ 9 w 10"/>
                    <a:gd name="T3" fmla="*/ 4 h 11"/>
                    <a:gd name="T4" fmla="*/ 10 w 10"/>
                    <a:gd name="T5" fmla="*/ 1 h 11"/>
                    <a:gd name="T6" fmla="*/ 10 w 10"/>
                    <a:gd name="T7" fmla="*/ 0 h 11"/>
                    <a:gd name="T8" fmla="*/ 8 w 10"/>
                    <a:gd name="T9" fmla="*/ 4 h 11"/>
                    <a:gd name="T10" fmla="*/ 8 w 10"/>
                    <a:gd name="T11" fmla="*/ 4 h 11"/>
                    <a:gd name="T12" fmla="*/ 7 w 10"/>
                    <a:gd name="T13" fmla="*/ 4 h 11"/>
                    <a:gd name="T14" fmla="*/ 7 w 10"/>
                    <a:gd name="T15" fmla="*/ 4 h 11"/>
                    <a:gd name="T16" fmla="*/ 8 w 10"/>
                    <a:gd name="T17" fmla="*/ 3 h 11"/>
                    <a:gd name="T18" fmla="*/ 8 w 10"/>
                    <a:gd name="T19" fmla="*/ 0 h 11"/>
                    <a:gd name="T20" fmla="*/ 8 w 10"/>
                    <a:gd name="T21" fmla="*/ 0 h 11"/>
                    <a:gd name="T22" fmla="*/ 7 w 10"/>
                    <a:gd name="T23" fmla="*/ 2 h 11"/>
                    <a:gd name="T24" fmla="*/ 6 w 10"/>
                    <a:gd name="T25" fmla="*/ 3 h 11"/>
                    <a:gd name="T26" fmla="*/ 1 w 10"/>
                    <a:gd name="T27" fmla="*/ 6 h 11"/>
                    <a:gd name="T28" fmla="*/ 4 w 10"/>
                    <a:gd name="T29" fmla="*/ 10 h 11"/>
                    <a:gd name="T30" fmla="*/ 10 w 10"/>
                    <a:gd name="T31" fmla="*/ 9 h 11"/>
                    <a:gd name="T32" fmla="*/ 9 w 10"/>
                    <a:gd name="T3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9" y="5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3"/>
                        <a:pt x="10" y="2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2"/>
                        <a:pt x="9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7" y="3"/>
                        <a:pt x="8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7" y="1"/>
                        <a:pt x="7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7"/>
                        <a:pt x="2" y="10"/>
                        <a:pt x="4" y="10"/>
                      </a:cubicBezTo>
                      <a:cubicBezTo>
                        <a:pt x="6" y="11"/>
                        <a:pt x="8" y="10"/>
                        <a:pt x="10" y="9"/>
                      </a:cubicBezTo>
                      <a:cubicBezTo>
                        <a:pt x="10" y="7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3" name="Freeform 1573"/>
                <p:cNvSpPr>
                  <a:spLocks/>
                </p:cNvSpPr>
                <p:nvPr/>
              </p:nvSpPr>
              <p:spPr bwMode="auto">
                <a:xfrm>
                  <a:off x="1749" y="2514"/>
                  <a:ext cx="10" cy="12"/>
                </a:xfrm>
                <a:custGeom>
                  <a:avLst/>
                  <a:gdLst>
                    <a:gd name="T0" fmla="*/ 20 w 96"/>
                    <a:gd name="T1" fmla="*/ 78 h 112"/>
                    <a:gd name="T2" fmla="*/ 24 w 96"/>
                    <a:gd name="T3" fmla="*/ 69 h 112"/>
                    <a:gd name="T4" fmla="*/ 35 w 96"/>
                    <a:gd name="T5" fmla="*/ 75 h 112"/>
                    <a:gd name="T6" fmla="*/ 39 w 96"/>
                    <a:gd name="T7" fmla="*/ 75 h 112"/>
                    <a:gd name="T8" fmla="*/ 31 w 96"/>
                    <a:gd name="T9" fmla="*/ 88 h 112"/>
                    <a:gd name="T10" fmla="*/ 24 w 96"/>
                    <a:gd name="T11" fmla="*/ 109 h 112"/>
                    <a:gd name="T12" fmla="*/ 31 w 96"/>
                    <a:gd name="T13" fmla="*/ 112 h 112"/>
                    <a:gd name="T14" fmla="*/ 39 w 96"/>
                    <a:gd name="T15" fmla="*/ 91 h 112"/>
                    <a:gd name="T16" fmla="*/ 47 w 96"/>
                    <a:gd name="T17" fmla="*/ 78 h 112"/>
                    <a:gd name="T18" fmla="*/ 89 w 96"/>
                    <a:gd name="T19" fmla="*/ 56 h 112"/>
                    <a:gd name="T20" fmla="*/ 66 w 96"/>
                    <a:gd name="T21" fmla="*/ 10 h 112"/>
                    <a:gd name="T22" fmla="*/ 8 w 96"/>
                    <a:gd name="T23" fmla="*/ 28 h 112"/>
                    <a:gd name="T24" fmla="*/ 16 w 96"/>
                    <a:gd name="T25" fmla="*/ 66 h 112"/>
                    <a:gd name="T26" fmla="*/ 12 w 96"/>
                    <a:gd name="T27" fmla="*/ 75 h 112"/>
                    <a:gd name="T28" fmla="*/ 0 w 96"/>
                    <a:gd name="T29" fmla="*/ 103 h 112"/>
                    <a:gd name="T30" fmla="*/ 12 w 96"/>
                    <a:gd name="T31" fmla="*/ 106 h 112"/>
                    <a:gd name="T32" fmla="*/ 20 w 96"/>
                    <a:gd name="T33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0" y="78"/>
                      </a:moveTo>
                      <a:cubicBezTo>
                        <a:pt x="24" y="75"/>
                        <a:pt x="24" y="72"/>
                        <a:pt x="24" y="69"/>
                      </a:cubicBezTo>
                      <a:cubicBezTo>
                        <a:pt x="27" y="72"/>
                        <a:pt x="31" y="72"/>
                        <a:pt x="35" y="75"/>
                      </a:cubicBezTo>
                      <a:cubicBezTo>
                        <a:pt x="35" y="75"/>
                        <a:pt x="35" y="75"/>
                        <a:pt x="39" y="75"/>
                      </a:cubicBezTo>
                      <a:cubicBezTo>
                        <a:pt x="35" y="81"/>
                        <a:pt x="31" y="84"/>
                        <a:pt x="31" y="88"/>
                      </a:cubicBezTo>
                      <a:cubicBezTo>
                        <a:pt x="27" y="94"/>
                        <a:pt x="24" y="100"/>
                        <a:pt x="24" y="109"/>
                      </a:cubicBezTo>
                      <a:cubicBezTo>
                        <a:pt x="31" y="112"/>
                        <a:pt x="31" y="112"/>
                        <a:pt x="31" y="112"/>
                      </a:cubicBezTo>
                      <a:cubicBezTo>
                        <a:pt x="31" y="103"/>
                        <a:pt x="35" y="97"/>
                        <a:pt x="39" y="91"/>
                      </a:cubicBezTo>
                      <a:cubicBezTo>
                        <a:pt x="39" y="84"/>
                        <a:pt x="43" y="81"/>
                        <a:pt x="47" y="78"/>
                      </a:cubicBezTo>
                      <a:cubicBezTo>
                        <a:pt x="66" y="78"/>
                        <a:pt x="81" y="69"/>
                        <a:pt x="89" y="56"/>
                      </a:cubicBezTo>
                      <a:cubicBezTo>
                        <a:pt x="96" y="38"/>
                        <a:pt x="89" y="16"/>
                        <a:pt x="66" y="10"/>
                      </a:cubicBezTo>
                      <a:cubicBezTo>
                        <a:pt x="43" y="0"/>
                        <a:pt x="16" y="13"/>
                        <a:pt x="8" y="28"/>
                      </a:cubicBezTo>
                      <a:cubicBezTo>
                        <a:pt x="4" y="41"/>
                        <a:pt x="8" y="56"/>
                        <a:pt x="16" y="66"/>
                      </a:cubicBezTo>
                      <a:cubicBezTo>
                        <a:pt x="16" y="69"/>
                        <a:pt x="16" y="72"/>
                        <a:pt x="12" y="75"/>
                      </a:cubicBezTo>
                      <a:cubicBezTo>
                        <a:pt x="8" y="84"/>
                        <a:pt x="4" y="94"/>
                        <a:pt x="0" y="103"/>
                      </a:cubicBezTo>
                      <a:cubicBezTo>
                        <a:pt x="12" y="106"/>
                        <a:pt x="12" y="106"/>
                        <a:pt x="12" y="106"/>
                      </a:cubicBezTo>
                      <a:cubicBezTo>
                        <a:pt x="12" y="94"/>
                        <a:pt x="16" y="88"/>
                        <a:pt x="20" y="7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4" name="Freeform 1574"/>
                <p:cNvSpPr>
                  <a:spLocks/>
                </p:cNvSpPr>
                <p:nvPr/>
              </p:nvSpPr>
              <p:spPr bwMode="auto">
                <a:xfrm>
                  <a:off x="1749" y="2514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2 w 10"/>
                    <a:gd name="T3" fmla="*/ 7 h 12"/>
                    <a:gd name="T4" fmla="*/ 3 w 10"/>
                    <a:gd name="T5" fmla="*/ 8 h 12"/>
                    <a:gd name="T6" fmla="*/ 4 w 10"/>
                    <a:gd name="T7" fmla="*/ 8 h 12"/>
                    <a:gd name="T8" fmla="*/ 3 w 10"/>
                    <a:gd name="T9" fmla="*/ 9 h 12"/>
                    <a:gd name="T10" fmla="*/ 2 w 10"/>
                    <a:gd name="T11" fmla="*/ 12 h 12"/>
                    <a:gd name="T12" fmla="*/ 3 w 10"/>
                    <a:gd name="T13" fmla="*/ 12 h 12"/>
                    <a:gd name="T14" fmla="*/ 4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0 w 10"/>
                    <a:gd name="T23" fmla="*/ 3 h 12"/>
                    <a:gd name="T24" fmla="*/ 1 w 10"/>
                    <a:gd name="T25" fmla="*/ 7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1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2" y="8"/>
                        <a:pt x="2" y="8"/>
                        <a:pt x="2" y="7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4" y="9"/>
                        <a:pt x="4" y="9"/>
                        <a:pt x="5" y="8"/>
                      </a:cubicBezTo>
                      <a:cubicBezTo>
                        <a:pt x="7" y="8"/>
                        <a:pt x="8" y="7"/>
                        <a:pt x="9" y="6"/>
                      </a:cubicBezTo>
                      <a:cubicBezTo>
                        <a:pt x="10" y="4"/>
                        <a:pt x="9" y="2"/>
                        <a:pt x="7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0" y="4"/>
                        <a:pt x="0" y="6"/>
                        <a:pt x="1" y="7"/>
                      </a:cubicBezTo>
                      <a:cubicBezTo>
                        <a:pt x="1" y="7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5" name="Freeform 1575"/>
                <p:cNvSpPr>
                  <a:spLocks/>
                </p:cNvSpPr>
                <p:nvPr/>
              </p:nvSpPr>
              <p:spPr bwMode="auto">
                <a:xfrm>
                  <a:off x="1742" y="2526"/>
                  <a:ext cx="10" cy="12"/>
                </a:xfrm>
                <a:custGeom>
                  <a:avLst/>
                  <a:gdLst>
                    <a:gd name="T0" fmla="*/ 85 w 96"/>
                    <a:gd name="T1" fmla="*/ 45 h 112"/>
                    <a:gd name="T2" fmla="*/ 85 w 96"/>
                    <a:gd name="T3" fmla="*/ 42 h 112"/>
                    <a:gd name="T4" fmla="*/ 96 w 96"/>
                    <a:gd name="T5" fmla="*/ 10 h 112"/>
                    <a:gd name="T6" fmla="*/ 89 w 96"/>
                    <a:gd name="T7" fmla="*/ 7 h 112"/>
                    <a:gd name="T8" fmla="*/ 77 w 96"/>
                    <a:gd name="T9" fmla="*/ 39 h 112"/>
                    <a:gd name="T10" fmla="*/ 77 w 96"/>
                    <a:gd name="T11" fmla="*/ 42 h 112"/>
                    <a:gd name="T12" fmla="*/ 66 w 96"/>
                    <a:gd name="T13" fmla="*/ 39 h 112"/>
                    <a:gd name="T14" fmla="*/ 62 w 96"/>
                    <a:gd name="T15" fmla="*/ 36 h 112"/>
                    <a:gd name="T16" fmla="*/ 70 w 96"/>
                    <a:gd name="T17" fmla="*/ 26 h 112"/>
                    <a:gd name="T18" fmla="*/ 77 w 96"/>
                    <a:gd name="T19" fmla="*/ 4 h 112"/>
                    <a:gd name="T20" fmla="*/ 70 w 96"/>
                    <a:gd name="T21" fmla="*/ 0 h 112"/>
                    <a:gd name="T22" fmla="*/ 58 w 96"/>
                    <a:gd name="T23" fmla="*/ 23 h 112"/>
                    <a:gd name="T24" fmla="*/ 54 w 96"/>
                    <a:gd name="T25" fmla="*/ 36 h 112"/>
                    <a:gd name="T26" fmla="*/ 12 w 96"/>
                    <a:gd name="T27" fmla="*/ 58 h 112"/>
                    <a:gd name="T28" fmla="*/ 35 w 96"/>
                    <a:gd name="T29" fmla="*/ 103 h 112"/>
                    <a:gd name="T30" fmla="*/ 89 w 96"/>
                    <a:gd name="T31" fmla="*/ 84 h 112"/>
                    <a:gd name="T32" fmla="*/ 85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5" y="45"/>
                      </a:moveTo>
                      <a:cubicBezTo>
                        <a:pt x="85" y="45"/>
                        <a:pt x="85" y="42"/>
                        <a:pt x="85" y="42"/>
                      </a:cubicBezTo>
                      <a:cubicBezTo>
                        <a:pt x="93" y="29"/>
                        <a:pt x="93" y="20"/>
                        <a:pt x="96" y="10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5" y="16"/>
                        <a:pt x="81" y="29"/>
                        <a:pt x="77" y="39"/>
                      </a:cubicBezTo>
                      <a:cubicBezTo>
                        <a:pt x="77" y="39"/>
                        <a:pt x="77" y="42"/>
                        <a:pt x="77" y="42"/>
                      </a:cubicBezTo>
                      <a:cubicBezTo>
                        <a:pt x="73" y="39"/>
                        <a:pt x="70" y="39"/>
                        <a:pt x="66" y="39"/>
                      </a:cubicBezTo>
                      <a:cubicBezTo>
                        <a:pt x="66" y="39"/>
                        <a:pt x="66" y="39"/>
                        <a:pt x="62" y="36"/>
                      </a:cubicBezTo>
                      <a:cubicBezTo>
                        <a:pt x="66" y="32"/>
                        <a:pt x="66" y="32"/>
                        <a:pt x="70" y="26"/>
                      </a:cubicBezTo>
                      <a:cubicBezTo>
                        <a:pt x="73" y="20"/>
                        <a:pt x="73" y="10"/>
                        <a:pt x="77" y="4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66" y="7"/>
                        <a:pt x="62" y="16"/>
                        <a:pt x="58" y="23"/>
                      </a:cubicBezTo>
                      <a:cubicBezTo>
                        <a:pt x="58" y="29"/>
                        <a:pt x="58" y="32"/>
                        <a:pt x="54" y="36"/>
                      </a:cubicBezTo>
                      <a:cubicBezTo>
                        <a:pt x="35" y="32"/>
                        <a:pt x="16" y="42"/>
                        <a:pt x="12" y="58"/>
                      </a:cubicBezTo>
                      <a:cubicBezTo>
                        <a:pt x="0" y="74"/>
                        <a:pt x="12" y="96"/>
                        <a:pt x="35" y="103"/>
                      </a:cubicBezTo>
                      <a:cubicBezTo>
                        <a:pt x="58" y="112"/>
                        <a:pt x="81" y="103"/>
                        <a:pt x="89" y="84"/>
                      </a:cubicBezTo>
                      <a:cubicBezTo>
                        <a:pt x="96" y="71"/>
                        <a:pt x="93" y="58"/>
                        <a:pt x="85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6" name="Freeform 1576"/>
                <p:cNvSpPr>
                  <a:spLocks/>
                </p:cNvSpPr>
                <p:nvPr/>
              </p:nvSpPr>
              <p:spPr bwMode="auto">
                <a:xfrm>
                  <a:off x="1742" y="2526"/>
                  <a:ext cx="10" cy="12"/>
                </a:xfrm>
                <a:custGeom>
                  <a:avLst/>
                  <a:gdLst>
                    <a:gd name="T0" fmla="*/ 9 w 10"/>
                    <a:gd name="T1" fmla="*/ 5 h 12"/>
                    <a:gd name="T2" fmla="*/ 9 w 10"/>
                    <a:gd name="T3" fmla="*/ 4 h 12"/>
                    <a:gd name="T4" fmla="*/ 10 w 10"/>
                    <a:gd name="T5" fmla="*/ 1 h 12"/>
                    <a:gd name="T6" fmla="*/ 9 w 10"/>
                    <a:gd name="T7" fmla="*/ 1 h 12"/>
                    <a:gd name="T8" fmla="*/ 8 w 10"/>
                    <a:gd name="T9" fmla="*/ 4 h 12"/>
                    <a:gd name="T10" fmla="*/ 8 w 10"/>
                    <a:gd name="T11" fmla="*/ 4 h 12"/>
                    <a:gd name="T12" fmla="*/ 7 w 10"/>
                    <a:gd name="T13" fmla="*/ 4 h 12"/>
                    <a:gd name="T14" fmla="*/ 6 w 10"/>
                    <a:gd name="T15" fmla="*/ 4 h 12"/>
                    <a:gd name="T16" fmla="*/ 7 w 10"/>
                    <a:gd name="T17" fmla="*/ 3 h 12"/>
                    <a:gd name="T18" fmla="*/ 8 w 10"/>
                    <a:gd name="T19" fmla="*/ 0 h 12"/>
                    <a:gd name="T20" fmla="*/ 7 w 10"/>
                    <a:gd name="T21" fmla="*/ 0 h 12"/>
                    <a:gd name="T22" fmla="*/ 6 w 10"/>
                    <a:gd name="T23" fmla="*/ 2 h 12"/>
                    <a:gd name="T24" fmla="*/ 6 w 10"/>
                    <a:gd name="T25" fmla="*/ 4 h 12"/>
                    <a:gd name="T26" fmla="*/ 1 w 10"/>
                    <a:gd name="T27" fmla="*/ 6 h 12"/>
                    <a:gd name="T28" fmla="*/ 4 w 10"/>
                    <a:gd name="T29" fmla="*/ 11 h 12"/>
                    <a:gd name="T30" fmla="*/ 9 w 10"/>
                    <a:gd name="T31" fmla="*/ 9 h 12"/>
                    <a:gd name="T32" fmla="*/ 9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5"/>
                      </a:move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10" y="3"/>
                        <a:pt x="10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8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6" y="2"/>
                        <a:pt x="6" y="2"/>
                      </a:cubicBezTo>
                      <a:cubicBezTo>
                        <a:pt x="6" y="3"/>
                        <a:pt x="6" y="3"/>
                        <a:pt x="6" y="4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8"/>
                        <a:pt x="1" y="10"/>
                        <a:pt x="4" y="11"/>
                      </a:cubicBezTo>
                      <a:cubicBezTo>
                        <a:pt x="6" y="12"/>
                        <a:pt x="8" y="11"/>
                        <a:pt x="9" y="9"/>
                      </a:cubicBezTo>
                      <a:cubicBezTo>
                        <a:pt x="10" y="7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7" name="Freeform 1577"/>
                <p:cNvSpPr>
                  <a:spLocks/>
                </p:cNvSpPr>
                <p:nvPr/>
              </p:nvSpPr>
              <p:spPr bwMode="auto">
                <a:xfrm>
                  <a:off x="1962" y="2063"/>
                  <a:ext cx="10" cy="14"/>
                </a:xfrm>
                <a:custGeom>
                  <a:avLst/>
                  <a:gdLst>
                    <a:gd name="T0" fmla="*/ 20 w 96"/>
                    <a:gd name="T1" fmla="*/ 88 h 128"/>
                    <a:gd name="T2" fmla="*/ 24 w 96"/>
                    <a:gd name="T3" fmla="*/ 81 h 128"/>
                    <a:gd name="T4" fmla="*/ 31 w 96"/>
                    <a:gd name="T5" fmla="*/ 85 h 128"/>
                    <a:gd name="T6" fmla="*/ 35 w 96"/>
                    <a:gd name="T7" fmla="*/ 88 h 128"/>
                    <a:gd name="T8" fmla="*/ 27 w 96"/>
                    <a:gd name="T9" fmla="*/ 103 h 128"/>
                    <a:gd name="T10" fmla="*/ 20 w 96"/>
                    <a:gd name="T11" fmla="*/ 128 h 128"/>
                    <a:gd name="T12" fmla="*/ 27 w 96"/>
                    <a:gd name="T13" fmla="*/ 128 h 128"/>
                    <a:gd name="T14" fmla="*/ 35 w 96"/>
                    <a:gd name="T15" fmla="*/ 107 h 128"/>
                    <a:gd name="T16" fmla="*/ 47 w 96"/>
                    <a:gd name="T17" fmla="*/ 88 h 128"/>
                    <a:gd name="T18" fmla="*/ 85 w 96"/>
                    <a:gd name="T19" fmla="*/ 63 h 128"/>
                    <a:gd name="T20" fmla="*/ 62 w 96"/>
                    <a:gd name="T21" fmla="*/ 8 h 128"/>
                    <a:gd name="T22" fmla="*/ 8 w 96"/>
                    <a:gd name="T23" fmla="*/ 33 h 128"/>
                    <a:gd name="T24" fmla="*/ 16 w 96"/>
                    <a:gd name="T25" fmla="*/ 77 h 128"/>
                    <a:gd name="T26" fmla="*/ 12 w 96"/>
                    <a:gd name="T27" fmla="*/ 85 h 128"/>
                    <a:gd name="T28" fmla="*/ 0 w 96"/>
                    <a:gd name="T29" fmla="*/ 121 h 128"/>
                    <a:gd name="T30" fmla="*/ 8 w 96"/>
                    <a:gd name="T31" fmla="*/ 121 h 128"/>
                    <a:gd name="T32" fmla="*/ 20 w 96"/>
                    <a:gd name="T33" fmla="*/ 8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20" y="88"/>
                      </a:moveTo>
                      <a:cubicBezTo>
                        <a:pt x="20" y="85"/>
                        <a:pt x="20" y="85"/>
                        <a:pt x="24" y="81"/>
                      </a:cubicBezTo>
                      <a:cubicBezTo>
                        <a:pt x="24" y="85"/>
                        <a:pt x="27" y="85"/>
                        <a:pt x="31" y="85"/>
                      </a:cubicBezTo>
                      <a:cubicBezTo>
                        <a:pt x="31" y="88"/>
                        <a:pt x="35" y="88"/>
                        <a:pt x="35" y="88"/>
                      </a:cubicBezTo>
                      <a:cubicBezTo>
                        <a:pt x="31" y="92"/>
                        <a:pt x="31" y="96"/>
                        <a:pt x="27" y="103"/>
                      </a:cubicBezTo>
                      <a:cubicBezTo>
                        <a:pt x="24" y="110"/>
                        <a:pt x="20" y="117"/>
                        <a:pt x="20" y="128"/>
                      </a:cubicBezTo>
                      <a:cubicBezTo>
                        <a:pt x="27" y="128"/>
                        <a:pt x="27" y="128"/>
                        <a:pt x="27" y="128"/>
                      </a:cubicBezTo>
                      <a:cubicBezTo>
                        <a:pt x="31" y="121"/>
                        <a:pt x="31" y="114"/>
                        <a:pt x="35" y="107"/>
                      </a:cubicBezTo>
                      <a:cubicBezTo>
                        <a:pt x="39" y="99"/>
                        <a:pt x="43" y="96"/>
                        <a:pt x="47" y="88"/>
                      </a:cubicBezTo>
                      <a:cubicBezTo>
                        <a:pt x="62" y="88"/>
                        <a:pt x="81" y="81"/>
                        <a:pt x="85" y="63"/>
                      </a:cubicBezTo>
                      <a:cubicBezTo>
                        <a:pt x="96" y="44"/>
                        <a:pt x="85" y="19"/>
                        <a:pt x="62" y="8"/>
                      </a:cubicBezTo>
                      <a:cubicBezTo>
                        <a:pt x="43" y="0"/>
                        <a:pt x="16" y="11"/>
                        <a:pt x="8" y="33"/>
                      </a:cubicBezTo>
                      <a:cubicBezTo>
                        <a:pt x="0" y="48"/>
                        <a:pt x="4" y="63"/>
                        <a:pt x="16" y="77"/>
                      </a:cubicBezTo>
                      <a:cubicBezTo>
                        <a:pt x="16" y="81"/>
                        <a:pt x="12" y="85"/>
                        <a:pt x="12" y="85"/>
                      </a:cubicBezTo>
                      <a:cubicBezTo>
                        <a:pt x="8" y="96"/>
                        <a:pt x="4" y="110"/>
                        <a:pt x="0" y="121"/>
                      </a:cubicBezTo>
                      <a:cubicBezTo>
                        <a:pt x="8" y="121"/>
                        <a:pt x="8" y="121"/>
                        <a:pt x="8" y="121"/>
                      </a:cubicBezTo>
                      <a:cubicBezTo>
                        <a:pt x="12" y="110"/>
                        <a:pt x="16" y="99"/>
                        <a:pt x="20" y="8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8" name="Freeform 1578"/>
                <p:cNvSpPr>
                  <a:spLocks/>
                </p:cNvSpPr>
                <p:nvPr/>
              </p:nvSpPr>
              <p:spPr bwMode="auto">
                <a:xfrm>
                  <a:off x="1962" y="2063"/>
                  <a:ext cx="10" cy="14"/>
                </a:xfrm>
                <a:custGeom>
                  <a:avLst/>
                  <a:gdLst>
                    <a:gd name="T0" fmla="*/ 2 w 10"/>
                    <a:gd name="T1" fmla="*/ 10 h 14"/>
                    <a:gd name="T2" fmla="*/ 2 w 10"/>
                    <a:gd name="T3" fmla="*/ 9 h 14"/>
                    <a:gd name="T4" fmla="*/ 3 w 10"/>
                    <a:gd name="T5" fmla="*/ 9 h 14"/>
                    <a:gd name="T6" fmla="*/ 3 w 10"/>
                    <a:gd name="T7" fmla="*/ 10 h 14"/>
                    <a:gd name="T8" fmla="*/ 2 w 10"/>
                    <a:gd name="T9" fmla="*/ 11 h 14"/>
                    <a:gd name="T10" fmla="*/ 2 w 10"/>
                    <a:gd name="T11" fmla="*/ 14 h 14"/>
                    <a:gd name="T12" fmla="*/ 2 w 10"/>
                    <a:gd name="T13" fmla="*/ 14 h 14"/>
                    <a:gd name="T14" fmla="*/ 3 w 10"/>
                    <a:gd name="T15" fmla="*/ 12 h 14"/>
                    <a:gd name="T16" fmla="*/ 5 w 10"/>
                    <a:gd name="T17" fmla="*/ 10 h 14"/>
                    <a:gd name="T18" fmla="*/ 9 w 10"/>
                    <a:gd name="T19" fmla="*/ 7 h 14"/>
                    <a:gd name="T20" fmla="*/ 6 w 10"/>
                    <a:gd name="T21" fmla="*/ 1 h 14"/>
                    <a:gd name="T22" fmla="*/ 0 w 10"/>
                    <a:gd name="T23" fmla="*/ 4 h 14"/>
                    <a:gd name="T24" fmla="*/ 1 w 10"/>
                    <a:gd name="T25" fmla="*/ 8 h 14"/>
                    <a:gd name="T26" fmla="*/ 1 w 10"/>
                    <a:gd name="T27" fmla="*/ 9 h 14"/>
                    <a:gd name="T28" fmla="*/ 0 w 10"/>
                    <a:gd name="T29" fmla="*/ 13 h 14"/>
                    <a:gd name="T30" fmla="*/ 0 w 10"/>
                    <a:gd name="T31" fmla="*/ 13 h 14"/>
                    <a:gd name="T32" fmla="*/ 2 w 10"/>
                    <a:gd name="T33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2" y="10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3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2" y="11"/>
                      </a:cubicBezTo>
                      <a:cubicBezTo>
                        <a:pt x="2" y="12"/>
                        <a:pt x="2" y="13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3" y="13"/>
                        <a:pt x="3" y="12"/>
                        <a:pt x="3" y="12"/>
                      </a:cubicBezTo>
                      <a:cubicBezTo>
                        <a:pt x="4" y="11"/>
                        <a:pt x="4" y="10"/>
                        <a:pt x="5" y="10"/>
                      </a:cubicBezTo>
                      <a:cubicBezTo>
                        <a:pt x="6" y="10"/>
                        <a:pt x="8" y="9"/>
                        <a:pt x="9" y="7"/>
                      </a:cubicBezTo>
                      <a:cubicBezTo>
                        <a:pt x="10" y="5"/>
                        <a:pt x="9" y="2"/>
                        <a:pt x="6" y="1"/>
                      </a:cubicBezTo>
                      <a:cubicBezTo>
                        <a:pt x="4" y="0"/>
                        <a:pt x="1" y="1"/>
                        <a:pt x="0" y="4"/>
                      </a:cubicBezTo>
                      <a:cubicBezTo>
                        <a:pt x="0" y="5"/>
                        <a:pt x="0" y="7"/>
                        <a:pt x="1" y="8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2"/>
                        <a:pt x="1" y="11"/>
                        <a:pt x="2" y="10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9" name="Freeform 1579"/>
                <p:cNvSpPr>
                  <a:spLocks/>
                </p:cNvSpPr>
                <p:nvPr/>
              </p:nvSpPr>
              <p:spPr bwMode="auto">
                <a:xfrm>
                  <a:off x="1955" y="2075"/>
                  <a:ext cx="10" cy="12"/>
                </a:xfrm>
                <a:custGeom>
                  <a:avLst/>
                  <a:gdLst>
                    <a:gd name="T0" fmla="*/ 81 w 96"/>
                    <a:gd name="T1" fmla="*/ 48 h 112"/>
                    <a:gd name="T2" fmla="*/ 85 w 96"/>
                    <a:gd name="T3" fmla="*/ 45 h 112"/>
                    <a:gd name="T4" fmla="*/ 93 w 96"/>
                    <a:gd name="T5" fmla="*/ 10 h 112"/>
                    <a:gd name="T6" fmla="*/ 85 w 96"/>
                    <a:gd name="T7" fmla="*/ 7 h 112"/>
                    <a:gd name="T8" fmla="*/ 73 w 96"/>
                    <a:gd name="T9" fmla="*/ 42 h 112"/>
                    <a:gd name="T10" fmla="*/ 73 w 96"/>
                    <a:gd name="T11" fmla="*/ 42 h 112"/>
                    <a:gd name="T12" fmla="*/ 66 w 96"/>
                    <a:gd name="T13" fmla="*/ 42 h 112"/>
                    <a:gd name="T14" fmla="*/ 62 w 96"/>
                    <a:gd name="T15" fmla="*/ 39 h 112"/>
                    <a:gd name="T16" fmla="*/ 66 w 96"/>
                    <a:gd name="T17" fmla="*/ 29 h 112"/>
                    <a:gd name="T18" fmla="*/ 77 w 96"/>
                    <a:gd name="T19" fmla="*/ 4 h 112"/>
                    <a:gd name="T20" fmla="*/ 66 w 96"/>
                    <a:gd name="T21" fmla="*/ 0 h 112"/>
                    <a:gd name="T22" fmla="*/ 58 w 96"/>
                    <a:gd name="T23" fmla="*/ 26 h 112"/>
                    <a:gd name="T24" fmla="*/ 54 w 96"/>
                    <a:gd name="T25" fmla="*/ 39 h 112"/>
                    <a:gd name="T26" fmla="*/ 8 w 96"/>
                    <a:gd name="T27" fmla="*/ 58 h 112"/>
                    <a:gd name="T28" fmla="*/ 31 w 96"/>
                    <a:gd name="T29" fmla="*/ 106 h 112"/>
                    <a:gd name="T30" fmla="*/ 89 w 96"/>
                    <a:gd name="T31" fmla="*/ 87 h 112"/>
                    <a:gd name="T32" fmla="*/ 81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8"/>
                      </a:moveTo>
                      <a:cubicBezTo>
                        <a:pt x="81" y="48"/>
                        <a:pt x="81" y="45"/>
                        <a:pt x="85" y="45"/>
                      </a:cubicBezTo>
                      <a:cubicBezTo>
                        <a:pt x="89" y="32"/>
                        <a:pt x="93" y="23"/>
                        <a:pt x="93" y="10"/>
                      </a:cubicBezTo>
                      <a:cubicBezTo>
                        <a:pt x="85" y="7"/>
                        <a:pt x="85" y="7"/>
                        <a:pt x="85" y="7"/>
                      </a:cubicBezTo>
                      <a:cubicBezTo>
                        <a:pt x="85" y="20"/>
                        <a:pt x="81" y="29"/>
                        <a:pt x="73" y="42"/>
                      </a:cubicBezTo>
                      <a:cubicBezTo>
                        <a:pt x="73" y="42"/>
                        <a:pt x="73" y="42"/>
                        <a:pt x="73" y="42"/>
                      </a:cubicBezTo>
                      <a:cubicBezTo>
                        <a:pt x="70" y="42"/>
                        <a:pt x="66" y="42"/>
                        <a:pt x="66" y="42"/>
                      </a:cubicBezTo>
                      <a:cubicBezTo>
                        <a:pt x="62" y="39"/>
                        <a:pt x="62" y="39"/>
                        <a:pt x="62" y="39"/>
                      </a:cubicBezTo>
                      <a:cubicBezTo>
                        <a:pt x="66" y="36"/>
                        <a:pt x="66" y="32"/>
                        <a:pt x="66" y="29"/>
                      </a:cubicBezTo>
                      <a:cubicBezTo>
                        <a:pt x="70" y="23"/>
                        <a:pt x="73" y="13"/>
                        <a:pt x="77" y="4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6" y="10"/>
                        <a:pt x="62" y="20"/>
                        <a:pt x="58" y="26"/>
                      </a:cubicBezTo>
                      <a:cubicBezTo>
                        <a:pt x="54" y="29"/>
                        <a:pt x="54" y="36"/>
                        <a:pt x="54" y="39"/>
                      </a:cubicBezTo>
                      <a:cubicBezTo>
                        <a:pt x="35" y="36"/>
                        <a:pt x="16" y="45"/>
                        <a:pt x="8" y="58"/>
                      </a:cubicBezTo>
                      <a:cubicBezTo>
                        <a:pt x="0" y="77"/>
                        <a:pt x="12" y="100"/>
                        <a:pt x="31" y="106"/>
                      </a:cubicBezTo>
                      <a:cubicBezTo>
                        <a:pt x="54" y="112"/>
                        <a:pt x="77" y="106"/>
                        <a:pt x="89" y="87"/>
                      </a:cubicBezTo>
                      <a:cubicBezTo>
                        <a:pt x="96" y="74"/>
                        <a:pt x="93" y="58"/>
                        <a:pt x="8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0" name="Freeform 1580"/>
                <p:cNvSpPr>
                  <a:spLocks/>
                </p:cNvSpPr>
                <p:nvPr/>
              </p:nvSpPr>
              <p:spPr bwMode="auto">
                <a:xfrm>
                  <a:off x="1955" y="2075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9 w 10"/>
                    <a:gd name="T3" fmla="*/ 5 h 12"/>
                    <a:gd name="T4" fmla="*/ 10 w 10"/>
                    <a:gd name="T5" fmla="*/ 1 h 12"/>
                    <a:gd name="T6" fmla="*/ 9 w 10"/>
                    <a:gd name="T7" fmla="*/ 1 h 12"/>
                    <a:gd name="T8" fmla="*/ 8 w 10"/>
                    <a:gd name="T9" fmla="*/ 5 h 12"/>
                    <a:gd name="T10" fmla="*/ 8 w 10"/>
                    <a:gd name="T11" fmla="*/ 5 h 12"/>
                    <a:gd name="T12" fmla="*/ 7 w 10"/>
                    <a:gd name="T13" fmla="*/ 5 h 12"/>
                    <a:gd name="T14" fmla="*/ 6 w 10"/>
                    <a:gd name="T15" fmla="*/ 4 h 12"/>
                    <a:gd name="T16" fmla="*/ 7 w 10"/>
                    <a:gd name="T17" fmla="*/ 3 h 12"/>
                    <a:gd name="T18" fmla="*/ 8 w 10"/>
                    <a:gd name="T19" fmla="*/ 1 h 12"/>
                    <a:gd name="T20" fmla="*/ 7 w 10"/>
                    <a:gd name="T21" fmla="*/ 0 h 12"/>
                    <a:gd name="T22" fmla="*/ 6 w 10"/>
                    <a:gd name="T23" fmla="*/ 3 h 12"/>
                    <a:gd name="T24" fmla="*/ 6 w 10"/>
                    <a:gd name="T25" fmla="*/ 4 h 12"/>
                    <a:gd name="T26" fmla="*/ 1 w 10"/>
                    <a:gd name="T27" fmla="*/ 6 h 12"/>
                    <a:gd name="T28" fmla="*/ 3 w 10"/>
                    <a:gd name="T29" fmla="*/ 11 h 12"/>
                    <a:gd name="T30" fmla="*/ 9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5"/>
                        <a:pt x="9" y="5"/>
                      </a:cubicBezTo>
                      <a:cubicBezTo>
                        <a:pt x="9" y="4"/>
                        <a:pt x="10" y="3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8" y="3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3" y="4"/>
                        <a:pt x="1" y="5"/>
                        <a:pt x="1" y="6"/>
                      </a:cubicBezTo>
                      <a:cubicBezTo>
                        <a:pt x="0" y="8"/>
                        <a:pt x="1" y="11"/>
                        <a:pt x="3" y="11"/>
                      </a:cubicBezTo>
                      <a:cubicBezTo>
                        <a:pt x="6" y="12"/>
                        <a:pt x="8" y="11"/>
                        <a:pt x="9" y="9"/>
                      </a:cubicBezTo>
                      <a:cubicBezTo>
                        <a:pt x="10" y="8"/>
                        <a:pt x="10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1" name="Freeform 1581"/>
                <p:cNvSpPr>
                  <a:spLocks/>
                </p:cNvSpPr>
                <p:nvPr/>
              </p:nvSpPr>
              <p:spPr bwMode="auto">
                <a:xfrm>
                  <a:off x="1759" y="2516"/>
                  <a:ext cx="10" cy="13"/>
                </a:xfrm>
                <a:custGeom>
                  <a:avLst/>
                  <a:gdLst>
                    <a:gd name="T0" fmla="*/ 20 w 96"/>
                    <a:gd name="T1" fmla="*/ 86 h 128"/>
                    <a:gd name="T2" fmla="*/ 24 w 96"/>
                    <a:gd name="T3" fmla="*/ 79 h 128"/>
                    <a:gd name="T4" fmla="*/ 31 w 96"/>
                    <a:gd name="T5" fmla="*/ 82 h 128"/>
                    <a:gd name="T6" fmla="*/ 39 w 96"/>
                    <a:gd name="T7" fmla="*/ 86 h 128"/>
                    <a:gd name="T8" fmla="*/ 31 w 96"/>
                    <a:gd name="T9" fmla="*/ 100 h 128"/>
                    <a:gd name="T10" fmla="*/ 24 w 96"/>
                    <a:gd name="T11" fmla="*/ 125 h 128"/>
                    <a:gd name="T12" fmla="*/ 31 w 96"/>
                    <a:gd name="T13" fmla="*/ 128 h 128"/>
                    <a:gd name="T14" fmla="*/ 39 w 96"/>
                    <a:gd name="T15" fmla="*/ 104 h 128"/>
                    <a:gd name="T16" fmla="*/ 47 w 96"/>
                    <a:gd name="T17" fmla="*/ 86 h 128"/>
                    <a:gd name="T18" fmla="*/ 89 w 96"/>
                    <a:gd name="T19" fmla="*/ 61 h 128"/>
                    <a:gd name="T20" fmla="*/ 62 w 96"/>
                    <a:gd name="T21" fmla="*/ 8 h 128"/>
                    <a:gd name="T22" fmla="*/ 4 w 96"/>
                    <a:gd name="T23" fmla="*/ 32 h 128"/>
                    <a:gd name="T24" fmla="*/ 16 w 96"/>
                    <a:gd name="T25" fmla="*/ 75 h 128"/>
                    <a:gd name="T26" fmla="*/ 12 w 96"/>
                    <a:gd name="T27" fmla="*/ 86 h 128"/>
                    <a:gd name="T28" fmla="*/ 4 w 96"/>
                    <a:gd name="T29" fmla="*/ 118 h 128"/>
                    <a:gd name="T30" fmla="*/ 12 w 96"/>
                    <a:gd name="T31" fmla="*/ 121 h 128"/>
                    <a:gd name="T32" fmla="*/ 20 w 96"/>
                    <a:gd name="T33" fmla="*/ 8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20" y="86"/>
                      </a:moveTo>
                      <a:cubicBezTo>
                        <a:pt x="20" y="86"/>
                        <a:pt x="24" y="82"/>
                        <a:pt x="24" y="79"/>
                      </a:cubicBezTo>
                      <a:cubicBezTo>
                        <a:pt x="24" y="82"/>
                        <a:pt x="31" y="82"/>
                        <a:pt x="31" y="82"/>
                      </a:cubicBezTo>
                      <a:cubicBezTo>
                        <a:pt x="35" y="86"/>
                        <a:pt x="35" y="86"/>
                        <a:pt x="39" y="86"/>
                      </a:cubicBezTo>
                      <a:cubicBezTo>
                        <a:pt x="35" y="89"/>
                        <a:pt x="31" y="93"/>
                        <a:pt x="31" y="100"/>
                      </a:cubicBezTo>
                      <a:cubicBezTo>
                        <a:pt x="27" y="107"/>
                        <a:pt x="24" y="114"/>
                        <a:pt x="24" y="125"/>
                      </a:cubicBezTo>
                      <a:cubicBezTo>
                        <a:pt x="31" y="128"/>
                        <a:pt x="31" y="128"/>
                        <a:pt x="31" y="128"/>
                      </a:cubicBezTo>
                      <a:cubicBezTo>
                        <a:pt x="31" y="118"/>
                        <a:pt x="35" y="111"/>
                        <a:pt x="39" y="104"/>
                      </a:cubicBezTo>
                      <a:cubicBezTo>
                        <a:pt x="39" y="96"/>
                        <a:pt x="43" y="93"/>
                        <a:pt x="47" y="86"/>
                      </a:cubicBezTo>
                      <a:cubicBezTo>
                        <a:pt x="62" y="86"/>
                        <a:pt x="81" y="75"/>
                        <a:pt x="89" y="61"/>
                      </a:cubicBezTo>
                      <a:cubicBezTo>
                        <a:pt x="96" y="40"/>
                        <a:pt x="85" y="15"/>
                        <a:pt x="62" y="8"/>
                      </a:cubicBezTo>
                      <a:cubicBezTo>
                        <a:pt x="39" y="0"/>
                        <a:pt x="16" y="11"/>
                        <a:pt x="4" y="32"/>
                      </a:cubicBezTo>
                      <a:cubicBezTo>
                        <a:pt x="0" y="47"/>
                        <a:pt x="4" y="64"/>
                        <a:pt x="16" y="75"/>
                      </a:cubicBezTo>
                      <a:cubicBezTo>
                        <a:pt x="16" y="79"/>
                        <a:pt x="12" y="82"/>
                        <a:pt x="12" y="86"/>
                      </a:cubicBezTo>
                      <a:cubicBezTo>
                        <a:pt x="8" y="96"/>
                        <a:pt x="4" y="107"/>
                        <a:pt x="4" y="118"/>
                      </a:cubicBezTo>
                      <a:cubicBezTo>
                        <a:pt x="12" y="121"/>
                        <a:pt x="12" y="121"/>
                        <a:pt x="12" y="121"/>
                      </a:cubicBezTo>
                      <a:cubicBezTo>
                        <a:pt x="12" y="107"/>
                        <a:pt x="16" y="96"/>
                        <a:pt x="20" y="8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2" name="Freeform 1582"/>
                <p:cNvSpPr>
                  <a:spLocks/>
                </p:cNvSpPr>
                <p:nvPr/>
              </p:nvSpPr>
              <p:spPr bwMode="auto">
                <a:xfrm>
                  <a:off x="1759" y="2516"/>
                  <a:ext cx="10" cy="13"/>
                </a:xfrm>
                <a:custGeom>
                  <a:avLst/>
                  <a:gdLst>
                    <a:gd name="T0" fmla="*/ 2 w 10"/>
                    <a:gd name="T1" fmla="*/ 9 h 13"/>
                    <a:gd name="T2" fmla="*/ 2 w 10"/>
                    <a:gd name="T3" fmla="*/ 8 h 13"/>
                    <a:gd name="T4" fmla="*/ 3 w 10"/>
                    <a:gd name="T5" fmla="*/ 8 h 13"/>
                    <a:gd name="T6" fmla="*/ 4 w 10"/>
                    <a:gd name="T7" fmla="*/ 9 h 13"/>
                    <a:gd name="T8" fmla="*/ 3 w 10"/>
                    <a:gd name="T9" fmla="*/ 10 h 13"/>
                    <a:gd name="T10" fmla="*/ 2 w 10"/>
                    <a:gd name="T11" fmla="*/ 13 h 13"/>
                    <a:gd name="T12" fmla="*/ 3 w 10"/>
                    <a:gd name="T13" fmla="*/ 13 h 13"/>
                    <a:gd name="T14" fmla="*/ 4 w 10"/>
                    <a:gd name="T15" fmla="*/ 11 h 13"/>
                    <a:gd name="T16" fmla="*/ 5 w 10"/>
                    <a:gd name="T17" fmla="*/ 9 h 13"/>
                    <a:gd name="T18" fmla="*/ 9 w 10"/>
                    <a:gd name="T19" fmla="*/ 6 h 13"/>
                    <a:gd name="T20" fmla="*/ 6 w 10"/>
                    <a:gd name="T21" fmla="*/ 1 h 13"/>
                    <a:gd name="T22" fmla="*/ 0 w 10"/>
                    <a:gd name="T23" fmla="*/ 3 h 13"/>
                    <a:gd name="T24" fmla="*/ 1 w 10"/>
                    <a:gd name="T25" fmla="*/ 8 h 13"/>
                    <a:gd name="T26" fmla="*/ 1 w 10"/>
                    <a:gd name="T27" fmla="*/ 9 h 13"/>
                    <a:gd name="T28" fmla="*/ 0 w 10"/>
                    <a:gd name="T29" fmla="*/ 12 h 13"/>
                    <a:gd name="T30" fmla="*/ 1 w 10"/>
                    <a:gd name="T31" fmla="*/ 13 h 13"/>
                    <a:gd name="T32" fmla="*/ 2 w 10"/>
                    <a:gd name="T3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2" y="9"/>
                      </a:moveTo>
                      <a:cubicBezTo>
                        <a:pt x="2" y="9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9"/>
                        <a:pt x="3" y="9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1"/>
                        <a:pt x="2" y="12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2"/>
                        <a:pt x="3" y="12"/>
                        <a:pt x="4" y="11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6" y="9"/>
                        <a:pt x="8" y="8"/>
                        <a:pt x="9" y="6"/>
                      </a:cubicBezTo>
                      <a:cubicBezTo>
                        <a:pt x="10" y="4"/>
                        <a:pt x="9" y="1"/>
                        <a:pt x="6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0" y="5"/>
                        <a:pt x="0" y="7"/>
                        <a:pt x="1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10"/>
                        <a:pt x="0" y="11"/>
                        <a:pt x="0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1"/>
                        <a:pt x="1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3" name="Freeform 1583"/>
                <p:cNvSpPr>
                  <a:spLocks/>
                </p:cNvSpPr>
                <p:nvPr/>
              </p:nvSpPr>
              <p:spPr bwMode="auto">
                <a:xfrm>
                  <a:off x="1752" y="2528"/>
                  <a:ext cx="10" cy="12"/>
                </a:xfrm>
                <a:custGeom>
                  <a:avLst/>
                  <a:gdLst>
                    <a:gd name="T0" fmla="*/ 81 w 96"/>
                    <a:gd name="T1" fmla="*/ 45 h 112"/>
                    <a:gd name="T2" fmla="*/ 85 w 96"/>
                    <a:gd name="T3" fmla="*/ 42 h 112"/>
                    <a:gd name="T4" fmla="*/ 93 w 96"/>
                    <a:gd name="T5" fmla="*/ 7 h 112"/>
                    <a:gd name="T6" fmla="*/ 85 w 96"/>
                    <a:gd name="T7" fmla="*/ 7 h 112"/>
                    <a:gd name="T8" fmla="*/ 77 w 96"/>
                    <a:gd name="T9" fmla="*/ 39 h 112"/>
                    <a:gd name="T10" fmla="*/ 73 w 96"/>
                    <a:gd name="T11" fmla="*/ 42 h 112"/>
                    <a:gd name="T12" fmla="*/ 66 w 96"/>
                    <a:gd name="T13" fmla="*/ 39 h 112"/>
                    <a:gd name="T14" fmla="*/ 62 w 96"/>
                    <a:gd name="T15" fmla="*/ 36 h 112"/>
                    <a:gd name="T16" fmla="*/ 66 w 96"/>
                    <a:gd name="T17" fmla="*/ 26 h 112"/>
                    <a:gd name="T18" fmla="*/ 73 w 96"/>
                    <a:gd name="T19" fmla="*/ 4 h 112"/>
                    <a:gd name="T20" fmla="*/ 66 w 96"/>
                    <a:gd name="T21" fmla="*/ 0 h 112"/>
                    <a:gd name="T22" fmla="*/ 58 w 96"/>
                    <a:gd name="T23" fmla="*/ 26 h 112"/>
                    <a:gd name="T24" fmla="*/ 54 w 96"/>
                    <a:gd name="T25" fmla="*/ 36 h 112"/>
                    <a:gd name="T26" fmla="*/ 8 w 96"/>
                    <a:gd name="T27" fmla="*/ 58 h 112"/>
                    <a:gd name="T28" fmla="*/ 35 w 96"/>
                    <a:gd name="T29" fmla="*/ 106 h 112"/>
                    <a:gd name="T30" fmla="*/ 89 w 96"/>
                    <a:gd name="T31" fmla="*/ 84 h 112"/>
                    <a:gd name="T32" fmla="*/ 81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5"/>
                      </a:moveTo>
                      <a:cubicBezTo>
                        <a:pt x="81" y="45"/>
                        <a:pt x="85" y="42"/>
                        <a:pt x="85" y="42"/>
                      </a:cubicBezTo>
                      <a:cubicBezTo>
                        <a:pt x="89" y="29"/>
                        <a:pt x="93" y="20"/>
                        <a:pt x="93" y="7"/>
                      </a:cubicBezTo>
                      <a:cubicBezTo>
                        <a:pt x="85" y="7"/>
                        <a:pt x="85" y="7"/>
                        <a:pt x="85" y="7"/>
                      </a:cubicBezTo>
                      <a:cubicBezTo>
                        <a:pt x="81" y="16"/>
                        <a:pt x="81" y="26"/>
                        <a:pt x="77" y="39"/>
                      </a:cubicBezTo>
                      <a:cubicBezTo>
                        <a:pt x="73" y="39"/>
                        <a:pt x="73" y="42"/>
                        <a:pt x="73" y="42"/>
                      </a:cubicBezTo>
                      <a:cubicBezTo>
                        <a:pt x="70" y="39"/>
                        <a:pt x="70" y="39"/>
                        <a:pt x="66" y="39"/>
                      </a:cubicBezTo>
                      <a:cubicBezTo>
                        <a:pt x="66" y="39"/>
                        <a:pt x="62" y="39"/>
                        <a:pt x="62" y="36"/>
                      </a:cubicBezTo>
                      <a:cubicBezTo>
                        <a:pt x="66" y="32"/>
                        <a:pt x="66" y="32"/>
                        <a:pt x="66" y="26"/>
                      </a:cubicBezTo>
                      <a:cubicBezTo>
                        <a:pt x="70" y="20"/>
                        <a:pt x="73" y="10"/>
                        <a:pt x="73" y="4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2" y="10"/>
                        <a:pt x="62" y="16"/>
                        <a:pt x="58" y="26"/>
                      </a:cubicBezTo>
                      <a:cubicBezTo>
                        <a:pt x="58" y="29"/>
                        <a:pt x="54" y="32"/>
                        <a:pt x="54" y="36"/>
                      </a:cubicBezTo>
                      <a:cubicBezTo>
                        <a:pt x="35" y="36"/>
                        <a:pt x="16" y="45"/>
                        <a:pt x="8" y="58"/>
                      </a:cubicBezTo>
                      <a:cubicBezTo>
                        <a:pt x="0" y="77"/>
                        <a:pt x="16" y="96"/>
                        <a:pt x="35" y="106"/>
                      </a:cubicBezTo>
                      <a:cubicBezTo>
                        <a:pt x="58" y="112"/>
                        <a:pt x="81" y="103"/>
                        <a:pt x="89" y="84"/>
                      </a:cubicBezTo>
                      <a:cubicBezTo>
                        <a:pt x="96" y="71"/>
                        <a:pt x="93" y="55"/>
                        <a:pt x="81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4" name="Freeform 1584"/>
                <p:cNvSpPr>
                  <a:spLocks/>
                </p:cNvSpPr>
                <p:nvPr/>
              </p:nvSpPr>
              <p:spPr bwMode="auto">
                <a:xfrm>
                  <a:off x="1752" y="2528"/>
                  <a:ext cx="10" cy="12"/>
                </a:xfrm>
                <a:custGeom>
                  <a:avLst/>
                  <a:gdLst>
                    <a:gd name="T0" fmla="*/ 9 w 10"/>
                    <a:gd name="T1" fmla="*/ 4 h 12"/>
                    <a:gd name="T2" fmla="*/ 9 w 10"/>
                    <a:gd name="T3" fmla="*/ 4 h 12"/>
                    <a:gd name="T4" fmla="*/ 10 w 10"/>
                    <a:gd name="T5" fmla="*/ 0 h 12"/>
                    <a:gd name="T6" fmla="*/ 9 w 10"/>
                    <a:gd name="T7" fmla="*/ 0 h 12"/>
                    <a:gd name="T8" fmla="*/ 8 w 10"/>
                    <a:gd name="T9" fmla="*/ 4 h 12"/>
                    <a:gd name="T10" fmla="*/ 8 w 10"/>
                    <a:gd name="T11" fmla="*/ 4 h 12"/>
                    <a:gd name="T12" fmla="*/ 7 w 10"/>
                    <a:gd name="T13" fmla="*/ 4 h 12"/>
                    <a:gd name="T14" fmla="*/ 7 w 10"/>
                    <a:gd name="T15" fmla="*/ 3 h 12"/>
                    <a:gd name="T16" fmla="*/ 7 w 10"/>
                    <a:gd name="T17" fmla="*/ 2 h 12"/>
                    <a:gd name="T18" fmla="*/ 8 w 10"/>
                    <a:gd name="T19" fmla="*/ 0 h 12"/>
                    <a:gd name="T20" fmla="*/ 7 w 10"/>
                    <a:gd name="T21" fmla="*/ 0 h 12"/>
                    <a:gd name="T22" fmla="*/ 6 w 10"/>
                    <a:gd name="T23" fmla="*/ 2 h 12"/>
                    <a:gd name="T24" fmla="*/ 6 w 10"/>
                    <a:gd name="T25" fmla="*/ 3 h 12"/>
                    <a:gd name="T26" fmla="*/ 1 w 10"/>
                    <a:gd name="T27" fmla="*/ 6 h 12"/>
                    <a:gd name="T28" fmla="*/ 4 w 10"/>
                    <a:gd name="T29" fmla="*/ 11 h 12"/>
                    <a:gd name="T30" fmla="*/ 9 w 10"/>
                    <a:gd name="T31" fmla="*/ 9 h 12"/>
                    <a:gd name="T32" fmla="*/ 9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4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10" y="2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1"/>
                        <a:pt x="9" y="2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8" y="1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1"/>
                        <a:pt x="6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8"/>
                        <a:pt x="2" y="10"/>
                        <a:pt x="4" y="11"/>
                      </a:cubicBezTo>
                      <a:cubicBezTo>
                        <a:pt x="6" y="12"/>
                        <a:pt x="9" y="11"/>
                        <a:pt x="9" y="9"/>
                      </a:cubicBezTo>
                      <a:cubicBezTo>
                        <a:pt x="10" y="7"/>
                        <a:pt x="10" y="5"/>
                        <a:pt x="9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5" name="Freeform 1585"/>
                <p:cNvSpPr>
                  <a:spLocks/>
                </p:cNvSpPr>
                <p:nvPr/>
              </p:nvSpPr>
              <p:spPr bwMode="auto">
                <a:xfrm>
                  <a:off x="1953" y="2062"/>
                  <a:ext cx="10" cy="11"/>
                </a:xfrm>
                <a:custGeom>
                  <a:avLst/>
                  <a:gdLst>
                    <a:gd name="T0" fmla="*/ 20 w 96"/>
                    <a:gd name="T1" fmla="*/ 77 h 112"/>
                    <a:gd name="T2" fmla="*/ 24 w 96"/>
                    <a:gd name="T3" fmla="*/ 71 h 112"/>
                    <a:gd name="T4" fmla="*/ 31 w 96"/>
                    <a:gd name="T5" fmla="*/ 74 h 112"/>
                    <a:gd name="T6" fmla="*/ 39 w 96"/>
                    <a:gd name="T7" fmla="*/ 77 h 112"/>
                    <a:gd name="T8" fmla="*/ 31 w 96"/>
                    <a:gd name="T9" fmla="*/ 90 h 112"/>
                    <a:gd name="T10" fmla="*/ 24 w 96"/>
                    <a:gd name="T11" fmla="*/ 112 h 112"/>
                    <a:gd name="T12" fmla="*/ 31 w 96"/>
                    <a:gd name="T13" fmla="*/ 112 h 112"/>
                    <a:gd name="T14" fmla="*/ 39 w 96"/>
                    <a:gd name="T15" fmla="*/ 93 h 112"/>
                    <a:gd name="T16" fmla="*/ 47 w 96"/>
                    <a:gd name="T17" fmla="*/ 77 h 112"/>
                    <a:gd name="T18" fmla="*/ 89 w 96"/>
                    <a:gd name="T19" fmla="*/ 55 h 112"/>
                    <a:gd name="T20" fmla="*/ 62 w 96"/>
                    <a:gd name="T21" fmla="*/ 7 h 112"/>
                    <a:gd name="T22" fmla="*/ 8 w 96"/>
                    <a:gd name="T23" fmla="*/ 29 h 112"/>
                    <a:gd name="T24" fmla="*/ 16 w 96"/>
                    <a:gd name="T25" fmla="*/ 68 h 112"/>
                    <a:gd name="T26" fmla="*/ 12 w 96"/>
                    <a:gd name="T27" fmla="*/ 77 h 112"/>
                    <a:gd name="T28" fmla="*/ 4 w 96"/>
                    <a:gd name="T29" fmla="*/ 106 h 112"/>
                    <a:gd name="T30" fmla="*/ 12 w 96"/>
                    <a:gd name="T31" fmla="*/ 109 h 112"/>
                    <a:gd name="T32" fmla="*/ 20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0" y="77"/>
                      </a:moveTo>
                      <a:cubicBezTo>
                        <a:pt x="20" y="74"/>
                        <a:pt x="24" y="74"/>
                        <a:pt x="24" y="71"/>
                      </a:cubicBezTo>
                      <a:cubicBezTo>
                        <a:pt x="27" y="74"/>
                        <a:pt x="31" y="74"/>
                        <a:pt x="31" y="74"/>
                      </a:cubicBezTo>
                      <a:cubicBezTo>
                        <a:pt x="35" y="74"/>
                        <a:pt x="35" y="77"/>
                        <a:pt x="39" y="77"/>
                      </a:cubicBezTo>
                      <a:cubicBezTo>
                        <a:pt x="35" y="80"/>
                        <a:pt x="31" y="84"/>
                        <a:pt x="31" y="90"/>
                      </a:cubicBezTo>
                      <a:cubicBezTo>
                        <a:pt x="27" y="96"/>
                        <a:pt x="24" y="103"/>
                        <a:pt x="24" y="112"/>
                      </a:cubicBezTo>
                      <a:cubicBezTo>
                        <a:pt x="31" y="112"/>
                        <a:pt x="31" y="112"/>
                        <a:pt x="31" y="112"/>
                      </a:cubicBezTo>
                      <a:cubicBezTo>
                        <a:pt x="35" y="106"/>
                        <a:pt x="35" y="96"/>
                        <a:pt x="39" y="93"/>
                      </a:cubicBezTo>
                      <a:cubicBezTo>
                        <a:pt x="39" y="87"/>
                        <a:pt x="43" y="84"/>
                        <a:pt x="47" y="77"/>
                      </a:cubicBezTo>
                      <a:cubicBezTo>
                        <a:pt x="62" y="77"/>
                        <a:pt x="81" y="68"/>
                        <a:pt x="89" y="55"/>
                      </a:cubicBezTo>
                      <a:cubicBezTo>
                        <a:pt x="96" y="36"/>
                        <a:pt x="85" y="13"/>
                        <a:pt x="62" y="7"/>
                      </a:cubicBezTo>
                      <a:cubicBezTo>
                        <a:pt x="39" y="0"/>
                        <a:pt x="16" y="10"/>
                        <a:pt x="8" y="29"/>
                      </a:cubicBezTo>
                      <a:cubicBezTo>
                        <a:pt x="0" y="42"/>
                        <a:pt x="4" y="58"/>
                        <a:pt x="16" y="68"/>
                      </a:cubicBezTo>
                      <a:cubicBezTo>
                        <a:pt x="16" y="71"/>
                        <a:pt x="16" y="74"/>
                        <a:pt x="12" y="77"/>
                      </a:cubicBezTo>
                      <a:cubicBezTo>
                        <a:pt x="8" y="87"/>
                        <a:pt x="4" y="96"/>
                        <a:pt x="4" y="106"/>
                      </a:cubicBezTo>
                      <a:cubicBezTo>
                        <a:pt x="12" y="109"/>
                        <a:pt x="12" y="109"/>
                        <a:pt x="12" y="109"/>
                      </a:cubicBezTo>
                      <a:cubicBezTo>
                        <a:pt x="12" y="96"/>
                        <a:pt x="16" y="87"/>
                        <a:pt x="20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6" name="Freeform 1586"/>
                <p:cNvSpPr>
                  <a:spLocks/>
                </p:cNvSpPr>
                <p:nvPr/>
              </p:nvSpPr>
              <p:spPr bwMode="auto">
                <a:xfrm>
                  <a:off x="1953" y="2062"/>
                  <a:ext cx="10" cy="11"/>
                </a:xfrm>
                <a:custGeom>
                  <a:avLst/>
                  <a:gdLst>
                    <a:gd name="T0" fmla="*/ 2 w 10"/>
                    <a:gd name="T1" fmla="*/ 8 h 11"/>
                    <a:gd name="T2" fmla="*/ 3 w 10"/>
                    <a:gd name="T3" fmla="*/ 7 h 11"/>
                    <a:gd name="T4" fmla="*/ 3 w 10"/>
                    <a:gd name="T5" fmla="*/ 7 h 11"/>
                    <a:gd name="T6" fmla="*/ 4 w 10"/>
                    <a:gd name="T7" fmla="*/ 8 h 11"/>
                    <a:gd name="T8" fmla="*/ 3 w 10"/>
                    <a:gd name="T9" fmla="*/ 9 h 11"/>
                    <a:gd name="T10" fmla="*/ 3 w 10"/>
                    <a:gd name="T11" fmla="*/ 11 h 11"/>
                    <a:gd name="T12" fmla="*/ 3 w 10"/>
                    <a:gd name="T13" fmla="*/ 11 h 11"/>
                    <a:gd name="T14" fmla="*/ 4 w 10"/>
                    <a:gd name="T15" fmla="*/ 9 h 11"/>
                    <a:gd name="T16" fmla="*/ 5 w 10"/>
                    <a:gd name="T17" fmla="*/ 8 h 11"/>
                    <a:gd name="T18" fmla="*/ 10 w 10"/>
                    <a:gd name="T19" fmla="*/ 5 h 11"/>
                    <a:gd name="T20" fmla="*/ 7 w 10"/>
                    <a:gd name="T21" fmla="*/ 0 h 11"/>
                    <a:gd name="T22" fmla="*/ 1 w 10"/>
                    <a:gd name="T23" fmla="*/ 3 h 11"/>
                    <a:gd name="T24" fmla="*/ 2 w 10"/>
                    <a:gd name="T25" fmla="*/ 7 h 11"/>
                    <a:gd name="T26" fmla="*/ 1 w 10"/>
                    <a:gd name="T27" fmla="*/ 8 h 11"/>
                    <a:gd name="T28" fmla="*/ 1 w 10"/>
                    <a:gd name="T29" fmla="*/ 11 h 11"/>
                    <a:gd name="T30" fmla="*/ 1 w 10"/>
                    <a:gd name="T31" fmla="*/ 11 h 11"/>
                    <a:gd name="T32" fmla="*/ 2 w 10"/>
                    <a:gd name="T3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2" y="8"/>
                      </a:move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7"/>
                        <a:pt x="4" y="8"/>
                        <a:pt x="4" y="8"/>
                      </a:cubicBezTo>
                      <a:cubicBezTo>
                        <a:pt x="4" y="8"/>
                        <a:pt x="3" y="8"/>
                        <a:pt x="3" y="9"/>
                      </a:cubicBezTo>
                      <a:cubicBezTo>
                        <a:pt x="3" y="10"/>
                        <a:pt x="3" y="11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4" y="9"/>
                        <a:pt x="5" y="8"/>
                        <a:pt x="5" y="8"/>
                      </a:cubicBezTo>
                      <a:cubicBezTo>
                        <a:pt x="7" y="8"/>
                        <a:pt x="9" y="7"/>
                        <a:pt x="10" y="5"/>
                      </a:cubicBezTo>
                      <a:cubicBezTo>
                        <a:pt x="10" y="3"/>
                        <a:pt x="9" y="1"/>
                        <a:pt x="7" y="0"/>
                      </a:cubicBezTo>
                      <a:cubicBezTo>
                        <a:pt x="4" y="0"/>
                        <a:pt x="2" y="1"/>
                        <a:pt x="1" y="3"/>
                      </a:cubicBezTo>
                      <a:cubicBezTo>
                        <a:pt x="0" y="4"/>
                        <a:pt x="1" y="6"/>
                        <a:pt x="2" y="7"/>
                      </a:cubicBezTo>
                      <a:cubicBezTo>
                        <a:pt x="2" y="7"/>
                        <a:pt x="2" y="7"/>
                        <a:pt x="1" y="8"/>
                      </a:cubicBez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2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7" name="Freeform 1587"/>
                <p:cNvSpPr>
                  <a:spLocks/>
                </p:cNvSpPr>
                <p:nvPr/>
              </p:nvSpPr>
              <p:spPr bwMode="auto">
                <a:xfrm>
                  <a:off x="1946" y="2073"/>
                  <a:ext cx="11" cy="12"/>
                </a:xfrm>
                <a:custGeom>
                  <a:avLst/>
                  <a:gdLst>
                    <a:gd name="T0" fmla="*/ 81 w 96"/>
                    <a:gd name="T1" fmla="*/ 45 h 112"/>
                    <a:gd name="T2" fmla="*/ 85 w 96"/>
                    <a:gd name="T3" fmla="*/ 42 h 112"/>
                    <a:gd name="T4" fmla="*/ 93 w 96"/>
                    <a:gd name="T5" fmla="*/ 7 h 112"/>
                    <a:gd name="T6" fmla="*/ 85 w 96"/>
                    <a:gd name="T7" fmla="*/ 4 h 112"/>
                    <a:gd name="T8" fmla="*/ 77 w 96"/>
                    <a:gd name="T9" fmla="*/ 39 h 112"/>
                    <a:gd name="T10" fmla="*/ 73 w 96"/>
                    <a:gd name="T11" fmla="*/ 42 h 112"/>
                    <a:gd name="T12" fmla="*/ 66 w 96"/>
                    <a:gd name="T13" fmla="*/ 39 h 112"/>
                    <a:gd name="T14" fmla="*/ 62 w 96"/>
                    <a:gd name="T15" fmla="*/ 36 h 112"/>
                    <a:gd name="T16" fmla="*/ 66 w 96"/>
                    <a:gd name="T17" fmla="*/ 26 h 112"/>
                    <a:gd name="T18" fmla="*/ 73 w 96"/>
                    <a:gd name="T19" fmla="*/ 0 h 112"/>
                    <a:gd name="T20" fmla="*/ 66 w 96"/>
                    <a:gd name="T21" fmla="*/ 0 h 112"/>
                    <a:gd name="T22" fmla="*/ 58 w 96"/>
                    <a:gd name="T23" fmla="*/ 23 h 112"/>
                    <a:gd name="T24" fmla="*/ 54 w 96"/>
                    <a:gd name="T25" fmla="*/ 36 h 112"/>
                    <a:gd name="T26" fmla="*/ 8 w 96"/>
                    <a:gd name="T27" fmla="*/ 58 h 112"/>
                    <a:gd name="T28" fmla="*/ 35 w 96"/>
                    <a:gd name="T29" fmla="*/ 103 h 112"/>
                    <a:gd name="T30" fmla="*/ 89 w 96"/>
                    <a:gd name="T31" fmla="*/ 84 h 112"/>
                    <a:gd name="T32" fmla="*/ 81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5"/>
                      </a:moveTo>
                      <a:cubicBezTo>
                        <a:pt x="81" y="45"/>
                        <a:pt x="85" y="42"/>
                        <a:pt x="85" y="42"/>
                      </a:cubicBezTo>
                      <a:cubicBezTo>
                        <a:pt x="89" y="29"/>
                        <a:pt x="93" y="20"/>
                        <a:pt x="93" y="7"/>
                      </a:cubicBezTo>
                      <a:cubicBezTo>
                        <a:pt x="85" y="4"/>
                        <a:pt x="85" y="4"/>
                        <a:pt x="85" y="4"/>
                      </a:cubicBezTo>
                      <a:cubicBezTo>
                        <a:pt x="85" y="16"/>
                        <a:pt x="81" y="26"/>
                        <a:pt x="77" y="39"/>
                      </a:cubicBezTo>
                      <a:cubicBezTo>
                        <a:pt x="73" y="39"/>
                        <a:pt x="73" y="42"/>
                        <a:pt x="73" y="42"/>
                      </a:cubicBezTo>
                      <a:cubicBezTo>
                        <a:pt x="70" y="39"/>
                        <a:pt x="70" y="39"/>
                        <a:pt x="66" y="39"/>
                      </a:cubicBezTo>
                      <a:cubicBezTo>
                        <a:pt x="66" y="39"/>
                        <a:pt x="62" y="39"/>
                        <a:pt x="62" y="36"/>
                      </a:cubicBezTo>
                      <a:cubicBezTo>
                        <a:pt x="66" y="32"/>
                        <a:pt x="66" y="32"/>
                        <a:pt x="66" y="26"/>
                      </a:cubicBezTo>
                      <a:cubicBezTo>
                        <a:pt x="70" y="20"/>
                        <a:pt x="73" y="10"/>
                        <a:pt x="73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2" y="7"/>
                        <a:pt x="62" y="16"/>
                        <a:pt x="58" y="23"/>
                      </a:cubicBezTo>
                      <a:cubicBezTo>
                        <a:pt x="58" y="29"/>
                        <a:pt x="54" y="32"/>
                        <a:pt x="54" y="36"/>
                      </a:cubicBezTo>
                      <a:cubicBezTo>
                        <a:pt x="35" y="32"/>
                        <a:pt x="16" y="45"/>
                        <a:pt x="8" y="58"/>
                      </a:cubicBezTo>
                      <a:cubicBezTo>
                        <a:pt x="0" y="77"/>
                        <a:pt x="16" y="96"/>
                        <a:pt x="35" y="103"/>
                      </a:cubicBezTo>
                      <a:cubicBezTo>
                        <a:pt x="58" y="112"/>
                        <a:pt x="81" y="103"/>
                        <a:pt x="89" y="84"/>
                      </a:cubicBezTo>
                      <a:cubicBezTo>
                        <a:pt x="96" y="71"/>
                        <a:pt x="93" y="55"/>
                        <a:pt x="81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8" name="Freeform 1588"/>
                <p:cNvSpPr>
                  <a:spLocks/>
                </p:cNvSpPr>
                <p:nvPr/>
              </p:nvSpPr>
              <p:spPr bwMode="auto">
                <a:xfrm>
                  <a:off x="1946" y="2073"/>
                  <a:ext cx="10" cy="12"/>
                </a:xfrm>
                <a:custGeom>
                  <a:avLst/>
                  <a:gdLst>
                    <a:gd name="T0" fmla="*/ 9 w 10"/>
                    <a:gd name="T1" fmla="*/ 5 h 12"/>
                    <a:gd name="T2" fmla="*/ 9 w 10"/>
                    <a:gd name="T3" fmla="*/ 5 h 12"/>
                    <a:gd name="T4" fmla="*/ 10 w 10"/>
                    <a:gd name="T5" fmla="*/ 1 h 12"/>
                    <a:gd name="T6" fmla="*/ 9 w 10"/>
                    <a:gd name="T7" fmla="*/ 1 h 12"/>
                    <a:gd name="T8" fmla="*/ 8 w 10"/>
                    <a:gd name="T9" fmla="*/ 5 h 12"/>
                    <a:gd name="T10" fmla="*/ 8 w 10"/>
                    <a:gd name="T11" fmla="*/ 5 h 12"/>
                    <a:gd name="T12" fmla="*/ 7 w 10"/>
                    <a:gd name="T13" fmla="*/ 5 h 12"/>
                    <a:gd name="T14" fmla="*/ 7 w 10"/>
                    <a:gd name="T15" fmla="*/ 4 h 12"/>
                    <a:gd name="T16" fmla="*/ 7 w 10"/>
                    <a:gd name="T17" fmla="*/ 3 h 12"/>
                    <a:gd name="T18" fmla="*/ 8 w 10"/>
                    <a:gd name="T19" fmla="*/ 0 h 12"/>
                    <a:gd name="T20" fmla="*/ 7 w 10"/>
                    <a:gd name="T21" fmla="*/ 0 h 12"/>
                    <a:gd name="T22" fmla="*/ 6 w 10"/>
                    <a:gd name="T23" fmla="*/ 3 h 12"/>
                    <a:gd name="T24" fmla="*/ 6 w 10"/>
                    <a:gd name="T25" fmla="*/ 4 h 12"/>
                    <a:gd name="T26" fmla="*/ 1 w 10"/>
                    <a:gd name="T27" fmla="*/ 7 h 12"/>
                    <a:gd name="T28" fmla="*/ 4 w 10"/>
                    <a:gd name="T29" fmla="*/ 11 h 12"/>
                    <a:gd name="T30" fmla="*/ 10 w 10"/>
                    <a:gd name="T31" fmla="*/ 9 h 12"/>
                    <a:gd name="T32" fmla="*/ 9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4"/>
                        <a:pt x="10" y="3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2"/>
                        <a:pt x="9" y="3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7" y="5"/>
                      </a:cubicBezTo>
                      <a:cubicBezTo>
                        <a:pt x="7" y="5"/>
                        <a:pt x="7" y="5"/>
                        <a:pt x="7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2"/>
                        <a:pt x="6" y="3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4" y="4"/>
                        <a:pt x="2" y="5"/>
                        <a:pt x="1" y="7"/>
                      </a:cubicBezTo>
                      <a:cubicBezTo>
                        <a:pt x="0" y="9"/>
                        <a:pt x="2" y="11"/>
                        <a:pt x="4" y="11"/>
                      </a:cubicBezTo>
                      <a:cubicBezTo>
                        <a:pt x="6" y="12"/>
                        <a:pt x="9" y="11"/>
                        <a:pt x="10" y="9"/>
                      </a:cubicBezTo>
                      <a:cubicBezTo>
                        <a:pt x="10" y="8"/>
                        <a:pt x="10" y="6"/>
                        <a:pt x="9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9" name="Freeform 1589"/>
                <p:cNvSpPr>
                  <a:spLocks/>
                </p:cNvSpPr>
                <p:nvPr/>
              </p:nvSpPr>
              <p:spPr bwMode="auto">
                <a:xfrm>
                  <a:off x="1767" y="2519"/>
                  <a:ext cx="10" cy="12"/>
                </a:xfrm>
                <a:custGeom>
                  <a:avLst/>
                  <a:gdLst>
                    <a:gd name="T0" fmla="*/ 20 w 96"/>
                    <a:gd name="T1" fmla="*/ 77 h 112"/>
                    <a:gd name="T2" fmla="*/ 24 w 96"/>
                    <a:gd name="T3" fmla="*/ 71 h 112"/>
                    <a:gd name="T4" fmla="*/ 36 w 96"/>
                    <a:gd name="T5" fmla="*/ 74 h 112"/>
                    <a:gd name="T6" fmla="*/ 40 w 96"/>
                    <a:gd name="T7" fmla="*/ 77 h 112"/>
                    <a:gd name="T8" fmla="*/ 32 w 96"/>
                    <a:gd name="T9" fmla="*/ 90 h 112"/>
                    <a:gd name="T10" fmla="*/ 24 w 96"/>
                    <a:gd name="T11" fmla="*/ 112 h 112"/>
                    <a:gd name="T12" fmla="*/ 32 w 96"/>
                    <a:gd name="T13" fmla="*/ 112 h 112"/>
                    <a:gd name="T14" fmla="*/ 40 w 96"/>
                    <a:gd name="T15" fmla="*/ 93 h 112"/>
                    <a:gd name="T16" fmla="*/ 48 w 96"/>
                    <a:gd name="T17" fmla="*/ 77 h 112"/>
                    <a:gd name="T18" fmla="*/ 88 w 96"/>
                    <a:gd name="T19" fmla="*/ 52 h 112"/>
                    <a:gd name="T20" fmla="*/ 60 w 96"/>
                    <a:gd name="T21" fmla="*/ 7 h 112"/>
                    <a:gd name="T22" fmla="*/ 4 w 96"/>
                    <a:gd name="T23" fmla="*/ 29 h 112"/>
                    <a:gd name="T24" fmla="*/ 16 w 96"/>
                    <a:gd name="T25" fmla="*/ 68 h 112"/>
                    <a:gd name="T26" fmla="*/ 12 w 96"/>
                    <a:gd name="T27" fmla="*/ 77 h 112"/>
                    <a:gd name="T28" fmla="*/ 4 w 96"/>
                    <a:gd name="T29" fmla="*/ 106 h 112"/>
                    <a:gd name="T30" fmla="*/ 12 w 96"/>
                    <a:gd name="T31" fmla="*/ 109 h 112"/>
                    <a:gd name="T32" fmla="*/ 20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0" y="77"/>
                      </a:moveTo>
                      <a:cubicBezTo>
                        <a:pt x="24" y="77"/>
                        <a:pt x="24" y="74"/>
                        <a:pt x="24" y="71"/>
                      </a:cubicBezTo>
                      <a:cubicBezTo>
                        <a:pt x="28" y="74"/>
                        <a:pt x="32" y="74"/>
                        <a:pt x="36" y="74"/>
                      </a:cubicBezTo>
                      <a:cubicBezTo>
                        <a:pt x="36" y="77"/>
                        <a:pt x="36" y="77"/>
                        <a:pt x="40" y="77"/>
                      </a:cubicBezTo>
                      <a:cubicBezTo>
                        <a:pt x="36" y="80"/>
                        <a:pt x="32" y="84"/>
                        <a:pt x="32" y="90"/>
                      </a:cubicBezTo>
                      <a:cubicBezTo>
                        <a:pt x="28" y="96"/>
                        <a:pt x="28" y="103"/>
                        <a:pt x="24" y="112"/>
                      </a:cubicBezTo>
                      <a:cubicBezTo>
                        <a:pt x="32" y="112"/>
                        <a:pt x="32" y="112"/>
                        <a:pt x="32" y="112"/>
                      </a:cubicBezTo>
                      <a:cubicBezTo>
                        <a:pt x="36" y="106"/>
                        <a:pt x="36" y="100"/>
                        <a:pt x="40" y="93"/>
                      </a:cubicBezTo>
                      <a:cubicBezTo>
                        <a:pt x="40" y="87"/>
                        <a:pt x="44" y="84"/>
                        <a:pt x="48" y="77"/>
                      </a:cubicBezTo>
                      <a:cubicBezTo>
                        <a:pt x="68" y="77"/>
                        <a:pt x="84" y="68"/>
                        <a:pt x="88" y="52"/>
                      </a:cubicBezTo>
                      <a:cubicBezTo>
                        <a:pt x="96" y="32"/>
                        <a:pt x="84" y="13"/>
                        <a:pt x="60" y="7"/>
                      </a:cubicBezTo>
                      <a:cubicBezTo>
                        <a:pt x="40" y="0"/>
                        <a:pt x="12" y="13"/>
                        <a:pt x="4" y="29"/>
                      </a:cubicBezTo>
                      <a:cubicBezTo>
                        <a:pt x="0" y="45"/>
                        <a:pt x="4" y="58"/>
                        <a:pt x="16" y="68"/>
                      </a:cubicBezTo>
                      <a:cubicBezTo>
                        <a:pt x="16" y="71"/>
                        <a:pt x="16" y="74"/>
                        <a:pt x="12" y="77"/>
                      </a:cubicBezTo>
                      <a:cubicBezTo>
                        <a:pt x="8" y="87"/>
                        <a:pt x="8" y="96"/>
                        <a:pt x="4" y="106"/>
                      </a:cubicBezTo>
                      <a:cubicBezTo>
                        <a:pt x="12" y="109"/>
                        <a:pt x="12" y="109"/>
                        <a:pt x="12" y="109"/>
                      </a:cubicBezTo>
                      <a:cubicBezTo>
                        <a:pt x="16" y="96"/>
                        <a:pt x="16" y="90"/>
                        <a:pt x="20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0" name="Freeform 1590"/>
                <p:cNvSpPr>
                  <a:spLocks/>
                </p:cNvSpPr>
                <p:nvPr/>
              </p:nvSpPr>
              <p:spPr bwMode="auto">
                <a:xfrm>
                  <a:off x="1767" y="2519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8 h 12"/>
                    <a:gd name="T4" fmla="*/ 4 w 10"/>
                    <a:gd name="T5" fmla="*/ 8 h 12"/>
                    <a:gd name="T6" fmla="*/ 4 w 10"/>
                    <a:gd name="T7" fmla="*/ 8 h 12"/>
                    <a:gd name="T8" fmla="*/ 4 w 10"/>
                    <a:gd name="T9" fmla="*/ 10 h 12"/>
                    <a:gd name="T10" fmla="*/ 3 w 10"/>
                    <a:gd name="T11" fmla="*/ 12 h 12"/>
                    <a:gd name="T12" fmla="*/ 4 w 10"/>
                    <a:gd name="T13" fmla="*/ 12 h 12"/>
                    <a:gd name="T14" fmla="*/ 4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1 w 10"/>
                    <a:gd name="T23" fmla="*/ 3 h 12"/>
                    <a:gd name="T24" fmla="*/ 2 w 10"/>
                    <a:gd name="T25" fmla="*/ 7 h 12"/>
                    <a:gd name="T26" fmla="*/ 1 w 10"/>
                    <a:gd name="T27" fmla="*/ 8 h 12"/>
                    <a:gd name="T28" fmla="*/ 1 w 10"/>
                    <a:gd name="T29" fmla="*/ 11 h 12"/>
                    <a:gd name="T30" fmla="*/ 1 w 10"/>
                    <a:gd name="T31" fmla="*/ 12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0"/>
                      </a:cubicBezTo>
                      <a:cubicBezTo>
                        <a:pt x="4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10" y="4"/>
                        <a:pt x="9" y="2"/>
                        <a:pt x="7" y="1"/>
                      </a:cubicBezTo>
                      <a:cubicBezTo>
                        <a:pt x="4" y="0"/>
                        <a:pt x="1" y="2"/>
                        <a:pt x="1" y="3"/>
                      </a:cubicBez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2" y="8"/>
                        <a:pt x="2" y="8"/>
                        <a:pt x="1" y="8"/>
                      </a:cubicBez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2" y="10"/>
                        <a:pt x="2" y="10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1" name="Freeform 1591"/>
                <p:cNvSpPr>
                  <a:spLocks/>
                </p:cNvSpPr>
                <p:nvPr/>
              </p:nvSpPr>
              <p:spPr bwMode="auto">
                <a:xfrm>
                  <a:off x="1762" y="2531"/>
                  <a:ext cx="9" cy="12"/>
                </a:xfrm>
                <a:custGeom>
                  <a:avLst/>
                  <a:gdLst>
                    <a:gd name="T0" fmla="*/ 67 w 80"/>
                    <a:gd name="T1" fmla="*/ 45 h 112"/>
                    <a:gd name="T2" fmla="*/ 70 w 80"/>
                    <a:gd name="T3" fmla="*/ 42 h 112"/>
                    <a:gd name="T4" fmla="*/ 77 w 80"/>
                    <a:gd name="T5" fmla="*/ 7 h 112"/>
                    <a:gd name="T6" fmla="*/ 70 w 80"/>
                    <a:gd name="T7" fmla="*/ 7 h 112"/>
                    <a:gd name="T8" fmla="*/ 60 w 80"/>
                    <a:gd name="T9" fmla="*/ 39 h 112"/>
                    <a:gd name="T10" fmla="*/ 60 w 80"/>
                    <a:gd name="T11" fmla="*/ 42 h 112"/>
                    <a:gd name="T12" fmla="*/ 54 w 80"/>
                    <a:gd name="T13" fmla="*/ 39 h 112"/>
                    <a:gd name="T14" fmla="*/ 50 w 80"/>
                    <a:gd name="T15" fmla="*/ 39 h 112"/>
                    <a:gd name="T16" fmla="*/ 54 w 80"/>
                    <a:gd name="T17" fmla="*/ 29 h 112"/>
                    <a:gd name="T18" fmla="*/ 60 w 80"/>
                    <a:gd name="T19" fmla="*/ 4 h 112"/>
                    <a:gd name="T20" fmla="*/ 50 w 80"/>
                    <a:gd name="T21" fmla="*/ 0 h 112"/>
                    <a:gd name="T22" fmla="*/ 47 w 80"/>
                    <a:gd name="T23" fmla="*/ 26 h 112"/>
                    <a:gd name="T24" fmla="*/ 44 w 80"/>
                    <a:gd name="T25" fmla="*/ 36 h 112"/>
                    <a:gd name="T26" fmla="*/ 7 w 80"/>
                    <a:gd name="T27" fmla="*/ 61 h 112"/>
                    <a:gd name="T28" fmla="*/ 30 w 80"/>
                    <a:gd name="T29" fmla="*/ 106 h 112"/>
                    <a:gd name="T30" fmla="*/ 77 w 80"/>
                    <a:gd name="T31" fmla="*/ 84 h 112"/>
                    <a:gd name="T32" fmla="*/ 67 w 80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7" y="45"/>
                      </a:moveTo>
                      <a:cubicBezTo>
                        <a:pt x="67" y="45"/>
                        <a:pt x="70" y="42"/>
                        <a:pt x="70" y="42"/>
                      </a:cubicBezTo>
                      <a:cubicBezTo>
                        <a:pt x="74" y="29"/>
                        <a:pt x="74" y="20"/>
                        <a:pt x="77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7" y="16"/>
                        <a:pt x="67" y="29"/>
                        <a:pt x="60" y="39"/>
                      </a:cubicBezTo>
                      <a:cubicBezTo>
                        <a:pt x="60" y="39"/>
                        <a:pt x="60" y="42"/>
                        <a:pt x="60" y="42"/>
                      </a:cubicBezTo>
                      <a:cubicBezTo>
                        <a:pt x="57" y="42"/>
                        <a:pt x="57" y="39"/>
                        <a:pt x="54" y="39"/>
                      </a:cubicBezTo>
                      <a:cubicBezTo>
                        <a:pt x="50" y="39"/>
                        <a:pt x="50" y="39"/>
                        <a:pt x="50" y="39"/>
                      </a:cubicBezTo>
                      <a:cubicBezTo>
                        <a:pt x="54" y="36"/>
                        <a:pt x="54" y="32"/>
                        <a:pt x="54" y="29"/>
                      </a:cubicBezTo>
                      <a:cubicBezTo>
                        <a:pt x="57" y="20"/>
                        <a:pt x="57" y="13"/>
                        <a:pt x="60" y="4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10"/>
                        <a:pt x="47" y="20"/>
                        <a:pt x="47" y="26"/>
                      </a:cubicBezTo>
                      <a:cubicBezTo>
                        <a:pt x="44" y="29"/>
                        <a:pt x="44" y="32"/>
                        <a:pt x="44" y="36"/>
                      </a:cubicBezTo>
                      <a:cubicBezTo>
                        <a:pt x="27" y="36"/>
                        <a:pt x="10" y="45"/>
                        <a:pt x="7" y="61"/>
                      </a:cubicBezTo>
                      <a:cubicBezTo>
                        <a:pt x="0" y="80"/>
                        <a:pt x="10" y="100"/>
                        <a:pt x="30" y="106"/>
                      </a:cubicBezTo>
                      <a:cubicBezTo>
                        <a:pt x="50" y="112"/>
                        <a:pt x="70" y="103"/>
                        <a:pt x="77" y="84"/>
                      </a:cubicBezTo>
                      <a:cubicBezTo>
                        <a:pt x="80" y="71"/>
                        <a:pt x="77" y="55"/>
                        <a:pt x="6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2" name="Freeform 1592"/>
                <p:cNvSpPr>
                  <a:spLocks/>
                </p:cNvSpPr>
                <p:nvPr/>
              </p:nvSpPr>
              <p:spPr bwMode="auto">
                <a:xfrm>
                  <a:off x="1762" y="2531"/>
                  <a:ext cx="9" cy="12"/>
                </a:xfrm>
                <a:custGeom>
                  <a:avLst/>
                  <a:gdLst>
                    <a:gd name="T0" fmla="*/ 7 w 9"/>
                    <a:gd name="T1" fmla="*/ 5 h 12"/>
                    <a:gd name="T2" fmla="*/ 7 w 9"/>
                    <a:gd name="T3" fmla="*/ 5 h 12"/>
                    <a:gd name="T4" fmla="*/ 8 w 9"/>
                    <a:gd name="T5" fmla="*/ 1 h 12"/>
                    <a:gd name="T6" fmla="*/ 7 w 9"/>
                    <a:gd name="T7" fmla="*/ 1 h 12"/>
                    <a:gd name="T8" fmla="*/ 6 w 9"/>
                    <a:gd name="T9" fmla="*/ 4 h 12"/>
                    <a:gd name="T10" fmla="*/ 6 w 9"/>
                    <a:gd name="T11" fmla="*/ 5 h 12"/>
                    <a:gd name="T12" fmla="*/ 6 w 9"/>
                    <a:gd name="T13" fmla="*/ 4 h 12"/>
                    <a:gd name="T14" fmla="*/ 5 w 9"/>
                    <a:gd name="T15" fmla="*/ 4 h 12"/>
                    <a:gd name="T16" fmla="*/ 6 w 9"/>
                    <a:gd name="T17" fmla="*/ 3 h 12"/>
                    <a:gd name="T18" fmla="*/ 6 w 9"/>
                    <a:gd name="T19" fmla="*/ 0 h 12"/>
                    <a:gd name="T20" fmla="*/ 5 w 9"/>
                    <a:gd name="T21" fmla="*/ 0 h 12"/>
                    <a:gd name="T22" fmla="*/ 5 w 9"/>
                    <a:gd name="T23" fmla="*/ 3 h 12"/>
                    <a:gd name="T24" fmla="*/ 5 w 9"/>
                    <a:gd name="T25" fmla="*/ 4 h 12"/>
                    <a:gd name="T26" fmla="*/ 1 w 9"/>
                    <a:gd name="T27" fmla="*/ 7 h 12"/>
                    <a:gd name="T28" fmla="*/ 3 w 9"/>
                    <a:gd name="T29" fmla="*/ 11 h 12"/>
                    <a:gd name="T30" fmla="*/ 8 w 9"/>
                    <a:gd name="T31" fmla="*/ 9 h 12"/>
                    <a:gd name="T32" fmla="*/ 7 w 9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5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8" y="2"/>
                        <a:pt x="8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2"/>
                        <a:pt x="7" y="3"/>
                        <a:pt x="6" y="4"/>
                      </a:cubicBezTo>
                      <a:cubicBezTo>
                        <a:pt x="6" y="4"/>
                        <a:pt x="6" y="5"/>
                        <a:pt x="6" y="5"/>
                      </a:cubicBezTo>
                      <a:cubicBezTo>
                        <a:pt x="6" y="5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1" y="11"/>
                        <a:pt x="3" y="11"/>
                      </a:cubicBezTo>
                      <a:cubicBezTo>
                        <a:pt x="5" y="12"/>
                        <a:pt x="7" y="11"/>
                        <a:pt x="8" y="9"/>
                      </a:cubicBezTo>
                      <a:cubicBezTo>
                        <a:pt x="9" y="8"/>
                        <a:pt x="8" y="6"/>
                        <a:pt x="7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3" name="Freeform 1593"/>
                <p:cNvSpPr>
                  <a:spLocks/>
                </p:cNvSpPr>
                <p:nvPr/>
              </p:nvSpPr>
              <p:spPr bwMode="auto">
                <a:xfrm>
                  <a:off x="1943" y="2058"/>
                  <a:ext cx="10" cy="12"/>
                </a:xfrm>
                <a:custGeom>
                  <a:avLst/>
                  <a:gdLst>
                    <a:gd name="T0" fmla="*/ 20 w 96"/>
                    <a:gd name="T1" fmla="*/ 77 h 112"/>
                    <a:gd name="T2" fmla="*/ 24 w 96"/>
                    <a:gd name="T3" fmla="*/ 71 h 112"/>
                    <a:gd name="T4" fmla="*/ 36 w 96"/>
                    <a:gd name="T5" fmla="*/ 74 h 112"/>
                    <a:gd name="T6" fmla="*/ 40 w 96"/>
                    <a:gd name="T7" fmla="*/ 74 h 112"/>
                    <a:gd name="T8" fmla="*/ 32 w 96"/>
                    <a:gd name="T9" fmla="*/ 90 h 112"/>
                    <a:gd name="T10" fmla="*/ 24 w 96"/>
                    <a:gd name="T11" fmla="*/ 109 h 112"/>
                    <a:gd name="T12" fmla="*/ 32 w 96"/>
                    <a:gd name="T13" fmla="*/ 112 h 112"/>
                    <a:gd name="T14" fmla="*/ 40 w 96"/>
                    <a:gd name="T15" fmla="*/ 90 h 112"/>
                    <a:gd name="T16" fmla="*/ 48 w 96"/>
                    <a:gd name="T17" fmla="*/ 77 h 112"/>
                    <a:gd name="T18" fmla="*/ 88 w 96"/>
                    <a:gd name="T19" fmla="*/ 52 h 112"/>
                    <a:gd name="T20" fmla="*/ 64 w 96"/>
                    <a:gd name="T21" fmla="*/ 7 h 112"/>
                    <a:gd name="T22" fmla="*/ 4 w 96"/>
                    <a:gd name="T23" fmla="*/ 29 h 112"/>
                    <a:gd name="T24" fmla="*/ 16 w 96"/>
                    <a:gd name="T25" fmla="*/ 68 h 112"/>
                    <a:gd name="T26" fmla="*/ 12 w 96"/>
                    <a:gd name="T27" fmla="*/ 77 h 112"/>
                    <a:gd name="T28" fmla="*/ 4 w 96"/>
                    <a:gd name="T29" fmla="*/ 106 h 112"/>
                    <a:gd name="T30" fmla="*/ 12 w 96"/>
                    <a:gd name="T31" fmla="*/ 109 h 112"/>
                    <a:gd name="T32" fmla="*/ 20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0" y="77"/>
                      </a:moveTo>
                      <a:cubicBezTo>
                        <a:pt x="24" y="74"/>
                        <a:pt x="24" y="74"/>
                        <a:pt x="24" y="71"/>
                      </a:cubicBezTo>
                      <a:cubicBezTo>
                        <a:pt x="28" y="71"/>
                        <a:pt x="32" y="74"/>
                        <a:pt x="36" y="74"/>
                      </a:cubicBezTo>
                      <a:cubicBezTo>
                        <a:pt x="36" y="74"/>
                        <a:pt x="36" y="74"/>
                        <a:pt x="40" y="74"/>
                      </a:cubicBezTo>
                      <a:cubicBezTo>
                        <a:pt x="36" y="80"/>
                        <a:pt x="32" y="84"/>
                        <a:pt x="32" y="90"/>
                      </a:cubicBezTo>
                      <a:cubicBezTo>
                        <a:pt x="28" y="96"/>
                        <a:pt x="28" y="103"/>
                        <a:pt x="24" y="109"/>
                      </a:cubicBezTo>
                      <a:cubicBezTo>
                        <a:pt x="32" y="112"/>
                        <a:pt x="32" y="112"/>
                        <a:pt x="32" y="112"/>
                      </a:cubicBezTo>
                      <a:cubicBezTo>
                        <a:pt x="36" y="106"/>
                        <a:pt x="36" y="96"/>
                        <a:pt x="40" y="90"/>
                      </a:cubicBezTo>
                      <a:cubicBezTo>
                        <a:pt x="40" y="87"/>
                        <a:pt x="44" y="80"/>
                        <a:pt x="48" y="77"/>
                      </a:cubicBezTo>
                      <a:cubicBezTo>
                        <a:pt x="68" y="77"/>
                        <a:pt x="84" y="68"/>
                        <a:pt x="88" y="52"/>
                      </a:cubicBezTo>
                      <a:cubicBezTo>
                        <a:pt x="96" y="32"/>
                        <a:pt x="84" y="10"/>
                        <a:pt x="64" y="7"/>
                      </a:cubicBezTo>
                      <a:cubicBezTo>
                        <a:pt x="40" y="0"/>
                        <a:pt x="12" y="10"/>
                        <a:pt x="4" y="29"/>
                      </a:cubicBezTo>
                      <a:cubicBezTo>
                        <a:pt x="0" y="42"/>
                        <a:pt x="4" y="58"/>
                        <a:pt x="16" y="68"/>
                      </a:cubicBezTo>
                      <a:cubicBezTo>
                        <a:pt x="16" y="71"/>
                        <a:pt x="16" y="74"/>
                        <a:pt x="12" y="77"/>
                      </a:cubicBezTo>
                      <a:cubicBezTo>
                        <a:pt x="8" y="87"/>
                        <a:pt x="8" y="96"/>
                        <a:pt x="4" y="106"/>
                      </a:cubicBezTo>
                      <a:cubicBezTo>
                        <a:pt x="12" y="109"/>
                        <a:pt x="12" y="109"/>
                        <a:pt x="12" y="109"/>
                      </a:cubicBezTo>
                      <a:cubicBezTo>
                        <a:pt x="16" y="96"/>
                        <a:pt x="16" y="87"/>
                        <a:pt x="20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4" name="Freeform 1594"/>
                <p:cNvSpPr>
                  <a:spLocks/>
                </p:cNvSpPr>
                <p:nvPr/>
              </p:nvSpPr>
              <p:spPr bwMode="auto">
                <a:xfrm>
                  <a:off x="1943" y="2058"/>
                  <a:ext cx="10" cy="12"/>
                </a:xfrm>
                <a:custGeom>
                  <a:avLst/>
                  <a:gdLst>
                    <a:gd name="T0" fmla="*/ 2 w 10"/>
                    <a:gd name="T1" fmla="*/ 8 h 12"/>
                    <a:gd name="T2" fmla="*/ 3 w 10"/>
                    <a:gd name="T3" fmla="*/ 8 h 12"/>
                    <a:gd name="T4" fmla="*/ 4 w 10"/>
                    <a:gd name="T5" fmla="*/ 8 h 12"/>
                    <a:gd name="T6" fmla="*/ 4 w 10"/>
                    <a:gd name="T7" fmla="*/ 8 h 12"/>
                    <a:gd name="T8" fmla="*/ 3 w 10"/>
                    <a:gd name="T9" fmla="*/ 10 h 12"/>
                    <a:gd name="T10" fmla="*/ 3 w 10"/>
                    <a:gd name="T11" fmla="*/ 12 h 12"/>
                    <a:gd name="T12" fmla="*/ 3 w 10"/>
                    <a:gd name="T13" fmla="*/ 12 h 12"/>
                    <a:gd name="T14" fmla="*/ 4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6 h 12"/>
                    <a:gd name="T20" fmla="*/ 7 w 10"/>
                    <a:gd name="T21" fmla="*/ 1 h 12"/>
                    <a:gd name="T22" fmla="*/ 0 w 10"/>
                    <a:gd name="T23" fmla="*/ 3 h 12"/>
                    <a:gd name="T24" fmla="*/ 2 w 10"/>
                    <a:gd name="T25" fmla="*/ 7 h 12"/>
                    <a:gd name="T26" fmla="*/ 1 w 10"/>
                    <a:gd name="T27" fmla="*/ 8 h 12"/>
                    <a:gd name="T28" fmla="*/ 0 w 10"/>
                    <a:gd name="T29" fmla="*/ 11 h 12"/>
                    <a:gd name="T30" fmla="*/ 1 w 10"/>
                    <a:gd name="T31" fmla="*/ 12 h 12"/>
                    <a:gd name="T32" fmla="*/ 2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3" y="9"/>
                        <a:pt x="3" y="10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1"/>
                        <a:pt x="4" y="10"/>
                        <a:pt x="4" y="10"/>
                      </a:cubicBezTo>
                      <a:cubicBezTo>
                        <a:pt x="4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10" y="4"/>
                        <a:pt x="9" y="1"/>
                        <a:pt x="7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0" y="5"/>
                        <a:pt x="0" y="6"/>
                        <a:pt x="2" y="7"/>
                      </a:cubicBezTo>
                      <a:cubicBezTo>
                        <a:pt x="2" y="8"/>
                        <a:pt x="2" y="8"/>
                        <a:pt x="1" y="8"/>
                      </a:cubicBezTo>
                      <a:cubicBezTo>
                        <a:pt x="1" y="9"/>
                        <a:pt x="1" y="10"/>
                        <a:pt x="0" y="11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2" y="10"/>
                        <a:pt x="2" y="9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5" name="Freeform 1595"/>
                <p:cNvSpPr>
                  <a:spLocks/>
                </p:cNvSpPr>
                <p:nvPr/>
              </p:nvSpPr>
              <p:spPr bwMode="auto">
                <a:xfrm>
                  <a:off x="1938" y="2070"/>
                  <a:ext cx="8" cy="12"/>
                </a:xfrm>
                <a:custGeom>
                  <a:avLst/>
                  <a:gdLst>
                    <a:gd name="T0" fmla="*/ 67 w 80"/>
                    <a:gd name="T1" fmla="*/ 45 h 112"/>
                    <a:gd name="T2" fmla="*/ 70 w 80"/>
                    <a:gd name="T3" fmla="*/ 42 h 112"/>
                    <a:gd name="T4" fmla="*/ 77 w 80"/>
                    <a:gd name="T5" fmla="*/ 7 h 112"/>
                    <a:gd name="T6" fmla="*/ 70 w 80"/>
                    <a:gd name="T7" fmla="*/ 4 h 112"/>
                    <a:gd name="T8" fmla="*/ 60 w 80"/>
                    <a:gd name="T9" fmla="*/ 39 h 112"/>
                    <a:gd name="T10" fmla="*/ 60 w 80"/>
                    <a:gd name="T11" fmla="*/ 42 h 112"/>
                    <a:gd name="T12" fmla="*/ 54 w 80"/>
                    <a:gd name="T13" fmla="*/ 39 h 112"/>
                    <a:gd name="T14" fmla="*/ 50 w 80"/>
                    <a:gd name="T15" fmla="*/ 36 h 112"/>
                    <a:gd name="T16" fmla="*/ 54 w 80"/>
                    <a:gd name="T17" fmla="*/ 26 h 112"/>
                    <a:gd name="T18" fmla="*/ 60 w 80"/>
                    <a:gd name="T19" fmla="*/ 0 h 112"/>
                    <a:gd name="T20" fmla="*/ 54 w 80"/>
                    <a:gd name="T21" fmla="*/ 0 h 112"/>
                    <a:gd name="T22" fmla="*/ 47 w 80"/>
                    <a:gd name="T23" fmla="*/ 26 h 112"/>
                    <a:gd name="T24" fmla="*/ 44 w 80"/>
                    <a:gd name="T25" fmla="*/ 36 h 112"/>
                    <a:gd name="T26" fmla="*/ 7 w 80"/>
                    <a:gd name="T27" fmla="*/ 61 h 112"/>
                    <a:gd name="T28" fmla="*/ 30 w 80"/>
                    <a:gd name="T29" fmla="*/ 106 h 112"/>
                    <a:gd name="T30" fmla="*/ 77 w 80"/>
                    <a:gd name="T31" fmla="*/ 84 h 112"/>
                    <a:gd name="T32" fmla="*/ 67 w 80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7" y="45"/>
                      </a:moveTo>
                      <a:cubicBezTo>
                        <a:pt x="67" y="45"/>
                        <a:pt x="70" y="42"/>
                        <a:pt x="70" y="42"/>
                      </a:cubicBezTo>
                      <a:cubicBezTo>
                        <a:pt x="74" y="29"/>
                        <a:pt x="74" y="16"/>
                        <a:pt x="77" y="7"/>
                      </a:cubicBezTo>
                      <a:cubicBezTo>
                        <a:pt x="70" y="4"/>
                        <a:pt x="70" y="4"/>
                        <a:pt x="70" y="4"/>
                      </a:cubicBezTo>
                      <a:cubicBezTo>
                        <a:pt x="67" y="16"/>
                        <a:pt x="67" y="26"/>
                        <a:pt x="60" y="39"/>
                      </a:cubicBezTo>
                      <a:cubicBezTo>
                        <a:pt x="60" y="39"/>
                        <a:pt x="60" y="42"/>
                        <a:pt x="60" y="42"/>
                      </a:cubicBezTo>
                      <a:cubicBezTo>
                        <a:pt x="57" y="39"/>
                        <a:pt x="57" y="39"/>
                        <a:pt x="54" y="39"/>
                      </a:cubicBezTo>
                      <a:cubicBezTo>
                        <a:pt x="50" y="39"/>
                        <a:pt x="50" y="39"/>
                        <a:pt x="50" y="36"/>
                      </a:cubicBezTo>
                      <a:cubicBezTo>
                        <a:pt x="54" y="32"/>
                        <a:pt x="54" y="32"/>
                        <a:pt x="54" y="26"/>
                      </a:cubicBezTo>
                      <a:cubicBezTo>
                        <a:pt x="57" y="20"/>
                        <a:pt x="57" y="10"/>
                        <a:pt x="60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0" y="7"/>
                        <a:pt x="50" y="16"/>
                        <a:pt x="47" y="26"/>
                      </a:cubicBezTo>
                      <a:cubicBezTo>
                        <a:pt x="44" y="29"/>
                        <a:pt x="44" y="32"/>
                        <a:pt x="44" y="36"/>
                      </a:cubicBezTo>
                      <a:cubicBezTo>
                        <a:pt x="27" y="36"/>
                        <a:pt x="10" y="45"/>
                        <a:pt x="7" y="61"/>
                      </a:cubicBezTo>
                      <a:cubicBezTo>
                        <a:pt x="0" y="80"/>
                        <a:pt x="10" y="100"/>
                        <a:pt x="30" y="106"/>
                      </a:cubicBezTo>
                      <a:cubicBezTo>
                        <a:pt x="50" y="112"/>
                        <a:pt x="70" y="103"/>
                        <a:pt x="77" y="84"/>
                      </a:cubicBezTo>
                      <a:cubicBezTo>
                        <a:pt x="80" y="68"/>
                        <a:pt x="77" y="55"/>
                        <a:pt x="6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6" name="Freeform 1596"/>
                <p:cNvSpPr>
                  <a:spLocks/>
                </p:cNvSpPr>
                <p:nvPr/>
              </p:nvSpPr>
              <p:spPr bwMode="auto">
                <a:xfrm>
                  <a:off x="1938" y="2070"/>
                  <a:ext cx="8" cy="12"/>
                </a:xfrm>
                <a:custGeom>
                  <a:avLst/>
                  <a:gdLst>
                    <a:gd name="T0" fmla="*/ 7 w 8"/>
                    <a:gd name="T1" fmla="*/ 5 h 12"/>
                    <a:gd name="T2" fmla="*/ 7 w 8"/>
                    <a:gd name="T3" fmla="*/ 5 h 12"/>
                    <a:gd name="T4" fmla="*/ 8 w 8"/>
                    <a:gd name="T5" fmla="*/ 1 h 12"/>
                    <a:gd name="T6" fmla="*/ 7 w 8"/>
                    <a:gd name="T7" fmla="*/ 0 h 12"/>
                    <a:gd name="T8" fmla="*/ 6 w 8"/>
                    <a:gd name="T9" fmla="*/ 4 h 12"/>
                    <a:gd name="T10" fmla="*/ 6 w 8"/>
                    <a:gd name="T11" fmla="*/ 5 h 12"/>
                    <a:gd name="T12" fmla="*/ 6 w 8"/>
                    <a:gd name="T13" fmla="*/ 4 h 12"/>
                    <a:gd name="T14" fmla="*/ 5 w 8"/>
                    <a:gd name="T15" fmla="*/ 4 h 12"/>
                    <a:gd name="T16" fmla="*/ 6 w 8"/>
                    <a:gd name="T17" fmla="*/ 3 h 12"/>
                    <a:gd name="T18" fmla="*/ 6 w 8"/>
                    <a:gd name="T19" fmla="*/ 0 h 12"/>
                    <a:gd name="T20" fmla="*/ 6 w 8"/>
                    <a:gd name="T21" fmla="*/ 0 h 12"/>
                    <a:gd name="T22" fmla="*/ 5 w 8"/>
                    <a:gd name="T23" fmla="*/ 3 h 12"/>
                    <a:gd name="T24" fmla="*/ 5 w 8"/>
                    <a:gd name="T25" fmla="*/ 4 h 12"/>
                    <a:gd name="T26" fmla="*/ 1 w 8"/>
                    <a:gd name="T27" fmla="*/ 7 h 12"/>
                    <a:gd name="T28" fmla="*/ 3 w 8"/>
                    <a:gd name="T29" fmla="*/ 11 h 12"/>
                    <a:gd name="T30" fmla="*/ 8 w 8"/>
                    <a:gd name="T31" fmla="*/ 9 h 12"/>
                    <a:gd name="T32" fmla="*/ 7 w 8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7" y="5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2"/>
                        <a:pt x="7" y="3"/>
                        <a:pt x="6" y="4"/>
                      </a:cubicBezTo>
                      <a:cubicBezTo>
                        <a:pt x="6" y="4"/>
                        <a:pt x="6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1" y="11"/>
                        <a:pt x="3" y="11"/>
                      </a:cubicBezTo>
                      <a:cubicBezTo>
                        <a:pt x="5" y="12"/>
                        <a:pt x="7" y="11"/>
                        <a:pt x="8" y="9"/>
                      </a:cubicBezTo>
                      <a:cubicBezTo>
                        <a:pt x="8" y="7"/>
                        <a:pt x="8" y="6"/>
                        <a:pt x="7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7" name="Freeform 1597"/>
                <p:cNvSpPr>
                  <a:spLocks/>
                </p:cNvSpPr>
                <p:nvPr/>
              </p:nvSpPr>
              <p:spPr bwMode="auto">
                <a:xfrm>
                  <a:off x="1777" y="2521"/>
                  <a:ext cx="9" cy="13"/>
                </a:xfrm>
                <a:custGeom>
                  <a:avLst/>
                  <a:gdLst>
                    <a:gd name="T0" fmla="*/ 20 w 80"/>
                    <a:gd name="T1" fmla="*/ 89 h 128"/>
                    <a:gd name="T2" fmla="*/ 20 w 80"/>
                    <a:gd name="T3" fmla="*/ 79 h 128"/>
                    <a:gd name="T4" fmla="*/ 30 w 80"/>
                    <a:gd name="T5" fmla="*/ 82 h 128"/>
                    <a:gd name="T6" fmla="*/ 34 w 80"/>
                    <a:gd name="T7" fmla="*/ 86 h 128"/>
                    <a:gd name="T8" fmla="*/ 27 w 80"/>
                    <a:gd name="T9" fmla="*/ 100 h 128"/>
                    <a:gd name="T10" fmla="*/ 24 w 80"/>
                    <a:gd name="T11" fmla="*/ 125 h 128"/>
                    <a:gd name="T12" fmla="*/ 30 w 80"/>
                    <a:gd name="T13" fmla="*/ 128 h 128"/>
                    <a:gd name="T14" fmla="*/ 34 w 80"/>
                    <a:gd name="T15" fmla="*/ 104 h 128"/>
                    <a:gd name="T16" fmla="*/ 44 w 80"/>
                    <a:gd name="T17" fmla="*/ 86 h 128"/>
                    <a:gd name="T18" fmla="*/ 77 w 80"/>
                    <a:gd name="T19" fmla="*/ 57 h 128"/>
                    <a:gd name="T20" fmla="*/ 50 w 80"/>
                    <a:gd name="T21" fmla="*/ 8 h 128"/>
                    <a:gd name="T22" fmla="*/ 4 w 80"/>
                    <a:gd name="T23" fmla="*/ 36 h 128"/>
                    <a:gd name="T24" fmla="*/ 14 w 80"/>
                    <a:gd name="T25" fmla="*/ 75 h 128"/>
                    <a:gd name="T26" fmla="*/ 14 w 80"/>
                    <a:gd name="T27" fmla="*/ 86 h 128"/>
                    <a:gd name="T28" fmla="*/ 7 w 80"/>
                    <a:gd name="T29" fmla="*/ 118 h 128"/>
                    <a:gd name="T30" fmla="*/ 14 w 80"/>
                    <a:gd name="T31" fmla="*/ 121 h 128"/>
                    <a:gd name="T32" fmla="*/ 20 w 80"/>
                    <a:gd name="T33" fmla="*/ 89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28">
                      <a:moveTo>
                        <a:pt x="20" y="89"/>
                      </a:moveTo>
                      <a:cubicBezTo>
                        <a:pt x="20" y="86"/>
                        <a:pt x="20" y="82"/>
                        <a:pt x="20" y="79"/>
                      </a:cubicBezTo>
                      <a:cubicBezTo>
                        <a:pt x="24" y="82"/>
                        <a:pt x="27" y="82"/>
                        <a:pt x="30" y="82"/>
                      </a:cubicBezTo>
                      <a:cubicBezTo>
                        <a:pt x="30" y="86"/>
                        <a:pt x="34" y="86"/>
                        <a:pt x="34" y="86"/>
                      </a:cubicBezTo>
                      <a:cubicBezTo>
                        <a:pt x="30" y="89"/>
                        <a:pt x="30" y="93"/>
                        <a:pt x="27" y="100"/>
                      </a:cubicBezTo>
                      <a:cubicBezTo>
                        <a:pt x="27" y="107"/>
                        <a:pt x="24" y="114"/>
                        <a:pt x="24" y="125"/>
                      </a:cubicBezTo>
                      <a:cubicBezTo>
                        <a:pt x="30" y="128"/>
                        <a:pt x="30" y="128"/>
                        <a:pt x="30" y="128"/>
                      </a:cubicBezTo>
                      <a:cubicBezTo>
                        <a:pt x="34" y="118"/>
                        <a:pt x="34" y="111"/>
                        <a:pt x="34" y="104"/>
                      </a:cubicBezTo>
                      <a:cubicBezTo>
                        <a:pt x="37" y="96"/>
                        <a:pt x="40" y="93"/>
                        <a:pt x="44" y="86"/>
                      </a:cubicBezTo>
                      <a:cubicBezTo>
                        <a:pt x="57" y="86"/>
                        <a:pt x="70" y="75"/>
                        <a:pt x="77" y="57"/>
                      </a:cubicBezTo>
                      <a:cubicBezTo>
                        <a:pt x="80" y="36"/>
                        <a:pt x="70" y="15"/>
                        <a:pt x="50" y="8"/>
                      </a:cubicBezTo>
                      <a:cubicBezTo>
                        <a:pt x="30" y="0"/>
                        <a:pt x="10" y="15"/>
                        <a:pt x="4" y="36"/>
                      </a:cubicBezTo>
                      <a:cubicBezTo>
                        <a:pt x="0" y="50"/>
                        <a:pt x="4" y="64"/>
                        <a:pt x="14" y="75"/>
                      </a:cubicBezTo>
                      <a:cubicBezTo>
                        <a:pt x="14" y="79"/>
                        <a:pt x="14" y="82"/>
                        <a:pt x="14" y="86"/>
                      </a:cubicBezTo>
                      <a:cubicBezTo>
                        <a:pt x="10" y="96"/>
                        <a:pt x="7" y="111"/>
                        <a:pt x="7" y="118"/>
                      </a:cubicBezTo>
                      <a:cubicBezTo>
                        <a:pt x="14" y="121"/>
                        <a:pt x="14" y="121"/>
                        <a:pt x="14" y="121"/>
                      </a:cubicBezTo>
                      <a:cubicBezTo>
                        <a:pt x="14" y="111"/>
                        <a:pt x="17" y="100"/>
                        <a:pt x="20" y="8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8" name="Freeform 1598"/>
                <p:cNvSpPr>
                  <a:spLocks/>
                </p:cNvSpPr>
                <p:nvPr/>
              </p:nvSpPr>
              <p:spPr bwMode="auto">
                <a:xfrm>
                  <a:off x="1777" y="2521"/>
                  <a:ext cx="9" cy="13"/>
                </a:xfrm>
                <a:custGeom>
                  <a:avLst/>
                  <a:gdLst>
                    <a:gd name="T0" fmla="*/ 2 w 9"/>
                    <a:gd name="T1" fmla="*/ 9 h 13"/>
                    <a:gd name="T2" fmla="*/ 2 w 9"/>
                    <a:gd name="T3" fmla="*/ 8 h 13"/>
                    <a:gd name="T4" fmla="*/ 3 w 9"/>
                    <a:gd name="T5" fmla="*/ 9 h 13"/>
                    <a:gd name="T6" fmla="*/ 4 w 9"/>
                    <a:gd name="T7" fmla="*/ 9 h 13"/>
                    <a:gd name="T8" fmla="*/ 3 w 9"/>
                    <a:gd name="T9" fmla="*/ 10 h 13"/>
                    <a:gd name="T10" fmla="*/ 3 w 9"/>
                    <a:gd name="T11" fmla="*/ 13 h 13"/>
                    <a:gd name="T12" fmla="*/ 3 w 9"/>
                    <a:gd name="T13" fmla="*/ 13 h 13"/>
                    <a:gd name="T14" fmla="*/ 4 w 9"/>
                    <a:gd name="T15" fmla="*/ 11 h 13"/>
                    <a:gd name="T16" fmla="*/ 5 w 9"/>
                    <a:gd name="T17" fmla="*/ 9 h 13"/>
                    <a:gd name="T18" fmla="*/ 8 w 9"/>
                    <a:gd name="T19" fmla="*/ 6 h 13"/>
                    <a:gd name="T20" fmla="*/ 6 w 9"/>
                    <a:gd name="T21" fmla="*/ 1 h 13"/>
                    <a:gd name="T22" fmla="*/ 1 w 9"/>
                    <a:gd name="T23" fmla="*/ 4 h 13"/>
                    <a:gd name="T24" fmla="*/ 2 w 9"/>
                    <a:gd name="T25" fmla="*/ 8 h 13"/>
                    <a:gd name="T26" fmla="*/ 2 w 9"/>
                    <a:gd name="T27" fmla="*/ 9 h 13"/>
                    <a:gd name="T28" fmla="*/ 1 w 9"/>
                    <a:gd name="T29" fmla="*/ 12 h 13"/>
                    <a:gd name="T30" fmla="*/ 2 w 9"/>
                    <a:gd name="T31" fmla="*/ 13 h 13"/>
                    <a:gd name="T32" fmla="*/ 2 w 9"/>
                    <a:gd name="T3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9"/>
                      </a:moveTo>
                      <a:cubicBezTo>
                        <a:pt x="2" y="9"/>
                        <a:pt x="2" y="9"/>
                        <a:pt x="2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4" y="9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1"/>
                        <a:pt x="3" y="12"/>
                        <a:pt x="3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4" y="10"/>
                        <a:pt x="5" y="10"/>
                        <a:pt x="5" y="9"/>
                      </a:cubicBezTo>
                      <a:cubicBezTo>
                        <a:pt x="6" y="9"/>
                        <a:pt x="8" y="8"/>
                        <a:pt x="8" y="6"/>
                      </a:cubicBezTo>
                      <a:cubicBezTo>
                        <a:pt x="9" y="4"/>
                        <a:pt x="8" y="1"/>
                        <a:pt x="6" y="1"/>
                      </a:cubicBezTo>
                      <a:cubicBezTo>
                        <a:pt x="3" y="0"/>
                        <a:pt x="1" y="1"/>
                        <a:pt x="1" y="4"/>
                      </a:cubicBezTo>
                      <a:cubicBezTo>
                        <a:pt x="0" y="5"/>
                        <a:pt x="1" y="7"/>
                        <a:pt x="2" y="8"/>
                      </a:cubicBezTo>
                      <a:cubicBezTo>
                        <a:pt x="2" y="8"/>
                        <a:pt x="2" y="9"/>
                        <a:pt x="2" y="9"/>
                      </a:cubicBezTo>
                      <a:cubicBezTo>
                        <a:pt x="1" y="10"/>
                        <a:pt x="1" y="12"/>
                        <a:pt x="1" y="12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2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9" name="Freeform 1599"/>
                <p:cNvSpPr>
                  <a:spLocks/>
                </p:cNvSpPr>
                <p:nvPr/>
              </p:nvSpPr>
              <p:spPr bwMode="auto">
                <a:xfrm>
                  <a:off x="1771" y="2533"/>
                  <a:ext cx="10" cy="12"/>
                </a:xfrm>
                <a:custGeom>
                  <a:avLst/>
                  <a:gdLst>
                    <a:gd name="T0" fmla="*/ 81 w 96"/>
                    <a:gd name="T1" fmla="*/ 48 h 112"/>
                    <a:gd name="T2" fmla="*/ 81 w 96"/>
                    <a:gd name="T3" fmla="*/ 42 h 112"/>
                    <a:gd name="T4" fmla="*/ 89 w 96"/>
                    <a:gd name="T5" fmla="*/ 7 h 112"/>
                    <a:gd name="T6" fmla="*/ 77 w 96"/>
                    <a:gd name="T7" fmla="*/ 7 h 112"/>
                    <a:gd name="T8" fmla="*/ 73 w 96"/>
                    <a:gd name="T9" fmla="*/ 39 h 112"/>
                    <a:gd name="T10" fmla="*/ 70 w 96"/>
                    <a:gd name="T11" fmla="*/ 42 h 112"/>
                    <a:gd name="T12" fmla="*/ 62 w 96"/>
                    <a:gd name="T13" fmla="*/ 42 h 112"/>
                    <a:gd name="T14" fmla="*/ 58 w 96"/>
                    <a:gd name="T15" fmla="*/ 39 h 112"/>
                    <a:gd name="T16" fmla="*/ 62 w 96"/>
                    <a:gd name="T17" fmla="*/ 29 h 112"/>
                    <a:gd name="T18" fmla="*/ 70 w 96"/>
                    <a:gd name="T19" fmla="*/ 4 h 112"/>
                    <a:gd name="T20" fmla="*/ 58 w 96"/>
                    <a:gd name="T21" fmla="*/ 0 h 112"/>
                    <a:gd name="T22" fmla="*/ 54 w 96"/>
                    <a:gd name="T23" fmla="*/ 26 h 112"/>
                    <a:gd name="T24" fmla="*/ 50 w 96"/>
                    <a:gd name="T25" fmla="*/ 39 h 112"/>
                    <a:gd name="T26" fmla="*/ 8 w 96"/>
                    <a:gd name="T27" fmla="*/ 64 h 112"/>
                    <a:gd name="T28" fmla="*/ 39 w 96"/>
                    <a:gd name="T29" fmla="*/ 109 h 112"/>
                    <a:gd name="T30" fmla="*/ 93 w 96"/>
                    <a:gd name="T31" fmla="*/ 84 h 112"/>
                    <a:gd name="T32" fmla="*/ 81 w 96"/>
                    <a:gd name="T33" fmla="*/ 4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81" y="48"/>
                      </a:moveTo>
                      <a:cubicBezTo>
                        <a:pt x="81" y="45"/>
                        <a:pt x="81" y="42"/>
                        <a:pt x="81" y="42"/>
                      </a:cubicBezTo>
                      <a:cubicBezTo>
                        <a:pt x="85" y="29"/>
                        <a:pt x="85" y="20"/>
                        <a:pt x="89" y="7"/>
                      </a:cubicBezTo>
                      <a:cubicBezTo>
                        <a:pt x="77" y="7"/>
                        <a:pt x="77" y="7"/>
                        <a:pt x="77" y="7"/>
                      </a:cubicBezTo>
                      <a:cubicBezTo>
                        <a:pt x="77" y="20"/>
                        <a:pt x="77" y="29"/>
                        <a:pt x="73" y="39"/>
                      </a:cubicBezTo>
                      <a:cubicBezTo>
                        <a:pt x="73" y="42"/>
                        <a:pt x="70" y="42"/>
                        <a:pt x="70" y="42"/>
                      </a:cubicBezTo>
                      <a:cubicBezTo>
                        <a:pt x="70" y="42"/>
                        <a:pt x="66" y="42"/>
                        <a:pt x="62" y="42"/>
                      </a:cubicBezTo>
                      <a:cubicBezTo>
                        <a:pt x="62" y="39"/>
                        <a:pt x="58" y="39"/>
                        <a:pt x="58" y="39"/>
                      </a:cubicBezTo>
                      <a:cubicBezTo>
                        <a:pt x="62" y="36"/>
                        <a:pt x="62" y="32"/>
                        <a:pt x="62" y="29"/>
                      </a:cubicBezTo>
                      <a:cubicBezTo>
                        <a:pt x="66" y="23"/>
                        <a:pt x="66" y="13"/>
                        <a:pt x="70" y="4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10"/>
                        <a:pt x="54" y="20"/>
                        <a:pt x="54" y="26"/>
                      </a:cubicBezTo>
                      <a:cubicBezTo>
                        <a:pt x="50" y="32"/>
                        <a:pt x="50" y="36"/>
                        <a:pt x="50" y="39"/>
                      </a:cubicBezTo>
                      <a:cubicBezTo>
                        <a:pt x="31" y="39"/>
                        <a:pt x="12" y="48"/>
                        <a:pt x="8" y="64"/>
                      </a:cubicBezTo>
                      <a:cubicBezTo>
                        <a:pt x="0" y="84"/>
                        <a:pt x="16" y="103"/>
                        <a:pt x="39" y="109"/>
                      </a:cubicBezTo>
                      <a:cubicBezTo>
                        <a:pt x="62" y="112"/>
                        <a:pt x="85" y="103"/>
                        <a:pt x="93" y="84"/>
                      </a:cubicBezTo>
                      <a:cubicBezTo>
                        <a:pt x="96" y="71"/>
                        <a:pt x="93" y="58"/>
                        <a:pt x="81" y="4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0" name="Freeform 1600"/>
                <p:cNvSpPr>
                  <a:spLocks/>
                </p:cNvSpPr>
                <p:nvPr/>
              </p:nvSpPr>
              <p:spPr bwMode="auto">
                <a:xfrm>
                  <a:off x="1771" y="2533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4 h 12"/>
                    <a:gd name="T4" fmla="*/ 9 w 10"/>
                    <a:gd name="T5" fmla="*/ 0 h 12"/>
                    <a:gd name="T6" fmla="*/ 8 w 10"/>
                    <a:gd name="T7" fmla="*/ 0 h 12"/>
                    <a:gd name="T8" fmla="*/ 7 w 10"/>
                    <a:gd name="T9" fmla="*/ 4 h 12"/>
                    <a:gd name="T10" fmla="*/ 7 w 10"/>
                    <a:gd name="T11" fmla="*/ 4 h 12"/>
                    <a:gd name="T12" fmla="*/ 6 w 10"/>
                    <a:gd name="T13" fmla="*/ 4 h 12"/>
                    <a:gd name="T14" fmla="*/ 6 w 10"/>
                    <a:gd name="T15" fmla="*/ 4 h 12"/>
                    <a:gd name="T16" fmla="*/ 6 w 10"/>
                    <a:gd name="T17" fmla="*/ 3 h 12"/>
                    <a:gd name="T18" fmla="*/ 7 w 10"/>
                    <a:gd name="T19" fmla="*/ 0 h 12"/>
                    <a:gd name="T20" fmla="*/ 6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0 w 10"/>
                    <a:gd name="T27" fmla="*/ 7 h 12"/>
                    <a:gd name="T28" fmla="*/ 4 w 10"/>
                    <a:gd name="T29" fmla="*/ 11 h 12"/>
                    <a:gd name="T30" fmla="*/ 9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9" y="3"/>
                        <a:pt x="9" y="2"/>
                        <a:pt x="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5"/>
                        <a:pt x="0" y="7"/>
                      </a:cubicBezTo>
                      <a:cubicBezTo>
                        <a:pt x="0" y="9"/>
                        <a:pt x="1" y="11"/>
                        <a:pt x="4" y="11"/>
                      </a:cubicBezTo>
                      <a:cubicBezTo>
                        <a:pt x="6" y="12"/>
                        <a:pt x="9" y="11"/>
                        <a:pt x="9" y="9"/>
                      </a:cubicBezTo>
                      <a:cubicBezTo>
                        <a:pt x="10" y="7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1" name="Freeform 1601"/>
                <p:cNvSpPr>
                  <a:spLocks/>
                </p:cNvSpPr>
                <p:nvPr/>
              </p:nvSpPr>
              <p:spPr bwMode="auto">
                <a:xfrm>
                  <a:off x="1933" y="2055"/>
                  <a:ext cx="10" cy="13"/>
                </a:xfrm>
                <a:custGeom>
                  <a:avLst/>
                  <a:gdLst>
                    <a:gd name="T0" fmla="*/ 24 w 96"/>
                    <a:gd name="T1" fmla="*/ 89 h 128"/>
                    <a:gd name="T2" fmla="*/ 27 w 96"/>
                    <a:gd name="T3" fmla="*/ 82 h 128"/>
                    <a:gd name="T4" fmla="*/ 35 w 96"/>
                    <a:gd name="T5" fmla="*/ 86 h 128"/>
                    <a:gd name="T6" fmla="*/ 43 w 96"/>
                    <a:gd name="T7" fmla="*/ 86 h 128"/>
                    <a:gd name="T8" fmla="*/ 35 w 96"/>
                    <a:gd name="T9" fmla="*/ 100 h 128"/>
                    <a:gd name="T10" fmla="*/ 27 w 96"/>
                    <a:gd name="T11" fmla="*/ 125 h 128"/>
                    <a:gd name="T12" fmla="*/ 39 w 96"/>
                    <a:gd name="T13" fmla="*/ 128 h 128"/>
                    <a:gd name="T14" fmla="*/ 43 w 96"/>
                    <a:gd name="T15" fmla="*/ 104 h 128"/>
                    <a:gd name="T16" fmla="*/ 50 w 96"/>
                    <a:gd name="T17" fmla="*/ 86 h 128"/>
                    <a:gd name="T18" fmla="*/ 89 w 96"/>
                    <a:gd name="T19" fmla="*/ 57 h 128"/>
                    <a:gd name="T20" fmla="*/ 62 w 96"/>
                    <a:gd name="T21" fmla="*/ 8 h 128"/>
                    <a:gd name="T22" fmla="*/ 4 w 96"/>
                    <a:gd name="T23" fmla="*/ 36 h 128"/>
                    <a:gd name="T24" fmla="*/ 20 w 96"/>
                    <a:gd name="T25" fmla="*/ 79 h 128"/>
                    <a:gd name="T26" fmla="*/ 16 w 96"/>
                    <a:gd name="T27" fmla="*/ 86 h 128"/>
                    <a:gd name="T28" fmla="*/ 8 w 96"/>
                    <a:gd name="T29" fmla="*/ 121 h 128"/>
                    <a:gd name="T30" fmla="*/ 20 w 96"/>
                    <a:gd name="T31" fmla="*/ 121 h 128"/>
                    <a:gd name="T32" fmla="*/ 24 w 96"/>
                    <a:gd name="T33" fmla="*/ 89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24" y="89"/>
                      </a:moveTo>
                      <a:cubicBezTo>
                        <a:pt x="24" y="86"/>
                        <a:pt x="27" y="82"/>
                        <a:pt x="27" y="82"/>
                      </a:cubicBezTo>
                      <a:cubicBezTo>
                        <a:pt x="27" y="82"/>
                        <a:pt x="35" y="82"/>
                        <a:pt x="35" y="86"/>
                      </a:cubicBezTo>
                      <a:cubicBezTo>
                        <a:pt x="39" y="86"/>
                        <a:pt x="39" y="86"/>
                        <a:pt x="43" y="86"/>
                      </a:cubicBezTo>
                      <a:cubicBezTo>
                        <a:pt x="39" y="93"/>
                        <a:pt x="35" y="96"/>
                        <a:pt x="35" y="100"/>
                      </a:cubicBezTo>
                      <a:cubicBezTo>
                        <a:pt x="31" y="107"/>
                        <a:pt x="31" y="118"/>
                        <a:pt x="27" y="125"/>
                      </a:cubicBezTo>
                      <a:cubicBezTo>
                        <a:pt x="39" y="128"/>
                        <a:pt x="39" y="128"/>
                        <a:pt x="39" y="128"/>
                      </a:cubicBezTo>
                      <a:cubicBezTo>
                        <a:pt x="39" y="118"/>
                        <a:pt x="39" y="111"/>
                        <a:pt x="43" y="104"/>
                      </a:cubicBezTo>
                      <a:cubicBezTo>
                        <a:pt x="43" y="96"/>
                        <a:pt x="47" y="93"/>
                        <a:pt x="50" y="86"/>
                      </a:cubicBezTo>
                      <a:cubicBezTo>
                        <a:pt x="66" y="86"/>
                        <a:pt x="85" y="75"/>
                        <a:pt x="89" y="57"/>
                      </a:cubicBezTo>
                      <a:cubicBezTo>
                        <a:pt x="96" y="36"/>
                        <a:pt x="85" y="15"/>
                        <a:pt x="62" y="8"/>
                      </a:cubicBezTo>
                      <a:cubicBezTo>
                        <a:pt x="39" y="0"/>
                        <a:pt x="12" y="15"/>
                        <a:pt x="4" y="36"/>
                      </a:cubicBezTo>
                      <a:cubicBezTo>
                        <a:pt x="0" y="50"/>
                        <a:pt x="8" y="68"/>
                        <a:pt x="20" y="79"/>
                      </a:cubicBezTo>
                      <a:cubicBezTo>
                        <a:pt x="20" y="79"/>
                        <a:pt x="16" y="82"/>
                        <a:pt x="16" y="86"/>
                      </a:cubicBezTo>
                      <a:cubicBezTo>
                        <a:pt x="12" y="96"/>
                        <a:pt x="12" y="111"/>
                        <a:pt x="8" y="121"/>
                      </a:cubicBezTo>
                      <a:cubicBezTo>
                        <a:pt x="20" y="121"/>
                        <a:pt x="20" y="121"/>
                        <a:pt x="20" y="121"/>
                      </a:cubicBezTo>
                      <a:cubicBezTo>
                        <a:pt x="20" y="111"/>
                        <a:pt x="20" y="100"/>
                        <a:pt x="24" y="89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2" name="Freeform 1602"/>
                <p:cNvSpPr>
                  <a:spLocks/>
                </p:cNvSpPr>
                <p:nvPr/>
              </p:nvSpPr>
              <p:spPr bwMode="auto">
                <a:xfrm>
                  <a:off x="1933" y="2055"/>
                  <a:ext cx="10" cy="13"/>
                </a:xfrm>
                <a:custGeom>
                  <a:avLst/>
                  <a:gdLst>
                    <a:gd name="T0" fmla="*/ 2 w 10"/>
                    <a:gd name="T1" fmla="*/ 9 h 13"/>
                    <a:gd name="T2" fmla="*/ 3 w 10"/>
                    <a:gd name="T3" fmla="*/ 9 h 13"/>
                    <a:gd name="T4" fmla="*/ 4 w 10"/>
                    <a:gd name="T5" fmla="*/ 9 h 13"/>
                    <a:gd name="T6" fmla="*/ 4 w 10"/>
                    <a:gd name="T7" fmla="*/ 9 h 13"/>
                    <a:gd name="T8" fmla="*/ 4 w 10"/>
                    <a:gd name="T9" fmla="*/ 10 h 13"/>
                    <a:gd name="T10" fmla="*/ 3 w 10"/>
                    <a:gd name="T11" fmla="*/ 13 h 13"/>
                    <a:gd name="T12" fmla="*/ 4 w 10"/>
                    <a:gd name="T13" fmla="*/ 13 h 13"/>
                    <a:gd name="T14" fmla="*/ 4 w 10"/>
                    <a:gd name="T15" fmla="*/ 11 h 13"/>
                    <a:gd name="T16" fmla="*/ 5 w 10"/>
                    <a:gd name="T17" fmla="*/ 9 h 13"/>
                    <a:gd name="T18" fmla="*/ 9 w 10"/>
                    <a:gd name="T19" fmla="*/ 6 h 13"/>
                    <a:gd name="T20" fmla="*/ 6 w 10"/>
                    <a:gd name="T21" fmla="*/ 1 h 13"/>
                    <a:gd name="T22" fmla="*/ 0 w 10"/>
                    <a:gd name="T23" fmla="*/ 4 h 13"/>
                    <a:gd name="T24" fmla="*/ 2 w 10"/>
                    <a:gd name="T25" fmla="*/ 8 h 13"/>
                    <a:gd name="T26" fmla="*/ 2 w 10"/>
                    <a:gd name="T27" fmla="*/ 9 h 13"/>
                    <a:gd name="T28" fmla="*/ 1 w 10"/>
                    <a:gd name="T29" fmla="*/ 13 h 13"/>
                    <a:gd name="T30" fmla="*/ 2 w 10"/>
                    <a:gd name="T31" fmla="*/ 13 h 13"/>
                    <a:gd name="T32" fmla="*/ 2 w 10"/>
                    <a:gd name="T3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2" y="9"/>
                      </a:moveTo>
                      <a:cubicBezTo>
                        <a:pt x="2" y="9"/>
                        <a:pt x="3" y="9"/>
                        <a:pt x="3" y="9"/>
                      </a:cubicBezTo>
                      <a:cubicBezTo>
                        <a:pt x="3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3" y="11"/>
                        <a:pt x="3" y="12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4" y="10"/>
                        <a:pt x="5" y="10"/>
                        <a:pt x="5" y="9"/>
                      </a:cubicBezTo>
                      <a:cubicBezTo>
                        <a:pt x="7" y="9"/>
                        <a:pt x="9" y="8"/>
                        <a:pt x="9" y="6"/>
                      </a:cubicBezTo>
                      <a:cubicBezTo>
                        <a:pt x="10" y="4"/>
                        <a:pt x="9" y="1"/>
                        <a:pt x="6" y="1"/>
                      </a:cubicBezTo>
                      <a:cubicBezTo>
                        <a:pt x="4" y="0"/>
                        <a:pt x="1" y="1"/>
                        <a:pt x="0" y="4"/>
                      </a:cubicBezTo>
                      <a:cubicBezTo>
                        <a:pt x="0" y="5"/>
                        <a:pt x="1" y="7"/>
                        <a:pt x="2" y="8"/>
                      </a:cubicBezTo>
                      <a:cubicBezTo>
                        <a:pt x="2" y="8"/>
                        <a:pt x="2" y="9"/>
                        <a:pt x="2" y="9"/>
                      </a:cubicBezTo>
                      <a:cubicBezTo>
                        <a:pt x="1" y="10"/>
                        <a:pt x="1" y="12"/>
                        <a:pt x="1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2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3" name="Freeform 1603"/>
                <p:cNvSpPr>
                  <a:spLocks/>
                </p:cNvSpPr>
                <p:nvPr/>
              </p:nvSpPr>
              <p:spPr bwMode="auto">
                <a:xfrm>
                  <a:off x="1928" y="2067"/>
                  <a:ext cx="10" cy="13"/>
                </a:xfrm>
                <a:custGeom>
                  <a:avLst/>
                  <a:gdLst>
                    <a:gd name="T0" fmla="*/ 80 w 96"/>
                    <a:gd name="T1" fmla="*/ 54 h 128"/>
                    <a:gd name="T2" fmla="*/ 80 w 96"/>
                    <a:gd name="T3" fmla="*/ 47 h 128"/>
                    <a:gd name="T4" fmla="*/ 88 w 96"/>
                    <a:gd name="T5" fmla="*/ 11 h 128"/>
                    <a:gd name="T6" fmla="*/ 80 w 96"/>
                    <a:gd name="T7" fmla="*/ 8 h 128"/>
                    <a:gd name="T8" fmla="*/ 72 w 96"/>
                    <a:gd name="T9" fmla="*/ 47 h 128"/>
                    <a:gd name="T10" fmla="*/ 72 w 96"/>
                    <a:gd name="T11" fmla="*/ 47 h 128"/>
                    <a:gd name="T12" fmla="*/ 64 w 96"/>
                    <a:gd name="T13" fmla="*/ 47 h 128"/>
                    <a:gd name="T14" fmla="*/ 56 w 96"/>
                    <a:gd name="T15" fmla="*/ 43 h 128"/>
                    <a:gd name="T16" fmla="*/ 64 w 96"/>
                    <a:gd name="T17" fmla="*/ 32 h 128"/>
                    <a:gd name="T18" fmla="*/ 68 w 96"/>
                    <a:gd name="T19" fmla="*/ 4 h 128"/>
                    <a:gd name="T20" fmla="*/ 60 w 96"/>
                    <a:gd name="T21" fmla="*/ 0 h 128"/>
                    <a:gd name="T22" fmla="*/ 52 w 96"/>
                    <a:gd name="T23" fmla="*/ 32 h 128"/>
                    <a:gd name="T24" fmla="*/ 48 w 96"/>
                    <a:gd name="T25" fmla="*/ 43 h 128"/>
                    <a:gd name="T26" fmla="*/ 4 w 96"/>
                    <a:gd name="T27" fmla="*/ 72 h 128"/>
                    <a:gd name="T28" fmla="*/ 36 w 96"/>
                    <a:gd name="T29" fmla="*/ 121 h 128"/>
                    <a:gd name="T30" fmla="*/ 92 w 96"/>
                    <a:gd name="T31" fmla="*/ 93 h 128"/>
                    <a:gd name="T32" fmla="*/ 80 w 96"/>
                    <a:gd name="T33" fmla="*/ 54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80" y="54"/>
                      </a:moveTo>
                      <a:cubicBezTo>
                        <a:pt x="80" y="50"/>
                        <a:pt x="80" y="50"/>
                        <a:pt x="80" y="47"/>
                      </a:cubicBezTo>
                      <a:cubicBezTo>
                        <a:pt x="84" y="36"/>
                        <a:pt x="88" y="22"/>
                        <a:pt x="88" y="11"/>
                      </a:cubicBezTo>
                      <a:cubicBezTo>
                        <a:pt x="80" y="8"/>
                        <a:pt x="80" y="8"/>
                        <a:pt x="80" y="8"/>
                      </a:cubicBezTo>
                      <a:cubicBezTo>
                        <a:pt x="80" y="22"/>
                        <a:pt x="76" y="32"/>
                        <a:pt x="72" y="47"/>
                      </a:cubicBezTo>
                      <a:cubicBezTo>
                        <a:pt x="72" y="47"/>
                        <a:pt x="72" y="47"/>
                        <a:pt x="72" y="47"/>
                      </a:cubicBezTo>
                      <a:cubicBezTo>
                        <a:pt x="68" y="47"/>
                        <a:pt x="64" y="47"/>
                        <a:pt x="64" y="47"/>
                      </a:cubicBezTo>
                      <a:cubicBezTo>
                        <a:pt x="60" y="47"/>
                        <a:pt x="60" y="43"/>
                        <a:pt x="56" y="43"/>
                      </a:cubicBezTo>
                      <a:cubicBezTo>
                        <a:pt x="60" y="40"/>
                        <a:pt x="60" y="36"/>
                        <a:pt x="64" y="32"/>
                      </a:cubicBezTo>
                      <a:cubicBezTo>
                        <a:pt x="64" y="25"/>
                        <a:pt x="68" y="15"/>
                        <a:pt x="68" y="4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56" y="11"/>
                        <a:pt x="56" y="22"/>
                        <a:pt x="52" y="32"/>
                      </a:cubicBezTo>
                      <a:cubicBezTo>
                        <a:pt x="52" y="36"/>
                        <a:pt x="52" y="40"/>
                        <a:pt x="48" y="43"/>
                      </a:cubicBezTo>
                      <a:cubicBezTo>
                        <a:pt x="28" y="43"/>
                        <a:pt x="12" y="54"/>
                        <a:pt x="4" y="72"/>
                      </a:cubicBezTo>
                      <a:cubicBezTo>
                        <a:pt x="0" y="93"/>
                        <a:pt x="16" y="114"/>
                        <a:pt x="36" y="121"/>
                      </a:cubicBezTo>
                      <a:cubicBezTo>
                        <a:pt x="60" y="128"/>
                        <a:pt x="84" y="114"/>
                        <a:pt x="92" y="93"/>
                      </a:cubicBezTo>
                      <a:cubicBezTo>
                        <a:pt x="96" y="79"/>
                        <a:pt x="92" y="64"/>
                        <a:pt x="80" y="54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4" name="Freeform 1604"/>
                <p:cNvSpPr>
                  <a:spLocks/>
                </p:cNvSpPr>
                <p:nvPr/>
              </p:nvSpPr>
              <p:spPr bwMode="auto">
                <a:xfrm>
                  <a:off x="1928" y="2067"/>
                  <a:ext cx="10" cy="13"/>
                </a:xfrm>
                <a:custGeom>
                  <a:avLst/>
                  <a:gdLst>
                    <a:gd name="T0" fmla="*/ 8 w 10"/>
                    <a:gd name="T1" fmla="*/ 5 h 13"/>
                    <a:gd name="T2" fmla="*/ 8 w 10"/>
                    <a:gd name="T3" fmla="*/ 5 h 13"/>
                    <a:gd name="T4" fmla="*/ 9 w 10"/>
                    <a:gd name="T5" fmla="*/ 1 h 13"/>
                    <a:gd name="T6" fmla="*/ 8 w 10"/>
                    <a:gd name="T7" fmla="*/ 1 h 13"/>
                    <a:gd name="T8" fmla="*/ 7 w 10"/>
                    <a:gd name="T9" fmla="*/ 5 h 13"/>
                    <a:gd name="T10" fmla="*/ 7 w 10"/>
                    <a:gd name="T11" fmla="*/ 5 h 13"/>
                    <a:gd name="T12" fmla="*/ 7 w 10"/>
                    <a:gd name="T13" fmla="*/ 5 h 13"/>
                    <a:gd name="T14" fmla="*/ 6 w 10"/>
                    <a:gd name="T15" fmla="*/ 4 h 13"/>
                    <a:gd name="T16" fmla="*/ 7 w 10"/>
                    <a:gd name="T17" fmla="*/ 3 h 13"/>
                    <a:gd name="T18" fmla="*/ 7 w 10"/>
                    <a:gd name="T19" fmla="*/ 0 h 13"/>
                    <a:gd name="T20" fmla="*/ 6 w 10"/>
                    <a:gd name="T21" fmla="*/ 0 h 13"/>
                    <a:gd name="T22" fmla="*/ 5 w 10"/>
                    <a:gd name="T23" fmla="*/ 3 h 13"/>
                    <a:gd name="T24" fmla="*/ 5 w 10"/>
                    <a:gd name="T25" fmla="*/ 4 h 13"/>
                    <a:gd name="T26" fmla="*/ 0 w 10"/>
                    <a:gd name="T27" fmla="*/ 7 h 13"/>
                    <a:gd name="T28" fmla="*/ 4 w 10"/>
                    <a:gd name="T29" fmla="*/ 12 h 13"/>
                    <a:gd name="T30" fmla="*/ 9 w 10"/>
                    <a:gd name="T31" fmla="*/ 10 h 13"/>
                    <a:gd name="T32" fmla="*/ 8 w 10"/>
                    <a:gd name="T33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8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9" y="2"/>
                        <a:pt x="9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2"/>
                        <a:pt x="8" y="3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5"/>
                        <a:pt x="6" y="4"/>
                        <a:pt x="6" y="4"/>
                      </a:cubicBezTo>
                      <a:cubicBezTo>
                        <a:pt x="6" y="4"/>
                        <a:pt x="6" y="3"/>
                        <a:pt x="7" y="3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5"/>
                        <a:pt x="0" y="7"/>
                      </a:cubicBezTo>
                      <a:cubicBezTo>
                        <a:pt x="0" y="10"/>
                        <a:pt x="1" y="12"/>
                        <a:pt x="4" y="12"/>
                      </a:cubicBezTo>
                      <a:cubicBezTo>
                        <a:pt x="6" y="13"/>
                        <a:pt x="9" y="12"/>
                        <a:pt x="9" y="10"/>
                      </a:cubicBezTo>
                      <a:cubicBezTo>
                        <a:pt x="10" y="8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5" name="Freeform 1605"/>
                <p:cNvSpPr>
                  <a:spLocks/>
                </p:cNvSpPr>
                <p:nvPr/>
              </p:nvSpPr>
              <p:spPr bwMode="auto">
                <a:xfrm>
                  <a:off x="1786" y="2524"/>
                  <a:ext cx="10" cy="12"/>
                </a:xfrm>
                <a:custGeom>
                  <a:avLst/>
                  <a:gdLst>
                    <a:gd name="T0" fmla="*/ 24 w 96"/>
                    <a:gd name="T1" fmla="*/ 78 h 112"/>
                    <a:gd name="T2" fmla="*/ 28 w 96"/>
                    <a:gd name="T3" fmla="*/ 72 h 112"/>
                    <a:gd name="T4" fmla="*/ 36 w 96"/>
                    <a:gd name="T5" fmla="*/ 75 h 112"/>
                    <a:gd name="T6" fmla="*/ 44 w 96"/>
                    <a:gd name="T7" fmla="*/ 75 h 112"/>
                    <a:gd name="T8" fmla="*/ 36 w 96"/>
                    <a:gd name="T9" fmla="*/ 88 h 112"/>
                    <a:gd name="T10" fmla="*/ 32 w 96"/>
                    <a:gd name="T11" fmla="*/ 109 h 112"/>
                    <a:gd name="T12" fmla="*/ 40 w 96"/>
                    <a:gd name="T13" fmla="*/ 112 h 112"/>
                    <a:gd name="T14" fmla="*/ 44 w 96"/>
                    <a:gd name="T15" fmla="*/ 91 h 112"/>
                    <a:gd name="T16" fmla="*/ 52 w 96"/>
                    <a:gd name="T17" fmla="*/ 75 h 112"/>
                    <a:gd name="T18" fmla="*/ 92 w 96"/>
                    <a:gd name="T19" fmla="*/ 50 h 112"/>
                    <a:gd name="T20" fmla="*/ 60 w 96"/>
                    <a:gd name="T21" fmla="*/ 7 h 112"/>
                    <a:gd name="T22" fmla="*/ 4 w 96"/>
                    <a:gd name="T23" fmla="*/ 32 h 112"/>
                    <a:gd name="T24" fmla="*/ 20 w 96"/>
                    <a:gd name="T25" fmla="*/ 69 h 112"/>
                    <a:gd name="T26" fmla="*/ 16 w 96"/>
                    <a:gd name="T27" fmla="*/ 78 h 112"/>
                    <a:gd name="T28" fmla="*/ 12 w 96"/>
                    <a:gd name="T29" fmla="*/ 106 h 112"/>
                    <a:gd name="T30" fmla="*/ 20 w 96"/>
                    <a:gd name="T31" fmla="*/ 109 h 112"/>
                    <a:gd name="T32" fmla="*/ 24 w 96"/>
                    <a:gd name="T33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4" y="78"/>
                      </a:moveTo>
                      <a:cubicBezTo>
                        <a:pt x="24" y="75"/>
                        <a:pt x="28" y="75"/>
                        <a:pt x="28" y="72"/>
                      </a:cubicBezTo>
                      <a:cubicBezTo>
                        <a:pt x="28" y="72"/>
                        <a:pt x="36" y="75"/>
                        <a:pt x="36" y="75"/>
                      </a:cubicBezTo>
                      <a:cubicBezTo>
                        <a:pt x="40" y="75"/>
                        <a:pt x="40" y="75"/>
                        <a:pt x="44" y="75"/>
                      </a:cubicBezTo>
                      <a:cubicBezTo>
                        <a:pt x="40" y="81"/>
                        <a:pt x="40" y="84"/>
                        <a:pt x="36" y="88"/>
                      </a:cubicBezTo>
                      <a:cubicBezTo>
                        <a:pt x="36" y="94"/>
                        <a:pt x="32" y="103"/>
                        <a:pt x="32" y="109"/>
                      </a:cubicBezTo>
                      <a:cubicBezTo>
                        <a:pt x="40" y="112"/>
                        <a:pt x="40" y="112"/>
                        <a:pt x="40" y="112"/>
                      </a:cubicBezTo>
                      <a:cubicBezTo>
                        <a:pt x="44" y="103"/>
                        <a:pt x="44" y="97"/>
                        <a:pt x="44" y="91"/>
                      </a:cubicBezTo>
                      <a:cubicBezTo>
                        <a:pt x="48" y="84"/>
                        <a:pt x="48" y="81"/>
                        <a:pt x="52" y="75"/>
                      </a:cubicBezTo>
                      <a:cubicBezTo>
                        <a:pt x="72" y="75"/>
                        <a:pt x="88" y="66"/>
                        <a:pt x="92" y="50"/>
                      </a:cubicBezTo>
                      <a:cubicBezTo>
                        <a:pt x="96" y="32"/>
                        <a:pt x="84" y="10"/>
                        <a:pt x="60" y="7"/>
                      </a:cubicBezTo>
                      <a:cubicBezTo>
                        <a:pt x="36" y="0"/>
                        <a:pt x="12" y="13"/>
                        <a:pt x="4" y="32"/>
                      </a:cubicBezTo>
                      <a:cubicBezTo>
                        <a:pt x="0" y="47"/>
                        <a:pt x="8" y="60"/>
                        <a:pt x="20" y="69"/>
                      </a:cubicBezTo>
                      <a:cubicBezTo>
                        <a:pt x="20" y="72"/>
                        <a:pt x="20" y="75"/>
                        <a:pt x="16" y="78"/>
                      </a:cubicBezTo>
                      <a:cubicBezTo>
                        <a:pt x="16" y="88"/>
                        <a:pt x="12" y="97"/>
                        <a:pt x="12" y="106"/>
                      </a:cubicBezTo>
                      <a:cubicBezTo>
                        <a:pt x="20" y="109"/>
                        <a:pt x="20" y="109"/>
                        <a:pt x="20" y="109"/>
                      </a:cubicBezTo>
                      <a:cubicBezTo>
                        <a:pt x="20" y="97"/>
                        <a:pt x="20" y="88"/>
                        <a:pt x="24" y="7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6" name="Freeform 1606"/>
                <p:cNvSpPr>
                  <a:spLocks/>
                </p:cNvSpPr>
                <p:nvPr/>
              </p:nvSpPr>
              <p:spPr bwMode="auto">
                <a:xfrm>
                  <a:off x="1786" y="2524"/>
                  <a:ext cx="10" cy="12"/>
                </a:xfrm>
                <a:custGeom>
                  <a:avLst/>
                  <a:gdLst>
                    <a:gd name="T0" fmla="*/ 2 w 10"/>
                    <a:gd name="T1" fmla="*/ 9 h 12"/>
                    <a:gd name="T2" fmla="*/ 3 w 10"/>
                    <a:gd name="T3" fmla="*/ 8 h 12"/>
                    <a:gd name="T4" fmla="*/ 4 w 10"/>
                    <a:gd name="T5" fmla="*/ 8 h 12"/>
                    <a:gd name="T6" fmla="*/ 4 w 10"/>
                    <a:gd name="T7" fmla="*/ 8 h 12"/>
                    <a:gd name="T8" fmla="*/ 4 w 10"/>
                    <a:gd name="T9" fmla="*/ 10 h 12"/>
                    <a:gd name="T10" fmla="*/ 3 w 10"/>
                    <a:gd name="T11" fmla="*/ 12 h 12"/>
                    <a:gd name="T12" fmla="*/ 4 w 10"/>
                    <a:gd name="T13" fmla="*/ 12 h 12"/>
                    <a:gd name="T14" fmla="*/ 4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6 h 12"/>
                    <a:gd name="T20" fmla="*/ 6 w 10"/>
                    <a:gd name="T21" fmla="*/ 1 h 12"/>
                    <a:gd name="T22" fmla="*/ 0 w 10"/>
                    <a:gd name="T23" fmla="*/ 4 h 12"/>
                    <a:gd name="T24" fmla="*/ 2 w 10"/>
                    <a:gd name="T25" fmla="*/ 8 h 12"/>
                    <a:gd name="T26" fmla="*/ 1 w 10"/>
                    <a:gd name="T27" fmla="*/ 9 h 12"/>
                    <a:gd name="T28" fmla="*/ 1 w 10"/>
                    <a:gd name="T29" fmla="*/ 12 h 12"/>
                    <a:gd name="T30" fmla="*/ 2 w 10"/>
                    <a:gd name="T31" fmla="*/ 12 h 12"/>
                    <a:gd name="T32" fmla="*/ 2 w 10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9"/>
                      </a:move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10" y="4"/>
                        <a:pt x="9" y="1"/>
                        <a:pt x="6" y="1"/>
                      </a:cubicBezTo>
                      <a:cubicBezTo>
                        <a:pt x="4" y="0"/>
                        <a:pt x="1" y="2"/>
                        <a:pt x="0" y="4"/>
                      </a:cubicBezTo>
                      <a:cubicBezTo>
                        <a:pt x="0" y="5"/>
                        <a:pt x="1" y="7"/>
                        <a:pt x="2" y="8"/>
                      </a:cubicBezTo>
                      <a:cubicBezTo>
                        <a:pt x="2" y="8"/>
                        <a:pt x="2" y="8"/>
                        <a:pt x="1" y="9"/>
                      </a:cubicBezTo>
                      <a:cubicBezTo>
                        <a:pt x="1" y="10"/>
                        <a:pt x="1" y="11"/>
                        <a:pt x="1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7" name="Freeform 1607"/>
                <p:cNvSpPr>
                  <a:spLocks/>
                </p:cNvSpPr>
                <p:nvPr/>
              </p:nvSpPr>
              <p:spPr bwMode="auto">
                <a:xfrm>
                  <a:off x="1781" y="2536"/>
                  <a:ext cx="10" cy="12"/>
                </a:xfrm>
                <a:custGeom>
                  <a:avLst/>
                  <a:gdLst>
                    <a:gd name="T0" fmla="*/ 77 w 96"/>
                    <a:gd name="T1" fmla="*/ 45 h 112"/>
                    <a:gd name="T2" fmla="*/ 77 w 96"/>
                    <a:gd name="T3" fmla="*/ 39 h 112"/>
                    <a:gd name="T4" fmla="*/ 85 w 96"/>
                    <a:gd name="T5" fmla="*/ 7 h 112"/>
                    <a:gd name="T6" fmla="*/ 77 w 96"/>
                    <a:gd name="T7" fmla="*/ 4 h 112"/>
                    <a:gd name="T8" fmla="*/ 70 w 96"/>
                    <a:gd name="T9" fmla="*/ 39 h 112"/>
                    <a:gd name="T10" fmla="*/ 70 w 96"/>
                    <a:gd name="T11" fmla="*/ 42 h 112"/>
                    <a:gd name="T12" fmla="*/ 58 w 96"/>
                    <a:gd name="T13" fmla="*/ 39 h 112"/>
                    <a:gd name="T14" fmla="*/ 54 w 96"/>
                    <a:gd name="T15" fmla="*/ 39 h 112"/>
                    <a:gd name="T16" fmla="*/ 62 w 96"/>
                    <a:gd name="T17" fmla="*/ 29 h 112"/>
                    <a:gd name="T18" fmla="*/ 66 w 96"/>
                    <a:gd name="T19" fmla="*/ 0 h 112"/>
                    <a:gd name="T20" fmla="*/ 54 w 96"/>
                    <a:gd name="T21" fmla="*/ 0 h 112"/>
                    <a:gd name="T22" fmla="*/ 50 w 96"/>
                    <a:gd name="T23" fmla="*/ 26 h 112"/>
                    <a:gd name="T24" fmla="*/ 47 w 96"/>
                    <a:gd name="T25" fmla="*/ 39 h 112"/>
                    <a:gd name="T26" fmla="*/ 8 w 96"/>
                    <a:gd name="T27" fmla="*/ 64 h 112"/>
                    <a:gd name="T28" fmla="*/ 39 w 96"/>
                    <a:gd name="T29" fmla="*/ 106 h 112"/>
                    <a:gd name="T30" fmla="*/ 89 w 96"/>
                    <a:gd name="T31" fmla="*/ 80 h 112"/>
                    <a:gd name="T32" fmla="*/ 77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7" y="45"/>
                      </a:moveTo>
                      <a:cubicBezTo>
                        <a:pt x="77" y="45"/>
                        <a:pt x="77" y="42"/>
                        <a:pt x="77" y="39"/>
                      </a:cubicBezTo>
                      <a:cubicBezTo>
                        <a:pt x="81" y="29"/>
                        <a:pt x="81" y="16"/>
                        <a:pt x="85" y="7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3" y="16"/>
                        <a:pt x="73" y="26"/>
                        <a:pt x="70" y="39"/>
                      </a:cubicBezTo>
                      <a:cubicBezTo>
                        <a:pt x="70" y="39"/>
                        <a:pt x="70" y="42"/>
                        <a:pt x="70" y="42"/>
                      </a:cubicBezTo>
                      <a:cubicBezTo>
                        <a:pt x="66" y="39"/>
                        <a:pt x="62" y="39"/>
                        <a:pt x="58" y="39"/>
                      </a:cubicBezTo>
                      <a:cubicBezTo>
                        <a:pt x="58" y="39"/>
                        <a:pt x="58" y="39"/>
                        <a:pt x="54" y="39"/>
                      </a:cubicBezTo>
                      <a:cubicBezTo>
                        <a:pt x="58" y="36"/>
                        <a:pt x="58" y="32"/>
                        <a:pt x="62" y="29"/>
                      </a:cubicBezTo>
                      <a:cubicBezTo>
                        <a:pt x="62" y="20"/>
                        <a:pt x="62" y="10"/>
                        <a:pt x="66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10"/>
                        <a:pt x="54" y="20"/>
                        <a:pt x="50" y="26"/>
                      </a:cubicBezTo>
                      <a:cubicBezTo>
                        <a:pt x="50" y="29"/>
                        <a:pt x="47" y="32"/>
                        <a:pt x="47" y="39"/>
                      </a:cubicBezTo>
                      <a:cubicBezTo>
                        <a:pt x="27" y="39"/>
                        <a:pt x="12" y="48"/>
                        <a:pt x="8" y="64"/>
                      </a:cubicBezTo>
                      <a:cubicBezTo>
                        <a:pt x="0" y="84"/>
                        <a:pt x="16" y="103"/>
                        <a:pt x="39" y="106"/>
                      </a:cubicBezTo>
                      <a:cubicBezTo>
                        <a:pt x="62" y="112"/>
                        <a:pt x="85" y="100"/>
                        <a:pt x="89" y="80"/>
                      </a:cubicBezTo>
                      <a:cubicBezTo>
                        <a:pt x="96" y="68"/>
                        <a:pt x="89" y="55"/>
                        <a:pt x="7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8" name="Freeform 1608"/>
                <p:cNvSpPr>
                  <a:spLocks/>
                </p:cNvSpPr>
                <p:nvPr/>
              </p:nvSpPr>
              <p:spPr bwMode="auto">
                <a:xfrm>
                  <a:off x="1781" y="2536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4 h 12"/>
                    <a:gd name="T4" fmla="*/ 9 w 10"/>
                    <a:gd name="T5" fmla="*/ 1 h 12"/>
                    <a:gd name="T6" fmla="*/ 8 w 10"/>
                    <a:gd name="T7" fmla="*/ 1 h 12"/>
                    <a:gd name="T8" fmla="*/ 7 w 10"/>
                    <a:gd name="T9" fmla="*/ 4 h 12"/>
                    <a:gd name="T10" fmla="*/ 7 w 10"/>
                    <a:gd name="T11" fmla="*/ 5 h 12"/>
                    <a:gd name="T12" fmla="*/ 6 w 10"/>
                    <a:gd name="T13" fmla="*/ 4 h 12"/>
                    <a:gd name="T14" fmla="*/ 5 w 10"/>
                    <a:gd name="T15" fmla="*/ 4 h 12"/>
                    <a:gd name="T16" fmla="*/ 6 w 10"/>
                    <a:gd name="T17" fmla="*/ 3 h 12"/>
                    <a:gd name="T18" fmla="*/ 7 w 10"/>
                    <a:gd name="T19" fmla="*/ 0 h 12"/>
                    <a:gd name="T20" fmla="*/ 5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1 w 10"/>
                    <a:gd name="T27" fmla="*/ 7 h 12"/>
                    <a:gd name="T28" fmla="*/ 4 w 10"/>
                    <a:gd name="T29" fmla="*/ 11 h 12"/>
                    <a:gd name="T30" fmla="*/ 9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5"/>
                        <a:pt x="8" y="4"/>
                      </a:cubicBezTo>
                      <a:cubicBezTo>
                        <a:pt x="8" y="3"/>
                        <a:pt x="8" y="2"/>
                        <a:pt x="9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2"/>
                        <a:pt x="7" y="3"/>
                        <a:pt x="7" y="4"/>
                      </a:cubicBezTo>
                      <a:cubicBezTo>
                        <a:pt x="7" y="4"/>
                        <a:pt x="7" y="5"/>
                        <a:pt x="7" y="5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5" y="4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6" y="2"/>
                        <a:pt x="6" y="1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1" y="11"/>
                        <a:pt x="4" y="11"/>
                      </a:cubicBezTo>
                      <a:cubicBezTo>
                        <a:pt x="6" y="12"/>
                        <a:pt x="9" y="11"/>
                        <a:pt x="9" y="9"/>
                      </a:cubicBezTo>
                      <a:cubicBezTo>
                        <a:pt x="10" y="7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9" name="Freeform 1609"/>
                <p:cNvSpPr>
                  <a:spLocks/>
                </p:cNvSpPr>
                <p:nvPr/>
              </p:nvSpPr>
              <p:spPr bwMode="auto">
                <a:xfrm>
                  <a:off x="1923" y="2053"/>
                  <a:ext cx="10" cy="12"/>
                </a:xfrm>
                <a:custGeom>
                  <a:avLst/>
                  <a:gdLst>
                    <a:gd name="T0" fmla="*/ 27 w 96"/>
                    <a:gd name="T1" fmla="*/ 77 h 112"/>
                    <a:gd name="T2" fmla="*/ 27 w 96"/>
                    <a:gd name="T3" fmla="*/ 71 h 112"/>
                    <a:gd name="T4" fmla="*/ 39 w 96"/>
                    <a:gd name="T5" fmla="*/ 74 h 112"/>
                    <a:gd name="T6" fmla="*/ 43 w 96"/>
                    <a:gd name="T7" fmla="*/ 74 h 112"/>
                    <a:gd name="T8" fmla="*/ 39 w 96"/>
                    <a:gd name="T9" fmla="*/ 90 h 112"/>
                    <a:gd name="T10" fmla="*/ 31 w 96"/>
                    <a:gd name="T11" fmla="*/ 112 h 112"/>
                    <a:gd name="T12" fmla="*/ 43 w 96"/>
                    <a:gd name="T13" fmla="*/ 112 h 112"/>
                    <a:gd name="T14" fmla="*/ 47 w 96"/>
                    <a:gd name="T15" fmla="*/ 90 h 112"/>
                    <a:gd name="T16" fmla="*/ 54 w 96"/>
                    <a:gd name="T17" fmla="*/ 77 h 112"/>
                    <a:gd name="T18" fmla="*/ 89 w 96"/>
                    <a:gd name="T19" fmla="*/ 48 h 112"/>
                    <a:gd name="T20" fmla="*/ 58 w 96"/>
                    <a:gd name="T21" fmla="*/ 4 h 112"/>
                    <a:gd name="T22" fmla="*/ 8 w 96"/>
                    <a:gd name="T23" fmla="*/ 32 h 112"/>
                    <a:gd name="T24" fmla="*/ 24 w 96"/>
                    <a:gd name="T25" fmla="*/ 68 h 112"/>
                    <a:gd name="T26" fmla="*/ 20 w 96"/>
                    <a:gd name="T27" fmla="*/ 77 h 112"/>
                    <a:gd name="T28" fmla="*/ 12 w 96"/>
                    <a:gd name="T29" fmla="*/ 106 h 112"/>
                    <a:gd name="T30" fmla="*/ 24 w 96"/>
                    <a:gd name="T31" fmla="*/ 109 h 112"/>
                    <a:gd name="T32" fmla="*/ 27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7" y="77"/>
                      </a:moveTo>
                      <a:cubicBezTo>
                        <a:pt x="27" y="77"/>
                        <a:pt x="27" y="74"/>
                        <a:pt x="27" y="71"/>
                      </a:cubicBezTo>
                      <a:cubicBezTo>
                        <a:pt x="31" y="74"/>
                        <a:pt x="35" y="74"/>
                        <a:pt x="39" y="74"/>
                      </a:cubicBezTo>
                      <a:cubicBezTo>
                        <a:pt x="39" y="74"/>
                        <a:pt x="43" y="74"/>
                        <a:pt x="43" y="74"/>
                      </a:cubicBezTo>
                      <a:cubicBezTo>
                        <a:pt x="39" y="80"/>
                        <a:pt x="39" y="84"/>
                        <a:pt x="39" y="90"/>
                      </a:cubicBezTo>
                      <a:cubicBezTo>
                        <a:pt x="35" y="96"/>
                        <a:pt x="35" y="103"/>
                        <a:pt x="31" y="112"/>
                      </a:cubicBezTo>
                      <a:cubicBezTo>
                        <a:pt x="43" y="112"/>
                        <a:pt x="43" y="112"/>
                        <a:pt x="43" y="112"/>
                      </a:cubicBezTo>
                      <a:cubicBezTo>
                        <a:pt x="43" y="106"/>
                        <a:pt x="43" y="96"/>
                        <a:pt x="47" y="90"/>
                      </a:cubicBezTo>
                      <a:cubicBezTo>
                        <a:pt x="47" y="87"/>
                        <a:pt x="50" y="80"/>
                        <a:pt x="54" y="77"/>
                      </a:cubicBezTo>
                      <a:cubicBezTo>
                        <a:pt x="70" y="74"/>
                        <a:pt x="85" y="64"/>
                        <a:pt x="89" y="48"/>
                      </a:cubicBezTo>
                      <a:cubicBezTo>
                        <a:pt x="96" y="29"/>
                        <a:pt x="81" y="10"/>
                        <a:pt x="58" y="4"/>
                      </a:cubicBezTo>
                      <a:cubicBezTo>
                        <a:pt x="35" y="0"/>
                        <a:pt x="12" y="13"/>
                        <a:pt x="8" y="32"/>
                      </a:cubicBezTo>
                      <a:cubicBezTo>
                        <a:pt x="0" y="45"/>
                        <a:pt x="8" y="58"/>
                        <a:pt x="24" y="68"/>
                      </a:cubicBezTo>
                      <a:cubicBezTo>
                        <a:pt x="20" y="71"/>
                        <a:pt x="20" y="74"/>
                        <a:pt x="20" y="77"/>
                      </a:cubicBezTo>
                      <a:cubicBezTo>
                        <a:pt x="16" y="87"/>
                        <a:pt x="16" y="96"/>
                        <a:pt x="12" y="106"/>
                      </a:cubicBezTo>
                      <a:cubicBezTo>
                        <a:pt x="24" y="109"/>
                        <a:pt x="24" y="109"/>
                        <a:pt x="24" y="109"/>
                      </a:cubicBezTo>
                      <a:cubicBezTo>
                        <a:pt x="24" y="96"/>
                        <a:pt x="24" y="90"/>
                        <a:pt x="27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0" name="Freeform 1610"/>
                <p:cNvSpPr>
                  <a:spLocks/>
                </p:cNvSpPr>
                <p:nvPr/>
              </p:nvSpPr>
              <p:spPr bwMode="auto">
                <a:xfrm>
                  <a:off x="1923" y="2053"/>
                  <a:ext cx="10" cy="12"/>
                </a:xfrm>
                <a:custGeom>
                  <a:avLst/>
                  <a:gdLst>
                    <a:gd name="T0" fmla="*/ 3 w 10"/>
                    <a:gd name="T1" fmla="*/ 8 h 12"/>
                    <a:gd name="T2" fmla="*/ 3 w 10"/>
                    <a:gd name="T3" fmla="*/ 8 h 12"/>
                    <a:gd name="T4" fmla="*/ 4 w 10"/>
                    <a:gd name="T5" fmla="*/ 8 h 12"/>
                    <a:gd name="T6" fmla="*/ 4 w 10"/>
                    <a:gd name="T7" fmla="*/ 8 h 12"/>
                    <a:gd name="T8" fmla="*/ 4 w 10"/>
                    <a:gd name="T9" fmla="*/ 10 h 12"/>
                    <a:gd name="T10" fmla="*/ 3 w 10"/>
                    <a:gd name="T11" fmla="*/ 12 h 12"/>
                    <a:gd name="T12" fmla="*/ 4 w 10"/>
                    <a:gd name="T13" fmla="*/ 12 h 12"/>
                    <a:gd name="T14" fmla="*/ 5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5 h 12"/>
                    <a:gd name="T20" fmla="*/ 6 w 10"/>
                    <a:gd name="T21" fmla="*/ 1 h 12"/>
                    <a:gd name="T22" fmla="*/ 1 w 10"/>
                    <a:gd name="T23" fmla="*/ 4 h 12"/>
                    <a:gd name="T24" fmla="*/ 2 w 10"/>
                    <a:gd name="T25" fmla="*/ 7 h 12"/>
                    <a:gd name="T26" fmla="*/ 2 w 10"/>
                    <a:gd name="T27" fmla="*/ 8 h 12"/>
                    <a:gd name="T28" fmla="*/ 1 w 10"/>
                    <a:gd name="T29" fmla="*/ 11 h 12"/>
                    <a:gd name="T30" fmla="*/ 2 w 10"/>
                    <a:gd name="T31" fmla="*/ 12 h 12"/>
                    <a:gd name="T32" fmla="*/ 3 w 10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5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9" y="5"/>
                      </a:cubicBezTo>
                      <a:cubicBezTo>
                        <a:pt x="10" y="3"/>
                        <a:pt x="8" y="1"/>
                        <a:pt x="6" y="1"/>
                      </a:cubicBezTo>
                      <a:cubicBezTo>
                        <a:pt x="3" y="0"/>
                        <a:pt x="1" y="1"/>
                        <a:pt x="1" y="4"/>
                      </a:cubicBez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0"/>
                        <a:pt x="2" y="10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1" name="Freeform 1611"/>
                <p:cNvSpPr>
                  <a:spLocks/>
                </p:cNvSpPr>
                <p:nvPr/>
              </p:nvSpPr>
              <p:spPr bwMode="auto">
                <a:xfrm>
                  <a:off x="1919" y="2065"/>
                  <a:ext cx="9" cy="12"/>
                </a:xfrm>
                <a:custGeom>
                  <a:avLst/>
                  <a:gdLst>
                    <a:gd name="T0" fmla="*/ 67 w 80"/>
                    <a:gd name="T1" fmla="*/ 45 h 112"/>
                    <a:gd name="T2" fmla="*/ 67 w 80"/>
                    <a:gd name="T3" fmla="*/ 42 h 112"/>
                    <a:gd name="T4" fmla="*/ 70 w 80"/>
                    <a:gd name="T5" fmla="*/ 7 h 112"/>
                    <a:gd name="T6" fmla="*/ 64 w 80"/>
                    <a:gd name="T7" fmla="*/ 4 h 112"/>
                    <a:gd name="T8" fmla="*/ 60 w 80"/>
                    <a:gd name="T9" fmla="*/ 39 h 112"/>
                    <a:gd name="T10" fmla="*/ 57 w 80"/>
                    <a:gd name="T11" fmla="*/ 42 h 112"/>
                    <a:gd name="T12" fmla="*/ 50 w 80"/>
                    <a:gd name="T13" fmla="*/ 39 h 112"/>
                    <a:gd name="T14" fmla="*/ 47 w 80"/>
                    <a:gd name="T15" fmla="*/ 39 h 112"/>
                    <a:gd name="T16" fmla="*/ 50 w 80"/>
                    <a:gd name="T17" fmla="*/ 29 h 112"/>
                    <a:gd name="T18" fmla="*/ 54 w 80"/>
                    <a:gd name="T19" fmla="*/ 4 h 112"/>
                    <a:gd name="T20" fmla="*/ 47 w 80"/>
                    <a:gd name="T21" fmla="*/ 0 h 112"/>
                    <a:gd name="T22" fmla="*/ 44 w 80"/>
                    <a:gd name="T23" fmla="*/ 26 h 112"/>
                    <a:gd name="T24" fmla="*/ 40 w 80"/>
                    <a:gd name="T25" fmla="*/ 39 h 112"/>
                    <a:gd name="T26" fmla="*/ 4 w 80"/>
                    <a:gd name="T27" fmla="*/ 64 h 112"/>
                    <a:gd name="T28" fmla="*/ 34 w 80"/>
                    <a:gd name="T29" fmla="*/ 109 h 112"/>
                    <a:gd name="T30" fmla="*/ 77 w 80"/>
                    <a:gd name="T31" fmla="*/ 84 h 112"/>
                    <a:gd name="T32" fmla="*/ 67 w 80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7" y="45"/>
                      </a:moveTo>
                      <a:cubicBezTo>
                        <a:pt x="67" y="45"/>
                        <a:pt x="67" y="42"/>
                        <a:pt x="67" y="42"/>
                      </a:cubicBezTo>
                      <a:cubicBezTo>
                        <a:pt x="70" y="29"/>
                        <a:pt x="70" y="16"/>
                        <a:pt x="70" y="7"/>
                      </a:cubicBezTo>
                      <a:cubicBezTo>
                        <a:pt x="64" y="4"/>
                        <a:pt x="64" y="4"/>
                        <a:pt x="64" y="4"/>
                      </a:cubicBezTo>
                      <a:cubicBezTo>
                        <a:pt x="64" y="16"/>
                        <a:pt x="60" y="29"/>
                        <a:pt x="60" y="39"/>
                      </a:cubicBezTo>
                      <a:cubicBezTo>
                        <a:pt x="57" y="39"/>
                        <a:pt x="57" y="42"/>
                        <a:pt x="57" y="42"/>
                      </a:cubicBezTo>
                      <a:cubicBezTo>
                        <a:pt x="57" y="42"/>
                        <a:pt x="54" y="42"/>
                        <a:pt x="50" y="39"/>
                      </a:cubicBezTo>
                      <a:cubicBezTo>
                        <a:pt x="50" y="39"/>
                        <a:pt x="47" y="39"/>
                        <a:pt x="47" y="39"/>
                      </a:cubicBezTo>
                      <a:cubicBezTo>
                        <a:pt x="50" y="36"/>
                        <a:pt x="50" y="32"/>
                        <a:pt x="50" y="29"/>
                      </a:cubicBezTo>
                      <a:cubicBezTo>
                        <a:pt x="54" y="23"/>
                        <a:pt x="54" y="13"/>
                        <a:pt x="54" y="4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4" y="10"/>
                        <a:pt x="44" y="20"/>
                        <a:pt x="44" y="26"/>
                      </a:cubicBezTo>
                      <a:cubicBezTo>
                        <a:pt x="40" y="32"/>
                        <a:pt x="40" y="36"/>
                        <a:pt x="40" y="39"/>
                      </a:cubicBezTo>
                      <a:cubicBezTo>
                        <a:pt x="24" y="39"/>
                        <a:pt x="7" y="52"/>
                        <a:pt x="4" y="64"/>
                      </a:cubicBezTo>
                      <a:cubicBezTo>
                        <a:pt x="0" y="84"/>
                        <a:pt x="14" y="103"/>
                        <a:pt x="34" y="109"/>
                      </a:cubicBezTo>
                      <a:cubicBezTo>
                        <a:pt x="54" y="112"/>
                        <a:pt x="70" y="103"/>
                        <a:pt x="77" y="84"/>
                      </a:cubicBezTo>
                      <a:cubicBezTo>
                        <a:pt x="80" y="68"/>
                        <a:pt x="77" y="55"/>
                        <a:pt x="6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2" name="Freeform 1612"/>
                <p:cNvSpPr>
                  <a:spLocks/>
                </p:cNvSpPr>
                <p:nvPr/>
              </p:nvSpPr>
              <p:spPr bwMode="auto">
                <a:xfrm>
                  <a:off x="1919" y="2065"/>
                  <a:ext cx="9" cy="12"/>
                </a:xfrm>
                <a:custGeom>
                  <a:avLst/>
                  <a:gdLst>
                    <a:gd name="T0" fmla="*/ 7 w 9"/>
                    <a:gd name="T1" fmla="*/ 5 h 12"/>
                    <a:gd name="T2" fmla="*/ 7 w 9"/>
                    <a:gd name="T3" fmla="*/ 4 h 12"/>
                    <a:gd name="T4" fmla="*/ 8 w 9"/>
                    <a:gd name="T5" fmla="*/ 1 h 12"/>
                    <a:gd name="T6" fmla="*/ 7 w 9"/>
                    <a:gd name="T7" fmla="*/ 0 h 12"/>
                    <a:gd name="T8" fmla="*/ 7 w 9"/>
                    <a:gd name="T9" fmla="*/ 4 h 12"/>
                    <a:gd name="T10" fmla="*/ 6 w 9"/>
                    <a:gd name="T11" fmla="*/ 4 h 12"/>
                    <a:gd name="T12" fmla="*/ 6 w 9"/>
                    <a:gd name="T13" fmla="*/ 4 h 12"/>
                    <a:gd name="T14" fmla="*/ 5 w 9"/>
                    <a:gd name="T15" fmla="*/ 4 h 12"/>
                    <a:gd name="T16" fmla="*/ 6 w 9"/>
                    <a:gd name="T17" fmla="*/ 3 h 12"/>
                    <a:gd name="T18" fmla="*/ 6 w 9"/>
                    <a:gd name="T19" fmla="*/ 0 h 12"/>
                    <a:gd name="T20" fmla="*/ 5 w 9"/>
                    <a:gd name="T21" fmla="*/ 0 h 12"/>
                    <a:gd name="T22" fmla="*/ 5 w 9"/>
                    <a:gd name="T23" fmla="*/ 3 h 12"/>
                    <a:gd name="T24" fmla="*/ 5 w 9"/>
                    <a:gd name="T25" fmla="*/ 4 h 12"/>
                    <a:gd name="T26" fmla="*/ 1 w 9"/>
                    <a:gd name="T27" fmla="*/ 7 h 12"/>
                    <a:gd name="T28" fmla="*/ 4 w 9"/>
                    <a:gd name="T29" fmla="*/ 12 h 12"/>
                    <a:gd name="T30" fmla="*/ 8 w 9"/>
                    <a:gd name="T31" fmla="*/ 9 h 12"/>
                    <a:gd name="T32" fmla="*/ 7 w 9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5"/>
                      </a:move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8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2"/>
                        <a:pt x="7" y="3"/>
                        <a:pt x="7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2" y="11"/>
                        <a:pt x="4" y="12"/>
                      </a:cubicBezTo>
                      <a:cubicBezTo>
                        <a:pt x="6" y="12"/>
                        <a:pt x="8" y="11"/>
                        <a:pt x="8" y="9"/>
                      </a:cubicBezTo>
                      <a:cubicBezTo>
                        <a:pt x="9" y="7"/>
                        <a:pt x="8" y="6"/>
                        <a:pt x="7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3" name="Freeform 1613"/>
                <p:cNvSpPr>
                  <a:spLocks/>
                </p:cNvSpPr>
                <p:nvPr/>
              </p:nvSpPr>
              <p:spPr bwMode="auto">
                <a:xfrm>
                  <a:off x="1796" y="2526"/>
                  <a:ext cx="8" cy="12"/>
                </a:xfrm>
                <a:custGeom>
                  <a:avLst/>
                  <a:gdLst>
                    <a:gd name="T0" fmla="*/ 23 w 80"/>
                    <a:gd name="T1" fmla="*/ 80 h 112"/>
                    <a:gd name="T2" fmla="*/ 26 w 80"/>
                    <a:gd name="T3" fmla="*/ 71 h 112"/>
                    <a:gd name="T4" fmla="*/ 32 w 80"/>
                    <a:gd name="T5" fmla="*/ 74 h 112"/>
                    <a:gd name="T6" fmla="*/ 39 w 80"/>
                    <a:gd name="T7" fmla="*/ 77 h 112"/>
                    <a:gd name="T8" fmla="*/ 32 w 80"/>
                    <a:gd name="T9" fmla="*/ 90 h 112"/>
                    <a:gd name="T10" fmla="*/ 29 w 80"/>
                    <a:gd name="T11" fmla="*/ 112 h 112"/>
                    <a:gd name="T12" fmla="*/ 36 w 80"/>
                    <a:gd name="T13" fmla="*/ 112 h 112"/>
                    <a:gd name="T14" fmla="*/ 39 w 80"/>
                    <a:gd name="T15" fmla="*/ 90 h 112"/>
                    <a:gd name="T16" fmla="*/ 45 w 80"/>
                    <a:gd name="T17" fmla="*/ 77 h 112"/>
                    <a:gd name="T18" fmla="*/ 74 w 80"/>
                    <a:gd name="T19" fmla="*/ 48 h 112"/>
                    <a:gd name="T20" fmla="*/ 48 w 80"/>
                    <a:gd name="T21" fmla="*/ 4 h 112"/>
                    <a:gd name="T22" fmla="*/ 4 w 80"/>
                    <a:gd name="T23" fmla="*/ 32 h 112"/>
                    <a:gd name="T24" fmla="*/ 20 w 80"/>
                    <a:gd name="T25" fmla="*/ 71 h 112"/>
                    <a:gd name="T26" fmla="*/ 16 w 80"/>
                    <a:gd name="T27" fmla="*/ 77 h 112"/>
                    <a:gd name="T28" fmla="*/ 13 w 80"/>
                    <a:gd name="T29" fmla="*/ 109 h 112"/>
                    <a:gd name="T30" fmla="*/ 20 w 80"/>
                    <a:gd name="T31" fmla="*/ 109 h 112"/>
                    <a:gd name="T32" fmla="*/ 23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3" y="80"/>
                      </a:moveTo>
                      <a:cubicBezTo>
                        <a:pt x="23" y="77"/>
                        <a:pt x="23" y="74"/>
                        <a:pt x="26" y="71"/>
                      </a:cubicBezTo>
                      <a:cubicBezTo>
                        <a:pt x="26" y="74"/>
                        <a:pt x="32" y="74"/>
                        <a:pt x="32" y="74"/>
                      </a:cubicBezTo>
                      <a:cubicBezTo>
                        <a:pt x="36" y="74"/>
                        <a:pt x="36" y="74"/>
                        <a:pt x="39" y="77"/>
                      </a:cubicBezTo>
                      <a:cubicBezTo>
                        <a:pt x="36" y="80"/>
                        <a:pt x="32" y="84"/>
                        <a:pt x="32" y="90"/>
                      </a:cubicBezTo>
                      <a:cubicBezTo>
                        <a:pt x="32" y="96"/>
                        <a:pt x="29" y="103"/>
                        <a:pt x="29" y="112"/>
                      </a:cubicBezTo>
                      <a:cubicBezTo>
                        <a:pt x="36" y="112"/>
                        <a:pt x="36" y="112"/>
                        <a:pt x="36" y="112"/>
                      </a:cubicBezTo>
                      <a:cubicBezTo>
                        <a:pt x="39" y="106"/>
                        <a:pt x="39" y="96"/>
                        <a:pt x="39" y="90"/>
                      </a:cubicBezTo>
                      <a:cubicBezTo>
                        <a:pt x="39" y="87"/>
                        <a:pt x="42" y="80"/>
                        <a:pt x="45" y="77"/>
                      </a:cubicBezTo>
                      <a:cubicBezTo>
                        <a:pt x="58" y="74"/>
                        <a:pt x="71" y="64"/>
                        <a:pt x="74" y="48"/>
                      </a:cubicBezTo>
                      <a:cubicBezTo>
                        <a:pt x="80" y="29"/>
                        <a:pt x="68" y="10"/>
                        <a:pt x="48" y="4"/>
                      </a:cubicBezTo>
                      <a:cubicBezTo>
                        <a:pt x="29" y="0"/>
                        <a:pt x="10" y="13"/>
                        <a:pt x="4" y="32"/>
                      </a:cubicBezTo>
                      <a:cubicBezTo>
                        <a:pt x="0" y="45"/>
                        <a:pt x="10" y="61"/>
                        <a:pt x="20" y="71"/>
                      </a:cubicBezTo>
                      <a:cubicBezTo>
                        <a:pt x="20" y="71"/>
                        <a:pt x="16" y="74"/>
                        <a:pt x="16" y="77"/>
                      </a:cubicBezTo>
                      <a:cubicBezTo>
                        <a:pt x="13" y="87"/>
                        <a:pt x="13" y="100"/>
                        <a:pt x="13" y="109"/>
                      </a:cubicBezTo>
                      <a:cubicBezTo>
                        <a:pt x="20" y="109"/>
                        <a:pt x="20" y="109"/>
                        <a:pt x="20" y="109"/>
                      </a:cubicBezTo>
                      <a:cubicBezTo>
                        <a:pt x="20" y="100"/>
                        <a:pt x="20" y="90"/>
                        <a:pt x="23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" name="Freeform 1614"/>
                <p:cNvSpPr>
                  <a:spLocks/>
                </p:cNvSpPr>
                <p:nvPr/>
              </p:nvSpPr>
              <p:spPr bwMode="auto">
                <a:xfrm>
                  <a:off x="1796" y="2526"/>
                  <a:ext cx="8" cy="12"/>
                </a:xfrm>
                <a:custGeom>
                  <a:avLst/>
                  <a:gdLst>
                    <a:gd name="T0" fmla="*/ 2 w 8"/>
                    <a:gd name="T1" fmla="*/ 8 h 12"/>
                    <a:gd name="T2" fmla="*/ 3 w 8"/>
                    <a:gd name="T3" fmla="*/ 7 h 12"/>
                    <a:gd name="T4" fmla="*/ 3 w 8"/>
                    <a:gd name="T5" fmla="*/ 8 h 12"/>
                    <a:gd name="T6" fmla="*/ 4 w 8"/>
                    <a:gd name="T7" fmla="*/ 8 h 12"/>
                    <a:gd name="T8" fmla="*/ 3 w 8"/>
                    <a:gd name="T9" fmla="*/ 10 h 12"/>
                    <a:gd name="T10" fmla="*/ 3 w 8"/>
                    <a:gd name="T11" fmla="*/ 12 h 12"/>
                    <a:gd name="T12" fmla="*/ 4 w 8"/>
                    <a:gd name="T13" fmla="*/ 12 h 12"/>
                    <a:gd name="T14" fmla="*/ 4 w 8"/>
                    <a:gd name="T15" fmla="*/ 10 h 12"/>
                    <a:gd name="T16" fmla="*/ 5 w 8"/>
                    <a:gd name="T17" fmla="*/ 8 h 12"/>
                    <a:gd name="T18" fmla="*/ 8 w 8"/>
                    <a:gd name="T19" fmla="*/ 5 h 12"/>
                    <a:gd name="T20" fmla="*/ 5 w 8"/>
                    <a:gd name="T21" fmla="*/ 0 h 12"/>
                    <a:gd name="T22" fmla="*/ 0 w 8"/>
                    <a:gd name="T23" fmla="*/ 3 h 12"/>
                    <a:gd name="T24" fmla="*/ 2 w 8"/>
                    <a:gd name="T25" fmla="*/ 7 h 12"/>
                    <a:gd name="T26" fmla="*/ 2 w 8"/>
                    <a:gd name="T27" fmla="*/ 8 h 12"/>
                    <a:gd name="T28" fmla="*/ 1 w 8"/>
                    <a:gd name="T29" fmla="*/ 12 h 12"/>
                    <a:gd name="T30" fmla="*/ 2 w 8"/>
                    <a:gd name="T31" fmla="*/ 12 h 12"/>
                    <a:gd name="T32" fmla="*/ 2 w 8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2" y="8"/>
                      </a:moveTo>
                      <a:cubicBezTo>
                        <a:pt x="2" y="8"/>
                        <a:pt x="2" y="8"/>
                        <a:pt x="3" y="7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3" y="9"/>
                        <a:pt x="3" y="10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10"/>
                      </a:cubicBezTo>
                      <a:cubicBezTo>
                        <a:pt x="4" y="9"/>
                        <a:pt x="4" y="8"/>
                        <a:pt x="5" y="8"/>
                      </a:cubicBezTo>
                      <a:cubicBezTo>
                        <a:pt x="6" y="8"/>
                        <a:pt x="7" y="7"/>
                        <a:pt x="8" y="5"/>
                      </a:cubicBezTo>
                      <a:cubicBezTo>
                        <a:pt x="8" y="3"/>
                        <a:pt x="7" y="1"/>
                        <a:pt x="5" y="0"/>
                      </a:cubicBezTo>
                      <a:cubicBezTo>
                        <a:pt x="3" y="0"/>
                        <a:pt x="1" y="1"/>
                        <a:pt x="0" y="3"/>
                      </a:cubicBez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1" y="9"/>
                        <a:pt x="1" y="11"/>
                        <a:pt x="1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0"/>
                        <a:pt x="2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" name="Freeform 1615"/>
                <p:cNvSpPr>
                  <a:spLocks/>
                </p:cNvSpPr>
                <p:nvPr/>
              </p:nvSpPr>
              <p:spPr bwMode="auto">
                <a:xfrm>
                  <a:off x="1791" y="2538"/>
                  <a:ext cx="10" cy="12"/>
                </a:xfrm>
                <a:custGeom>
                  <a:avLst/>
                  <a:gdLst>
                    <a:gd name="T0" fmla="*/ 77 w 96"/>
                    <a:gd name="T1" fmla="*/ 42 h 112"/>
                    <a:gd name="T2" fmla="*/ 77 w 96"/>
                    <a:gd name="T3" fmla="*/ 39 h 112"/>
                    <a:gd name="T4" fmla="*/ 81 w 96"/>
                    <a:gd name="T5" fmla="*/ 4 h 112"/>
                    <a:gd name="T6" fmla="*/ 73 w 96"/>
                    <a:gd name="T7" fmla="*/ 4 h 112"/>
                    <a:gd name="T8" fmla="*/ 70 w 96"/>
                    <a:gd name="T9" fmla="*/ 36 h 112"/>
                    <a:gd name="T10" fmla="*/ 70 w 96"/>
                    <a:gd name="T11" fmla="*/ 39 h 112"/>
                    <a:gd name="T12" fmla="*/ 58 w 96"/>
                    <a:gd name="T13" fmla="*/ 39 h 112"/>
                    <a:gd name="T14" fmla="*/ 54 w 96"/>
                    <a:gd name="T15" fmla="*/ 36 h 112"/>
                    <a:gd name="T16" fmla="*/ 58 w 96"/>
                    <a:gd name="T17" fmla="*/ 26 h 112"/>
                    <a:gd name="T18" fmla="*/ 62 w 96"/>
                    <a:gd name="T19" fmla="*/ 0 h 112"/>
                    <a:gd name="T20" fmla="*/ 50 w 96"/>
                    <a:gd name="T21" fmla="*/ 0 h 112"/>
                    <a:gd name="T22" fmla="*/ 50 w 96"/>
                    <a:gd name="T23" fmla="*/ 26 h 112"/>
                    <a:gd name="T24" fmla="*/ 47 w 96"/>
                    <a:gd name="T25" fmla="*/ 36 h 112"/>
                    <a:gd name="T26" fmla="*/ 8 w 96"/>
                    <a:gd name="T27" fmla="*/ 64 h 112"/>
                    <a:gd name="T28" fmla="*/ 43 w 96"/>
                    <a:gd name="T29" fmla="*/ 106 h 112"/>
                    <a:gd name="T30" fmla="*/ 93 w 96"/>
                    <a:gd name="T31" fmla="*/ 80 h 112"/>
                    <a:gd name="T32" fmla="*/ 77 w 96"/>
                    <a:gd name="T33" fmla="*/ 4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7" y="42"/>
                      </a:moveTo>
                      <a:cubicBezTo>
                        <a:pt x="77" y="42"/>
                        <a:pt x="77" y="39"/>
                        <a:pt x="77" y="39"/>
                      </a:cubicBezTo>
                      <a:cubicBezTo>
                        <a:pt x="81" y="26"/>
                        <a:pt x="81" y="16"/>
                        <a:pt x="81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3" y="16"/>
                        <a:pt x="70" y="26"/>
                        <a:pt x="70" y="36"/>
                      </a:cubicBezTo>
                      <a:cubicBezTo>
                        <a:pt x="70" y="39"/>
                        <a:pt x="70" y="39"/>
                        <a:pt x="70" y="39"/>
                      </a:cubicBezTo>
                      <a:cubicBezTo>
                        <a:pt x="66" y="39"/>
                        <a:pt x="62" y="39"/>
                        <a:pt x="58" y="39"/>
                      </a:cubicBezTo>
                      <a:cubicBezTo>
                        <a:pt x="58" y="39"/>
                        <a:pt x="54" y="39"/>
                        <a:pt x="54" y="36"/>
                      </a:cubicBezTo>
                      <a:cubicBezTo>
                        <a:pt x="58" y="32"/>
                        <a:pt x="58" y="32"/>
                        <a:pt x="58" y="26"/>
                      </a:cubicBezTo>
                      <a:cubicBezTo>
                        <a:pt x="62" y="20"/>
                        <a:pt x="62" y="10"/>
                        <a:pt x="62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10"/>
                        <a:pt x="50" y="16"/>
                        <a:pt x="50" y="26"/>
                      </a:cubicBezTo>
                      <a:cubicBezTo>
                        <a:pt x="47" y="29"/>
                        <a:pt x="47" y="32"/>
                        <a:pt x="47" y="36"/>
                      </a:cubicBezTo>
                      <a:cubicBezTo>
                        <a:pt x="27" y="39"/>
                        <a:pt x="12" y="48"/>
                        <a:pt x="8" y="64"/>
                      </a:cubicBezTo>
                      <a:cubicBezTo>
                        <a:pt x="0" y="84"/>
                        <a:pt x="20" y="103"/>
                        <a:pt x="43" y="106"/>
                      </a:cubicBezTo>
                      <a:cubicBezTo>
                        <a:pt x="66" y="112"/>
                        <a:pt x="85" y="100"/>
                        <a:pt x="93" y="80"/>
                      </a:cubicBezTo>
                      <a:cubicBezTo>
                        <a:pt x="96" y="64"/>
                        <a:pt x="89" y="52"/>
                        <a:pt x="77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" name="Freeform 1616"/>
                <p:cNvSpPr>
                  <a:spLocks/>
                </p:cNvSpPr>
                <p:nvPr/>
              </p:nvSpPr>
              <p:spPr bwMode="auto">
                <a:xfrm>
                  <a:off x="1791" y="2538"/>
                  <a:ext cx="10" cy="12"/>
                </a:xfrm>
                <a:custGeom>
                  <a:avLst/>
                  <a:gdLst>
                    <a:gd name="T0" fmla="*/ 8 w 10"/>
                    <a:gd name="T1" fmla="*/ 4 h 12"/>
                    <a:gd name="T2" fmla="*/ 8 w 10"/>
                    <a:gd name="T3" fmla="*/ 4 h 12"/>
                    <a:gd name="T4" fmla="*/ 8 w 10"/>
                    <a:gd name="T5" fmla="*/ 0 h 12"/>
                    <a:gd name="T6" fmla="*/ 8 w 10"/>
                    <a:gd name="T7" fmla="*/ 0 h 12"/>
                    <a:gd name="T8" fmla="*/ 7 w 10"/>
                    <a:gd name="T9" fmla="*/ 4 h 12"/>
                    <a:gd name="T10" fmla="*/ 7 w 10"/>
                    <a:gd name="T11" fmla="*/ 4 h 12"/>
                    <a:gd name="T12" fmla="*/ 6 w 10"/>
                    <a:gd name="T13" fmla="*/ 4 h 12"/>
                    <a:gd name="T14" fmla="*/ 6 w 10"/>
                    <a:gd name="T15" fmla="*/ 4 h 12"/>
                    <a:gd name="T16" fmla="*/ 6 w 10"/>
                    <a:gd name="T17" fmla="*/ 3 h 12"/>
                    <a:gd name="T18" fmla="*/ 6 w 10"/>
                    <a:gd name="T19" fmla="*/ 0 h 12"/>
                    <a:gd name="T20" fmla="*/ 5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1 w 10"/>
                    <a:gd name="T27" fmla="*/ 7 h 12"/>
                    <a:gd name="T28" fmla="*/ 4 w 10"/>
                    <a:gd name="T29" fmla="*/ 11 h 12"/>
                    <a:gd name="T30" fmla="*/ 10 w 10"/>
                    <a:gd name="T31" fmla="*/ 8 h 12"/>
                    <a:gd name="T32" fmla="*/ 8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7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2" y="11"/>
                        <a:pt x="4" y="11"/>
                      </a:cubicBezTo>
                      <a:cubicBezTo>
                        <a:pt x="7" y="12"/>
                        <a:pt x="9" y="10"/>
                        <a:pt x="10" y="8"/>
                      </a:cubicBezTo>
                      <a:cubicBezTo>
                        <a:pt x="10" y="7"/>
                        <a:pt x="9" y="5"/>
                        <a:pt x="8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" name="Freeform 1617"/>
                <p:cNvSpPr>
                  <a:spLocks/>
                </p:cNvSpPr>
                <p:nvPr/>
              </p:nvSpPr>
              <p:spPr bwMode="auto">
                <a:xfrm>
                  <a:off x="1914" y="2051"/>
                  <a:ext cx="9" cy="12"/>
                </a:xfrm>
                <a:custGeom>
                  <a:avLst/>
                  <a:gdLst>
                    <a:gd name="T0" fmla="*/ 20 w 80"/>
                    <a:gd name="T1" fmla="*/ 80 h 112"/>
                    <a:gd name="T2" fmla="*/ 24 w 80"/>
                    <a:gd name="T3" fmla="*/ 71 h 112"/>
                    <a:gd name="T4" fmla="*/ 30 w 80"/>
                    <a:gd name="T5" fmla="*/ 74 h 112"/>
                    <a:gd name="T6" fmla="*/ 37 w 80"/>
                    <a:gd name="T7" fmla="*/ 77 h 112"/>
                    <a:gd name="T8" fmla="*/ 30 w 80"/>
                    <a:gd name="T9" fmla="*/ 90 h 112"/>
                    <a:gd name="T10" fmla="*/ 27 w 80"/>
                    <a:gd name="T11" fmla="*/ 112 h 112"/>
                    <a:gd name="T12" fmla="*/ 37 w 80"/>
                    <a:gd name="T13" fmla="*/ 112 h 112"/>
                    <a:gd name="T14" fmla="*/ 37 w 80"/>
                    <a:gd name="T15" fmla="*/ 90 h 112"/>
                    <a:gd name="T16" fmla="*/ 44 w 80"/>
                    <a:gd name="T17" fmla="*/ 77 h 112"/>
                    <a:gd name="T18" fmla="*/ 74 w 80"/>
                    <a:gd name="T19" fmla="*/ 48 h 112"/>
                    <a:gd name="T20" fmla="*/ 47 w 80"/>
                    <a:gd name="T21" fmla="*/ 4 h 112"/>
                    <a:gd name="T22" fmla="*/ 0 w 80"/>
                    <a:gd name="T23" fmla="*/ 32 h 112"/>
                    <a:gd name="T24" fmla="*/ 17 w 80"/>
                    <a:gd name="T25" fmla="*/ 71 h 112"/>
                    <a:gd name="T26" fmla="*/ 14 w 80"/>
                    <a:gd name="T27" fmla="*/ 77 h 112"/>
                    <a:gd name="T28" fmla="*/ 10 w 80"/>
                    <a:gd name="T29" fmla="*/ 109 h 112"/>
                    <a:gd name="T30" fmla="*/ 17 w 80"/>
                    <a:gd name="T31" fmla="*/ 109 h 112"/>
                    <a:gd name="T32" fmla="*/ 20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0" y="80"/>
                      </a:moveTo>
                      <a:cubicBezTo>
                        <a:pt x="20" y="77"/>
                        <a:pt x="24" y="74"/>
                        <a:pt x="24" y="71"/>
                      </a:cubicBezTo>
                      <a:cubicBezTo>
                        <a:pt x="24" y="74"/>
                        <a:pt x="30" y="74"/>
                        <a:pt x="30" y="74"/>
                      </a:cubicBezTo>
                      <a:cubicBezTo>
                        <a:pt x="34" y="77"/>
                        <a:pt x="34" y="77"/>
                        <a:pt x="37" y="77"/>
                      </a:cubicBezTo>
                      <a:cubicBezTo>
                        <a:pt x="34" y="80"/>
                        <a:pt x="34" y="84"/>
                        <a:pt x="30" y="90"/>
                      </a:cubicBezTo>
                      <a:cubicBezTo>
                        <a:pt x="30" y="96"/>
                        <a:pt x="27" y="103"/>
                        <a:pt x="27" y="112"/>
                      </a:cubicBezTo>
                      <a:cubicBezTo>
                        <a:pt x="37" y="112"/>
                        <a:pt x="37" y="112"/>
                        <a:pt x="37" y="112"/>
                      </a:cubicBezTo>
                      <a:cubicBezTo>
                        <a:pt x="37" y="106"/>
                        <a:pt x="37" y="96"/>
                        <a:pt x="37" y="90"/>
                      </a:cubicBezTo>
                      <a:cubicBezTo>
                        <a:pt x="40" y="87"/>
                        <a:pt x="40" y="80"/>
                        <a:pt x="44" y="77"/>
                      </a:cubicBezTo>
                      <a:cubicBezTo>
                        <a:pt x="57" y="74"/>
                        <a:pt x="70" y="64"/>
                        <a:pt x="74" y="48"/>
                      </a:cubicBezTo>
                      <a:cubicBezTo>
                        <a:pt x="80" y="29"/>
                        <a:pt x="67" y="10"/>
                        <a:pt x="47" y="4"/>
                      </a:cubicBezTo>
                      <a:cubicBezTo>
                        <a:pt x="27" y="0"/>
                        <a:pt x="7" y="13"/>
                        <a:pt x="0" y="32"/>
                      </a:cubicBezTo>
                      <a:cubicBezTo>
                        <a:pt x="0" y="48"/>
                        <a:pt x="7" y="61"/>
                        <a:pt x="17" y="71"/>
                      </a:cubicBezTo>
                      <a:cubicBezTo>
                        <a:pt x="17" y="71"/>
                        <a:pt x="14" y="77"/>
                        <a:pt x="14" y="77"/>
                      </a:cubicBezTo>
                      <a:cubicBezTo>
                        <a:pt x="14" y="90"/>
                        <a:pt x="10" y="100"/>
                        <a:pt x="10" y="109"/>
                      </a:cubicBezTo>
                      <a:cubicBezTo>
                        <a:pt x="17" y="109"/>
                        <a:pt x="17" y="109"/>
                        <a:pt x="17" y="109"/>
                      </a:cubicBezTo>
                      <a:cubicBezTo>
                        <a:pt x="17" y="100"/>
                        <a:pt x="20" y="90"/>
                        <a:pt x="20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8" name="Freeform 1618"/>
                <p:cNvSpPr>
                  <a:spLocks/>
                </p:cNvSpPr>
                <p:nvPr/>
              </p:nvSpPr>
              <p:spPr bwMode="auto">
                <a:xfrm>
                  <a:off x="1914" y="2051"/>
                  <a:ext cx="9" cy="12"/>
                </a:xfrm>
                <a:custGeom>
                  <a:avLst/>
                  <a:gdLst>
                    <a:gd name="T0" fmla="*/ 2 w 9"/>
                    <a:gd name="T1" fmla="*/ 9 h 12"/>
                    <a:gd name="T2" fmla="*/ 3 w 9"/>
                    <a:gd name="T3" fmla="*/ 8 h 12"/>
                    <a:gd name="T4" fmla="*/ 3 w 9"/>
                    <a:gd name="T5" fmla="*/ 8 h 12"/>
                    <a:gd name="T6" fmla="*/ 4 w 9"/>
                    <a:gd name="T7" fmla="*/ 9 h 12"/>
                    <a:gd name="T8" fmla="*/ 3 w 9"/>
                    <a:gd name="T9" fmla="*/ 10 h 12"/>
                    <a:gd name="T10" fmla="*/ 3 w 9"/>
                    <a:gd name="T11" fmla="*/ 12 h 12"/>
                    <a:gd name="T12" fmla="*/ 4 w 9"/>
                    <a:gd name="T13" fmla="*/ 12 h 12"/>
                    <a:gd name="T14" fmla="*/ 4 w 9"/>
                    <a:gd name="T15" fmla="*/ 10 h 12"/>
                    <a:gd name="T16" fmla="*/ 5 w 9"/>
                    <a:gd name="T17" fmla="*/ 9 h 12"/>
                    <a:gd name="T18" fmla="*/ 8 w 9"/>
                    <a:gd name="T19" fmla="*/ 6 h 12"/>
                    <a:gd name="T20" fmla="*/ 5 w 9"/>
                    <a:gd name="T21" fmla="*/ 1 h 12"/>
                    <a:gd name="T22" fmla="*/ 0 w 9"/>
                    <a:gd name="T23" fmla="*/ 4 h 12"/>
                    <a:gd name="T24" fmla="*/ 2 w 9"/>
                    <a:gd name="T25" fmla="*/ 8 h 12"/>
                    <a:gd name="T26" fmla="*/ 2 w 9"/>
                    <a:gd name="T27" fmla="*/ 9 h 12"/>
                    <a:gd name="T28" fmla="*/ 1 w 9"/>
                    <a:gd name="T29" fmla="*/ 12 h 12"/>
                    <a:gd name="T30" fmla="*/ 2 w 9"/>
                    <a:gd name="T31" fmla="*/ 12 h 12"/>
                    <a:gd name="T32" fmla="*/ 2 w 9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2" y="9"/>
                      </a:moveTo>
                      <a:cubicBezTo>
                        <a:pt x="2" y="9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3" y="10"/>
                      </a:cubicBezTo>
                      <a:cubicBezTo>
                        <a:pt x="3" y="11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4" y="11"/>
                        <a:pt x="4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6" y="8"/>
                        <a:pt x="8" y="7"/>
                        <a:pt x="8" y="6"/>
                      </a:cubicBezTo>
                      <a:cubicBezTo>
                        <a:pt x="9" y="3"/>
                        <a:pt x="7" y="1"/>
                        <a:pt x="5" y="1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6"/>
                        <a:pt x="1" y="7"/>
                        <a:pt x="2" y="8"/>
                      </a:cubicBezTo>
                      <a:cubicBezTo>
                        <a:pt x="2" y="8"/>
                        <a:pt x="2" y="9"/>
                        <a:pt x="2" y="9"/>
                      </a:cubicBezTo>
                      <a:cubicBezTo>
                        <a:pt x="2" y="10"/>
                        <a:pt x="1" y="11"/>
                        <a:pt x="1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9" name="Freeform 1619"/>
                <p:cNvSpPr>
                  <a:spLocks/>
                </p:cNvSpPr>
                <p:nvPr/>
              </p:nvSpPr>
              <p:spPr bwMode="auto">
                <a:xfrm>
                  <a:off x="1909" y="2063"/>
                  <a:ext cx="10" cy="12"/>
                </a:xfrm>
                <a:custGeom>
                  <a:avLst/>
                  <a:gdLst>
                    <a:gd name="T0" fmla="*/ 77 w 96"/>
                    <a:gd name="T1" fmla="*/ 45 h 112"/>
                    <a:gd name="T2" fmla="*/ 77 w 96"/>
                    <a:gd name="T3" fmla="*/ 39 h 112"/>
                    <a:gd name="T4" fmla="*/ 81 w 96"/>
                    <a:gd name="T5" fmla="*/ 4 h 112"/>
                    <a:gd name="T6" fmla="*/ 73 w 96"/>
                    <a:gd name="T7" fmla="*/ 4 h 112"/>
                    <a:gd name="T8" fmla="*/ 70 w 96"/>
                    <a:gd name="T9" fmla="*/ 39 h 112"/>
                    <a:gd name="T10" fmla="*/ 70 w 96"/>
                    <a:gd name="T11" fmla="*/ 39 h 112"/>
                    <a:gd name="T12" fmla="*/ 58 w 96"/>
                    <a:gd name="T13" fmla="*/ 39 h 112"/>
                    <a:gd name="T14" fmla="*/ 54 w 96"/>
                    <a:gd name="T15" fmla="*/ 39 h 112"/>
                    <a:gd name="T16" fmla="*/ 58 w 96"/>
                    <a:gd name="T17" fmla="*/ 26 h 112"/>
                    <a:gd name="T18" fmla="*/ 62 w 96"/>
                    <a:gd name="T19" fmla="*/ 0 h 112"/>
                    <a:gd name="T20" fmla="*/ 54 w 96"/>
                    <a:gd name="T21" fmla="*/ 0 h 112"/>
                    <a:gd name="T22" fmla="*/ 50 w 96"/>
                    <a:gd name="T23" fmla="*/ 26 h 112"/>
                    <a:gd name="T24" fmla="*/ 47 w 96"/>
                    <a:gd name="T25" fmla="*/ 39 h 112"/>
                    <a:gd name="T26" fmla="*/ 8 w 96"/>
                    <a:gd name="T27" fmla="*/ 64 h 112"/>
                    <a:gd name="T28" fmla="*/ 43 w 96"/>
                    <a:gd name="T29" fmla="*/ 106 h 112"/>
                    <a:gd name="T30" fmla="*/ 93 w 96"/>
                    <a:gd name="T31" fmla="*/ 80 h 112"/>
                    <a:gd name="T32" fmla="*/ 77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7" y="45"/>
                      </a:moveTo>
                      <a:cubicBezTo>
                        <a:pt x="77" y="42"/>
                        <a:pt x="77" y="39"/>
                        <a:pt x="77" y="39"/>
                      </a:cubicBezTo>
                      <a:cubicBezTo>
                        <a:pt x="81" y="26"/>
                        <a:pt x="81" y="16"/>
                        <a:pt x="81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3" y="16"/>
                        <a:pt x="73" y="26"/>
                        <a:pt x="70" y="39"/>
                      </a:cubicBezTo>
                      <a:cubicBezTo>
                        <a:pt x="70" y="39"/>
                        <a:pt x="70" y="39"/>
                        <a:pt x="70" y="39"/>
                      </a:cubicBezTo>
                      <a:cubicBezTo>
                        <a:pt x="66" y="39"/>
                        <a:pt x="62" y="39"/>
                        <a:pt x="58" y="39"/>
                      </a:cubicBezTo>
                      <a:cubicBezTo>
                        <a:pt x="58" y="39"/>
                        <a:pt x="54" y="39"/>
                        <a:pt x="54" y="39"/>
                      </a:cubicBezTo>
                      <a:cubicBezTo>
                        <a:pt x="58" y="32"/>
                        <a:pt x="58" y="32"/>
                        <a:pt x="58" y="26"/>
                      </a:cubicBezTo>
                      <a:cubicBezTo>
                        <a:pt x="62" y="20"/>
                        <a:pt x="62" y="10"/>
                        <a:pt x="62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0" y="10"/>
                        <a:pt x="50" y="20"/>
                        <a:pt x="50" y="26"/>
                      </a:cubicBezTo>
                      <a:cubicBezTo>
                        <a:pt x="47" y="29"/>
                        <a:pt x="47" y="32"/>
                        <a:pt x="47" y="39"/>
                      </a:cubicBezTo>
                      <a:cubicBezTo>
                        <a:pt x="27" y="39"/>
                        <a:pt x="12" y="48"/>
                        <a:pt x="8" y="64"/>
                      </a:cubicBezTo>
                      <a:cubicBezTo>
                        <a:pt x="0" y="84"/>
                        <a:pt x="20" y="103"/>
                        <a:pt x="43" y="106"/>
                      </a:cubicBezTo>
                      <a:cubicBezTo>
                        <a:pt x="66" y="112"/>
                        <a:pt x="85" y="100"/>
                        <a:pt x="93" y="80"/>
                      </a:cubicBezTo>
                      <a:cubicBezTo>
                        <a:pt x="96" y="64"/>
                        <a:pt x="89" y="52"/>
                        <a:pt x="77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0" name="Freeform 1620"/>
                <p:cNvSpPr>
                  <a:spLocks/>
                </p:cNvSpPr>
                <p:nvPr/>
              </p:nvSpPr>
              <p:spPr bwMode="auto">
                <a:xfrm>
                  <a:off x="1909" y="2063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4 h 12"/>
                    <a:gd name="T4" fmla="*/ 9 w 10"/>
                    <a:gd name="T5" fmla="*/ 1 h 12"/>
                    <a:gd name="T6" fmla="*/ 8 w 10"/>
                    <a:gd name="T7" fmla="*/ 1 h 12"/>
                    <a:gd name="T8" fmla="*/ 8 w 10"/>
                    <a:gd name="T9" fmla="*/ 4 h 12"/>
                    <a:gd name="T10" fmla="*/ 8 w 10"/>
                    <a:gd name="T11" fmla="*/ 4 h 12"/>
                    <a:gd name="T12" fmla="*/ 6 w 10"/>
                    <a:gd name="T13" fmla="*/ 4 h 12"/>
                    <a:gd name="T14" fmla="*/ 6 w 10"/>
                    <a:gd name="T15" fmla="*/ 4 h 12"/>
                    <a:gd name="T16" fmla="*/ 6 w 10"/>
                    <a:gd name="T17" fmla="*/ 3 h 12"/>
                    <a:gd name="T18" fmla="*/ 7 w 10"/>
                    <a:gd name="T19" fmla="*/ 0 h 12"/>
                    <a:gd name="T20" fmla="*/ 6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1 w 10"/>
                    <a:gd name="T27" fmla="*/ 7 h 12"/>
                    <a:gd name="T28" fmla="*/ 5 w 10"/>
                    <a:gd name="T29" fmla="*/ 12 h 12"/>
                    <a:gd name="T30" fmla="*/ 10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9" y="3"/>
                        <a:pt x="9" y="2"/>
                        <a:pt x="9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2"/>
                        <a:pt x="8" y="3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5"/>
                        <a:pt x="1" y="7"/>
                      </a:cubicBezTo>
                      <a:cubicBezTo>
                        <a:pt x="0" y="9"/>
                        <a:pt x="2" y="11"/>
                        <a:pt x="5" y="12"/>
                      </a:cubicBezTo>
                      <a:cubicBezTo>
                        <a:pt x="7" y="12"/>
                        <a:pt x="9" y="11"/>
                        <a:pt x="10" y="9"/>
                      </a:cubicBezTo>
                      <a:cubicBezTo>
                        <a:pt x="10" y="7"/>
                        <a:pt x="10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1" name="Freeform 1621"/>
                <p:cNvSpPr>
                  <a:spLocks/>
                </p:cNvSpPr>
                <p:nvPr/>
              </p:nvSpPr>
              <p:spPr bwMode="auto">
                <a:xfrm>
                  <a:off x="1804" y="2528"/>
                  <a:ext cx="11" cy="12"/>
                </a:xfrm>
                <a:custGeom>
                  <a:avLst/>
                  <a:gdLst>
                    <a:gd name="T0" fmla="*/ 28 w 96"/>
                    <a:gd name="T1" fmla="*/ 77 h 112"/>
                    <a:gd name="T2" fmla="*/ 32 w 96"/>
                    <a:gd name="T3" fmla="*/ 71 h 112"/>
                    <a:gd name="T4" fmla="*/ 40 w 96"/>
                    <a:gd name="T5" fmla="*/ 74 h 112"/>
                    <a:gd name="T6" fmla="*/ 48 w 96"/>
                    <a:gd name="T7" fmla="*/ 74 h 112"/>
                    <a:gd name="T8" fmla="*/ 40 w 96"/>
                    <a:gd name="T9" fmla="*/ 90 h 112"/>
                    <a:gd name="T10" fmla="*/ 40 w 96"/>
                    <a:gd name="T11" fmla="*/ 112 h 112"/>
                    <a:gd name="T12" fmla="*/ 48 w 96"/>
                    <a:gd name="T13" fmla="*/ 112 h 112"/>
                    <a:gd name="T14" fmla="*/ 48 w 96"/>
                    <a:gd name="T15" fmla="*/ 90 h 112"/>
                    <a:gd name="T16" fmla="*/ 56 w 96"/>
                    <a:gd name="T17" fmla="*/ 74 h 112"/>
                    <a:gd name="T18" fmla="*/ 92 w 96"/>
                    <a:gd name="T19" fmla="*/ 45 h 112"/>
                    <a:gd name="T20" fmla="*/ 56 w 96"/>
                    <a:gd name="T21" fmla="*/ 4 h 112"/>
                    <a:gd name="T22" fmla="*/ 4 w 96"/>
                    <a:gd name="T23" fmla="*/ 32 h 112"/>
                    <a:gd name="T24" fmla="*/ 24 w 96"/>
                    <a:gd name="T25" fmla="*/ 68 h 112"/>
                    <a:gd name="T26" fmla="*/ 20 w 96"/>
                    <a:gd name="T27" fmla="*/ 77 h 112"/>
                    <a:gd name="T28" fmla="*/ 16 w 96"/>
                    <a:gd name="T29" fmla="*/ 109 h 112"/>
                    <a:gd name="T30" fmla="*/ 28 w 96"/>
                    <a:gd name="T31" fmla="*/ 109 h 112"/>
                    <a:gd name="T32" fmla="*/ 28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8" y="77"/>
                      </a:moveTo>
                      <a:cubicBezTo>
                        <a:pt x="28" y="77"/>
                        <a:pt x="28" y="74"/>
                        <a:pt x="32" y="71"/>
                      </a:cubicBezTo>
                      <a:cubicBezTo>
                        <a:pt x="32" y="74"/>
                        <a:pt x="40" y="74"/>
                        <a:pt x="40" y="74"/>
                      </a:cubicBezTo>
                      <a:cubicBezTo>
                        <a:pt x="44" y="74"/>
                        <a:pt x="44" y="74"/>
                        <a:pt x="48" y="74"/>
                      </a:cubicBezTo>
                      <a:cubicBezTo>
                        <a:pt x="44" y="80"/>
                        <a:pt x="44" y="84"/>
                        <a:pt x="40" y="90"/>
                      </a:cubicBezTo>
                      <a:cubicBezTo>
                        <a:pt x="40" y="96"/>
                        <a:pt x="36" y="103"/>
                        <a:pt x="40" y="112"/>
                      </a:cubicBezTo>
                      <a:cubicBezTo>
                        <a:pt x="48" y="112"/>
                        <a:pt x="48" y="112"/>
                        <a:pt x="48" y="112"/>
                      </a:cubicBezTo>
                      <a:cubicBezTo>
                        <a:pt x="48" y="103"/>
                        <a:pt x="48" y="96"/>
                        <a:pt x="48" y="90"/>
                      </a:cubicBezTo>
                      <a:cubicBezTo>
                        <a:pt x="52" y="84"/>
                        <a:pt x="52" y="80"/>
                        <a:pt x="56" y="74"/>
                      </a:cubicBezTo>
                      <a:cubicBezTo>
                        <a:pt x="72" y="71"/>
                        <a:pt x="88" y="61"/>
                        <a:pt x="92" y="45"/>
                      </a:cubicBezTo>
                      <a:cubicBezTo>
                        <a:pt x="96" y="26"/>
                        <a:pt x="80" y="7"/>
                        <a:pt x="56" y="4"/>
                      </a:cubicBezTo>
                      <a:cubicBezTo>
                        <a:pt x="32" y="0"/>
                        <a:pt x="8" y="13"/>
                        <a:pt x="4" y="32"/>
                      </a:cubicBezTo>
                      <a:cubicBezTo>
                        <a:pt x="0" y="45"/>
                        <a:pt x="8" y="61"/>
                        <a:pt x="24" y="68"/>
                      </a:cubicBezTo>
                      <a:cubicBezTo>
                        <a:pt x="24" y="71"/>
                        <a:pt x="20" y="74"/>
                        <a:pt x="20" y="77"/>
                      </a:cubicBezTo>
                      <a:cubicBezTo>
                        <a:pt x="20" y="87"/>
                        <a:pt x="16" y="100"/>
                        <a:pt x="16" y="109"/>
                      </a:cubicBezTo>
                      <a:cubicBezTo>
                        <a:pt x="28" y="109"/>
                        <a:pt x="28" y="109"/>
                        <a:pt x="28" y="109"/>
                      </a:cubicBezTo>
                      <a:cubicBezTo>
                        <a:pt x="24" y="100"/>
                        <a:pt x="28" y="90"/>
                        <a:pt x="28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2" name="Freeform 1622"/>
                <p:cNvSpPr>
                  <a:spLocks/>
                </p:cNvSpPr>
                <p:nvPr/>
              </p:nvSpPr>
              <p:spPr bwMode="auto">
                <a:xfrm>
                  <a:off x="1804" y="2528"/>
                  <a:ext cx="11" cy="12"/>
                </a:xfrm>
                <a:custGeom>
                  <a:avLst/>
                  <a:gdLst>
                    <a:gd name="T0" fmla="*/ 3 w 11"/>
                    <a:gd name="T1" fmla="*/ 8 h 12"/>
                    <a:gd name="T2" fmla="*/ 4 w 11"/>
                    <a:gd name="T3" fmla="*/ 7 h 12"/>
                    <a:gd name="T4" fmla="*/ 5 w 11"/>
                    <a:gd name="T5" fmla="*/ 8 h 12"/>
                    <a:gd name="T6" fmla="*/ 5 w 11"/>
                    <a:gd name="T7" fmla="*/ 8 h 12"/>
                    <a:gd name="T8" fmla="*/ 5 w 11"/>
                    <a:gd name="T9" fmla="*/ 9 h 12"/>
                    <a:gd name="T10" fmla="*/ 5 w 11"/>
                    <a:gd name="T11" fmla="*/ 12 h 12"/>
                    <a:gd name="T12" fmla="*/ 5 w 11"/>
                    <a:gd name="T13" fmla="*/ 12 h 12"/>
                    <a:gd name="T14" fmla="*/ 5 w 11"/>
                    <a:gd name="T15" fmla="*/ 9 h 12"/>
                    <a:gd name="T16" fmla="*/ 6 w 11"/>
                    <a:gd name="T17" fmla="*/ 8 h 12"/>
                    <a:gd name="T18" fmla="*/ 10 w 11"/>
                    <a:gd name="T19" fmla="*/ 4 h 12"/>
                    <a:gd name="T20" fmla="*/ 6 w 11"/>
                    <a:gd name="T21" fmla="*/ 0 h 12"/>
                    <a:gd name="T22" fmla="*/ 1 w 11"/>
                    <a:gd name="T23" fmla="*/ 3 h 12"/>
                    <a:gd name="T24" fmla="*/ 3 w 11"/>
                    <a:gd name="T25" fmla="*/ 7 h 12"/>
                    <a:gd name="T26" fmla="*/ 2 w 11"/>
                    <a:gd name="T27" fmla="*/ 8 h 12"/>
                    <a:gd name="T28" fmla="*/ 2 w 11"/>
                    <a:gd name="T29" fmla="*/ 11 h 12"/>
                    <a:gd name="T30" fmla="*/ 3 w 11"/>
                    <a:gd name="T31" fmla="*/ 11 h 12"/>
                    <a:gd name="T32" fmla="*/ 3 w 11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3" y="8"/>
                      </a:moveTo>
                      <a:cubicBezTo>
                        <a:pt x="3" y="8"/>
                        <a:pt x="3" y="8"/>
                        <a:pt x="4" y="7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5" y="10"/>
                        <a:pt x="4" y="11"/>
                        <a:pt x="5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0"/>
                        <a:pt x="5" y="9"/>
                      </a:cubicBez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8" y="7"/>
                        <a:pt x="10" y="6"/>
                        <a:pt x="10" y="4"/>
                      </a:cubicBezTo>
                      <a:cubicBezTo>
                        <a:pt x="11" y="2"/>
                        <a:pt x="9" y="0"/>
                        <a:pt x="6" y="0"/>
                      </a:cubicBezTo>
                      <a:cubicBezTo>
                        <a:pt x="4" y="0"/>
                        <a:pt x="1" y="1"/>
                        <a:pt x="1" y="3"/>
                      </a:cubicBezTo>
                      <a:cubicBezTo>
                        <a:pt x="0" y="4"/>
                        <a:pt x="1" y="6"/>
                        <a:pt x="3" y="7"/>
                      </a:cubicBezTo>
                      <a:cubicBezTo>
                        <a:pt x="3" y="7"/>
                        <a:pt x="2" y="8"/>
                        <a:pt x="2" y="8"/>
                      </a:cubicBezTo>
                      <a:cubicBezTo>
                        <a:pt x="2" y="9"/>
                        <a:pt x="2" y="10"/>
                        <a:pt x="2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0"/>
                        <a:pt x="3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3" name="Freeform 1623"/>
                <p:cNvSpPr>
                  <a:spLocks/>
                </p:cNvSpPr>
                <p:nvPr/>
              </p:nvSpPr>
              <p:spPr bwMode="auto">
                <a:xfrm>
                  <a:off x="1801" y="2540"/>
                  <a:ext cx="10" cy="11"/>
                </a:xfrm>
                <a:custGeom>
                  <a:avLst/>
                  <a:gdLst>
                    <a:gd name="T0" fmla="*/ 76 w 96"/>
                    <a:gd name="T1" fmla="*/ 45 h 112"/>
                    <a:gd name="T2" fmla="*/ 76 w 96"/>
                    <a:gd name="T3" fmla="*/ 42 h 112"/>
                    <a:gd name="T4" fmla="*/ 80 w 96"/>
                    <a:gd name="T5" fmla="*/ 7 h 112"/>
                    <a:gd name="T6" fmla="*/ 68 w 96"/>
                    <a:gd name="T7" fmla="*/ 4 h 112"/>
                    <a:gd name="T8" fmla="*/ 68 w 96"/>
                    <a:gd name="T9" fmla="*/ 39 h 112"/>
                    <a:gd name="T10" fmla="*/ 64 w 96"/>
                    <a:gd name="T11" fmla="*/ 42 h 112"/>
                    <a:gd name="T12" fmla="*/ 56 w 96"/>
                    <a:gd name="T13" fmla="*/ 42 h 112"/>
                    <a:gd name="T14" fmla="*/ 52 w 96"/>
                    <a:gd name="T15" fmla="*/ 39 h 112"/>
                    <a:gd name="T16" fmla="*/ 56 w 96"/>
                    <a:gd name="T17" fmla="*/ 29 h 112"/>
                    <a:gd name="T18" fmla="*/ 56 w 96"/>
                    <a:gd name="T19" fmla="*/ 4 h 112"/>
                    <a:gd name="T20" fmla="*/ 48 w 96"/>
                    <a:gd name="T21" fmla="*/ 0 h 112"/>
                    <a:gd name="T22" fmla="*/ 44 w 96"/>
                    <a:gd name="T23" fmla="*/ 29 h 112"/>
                    <a:gd name="T24" fmla="*/ 44 w 96"/>
                    <a:gd name="T25" fmla="*/ 39 h 112"/>
                    <a:gd name="T26" fmla="*/ 4 w 96"/>
                    <a:gd name="T27" fmla="*/ 68 h 112"/>
                    <a:gd name="T28" fmla="*/ 40 w 96"/>
                    <a:gd name="T29" fmla="*/ 109 h 112"/>
                    <a:gd name="T30" fmla="*/ 92 w 96"/>
                    <a:gd name="T31" fmla="*/ 80 h 112"/>
                    <a:gd name="T32" fmla="*/ 76 w 96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6" y="45"/>
                      </a:moveTo>
                      <a:cubicBezTo>
                        <a:pt x="76" y="45"/>
                        <a:pt x="76" y="42"/>
                        <a:pt x="76" y="42"/>
                      </a:cubicBezTo>
                      <a:cubicBezTo>
                        <a:pt x="80" y="29"/>
                        <a:pt x="76" y="16"/>
                        <a:pt x="80" y="7"/>
                      </a:cubicBezTo>
                      <a:cubicBezTo>
                        <a:pt x="68" y="4"/>
                        <a:pt x="68" y="4"/>
                        <a:pt x="68" y="4"/>
                      </a:cubicBezTo>
                      <a:cubicBezTo>
                        <a:pt x="68" y="16"/>
                        <a:pt x="68" y="29"/>
                        <a:pt x="68" y="39"/>
                      </a:cubicBezTo>
                      <a:cubicBezTo>
                        <a:pt x="64" y="42"/>
                        <a:pt x="64" y="42"/>
                        <a:pt x="64" y="42"/>
                      </a:cubicBezTo>
                      <a:cubicBezTo>
                        <a:pt x="64" y="42"/>
                        <a:pt x="60" y="42"/>
                        <a:pt x="56" y="42"/>
                      </a:cubicBezTo>
                      <a:cubicBezTo>
                        <a:pt x="56" y="39"/>
                        <a:pt x="52" y="39"/>
                        <a:pt x="52" y="39"/>
                      </a:cubicBezTo>
                      <a:cubicBezTo>
                        <a:pt x="52" y="36"/>
                        <a:pt x="56" y="32"/>
                        <a:pt x="56" y="29"/>
                      </a:cubicBezTo>
                      <a:cubicBezTo>
                        <a:pt x="56" y="23"/>
                        <a:pt x="56" y="13"/>
                        <a:pt x="56" y="4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10"/>
                        <a:pt x="48" y="20"/>
                        <a:pt x="44" y="29"/>
                      </a:cubicBezTo>
                      <a:cubicBezTo>
                        <a:pt x="44" y="32"/>
                        <a:pt x="44" y="36"/>
                        <a:pt x="44" y="39"/>
                      </a:cubicBezTo>
                      <a:cubicBezTo>
                        <a:pt x="24" y="42"/>
                        <a:pt x="8" y="55"/>
                        <a:pt x="4" y="68"/>
                      </a:cubicBezTo>
                      <a:cubicBezTo>
                        <a:pt x="0" y="87"/>
                        <a:pt x="16" y="106"/>
                        <a:pt x="40" y="109"/>
                      </a:cubicBezTo>
                      <a:cubicBezTo>
                        <a:pt x="64" y="112"/>
                        <a:pt x="88" y="100"/>
                        <a:pt x="92" y="80"/>
                      </a:cubicBezTo>
                      <a:cubicBezTo>
                        <a:pt x="96" y="68"/>
                        <a:pt x="88" y="55"/>
                        <a:pt x="76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4" name="Freeform 1624"/>
                <p:cNvSpPr>
                  <a:spLocks/>
                </p:cNvSpPr>
                <p:nvPr/>
              </p:nvSpPr>
              <p:spPr bwMode="auto">
                <a:xfrm>
                  <a:off x="1801" y="2540"/>
                  <a:ext cx="10" cy="11"/>
                </a:xfrm>
                <a:custGeom>
                  <a:avLst/>
                  <a:gdLst>
                    <a:gd name="T0" fmla="*/ 8 w 10"/>
                    <a:gd name="T1" fmla="*/ 4 h 11"/>
                    <a:gd name="T2" fmla="*/ 8 w 10"/>
                    <a:gd name="T3" fmla="*/ 4 h 11"/>
                    <a:gd name="T4" fmla="*/ 8 w 10"/>
                    <a:gd name="T5" fmla="*/ 0 h 11"/>
                    <a:gd name="T6" fmla="*/ 7 w 10"/>
                    <a:gd name="T7" fmla="*/ 0 h 11"/>
                    <a:gd name="T8" fmla="*/ 7 w 10"/>
                    <a:gd name="T9" fmla="*/ 4 h 11"/>
                    <a:gd name="T10" fmla="*/ 7 w 10"/>
                    <a:gd name="T11" fmla="*/ 4 h 11"/>
                    <a:gd name="T12" fmla="*/ 6 w 10"/>
                    <a:gd name="T13" fmla="*/ 4 h 11"/>
                    <a:gd name="T14" fmla="*/ 5 w 10"/>
                    <a:gd name="T15" fmla="*/ 4 h 11"/>
                    <a:gd name="T16" fmla="*/ 6 w 10"/>
                    <a:gd name="T17" fmla="*/ 3 h 11"/>
                    <a:gd name="T18" fmla="*/ 6 w 10"/>
                    <a:gd name="T19" fmla="*/ 0 h 11"/>
                    <a:gd name="T20" fmla="*/ 5 w 10"/>
                    <a:gd name="T21" fmla="*/ 0 h 11"/>
                    <a:gd name="T22" fmla="*/ 5 w 10"/>
                    <a:gd name="T23" fmla="*/ 3 h 11"/>
                    <a:gd name="T24" fmla="*/ 5 w 10"/>
                    <a:gd name="T25" fmla="*/ 4 h 11"/>
                    <a:gd name="T26" fmla="*/ 0 w 10"/>
                    <a:gd name="T27" fmla="*/ 7 h 11"/>
                    <a:gd name="T28" fmla="*/ 4 w 10"/>
                    <a:gd name="T29" fmla="*/ 11 h 11"/>
                    <a:gd name="T30" fmla="*/ 10 w 10"/>
                    <a:gd name="T31" fmla="*/ 8 h 11"/>
                    <a:gd name="T32" fmla="*/ 8 w 10"/>
                    <a:gd name="T3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1">
                      <a:moveTo>
                        <a:pt x="8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1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4"/>
                      </a:cubicBezTo>
                      <a:cubicBezTo>
                        <a:pt x="3" y="4"/>
                        <a:pt x="1" y="5"/>
                        <a:pt x="0" y="7"/>
                      </a:cubicBezTo>
                      <a:cubicBezTo>
                        <a:pt x="0" y="9"/>
                        <a:pt x="2" y="11"/>
                        <a:pt x="4" y="11"/>
                      </a:cubicBezTo>
                      <a:cubicBezTo>
                        <a:pt x="7" y="11"/>
                        <a:pt x="9" y="10"/>
                        <a:pt x="10" y="8"/>
                      </a:cubicBezTo>
                      <a:cubicBezTo>
                        <a:pt x="10" y="7"/>
                        <a:pt x="9" y="5"/>
                        <a:pt x="8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5" name="Freeform 1625"/>
                <p:cNvSpPr>
                  <a:spLocks/>
                </p:cNvSpPr>
                <p:nvPr/>
              </p:nvSpPr>
              <p:spPr bwMode="auto">
                <a:xfrm>
                  <a:off x="1904" y="2050"/>
                  <a:ext cx="9" cy="12"/>
                </a:xfrm>
                <a:custGeom>
                  <a:avLst/>
                  <a:gdLst>
                    <a:gd name="T0" fmla="*/ 24 w 80"/>
                    <a:gd name="T1" fmla="*/ 78 h 112"/>
                    <a:gd name="T2" fmla="*/ 27 w 80"/>
                    <a:gd name="T3" fmla="*/ 72 h 112"/>
                    <a:gd name="T4" fmla="*/ 37 w 80"/>
                    <a:gd name="T5" fmla="*/ 75 h 112"/>
                    <a:gd name="T6" fmla="*/ 40 w 80"/>
                    <a:gd name="T7" fmla="*/ 75 h 112"/>
                    <a:gd name="T8" fmla="*/ 37 w 80"/>
                    <a:gd name="T9" fmla="*/ 88 h 112"/>
                    <a:gd name="T10" fmla="*/ 34 w 80"/>
                    <a:gd name="T11" fmla="*/ 109 h 112"/>
                    <a:gd name="T12" fmla="*/ 40 w 80"/>
                    <a:gd name="T13" fmla="*/ 112 h 112"/>
                    <a:gd name="T14" fmla="*/ 44 w 80"/>
                    <a:gd name="T15" fmla="*/ 91 h 112"/>
                    <a:gd name="T16" fmla="*/ 47 w 80"/>
                    <a:gd name="T17" fmla="*/ 75 h 112"/>
                    <a:gd name="T18" fmla="*/ 77 w 80"/>
                    <a:gd name="T19" fmla="*/ 47 h 112"/>
                    <a:gd name="T20" fmla="*/ 47 w 80"/>
                    <a:gd name="T21" fmla="*/ 4 h 112"/>
                    <a:gd name="T22" fmla="*/ 4 w 80"/>
                    <a:gd name="T23" fmla="*/ 35 h 112"/>
                    <a:gd name="T24" fmla="*/ 20 w 80"/>
                    <a:gd name="T25" fmla="*/ 69 h 112"/>
                    <a:gd name="T26" fmla="*/ 17 w 80"/>
                    <a:gd name="T27" fmla="*/ 78 h 112"/>
                    <a:gd name="T28" fmla="*/ 14 w 80"/>
                    <a:gd name="T29" fmla="*/ 106 h 112"/>
                    <a:gd name="T30" fmla="*/ 24 w 80"/>
                    <a:gd name="T31" fmla="*/ 109 h 112"/>
                    <a:gd name="T32" fmla="*/ 24 w 80"/>
                    <a:gd name="T33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4" y="78"/>
                      </a:moveTo>
                      <a:cubicBezTo>
                        <a:pt x="27" y="75"/>
                        <a:pt x="27" y="72"/>
                        <a:pt x="27" y="72"/>
                      </a:cubicBezTo>
                      <a:cubicBezTo>
                        <a:pt x="30" y="72"/>
                        <a:pt x="34" y="72"/>
                        <a:pt x="37" y="75"/>
                      </a:cubicBezTo>
                      <a:cubicBezTo>
                        <a:pt x="37" y="75"/>
                        <a:pt x="37" y="75"/>
                        <a:pt x="40" y="75"/>
                      </a:cubicBezTo>
                      <a:cubicBezTo>
                        <a:pt x="37" y="78"/>
                        <a:pt x="37" y="84"/>
                        <a:pt x="37" y="88"/>
                      </a:cubicBezTo>
                      <a:cubicBezTo>
                        <a:pt x="34" y="94"/>
                        <a:pt x="34" y="103"/>
                        <a:pt x="34" y="109"/>
                      </a:cubicBezTo>
                      <a:cubicBezTo>
                        <a:pt x="40" y="112"/>
                        <a:pt x="40" y="112"/>
                        <a:pt x="40" y="112"/>
                      </a:cubicBezTo>
                      <a:cubicBezTo>
                        <a:pt x="40" y="103"/>
                        <a:pt x="40" y="97"/>
                        <a:pt x="44" y="91"/>
                      </a:cubicBezTo>
                      <a:cubicBezTo>
                        <a:pt x="44" y="84"/>
                        <a:pt x="47" y="78"/>
                        <a:pt x="47" y="75"/>
                      </a:cubicBezTo>
                      <a:cubicBezTo>
                        <a:pt x="64" y="72"/>
                        <a:pt x="74" y="60"/>
                        <a:pt x="77" y="47"/>
                      </a:cubicBezTo>
                      <a:cubicBezTo>
                        <a:pt x="80" y="28"/>
                        <a:pt x="70" y="7"/>
                        <a:pt x="47" y="4"/>
                      </a:cubicBezTo>
                      <a:cubicBezTo>
                        <a:pt x="27" y="0"/>
                        <a:pt x="7" y="16"/>
                        <a:pt x="4" y="35"/>
                      </a:cubicBezTo>
                      <a:cubicBezTo>
                        <a:pt x="0" y="47"/>
                        <a:pt x="10" y="60"/>
                        <a:pt x="20" y="69"/>
                      </a:cubicBezTo>
                      <a:cubicBezTo>
                        <a:pt x="20" y="72"/>
                        <a:pt x="20" y="75"/>
                        <a:pt x="17" y="78"/>
                      </a:cubicBezTo>
                      <a:cubicBezTo>
                        <a:pt x="17" y="88"/>
                        <a:pt x="17" y="97"/>
                        <a:pt x="14" y="106"/>
                      </a:cubicBezTo>
                      <a:cubicBezTo>
                        <a:pt x="24" y="109"/>
                        <a:pt x="24" y="109"/>
                        <a:pt x="24" y="109"/>
                      </a:cubicBezTo>
                      <a:cubicBezTo>
                        <a:pt x="24" y="97"/>
                        <a:pt x="24" y="88"/>
                        <a:pt x="24" y="7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6" name="Freeform 1626"/>
                <p:cNvSpPr>
                  <a:spLocks/>
                </p:cNvSpPr>
                <p:nvPr/>
              </p:nvSpPr>
              <p:spPr bwMode="auto">
                <a:xfrm>
                  <a:off x="1904" y="2050"/>
                  <a:ext cx="9" cy="12"/>
                </a:xfrm>
                <a:custGeom>
                  <a:avLst/>
                  <a:gdLst>
                    <a:gd name="T0" fmla="*/ 3 w 9"/>
                    <a:gd name="T1" fmla="*/ 8 h 12"/>
                    <a:gd name="T2" fmla="*/ 3 w 9"/>
                    <a:gd name="T3" fmla="*/ 7 h 12"/>
                    <a:gd name="T4" fmla="*/ 4 w 9"/>
                    <a:gd name="T5" fmla="*/ 8 h 12"/>
                    <a:gd name="T6" fmla="*/ 4 w 9"/>
                    <a:gd name="T7" fmla="*/ 8 h 12"/>
                    <a:gd name="T8" fmla="*/ 4 w 9"/>
                    <a:gd name="T9" fmla="*/ 9 h 12"/>
                    <a:gd name="T10" fmla="*/ 4 w 9"/>
                    <a:gd name="T11" fmla="*/ 11 h 12"/>
                    <a:gd name="T12" fmla="*/ 4 w 9"/>
                    <a:gd name="T13" fmla="*/ 12 h 12"/>
                    <a:gd name="T14" fmla="*/ 5 w 9"/>
                    <a:gd name="T15" fmla="*/ 9 h 12"/>
                    <a:gd name="T16" fmla="*/ 5 w 9"/>
                    <a:gd name="T17" fmla="*/ 8 h 12"/>
                    <a:gd name="T18" fmla="*/ 8 w 9"/>
                    <a:gd name="T19" fmla="*/ 5 h 12"/>
                    <a:gd name="T20" fmla="*/ 5 w 9"/>
                    <a:gd name="T21" fmla="*/ 0 h 12"/>
                    <a:gd name="T22" fmla="*/ 1 w 9"/>
                    <a:gd name="T23" fmla="*/ 3 h 12"/>
                    <a:gd name="T24" fmla="*/ 2 w 9"/>
                    <a:gd name="T25" fmla="*/ 7 h 12"/>
                    <a:gd name="T26" fmla="*/ 2 w 9"/>
                    <a:gd name="T27" fmla="*/ 8 h 12"/>
                    <a:gd name="T28" fmla="*/ 2 w 9"/>
                    <a:gd name="T29" fmla="*/ 11 h 12"/>
                    <a:gd name="T30" fmla="*/ 3 w 9"/>
                    <a:gd name="T31" fmla="*/ 11 h 12"/>
                    <a:gd name="T32" fmla="*/ 3 w 9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3" y="8"/>
                      </a:move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7"/>
                        <a:pt x="4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9"/>
                        <a:pt x="4" y="9"/>
                      </a:cubicBezTo>
                      <a:cubicBezTo>
                        <a:pt x="4" y="10"/>
                        <a:pt x="4" y="11"/>
                        <a:pt x="4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5" y="9"/>
                      </a:cubicBezTo>
                      <a:cubicBezTo>
                        <a:pt x="5" y="9"/>
                        <a:pt x="5" y="8"/>
                        <a:pt x="5" y="8"/>
                      </a:cubicBezTo>
                      <a:cubicBezTo>
                        <a:pt x="7" y="7"/>
                        <a:pt x="8" y="6"/>
                        <a:pt x="8" y="5"/>
                      </a:cubicBezTo>
                      <a:cubicBezTo>
                        <a:pt x="9" y="3"/>
                        <a:pt x="7" y="0"/>
                        <a:pt x="5" y="0"/>
                      </a:cubicBezTo>
                      <a:cubicBezTo>
                        <a:pt x="3" y="0"/>
                        <a:pt x="1" y="1"/>
                        <a:pt x="1" y="3"/>
                      </a:cubicBez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2" y="9"/>
                        <a:pt x="2" y="10"/>
                        <a:pt x="2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0"/>
                        <a:pt x="3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7" name="Freeform 1627"/>
                <p:cNvSpPr>
                  <a:spLocks/>
                </p:cNvSpPr>
                <p:nvPr/>
              </p:nvSpPr>
              <p:spPr bwMode="auto">
                <a:xfrm>
                  <a:off x="1901" y="2062"/>
                  <a:ext cx="8" cy="11"/>
                </a:xfrm>
                <a:custGeom>
                  <a:avLst/>
                  <a:gdLst>
                    <a:gd name="T0" fmla="*/ 64 w 80"/>
                    <a:gd name="T1" fmla="*/ 45 h 112"/>
                    <a:gd name="T2" fmla="*/ 64 w 80"/>
                    <a:gd name="T3" fmla="*/ 39 h 112"/>
                    <a:gd name="T4" fmla="*/ 67 w 80"/>
                    <a:gd name="T5" fmla="*/ 7 h 112"/>
                    <a:gd name="T6" fmla="*/ 57 w 80"/>
                    <a:gd name="T7" fmla="*/ 4 h 112"/>
                    <a:gd name="T8" fmla="*/ 57 w 80"/>
                    <a:gd name="T9" fmla="*/ 39 h 112"/>
                    <a:gd name="T10" fmla="*/ 57 w 80"/>
                    <a:gd name="T11" fmla="*/ 42 h 112"/>
                    <a:gd name="T12" fmla="*/ 47 w 80"/>
                    <a:gd name="T13" fmla="*/ 39 h 112"/>
                    <a:gd name="T14" fmla="*/ 44 w 80"/>
                    <a:gd name="T15" fmla="*/ 39 h 112"/>
                    <a:gd name="T16" fmla="*/ 47 w 80"/>
                    <a:gd name="T17" fmla="*/ 29 h 112"/>
                    <a:gd name="T18" fmla="*/ 50 w 80"/>
                    <a:gd name="T19" fmla="*/ 4 h 112"/>
                    <a:gd name="T20" fmla="*/ 40 w 80"/>
                    <a:gd name="T21" fmla="*/ 0 h 112"/>
                    <a:gd name="T22" fmla="*/ 40 w 80"/>
                    <a:gd name="T23" fmla="*/ 26 h 112"/>
                    <a:gd name="T24" fmla="*/ 37 w 80"/>
                    <a:gd name="T25" fmla="*/ 39 h 112"/>
                    <a:gd name="T26" fmla="*/ 4 w 80"/>
                    <a:gd name="T27" fmla="*/ 68 h 112"/>
                    <a:gd name="T28" fmla="*/ 34 w 80"/>
                    <a:gd name="T29" fmla="*/ 109 h 112"/>
                    <a:gd name="T30" fmla="*/ 77 w 80"/>
                    <a:gd name="T31" fmla="*/ 80 h 112"/>
                    <a:gd name="T32" fmla="*/ 64 w 80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4" y="45"/>
                      </a:moveTo>
                      <a:cubicBezTo>
                        <a:pt x="64" y="42"/>
                        <a:pt x="64" y="42"/>
                        <a:pt x="64" y="39"/>
                      </a:cubicBezTo>
                      <a:cubicBezTo>
                        <a:pt x="67" y="29"/>
                        <a:pt x="67" y="16"/>
                        <a:pt x="67" y="7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60" y="16"/>
                        <a:pt x="57" y="26"/>
                        <a:pt x="57" y="39"/>
                      </a:cubicBezTo>
                      <a:cubicBezTo>
                        <a:pt x="57" y="39"/>
                        <a:pt x="57" y="42"/>
                        <a:pt x="57" y="42"/>
                      </a:cubicBezTo>
                      <a:cubicBezTo>
                        <a:pt x="54" y="39"/>
                        <a:pt x="50" y="39"/>
                        <a:pt x="47" y="39"/>
                      </a:cubicBezTo>
                      <a:cubicBezTo>
                        <a:pt x="47" y="39"/>
                        <a:pt x="44" y="39"/>
                        <a:pt x="44" y="39"/>
                      </a:cubicBezTo>
                      <a:cubicBezTo>
                        <a:pt x="47" y="36"/>
                        <a:pt x="47" y="32"/>
                        <a:pt x="47" y="29"/>
                      </a:cubicBezTo>
                      <a:cubicBezTo>
                        <a:pt x="47" y="20"/>
                        <a:pt x="47" y="10"/>
                        <a:pt x="50" y="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0" y="10"/>
                        <a:pt x="40" y="20"/>
                        <a:pt x="40" y="26"/>
                      </a:cubicBezTo>
                      <a:cubicBezTo>
                        <a:pt x="37" y="32"/>
                        <a:pt x="37" y="36"/>
                        <a:pt x="37" y="39"/>
                      </a:cubicBezTo>
                      <a:cubicBezTo>
                        <a:pt x="20" y="39"/>
                        <a:pt x="7" y="52"/>
                        <a:pt x="4" y="68"/>
                      </a:cubicBezTo>
                      <a:cubicBezTo>
                        <a:pt x="0" y="87"/>
                        <a:pt x="14" y="106"/>
                        <a:pt x="34" y="109"/>
                      </a:cubicBezTo>
                      <a:cubicBezTo>
                        <a:pt x="57" y="112"/>
                        <a:pt x="74" y="100"/>
                        <a:pt x="77" y="80"/>
                      </a:cubicBezTo>
                      <a:cubicBezTo>
                        <a:pt x="80" y="64"/>
                        <a:pt x="74" y="52"/>
                        <a:pt x="64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8" name="Freeform 1628"/>
                <p:cNvSpPr>
                  <a:spLocks/>
                </p:cNvSpPr>
                <p:nvPr/>
              </p:nvSpPr>
              <p:spPr bwMode="auto">
                <a:xfrm>
                  <a:off x="1901" y="2062"/>
                  <a:ext cx="8" cy="11"/>
                </a:xfrm>
                <a:custGeom>
                  <a:avLst/>
                  <a:gdLst>
                    <a:gd name="T0" fmla="*/ 6 w 8"/>
                    <a:gd name="T1" fmla="*/ 4 h 11"/>
                    <a:gd name="T2" fmla="*/ 6 w 8"/>
                    <a:gd name="T3" fmla="*/ 4 h 11"/>
                    <a:gd name="T4" fmla="*/ 7 w 8"/>
                    <a:gd name="T5" fmla="*/ 0 h 11"/>
                    <a:gd name="T6" fmla="*/ 6 w 8"/>
                    <a:gd name="T7" fmla="*/ 0 h 11"/>
                    <a:gd name="T8" fmla="*/ 6 w 8"/>
                    <a:gd name="T9" fmla="*/ 4 h 11"/>
                    <a:gd name="T10" fmla="*/ 6 w 8"/>
                    <a:gd name="T11" fmla="*/ 4 h 11"/>
                    <a:gd name="T12" fmla="*/ 5 w 8"/>
                    <a:gd name="T13" fmla="*/ 4 h 11"/>
                    <a:gd name="T14" fmla="*/ 4 w 8"/>
                    <a:gd name="T15" fmla="*/ 4 h 11"/>
                    <a:gd name="T16" fmla="*/ 5 w 8"/>
                    <a:gd name="T17" fmla="*/ 3 h 11"/>
                    <a:gd name="T18" fmla="*/ 5 w 8"/>
                    <a:gd name="T19" fmla="*/ 0 h 11"/>
                    <a:gd name="T20" fmla="*/ 4 w 8"/>
                    <a:gd name="T21" fmla="*/ 0 h 11"/>
                    <a:gd name="T22" fmla="*/ 4 w 8"/>
                    <a:gd name="T23" fmla="*/ 2 h 11"/>
                    <a:gd name="T24" fmla="*/ 4 w 8"/>
                    <a:gd name="T25" fmla="*/ 4 h 11"/>
                    <a:gd name="T26" fmla="*/ 0 w 8"/>
                    <a:gd name="T27" fmla="*/ 7 h 11"/>
                    <a:gd name="T28" fmla="*/ 3 w 8"/>
                    <a:gd name="T29" fmla="*/ 11 h 11"/>
                    <a:gd name="T30" fmla="*/ 8 w 8"/>
                    <a:gd name="T31" fmla="*/ 8 h 11"/>
                    <a:gd name="T32" fmla="*/ 6 w 8"/>
                    <a:gd name="T3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1">
                      <a:moveTo>
                        <a:pt x="6" y="4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3"/>
                        <a:pt x="7" y="1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2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2" y="4"/>
                        <a:pt x="0" y="5"/>
                        <a:pt x="0" y="7"/>
                      </a:cubicBezTo>
                      <a:cubicBezTo>
                        <a:pt x="0" y="9"/>
                        <a:pt x="1" y="11"/>
                        <a:pt x="3" y="11"/>
                      </a:cubicBezTo>
                      <a:cubicBezTo>
                        <a:pt x="6" y="11"/>
                        <a:pt x="8" y="10"/>
                        <a:pt x="8" y="8"/>
                      </a:cubicBezTo>
                      <a:cubicBezTo>
                        <a:pt x="8" y="6"/>
                        <a:pt x="8" y="5"/>
                        <a:pt x="6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9" name="Freeform 1629"/>
                <p:cNvSpPr>
                  <a:spLocks/>
                </p:cNvSpPr>
                <p:nvPr/>
              </p:nvSpPr>
              <p:spPr bwMode="auto">
                <a:xfrm>
                  <a:off x="1815" y="2529"/>
                  <a:ext cx="10" cy="12"/>
                </a:xfrm>
                <a:custGeom>
                  <a:avLst/>
                  <a:gdLst>
                    <a:gd name="T0" fmla="*/ 28 w 96"/>
                    <a:gd name="T1" fmla="*/ 77 h 112"/>
                    <a:gd name="T2" fmla="*/ 32 w 96"/>
                    <a:gd name="T3" fmla="*/ 71 h 112"/>
                    <a:gd name="T4" fmla="*/ 40 w 96"/>
                    <a:gd name="T5" fmla="*/ 74 h 112"/>
                    <a:gd name="T6" fmla="*/ 48 w 96"/>
                    <a:gd name="T7" fmla="*/ 74 h 112"/>
                    <a:gd name="T8" fmla="*/ 44 w 96"/>
                    <a:gd name="T9" fmla="*/ 87 h 112"/>
                    <a:gd name="T10" fmla="*/ 40 w 96"/>
                    <a:gd name="T11" fmla="*/ 109 h 112"/>
                    <a:gd name="T12" fmla="*/ 48 w 96"/>
                    <a:gd name="T13" fmla="*/ 112 h 112"/>
                    <a:gd name="T14" fmla="*/ 52 w 96"/>
                    <a:gd name="T15" fmla="*/ 90 h 112"/>
                    <a:gd name="T16" fmla="*/ 56 w 96"/>
                    <a:gd name="T17" fmla="*/ 74 h 112"/>
                    <a:gd name="T18" fmla="*/ 92 w 96"/>
                    <a:gd name="T19" fmla="*/ 42 h 112"/>
                    <a:gd name="T20" fmla="*/ 56 w 96"/>
                    <a:gd name="T21" fmla="*/ 0 h 112"/>
                    <a:gd name="T22" fmla="*/ 4 w 96"/>
                    <a:gd name="T23" fmla="*/ 32 h 112"/>
                    <a:gd name="T24" fmla="*/ 24 w 96"/>
                    <a:gd name="T25" fmla="*/ 68 h 112"/>
                    <a:gd name="T26" fmla="*/ 20 w 96"/>
                    <a:gd name="T27" fmla="*/ 77 h 112"/>
                    <a:gd name="T28" fmla="*/ 20 w 96"/>
                    <a:gd name="T29" fmla="*/ 109 h 112"/>
                    <a:gd name="T30" fmla="*/ 28 w 96"/>
                    <a:gd name="T31" fmla="*/ 109 h 112"/>
                    <a:gd name="T32" fmla="*/ 28 w 96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28" y="77"/>
                      </a:moveTo>
                      <a:cubicBezTo>
                        <a:pt x="28" y="77"/>
                        <a:pt x="32" y="74"/>
                        <a:pt x="32" y="71"/>
                      </a:cubicBezTo>
                      <a:cubicBezTo>
                        <a:pt x="32" y="71"/>
                        <a:pt x="40" y="74"/>
                        <a:pt x="40" y="74"/>
                      </a:cubicBezTo>
                      <a:cubicBezTo>
                        <a:pt x="44" y="74"/>
                        <a:pt x="44" y="74"/>
                        <a:pt x="48" y="74"/>
                      </a:cubicBezTo>
                      <a:cubicBezTo>
                        <a:pt x="44" y="80"/>
                        <a:pt x="44" y="84"/>
                        <a:pt x="44" y="87"/>
                      </a:cubicBezTo>
                      <a:cubicBezTo>
                        <a:pt x="40" y="93"/>
                        <a:pt x="40" y="103"/>
                        <a:pt x="40" y="109"/>
                      </a:cubicBezTo>
                      <a:cubicBezTo>
                        <a:pt x="48" y="112"/>
                        <a:pt x="48" y="112"/>
                        <a:pt x="48" y="112"/>
                      </a:cubicBezTo>
                      <a:cubicBezTo>
                        <a:pt x="48" y="103"/>
                        <a:pt x="48" y="96"/>
                        <a:pt x="52" y="90"/>
                      </a:cubicBezTo>
                      <a:cubicBezTo>
                        <a:pt x="52" y="84"/>
                        <a:pt x="56" y="77"/>
                        <a:pt x="56" y="74"/>
                      </a:cubicBezTo>
                      <a:cubicBezTo>
                        <a:pt x="72" y="71"/>
                        <a:pt x="88" y="58"/>
                        <a:pt x="92" y="42"/>
                      </a:cubicBezTo>
                      <a:cubicBezTo>
                        <a:pt x="96" y="23"/>
                        <a:pt x="80" y="4"/>
                        <a:pt x="56" y="0"/>
                      </a:cubicBezTo>
                      <a:cubicBezTo>
                        <a:pt x="28" y="0"/>
                        <a:pt x="4" y="13"/>
                        <a:pt x="4" y="32"/>
                      </a:cubicBezTo>
                      <a:cubicBezTo>
                        <a:pt x="0" y="48"/>
                        <a:pt x="8" y="61"/>
                        <a:pt x="24" y="68"/>
                      </a:cubicBezTo>
                      <a:cubicBezTo>
                        <a:pt x="24" y="71"/>
                        <a:pt x="20" y="74"/>
                        <a:pt x="20" y="77"/>
                      </a:cubicBezTo>
                      <a:cubicBezTo>
                        <a:pt x="20" y="87"/>
                        <a:pt x="20" y="100"/>
                        <a:pt x="20" y="109"/>
                      </a:cubicBezTo>
                      <a:cubicBezTo>
                        <a:pt x="28" y="109"/>
                        <a:pt x="28" y="109"/>
                        <a:pt x="28" y="109"/>
                      </a:cubicBezTo>
                      <a:cubicBezTo>
                        <a:pt x="28" y="100"/>
                        <a:pt x="28" y="90"/>
                        <a:pt x="28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0" name="Freeform 1630"/>
                <p:cNvSpPr>
                  <a:spLocks/>
                </p:cNvSpPr>
                <p:nvPr/>
              </p:nvSpPr>
              <p:spPr bwMode="auto">
                <a:xfrm>
                  <a:off x="1815" y="2529"/>
                  <a:ext cx="10" cy="12"/>
                </a:xfrm>
                <a:custGeom>
                  <a:avLst/>
                  <a:gdLst>
                    <a:gd name="T0" fmla="*/ 2 w 10"/>
                    <a:gd name="T1" fmla="*/ 9 h 12"/>
                    <a:gd name="T2" fmla="*/ 3 w 10"/>
                    <a:gd name="T3" fmla="*/ 8 h 12"/>
                    <a:gd name="T4" fmla="*/ 4 w 10"/>
                    <a:gd name="T5" fmla="*/ 8 h 12"/>
                    <a:gd name="T6" fmla="*/ 5 w 10"/>
                    <a:gd name="T7" fmla="*/ 8 h 12"/>
                    <a:gd name="T8" fmla="*/ 4 w 10"/>
                    <a:gd name="T9" fmla="*/ 10 h 12"/>
                    <a:gd name="T10" fmla="*/ 4 w 10"/>
                    <a:gd name="T11" fmla="*/ 12 h 12"/>
                    <a:gd name="T12" fmla="*/ 5 w 10"/>
                    <a:gd name="T13" fmla="*/ 12 h 12"/>
                    <a:gd name="T14" fmla="*/ 5 w 10"/>
                    <a:gd name="T15" fmla="*/ 10 h 12"/>
                    <a:gd name="T16" fmla="*/ 5 w 10"/>
                    <a:gd name="T17" fmla="*/ 8 h 12"/>
                    <a:gd name="T18" fmla="*/ 9 w 10"/>
                    <a:gd name="T19" fmla="*/ 5 h 12"/>
                    <a:gd name="T20" fmla="*/ 5 w 10"/>
                    <a:gd name="T21" fmla="*/ 0 h 12"/>
                    <a:gd name="T22" fmla="*/ 0 w 10"/>
                    <a:gd name="T23" fmla="*/ 4 h 12"/>
                    <a:gd name="T24" fmla="*/ 2 w 10"/>
                    <a:gd name="T25" fmla="*/ 8 h 12"/>
                    <a:gd name="T26" fmla="*/ 2 w 10"/>
                    <a:gd name="T27" fmla="*/ 9 h 12"/>
                    <a:gd name="T28" fmla="*/ 2 w 10"/>
                    <a:gd name="T29" fmla="*/ 12 h 12"/>
                    <a:gd name="T30" fmla="*/ 2 w 10"/>
                    <a:gd name="T31" fmla="*/ 12 h 12"/>
                    <a:gd name="T32" fmla="*/ 2 w 10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2" y="9"/>
                      </a:moveTo>
                      <a:cubicBezTo>
                        <a:pt x="2" y="9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1"/>
                        <a:pt x="5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8"/>
                        <a:pt x="9" y="7"/>
                        <a:pt x="9" y="5"/>
                      </a:cubicBezTo>
                      <a:cubicBezTo>
                        <a:pt x="10" y="3"/>
                        <a:pt x="8" y="1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0" y="7"/>
                        <a:pt x="2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1" name="Freeform 1631"/>
                <p:cNvSpPr>
                  <a:spLocks/>
                </p:cNvSpPr>
                <p:nvPr/>
              </p:nvSpPr>
              <p:spPr bwMode="auto">
                <a:xfrm>
                  <a:off x="1811" y="2541"/>
                  <a:ext cx="10" cy="12"/>
                </a:xfrm>
                <a:custGeom>
                  <a:avLst/>
                  <a:gdLst>
                    <a:gd name="T0" fmla="*/ 76 w 96"/>
                    <a:gd name="T1" fmla="*/ 43 h 112"/>
                    <a:gd name="T2" fmla="*/ 76 w 96"/>
                    <a:gd name="T3" fmla="*/ 37 h 112"/>
                    <a:gd name="T4" fmla="*/ 76 w 96"/>
                    <a:gd name="T5" fmla="*/ 4 h 112"/>
                    <a:gd name="T6" fmla="*/ 68 w 96"/>
                    <a:gd name="T7" fmla="*/ 0 h 112"/>
                    <a:gd name="T8" fmla="*/ 68 w 96"/>
                    <a:gd name="T9" fmla="*/ 37 h 112"/>
                    <a:gd name="T10" fmla="*/ 64 w 96"/>
                    <a:gd name="T11" fmla="*/ 40 h 112"/>
                    <a:gd name="T12" fmla="*/ 56 w 96"/>
                    <a:gd name="T13" fmla="*/ 40 h 112"/>
                    <a:gd name="T14" fmla="*/ 52 w 96"/>
                    <a:gd name="T15" fmla="*/ 37 h 112"/>
                    <a:gd name="T16" fmla="*/ 56 w 96"/>
                    <a:gd name="T17" fmla="*/ 27 h 112"/>
                    <a:gd name="T18" fmla="*/ 56 w 96"/>
                    <a:gd name="T19" fmla="*/ 0 h 112"/>
                    <a:gd name="T20" fmla="*/ 44 w 96"/>
                    <a:gd name="T21" fmla="*/ 0 h 112"/>
                    <a:gd name="T22" fmla="*/ 44 w 96"/>
                    <a:gd name="T23" fmla="*/ 27 h 112"/>
                    <a:gd name="T24" fmla="*/ 44 w 96"/>
                    <a:gd name="T25" fmla="*/ 37 h 112"/>
                    <a:gd name="T26" fmla="*/ 4 w 96"/>
                    <a:gd name="T27" fmla="*/ 70 h 112"/>
                    <a:gd name="T28" fmla="*/ 44 w 96"/>
                    <a:gd name="T29" fmla="*/ 109 h 112"/>
                    <a:gd name="T30" fmla="*/ 92 w 96"/>
                    <a:gd name="T31" fmla="*/ 80 h 112"/>
                    <a:gd name="T32" fmla="*/ 76 w 96"/>
                    <a:gd name="T33" fmla="*/ 4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6" y="43"/>
                      </a:moveTo>
                      <a:cubicBezTo>
                        <a:pt x="76" y="43"/>
                        <a:pt x="76" y="40"/>
                        <a:pt x="76" y="37"/>
                      </a:cubicBezTo>
                      <a:cubicBezTo>
                        <a:pt x="76" y="27"/>
                        <a:pt x="76" y="14"/>
                        <a:pt x="76" y="4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8" y="14"/>
                        <a:pt x="68" y="24"/>
                        <a:pt x="68" y="37"/>
                      </a:cubicBezTo>
                      <a:cubicBezTo>
                        <a:pt x="64" y="37"/>
                        <a:pt x="64" y="40"/>
                        <a:pt x="64" y="40"/>
                      </a:cubicBezTo>
                      <a:cubicBezTo>
                        <a:pt x="64" y="40"/>
                        <a:pt x="60" y="40"/>
                        <a:pt x="56" y="40"/>
                      </a:cubicBezTo>
                      <a:cubicBezTo>
                        <a:pt x="56" y="37"/>
                        <a:pt x="52" y="37"/>
                        <a:pt x="52" y="37"/>
                      </a:cubicBezTo>
                      <a:cubicBezTo>
                        <a:pt x="52" y="33"/>
                        <a:pt x="52" y="30"/>
                        <a:pt x="56" y="27"/>
                      </a:cubicBezTo>
                      <a:cubicBezTo>
                        <a:pt x="56" y="20"/>
                        <a:pt x="56" y="10"/>
                        <a:pt x="56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8" y="7"/>
                        <a:pt x="44" y="17"/>
                        <a:pt x="44" y="27"/>
                      </a:cubicBezTo>
                      <a:cubicBezTo>
                        <a:pt x="44" y="30"/>
                        <a:pt x="44" y="33"/>
                        <a:pt x="44" y="37"/>
                      </a:cubicBezTo>
                      <a:cubicBezTo>
                        <a:pt x="24" y="40"/>
                        <a:pt x="8" y="53"/>
                        <a:pt x="4" y="70"/>
                      </a:cubicBezTo>
                      <a:cubicBezTo>
                        <a:pt x="0" y="89"/>
                        <a:pt x="20" y="106"/>
                        <a:pt x="44" y="109"/>
                      </a:cubicBezTo>
                      <a:cubicBezTo>
                        <a:pt x="68" y="112"/>
                        <a:pt x="88" y="99"/>
                        <a:pt x="92" y="80"/>
                      </a:cubicBezTo>
                      <a:cubicBezTo>
                        <a:pt x="96" y="63"/>
                        <a:pt x="88" y="50"/>
                        <a:pt x="76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2" name="Freeform 1632"/>
                <p:cNvSpPr>
                  <a:spLocks/>
                </p:cNvSpPr>
                <p:nvPr/>
              </p:nvSpPr>
              <p:spPr bwMode="auto">
                <a:xfrm>
                  <a:off x="1811" y="2541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4 h 12"/>
                    <a:gd name="T4" fmla="*/ 8 w 10"/>
                    <a:gd name="T5" fmla="*/ 1 h 12"/>
                    <a:gd name="T6" fmla="*/ 7 w 10"/>
                    <a:gd name="T7" fmla="*/ 0 h 12"/>
                    <a:gd name="T8" fmla="*/ 7 w 10"/>
                    <a:gd name="T9" fmla="*/ 4 h 12"/>
                    <a:gd name="T10" fmla="*/ 7 w 10"/>
                    <a:gd name="T11" fmla="*/ 4 h 12"/>
                    <a:gd name="T12" fmla="*/ 6 w 10"/>
                    <a:gd name="T13" fmla="*/ 4 h 12"/>
                    <a:gd name="T14" fmla="*/ 6 w 10"/>
                    <a:gd name="T15" fmla="*/ 4 h 12"/>
                    <a:gd name="T16" fmla="*/ 6 w 10"/>
                    <a:gd name="T17" fmla="*/ 3 h 12"/>
                    <a:gd name="T18" fmla="*/ 6 w 10"/>
                    <a:gd name="T19" fmla="*/ 0 h 12"/>
                    <a:gd name="T20" fmla="*/ 5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1 w 10"/>
                    <a:gd name="T27" fmla="*/ 8 h 12"/>
                    <a:gd name="T28" fmla="*/ 5 w 10"/>
                    <a:gd name="T29" fmla="*/ 12 h 12"/>
                    <a:gd name="T30" fmla="*/ 10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8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2"/>
                        <a:pt x="7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3" y="4"/>
                        <a:pt x="1" y="6"/>
                        <a:pt x="1" y="8"/>
                      </a:cubicBezTo>
                      <a:cubicBezTo>
                        <a:pt x="0" y="10"/>
                        <a:pt x="2" y="11"/>
                        <a:pt x="5" y="12"/>
                      </a:cubicBezTo>
                      <a:cubicBezTo>
                        <a:pt x="7" y="12"/>
                        <a:pt x="9" y="11"/>
                        <a:pt x="10" y="9"/>
                      </a:cubicBezTo>
                      <a:cubicBezTo>
                        <a:pt x="10" y="7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3" name="Freeform 1633"/>
                <p:cNvSpPr>
                  <a:spLocks/>
                </p:cNvSpPr>
                <p:nvPr/>
              </p:nvSpPr>
              <p:spPr bwMode="auto">
                <a:xfrm>
                  <a:off x="1894" y="2048"/>
                  <a:ext cx="8" cy="12"/>
                </a:xfrm>
                <a:custGeom>
                  <a:avLst/>
                  <a:gdLst>
                    <a:gd name="T0" fmla="*/ 27 w 80"/>
                    <a:gd name="T1" fmla="*/ 78 h 112"/>
                    <a:gd name="T2" fmla="*/ 27 w 80"/>
                    <a:gd name="T3" fmla="*/ 72 h 112"/>
                    <a:gd name="T4" fmla="*/ 37 w 80"/>
                    <a:gd name="T5" fmla="*/ 75 h 112"/>
                    <a:gd name="T6" fmla="*/ 40 w 80"/>
                    <a:gd name="T7" fmla="*/ 75 h 112"/>
                    <a:gd name="T8" fmla="*/ 37 w 80"/>
                    <a:gd name="T9" fmla="*/ 88 h 112"/>
                    <a:gd name="T10" fmla="*/ 34 w 80"/>
                    <a:gd name="T11" fmla="*/ 109 h 112"/>
                    <a:gd name="T12" fmla="*/ 44 w 80"/>
                    <a:gd name="T13" fmla="*/ 112 h 112"/>
                    <a:gd name="T14" fmla="*/ 44 w 80"/>
                    <a:gd name="T15" fmla="*/ 91 h 112"/>
                    <a:gd name="T16" fmla="*/ 47 w 80"/>
                    <a:gd name="T17" fmla="*/ 75 h 112"/>
                    <a:gd name="T18" fmla="*/ 77 w 80"/>
                    <a:gd name="T19" fmla="*/ 44 h 112"/>
                    <a:gd name="T20" fmla="*/ 47 w 80"/>
                    <a:gd name="T21" fmla="*/ 4 h 112"/>
                    <a:gd name="T22" fmla="*/ 4 w 80"/>
                    <a:gd name="T23" fmla="*/ 35 h 112"/>
                    <a:gd name="T24" fmla="*/ 20 w 80"/>
                    <a:gd name="T25" fmla="*/ 69 h 112"/>
                    <a:gd name="T26" fmla="*/ 17 w 80"/>
                    <a:gd name="T27" fmla="*/ 78 h 112"/>
                    <a:gd name="T28" fmla="*/ 17 w 80"/>
                    <a:gd name="T29" fmla="*/ 106 h 112"/>
                    <a:gd name="T30" fmla="*/ 24 w 80"/>
                    <a:gd name="T31" fmla="*/ 109 h 112"/>
                    <a:gd name="T32" fmla="*/ 27 w 80"/>
                    <a:gd name="T33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7" y="78"/>
                      </a:moveTo>
                      <a:cubicBezTo>
                        <a:pt x="27" y="75"/>
                        <a:pt x="27" y="75"/>
                        <a:pt x="27" y="72"/>
                      </a:cubicBezTo>
                      <a:cubicBezTo>
                        <a:pt x="30" y="72"/>
                        <a:pt x="34" y="75"/>
                        <a:pt x="37" y="75"/>
                      </a:cubicBezTo>
                      <a:cubicBezTo>
                        <a:pt x="37" y="75"/>
                        <a:pt x="37" y="75"/>
                        <a:pt x="40" y="75"/>
                      </a:cubicBezTo>
                      <a:cubicBezTo>
                        <a:pt x="37" y="78"/>
                        <a:pt x="37" y="84"/>
                        <a:pt x="37" y="88"/>
                      </a:cubicBezTo>
                      <a:cubicBezTo>
                        <a:pt x="34" y="94"/>
                        <a:pt x="34" y="103"/>
                        <a:pt x="34" y="109"/>
                      </a:cubicBezTo>
                      <a:cubicBezTo>
                        <a:pt x="44" y="112"/>
                        <a:pt x="44" y="112"/>
                        <a:pt x="44" y="112"/>
                      </a:cubicBezTo>
                      <a:cubicBezTo>
                        <a:pt x="44" y="103"/>
                        <a:pt x="40" y="97"/>
                        <a:pt x="44" y="91"/>
                      </a:cubicBezTo>
                      <a:cubicBezTo>
                        <a:pt x="44" y="84"/>
                        <a:pt x="47" y="78"/>
                        <a:pt x="47" y="75"/>
                      </a:cubicBezTo>
                      <a:cubicBezTo>
                        <a:pt x="64" y="72"/>
                        <a:pt x="74" y="60"/>
                        <a:pt x="77" y="44"/>
                      </a:cubicBezTo>
                      <a:cubicBezTo>
                        <a:pt x="80" y="25"/>
                        <a:pt x="67" y="7"/>
                        <a:pt x="47" y="4"/>
                      </a:cubicBezTo>
                      <a:cubicBezTo>
                        <a:pt x="27" y="0"/>
                        <a:pt x="7" y="16"/>
                        <a:pt x="4" y="35"/>
                      </a:cubicBezTo>
                      <a:cubicBezTo>
                        <a:pt x="0" y="50"/>
                        <a:pt x="10" y="63"/>
                        <a:pt x="20" y="69"/>
                      </a:cubicBezTo>
                      <a:cubicBezTo>
                        <a:pt x="20" y="72"/>
                        <a:pt x="20" y="75"/>
                        <a:pt x="17" y="78"/>
                      </a:cubicBezTo>
                      <a:cubicBezTo>
                        <a:pt x="17" y="88"/>
                        <a:pt x="17" y="100"/>
                        <a:pt x="17" y="106"/>
                      </a:cubicBezTo>
                      <a:cubicBezTo>
                        <a:pt x="24" y="109"/>
                        <a:pt x="24" y="109"/>
                        <a:pt x="24" y="109"/>
                      </a:cubicBezTo>
                      <a:cubicBezTo>
                        <a:pt x="24" y="97"/>
                        <a:pt x="24" y="88"/>
                        <a:pt x="27" y="78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4" name="Freeform 1634"/>
                <p:cNvSpPr>
                  <a:spLocks/>
                </p:cNvSpPr>
                <p:nvPr/>
              </p:nvSpPr>
              <p:spPr bwMode="auto">
                <a:xfrm>
                  <a:off x="1894" y="2048"/>
                  <a:ext cx="8" cy="12"/>
                </a:xfrm>
                <a:custGeom>
                  <a:avLst/>
                  <a:gdLst>
                    <a:gd name="T0" fmla="*/ 3 w 8"/>
                    <a:gd name="T1" fmla="*/ 8 h 12"/>
                    <a:gd name="T2" fmla="*/ 3 w 8"/>
                    <a:gd name="T3" fmla="*/ 8 h 12"/>
                    <a:gd name="T4" fmla="*/ 4 w 8"/>
                    <a:gd name="T5" fmla="*/ 8 h 12"/>
                    <a:gd name="T6" fmla="*/ 4 w 8"/>
                    <a:gd name="T7" fmla="*/ 8 h 12"/>
                    <a:gd name="T8" fmla="*/ 4 w 8"/>
                    <a:gd name="T9" fmla="*/ 9 h 12"/>
                    <a:gd name="T10" fmla="*/ 4 w 8"/>
                    <a:gd name="T11" fmla="*/ 12 h 12"/>
                    <a:gd name="T12" fmla="*/ 5 w 8"/>
                    <a:gd name="T13" fmla="*/ 12 h 12"/>
                    <a:gd name="T14" fmla="*/ 5 w 8"/>
                    <a:gd name="T15" fmla="*/ 10 h 12"/>
                    <a:gd name="T16" fmla="*/ 5 w 8"/>
                    <a:gd name="T17" fmla="*/ 8 h 12"/>
                    <a:gd name="T18" fmla="*/ 8 w 8"/>
                    <a:gd name="T19" fmla="*/ 5 h 12"/>
                    <a:gd name="T20" fmla="*/ 5 w 8"/>
                    <a:gd name="T21" fmla="*/ 0 h 12"/>
                    <a:gd name="T22" fmla="*/ 0 w 8"/>
                    <a:gd name="T23" fmla="*/ 4 h 12"/>
                    <a:gd name="T24" fmla="*/ 2 w 8"/>
                    <a:gd name="T25" fmla="*/ 7 h 12"/>
                    <a:gd name="T26" fmla="*/ 2 w 8"/>
                    <a:gd name="T27" fmla="*/ 8 h 12"/>
                    <a:gd name="T28" fmla="*/ 2 w 8"/>
                    <a:gd name="T29" fmla="*/ 11 h 12"/>
                    <a:gd name="T30" fmla="*/ 2 w 8"/>
                    <a:gd name="T31" fmla="*/ 12 h 12"/>
                    <a:gd name="T32" fmla="*/ 3 w 8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9"/>
                        <a:pt x="4" y="9"/>
                      </a:cubicBezTo>
                      <a:cubicBezTo>
                        <a:pt x="4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4" y="10"/>
                        <a:pt x="5" y="10"/>
                      </a:cubicBezTo>
                      <a:cubicBezTo>
                        <a:pt x="5" y="9"/>
                        <a:pt x="5" y="8"/>
                        <a:pt x="5" y="8"/>
                      </a:cubicBezTo>
                      <a:cubicBezTo>
                        <a:pt x="7" y="8"/>
                        <a:pt x="8" y="6"/>
                        <a:pt x="8" y="5"/>
                      </a:cubicBezTo>
                      <a:cubicBezTo>
                        <a:pt x="8" y="3"/>
                        <a:pt x="7" y="1"/>
                        <a:pt x="5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5"/>
                        <a:pt x="1" y="7"/>
                        <a:pt x="2" y="7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0"/>
                        <a:pt x="2" y="9"/>
                        <a:pt x="3" y="8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5" name="Freeform 1635"/>
                <p:cNvSpPr>
                  <a:spLocks/>
                </p:cNvSpPr>
                <p:nvPr/>
              </p:nvSpPr>
              <p:spPr bwMode="auto">
                <a:xfrm>
                  <a:off x="1891" y="2060"/>
                  <a:ext cx="10" cy="13"/>
                </a:xfrm>
                <a:custGeom>
                  <a:avLst/>
                  <a:gdLst>
                    <a:gd name="T0" fmla="*/ 76 w 96"/>
                    <a:gd name="T1" fmla="*/ 52 h 128"/>
                    <a:gd name="T2" fmla="*/ 76 w 96"/>
                    <a:gd name="T3" fmla="*/ 44 h 128"/>
                    <a:gd name="T4" fmla="*/ 76 w 96"/>
                    <a:gd name="T5" fmla="*/ 4 h 128"/>
                    <a:gd name="T6" fmla="*/ 68 w 96"/>
                    <a:gd name="T7" fmla="*/ 4 h 128"/>
                    <a:gd name="T8" fmla="*/ 68 w 96"/>
                    <a:gd name="T9" fmla="*/ 44 h 128"/>
                    <a:gd name="T10" fmla="*/ 68 w 96"/>
                    <a:gd name="T11" fmla="*/ 48 h 128"/>
                    <a:gd name="T12" fmla="*/ 56 w 96"/>
                    <a:gd name="T13" fmla="*/ 44 h 128"/>
                    <a:gd name="T14" fmla="*/ 52 w 96"/>
                    <a:gd name="T15" fmla="*/ 44 h 128"/>
                    <a:gd name="T16" fmla="*/ 56 w 96"/>
                    <a:gd name="T17" fmla="*/ 33 h 128"/>
                    <a:gd name="T18" fmla="*/ 56 w 96"/>
                    <a:gd name="T19" fmla="*/ 4 h 128"/>
                    <a:gd name="T20" fmla="*/ 48 w 96"/>
                    <a:gd name="T21" fmla="*/ 0 h 128"/>
                    <a:gd name="T22" fmla="*/ 44 w 96"/>
                    <a:gd name="T23" fmla="*/ 33 h 128"/>
                    <a:gd name="T24" fmla="*/ 44 w 96"/>
                    <a:gd name="T25" fmla="*/ 44 h 128"/>
                    <a:gd name="T26" fmla="*/ 4 w 96"/>
                    <a:gd name="T27" fmla="*/ 81 h 128"/>
                    <a:gd name="T28" fmla="*/ 44 w 96"/>
                    <a:gd name="T29" fmla="*/ 125 h 128"/>
                    <a:gd name="T30" fmla="*/ 92 w 96"/>
                    <a:gd name="T31" fmla="*/ 92 h 128"/>
                    <a:gd name="T32" fmla="*/ 76 w 96"/>
                    <a:gd name="T33" fmla="*/ 5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28">
                      <a:moveTo>
                        <a:pt x="76" y="52"/>
                      </a:moveTo>
                      <a:cubicBezTo>
                        <a:pt x="76" y="48"/>
                        <a:pt x="76" y="48"/>
                        <a:pt x="76" y="44"/>
                      </a:cubicBezTo>
                      <a:cubicBezTo>
                        <a:pt x="80" y="33"/>
                        <a:pt x="76" y="19"/>
                        <a:pt x="76" y="4"/>
                      </a:cubicBezTo>
                      <a:cubicBezTo>
                        <a:pt x="68" y="4"/>
                        <a:pt x="68" y="4"/>
                        <a:pt x="68" y="4"/>
                      </a:cubicBezTo>
                      <a:cubicBezTo>
                        <a:pt x="68" y="19"/>
                        <a:pt x="68" y="30"/>
                        <a:pt x="68" y="44"/>
                      </a:cubicBezTo>
                      <a:cubicBezTo>
                        <a:pt x="68" y="44"/>
                        <a:pt x="68" y="48"/>
                        <a:pt x="68" y="48"/>
                      </a:cubicBezTo>
                      <a:cubicBezTo>
                        <a:pt x="64" y="48"/>
                        <a:pt x="60" y="44"/>
                        <a:pt x="56" y="44"/>
                      </a:cubicBezTo>
                      <a:cubicBezTo>
                        <a:pt x="56" y="44"/>
                        <a:pt x="52" y="44"/>
                        <a:pt x="52" y="44"/>
                      </a:cubicBezTo>
                      <a:cubicBezTo>
                        <a:pt x="56" y="41"/>
                        <a:pt x="56" y="37"/>
                        <a:pt x="56" y="33"/>
                      </a:cubicBezTo>
                      <a:cubicBezTo>
                        <a:pt x="56" y="26"/>
                        <a:pt x="56" y="15"/>
                        <a:pt x="56" y="4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11"/>
                        <a:pt x="48" y="22"/>
                        <a:pt x="44" y="33"/>
                      </a:cubicBezTo>
                      <a:cubicBezTo>
                        <a:pt x="44" y="37"/>
                        <a:pt x="44" y="41"/>
                        <a:pt x="44" y="44"/>
                      </a:cubicBezTo>
                      <a:cubicBezTo>
                        <a:pt x="24" y="48"/>
                        <a:pt x="8" y="63"/>
                        <a:pt x="4" y="81"/>
                      </a:cubicBezTo>
                      <a:cubicBezTo>
                        <a:pt x="0" y="103"/>
                        <a:pt x="20" y="121"/>
                        <a:pt x="44" y="125"/>
                      </a:cubicBezTo>
                      <a:cubicBezTo>
                        <a:pt x="68" y="128"/>
                        <a:pt x="92" y="114"/>
                        <a:pt x="92" y="92"/>
                      </a:cubicBezTo>
                      <a:cubicBezTo>
                        <a:pt x="96" y="74"/>
                        <a:pt x="88" y="59"/>
                        <a:pt x="76" y="5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6" name="Freeform 1636"/>
                <p:cNvSpPr>
                  <a:spLocks/>
                </p:cNvSpPr>
                <p:nvPr/>
              </p:nvSpPr>
              <p:spPr bwMode="auto">
                <a:xfrm>
                  <a:off x="1891" y="2060"/>
                  <a:ext cx="10" cy="13"/>
                </a:xfrm>
                <a:custGeom>
                  <a:avLst/>
                  <a:gdLst>
                    <a:gd name="T0" fmla="*/ 8 w 10"/>
                    <a:gd name="T1" fmla="*/ 5 h 13"/>
                    <a:gd name="T2" fmla="*/ 8 w 10"/>
                    <a:gd name="T3" fmla="*/ 5 h 13"/>
                    <a:gd name="T4" fmla="*/ 8 w 10"/>
                    <a:gd name="T5" fmla="*/ 0 h 13"/>
                    <a:gd name="T6" fmla="*/ 7 w 10"/>
                    <a:gd name="T7" fmla="*/ 0 h 13"/>
                    <a:gd name="T8" fmla="*/ 7 w 10"/>
                    <a:gd name="T9" fmla="*/ 5 h 13"/>
                    <a:gd name="T10" fmla="*/ 7 w 10"/>
                    <a:gd name="T11" fmla="*/ 5 h 13"/>
                    <a:gd name="T12" fmla="*/ 5 w 10"/>
                    <a:gd name="T13" fmla="*/ 5 h 13"/>
                    <a:gd name="T14" fmla="*/ 5 w 10"/>
                    <a:gd name="T15" fmla="*/ 5 h 13"/>
                    <a:gd name="T16" fmla="*/ 5 w 10"/>
                    <a:gd name="T17" fmla="*/ 3 h 13"/>
                    <a:gd name="T18" fmla="*/ 5 w 10"/>
                    <a:gd name="T19" fmla="*/ 0 h 13"/>
                    <a:gd name="T20" fmla="*/ 5 w 10"/>
                    <a:gd name="T21" fmla="*/ 0 h 13"/>
                    <a:gd name="T22" fmla="*/ 4 w 10"/>
                    <a:gd name="T23" fmla="*/ 3 h 13"/>
                    <a:gd name="T24" fmla="*/ 4 w 10"/>
                    <a:gd name="T25" fmla="*/ 5 h 13"/>
                    <a:gd name="T26" fmla="*/ 0 w 10"/>
                    <a:gd name="T27" fmla="*/ 8 h 13"/>
                    <a:gd name="T28" fmla="*/ 4 w 10"/>
                    <a:gd name="T29" fmla="*/ 13 h 13"/>
                    <a:gd name="T30" fmla="*/ 9 w 10"/>
                    <a:gd name="T31" fmla="*/ 10 h 13"/>
                    <a:gd name="T32" fmla="*/ 8 w 10"/>
                    <a:gd name="T33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3">
                      <a:moveTo>
                        <a:pt x="8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2"/>
                        <a:pt x="7" y="3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5"/>
                        <a:pt x="6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4" y="3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2" y="5"/>
                        <a:pt x="0" y="7"/>
                        <a:pt x="0" y="8"/>
                      </a:cubicBezTo>
                      <a:cubicBezTo>
                        <a:pt x="0" y="11"/>
                        <a:pt x="2" y="13"/>
                        <a:pt x="4" y="13"/>
                      </a:cubicBezTo>
                      <a:cubicBezTo>
                        <a:pt x="7" y="13"/>
                        <a:pt x="9" y="12"/>
                        <a:pt x="9" y="10"/>
                      </a:cubicBezTo>
                      <a:cubicBezTo>
                        <a:pt x="10" y="8"/>
                        <a:pt x="9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7" name="Freeform 1637"/>
                <p:cNvSpPr>
                  <a:spLocks/>
                </p:cNvSpPr>
                <p:nvPr/>
              </p:nvSpPr>
              <p:spPr bwMode="auto">
                <a:xfrm>
                  <a:off x="1825" y="2529"/>
                  <a:ext cx="8" cy="12"/>
                </a:xfrm>
                <a:custGeom>
                  <a:avLst/>
                  <a:gdLst>
                    <a:gd name="T0" fmla="*/ 28 w 80"/>
                    <a:gd name="T1" fmla="*/ 77 h 112"/>
                    <a:gd name="T2" fmla="*/ 28 w 80"/>
                    <a:gd name="T3" fmla="*/ 71 h 112"/>
                    <a:gd name="T4" fmla="*/ 39 w 80"/>
                    <a:gd name="T5" fmla="*/ 74 h 112"/>
                    <a:gd name="T6" fmla="*/ 42 w 80"/>
                    <a:gd name="T7" fmla="*/ 74 h 112"/>
                    <a:gd name="T8" fmla="*/ 39 w 80"/>
                    <a:gd name="T9" fmla="*/ 87 h 112"/>
                    <a:gd name="T10" fmla="*/ 39 w 80"/>
                    <a:gd name="T11" fmla="*/ 109 h 112"/>
                    <a:gd name="T12" fmla="*/ 46 w 80"/>
                    <a:gd name="T13" fmla="*/ 112 h 112"/>
                    <a:gd name="T14" fmla="*/ 46 w 80"/>
                    <a:gd name="T15" fmla="*/ 90 h 112"/>
                    <a:gd name="T16" fmla="*/ 49 w 80"/>
                    <a:gd name="T17" fmla="*/ 74 h 112"/>
                    <a:gd name="T18" fmla="*/ 80 w 80"/>
                    <a:gd name="T19" fmla="*/ 42 h 112"/>
                    <a:gd name="T20" fmla="*/ 46 w 80"/>
                    <a:gd name="T21" fmla="*/ 0 h 112"/>
                    <a:gd name="T22" fmla="*/ 0 w 80"/>
                    <a:gd name="T23" fmla="*/ 36 h 112"/>
                    <a:gd name="T24" fmla="*/ 21 w 80"/>
                    <a:gd name="T25" fmla="*/ 68 h 112"/>
                    <a:gd name="T26" fmla="*/ 21 w 80"/>
                    <a:gd name="T27" fmla="*/ 77 h 112"/>
                    <a:gd name="T28" fmla="*/ 18 w 80"/>
                    <a:gd name="T29" fmla="*/ 109 h 112"/>
                    <a:gd name="T30" fmla="*/ 28 w 80"/>
                    <a:gd name="T31" fmla="*/ 109 h 112"/>
                    <a:gd name="T32" fmla="*/ 28 w 80"/>
                    <a:gd name="T33" fmla="*/ 7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8" y="77"/>
                      </a:moveTo>
                      <a:cubicBezTo>
                        <a:pt x="28" y="77"/>
                        <a:pt x="28" y="74"/>
                        <a:pt x="28" y="71"/>
                      </a:cubicBezTo>
                      <a:cubicBezTo>
                        <a:pt x="32" y="74"/>
                        <a:pt x="35" y="74"/>
                        <a:pt x="39" y="74"/>
                      </a:cubicBezTo>
                      <a:cubicBezTo>
                        <a:pt x="39" y="74"/>
                        <a:pt x="39" y="74"/>
                        <a:pt x="42" y="74"/>
                      </a:cubicBezTo>
                      <a:cubicBezTo>
                        <a:pt x="39" y="80"/>
                        <a:pt x="39" y="84"/>
                        <a:pt x="39" y="87"/>
                      </a:cubicBezTo>
                      <a:cubicBezTo>
                        <a:pt x="39" y="93"/>
                        <a:pt x="39" y="103"/>
                        <a:pt x="39" y="109"/>
                      </a:cubicBezTo>
                      <a:cubicBezTo>
                        <a:pt x="46" y="112"/>
                        <a:pt x="46" y="112"/>
                        <a:pt x="46" y="112"/>
                      </a:cubicBezTo>
                      <a:cubicBezTo>
                        <a:pt x="46" y="103"/>
                        <a:pt x="46" y="96"/>
                        <a:pt x="46" y="90"/>
                      </a:cubicBezTo>
                      <a:cubicBezTo>
                        <a:pt x="46" y="84"/>
                        <a:pt x="49" y="77"/>
                        <a:pt x="49" y="74"/>
                      </a:cubicBezTo>
                      <a:cubicBezTo>
                        <a:pt x="67" y="71"/>
                        <a:pt x="77" y="58"/>
                        <a:pt x="80" y="42"/>
                      </a:cubicBezTo>
                      <a:cubicBezTo>
                        <a:pt x="80" y="23"/>
                        <a:pt x="67" y="4"/>
                        <a:pt x="46" y="0"/>
                      </a:cubicBezTo>
                      <a:cubicBezTo>
                        <a:pt x="25" y="0"/>
                        <a:pt x="4" y="16"/>
                        <a:pt x="0" y="36"/>
                      </a:cubicBezTo>
                      <a:cubicBezTo>
                        <a:pt x="0" y="48"/>
                        <a:pt x="7" y="61"/>
                        <a:pt x="21" y="68"/>
                      </a:cubicBezTo>
                      <a:cubicBezTo>
                        <a:pt x="21" y="71"/>
                        <a:pt x="21" y="74"/>
                        <a:pt x="21" y="77"/>
                      </a:cubicBezTo>
                      <a:cubicBezTo>
                        <a:pt x="18" y="87"/>
                        <a:pt x="18" y="100"/>
                        <a:pt x="18" y="109"/>
                      </a:cubicBezTo>
                      <a:cubicBezTo>
                        <a:pt x="28" y="109"/>
                        <a:pt x="28" y="109"/>
                        <a:pt x="28" y="109"/>
                      </a:cubicBezTo>
                      <a:cubicBezTo>
                        <a:pt x="25" y="100"/>
                        <a:pt x="25" y="90"/>
                        <a:pt x="28" y="7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8" name="Freeform 1638"/>
                <p:cNvSpPr>
                  <a:spLocks/>
                </p:cNvSpPr>
                <p:nvPr/>
              </p:nvSpPr>
              <p:spPr bwMode="auto">
                <a:xfrm>
                  <a:off x="1825" y="2529"/>
                  <a:ext cx="8" cy="12"/>
                </a:xfrm>
                <a:custGeom>
                  <a:avLst/>
                  <a:gdLst>
                    <a:gd name="T0" fmla="*/ 3 w 8"/>
                    <a:gd name="T1" fmla="*/ 9 h 12"/>
                    <a:gd name="T2" fmla="*/ 3 w 8"/>
                    <a:gd name="T3" fmla="*/ 8 h 12"/>
                    <a:gd name="T4" fmla="*/ 4 w 8"/>
                    <a:gd name="T5" fmla="*/ 8 h 12"/>
                    <a:gd name="T6" fmla="*/ 4 w 8"/>
                    <a:gd name="T7" fmla="*/ 8 h 12"/>
                    <a:gd name="T8" fmla="*/ 4 w 8"/>
                    <a:gd name="T9" fmla="*/ 10 h 12"/>
                    <a:gd name="T10" fmla="*/ 4 w 8"/>
                    <a:gd name="T11" fmla="*/ 12 h 12"/>
                    <a:gd name="T12" fmla="*/ 5 w 8"/>
                    <a:gd name="T13" fmla="*/ 12 h 12"/>
                    <a:gd name="T14" fmla="*/ 5 w 8"/>
                    <a:gd name="T15" fmla="*/ 10 h 12"/>
                    <a:gd name="T16" fmla="*/ 5 w 8"/>
                    <a:gd name="T17" fmla="*/ 8 h 12"/>
                    <a:gd name="T18" fmla="*/ 8 w 8"/>
                    <a:gd name="T19" fmla="*/ 5 h 12"/>
                    <a:gd name="T20" fmla="*/ 5 w 8"/>
                    <a:gd name="T21" fmla="*/ 0 h 12"/>
                    <a:gd name="T22" fmla="*/ 0 w 8"/>
                    <a:gd name="T23" fmla="*/ 4 h 12"/>
                    <a:gd name="T24" fmla="*/ 2 w 8"/>
                    <a:gd name="T25" fmla="*/ 8 h 12"/>
                    <a:gd name="T26" fmla="*/ 2 w 8"/>
                    <a:gd name="T27" fmla="*/ 9 h 12"/>
                    <a:gd name="T28" fmla="*/ 2 w 8"/>
                    <a:gd name="T29" fmla="*/ 12 h 12"/>
                    <a:gd name="T30" fmla="*/ 3 w 8"/>
                    <a:gd name="T31" fmla="*/ 12 h 12"/>
                    <a:gd name="T32" fmla="*/ 3 w 8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3" y="9"/>
                      </a:moveTo>
                      <a:cubicBezTo>
                        <a:pt x="3" y="9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1"/>
                        <a:pt x="5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8"/>
                        <a:pt x="8" y="7"/>
                        <a:pt x="8" y="5"/>
                      </a:cubicBezTo>
                      <a:cubicBezTo>
                        <a:pt x="8" y="3"/>
                        <a:pt x="7" y="1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0" y="7"/>
                        <a:pt x="2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11"/>
                        <a:pt x="2" y="10"/>
                        <a:pt x="3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9" name="Freeform 1639"/>
                <p:cNvSpPr>
                  <a:spLocks/>
                </p:cNvSpPr>
                <p:nvPr/>
              </p:nvSpPr>
              <p:spPr bwMode="auto">
                <a:xfrm>
                  <a:off x="1821" y="2541"/>
                  <a:ext cx="10" cy="12"/>
                </a:xfrm>
                <a:custGeom>
                  <a:avLst/>
                  <a:gdLst>
                    <a:gd name="T0" fmla="*/ 76 w 96"/>
                    <a:gd name="T1" fmla="*/ 43 h 112"/>
                    <a:gd name="T2" fmla="*/ 76 w 96"/>
                    <a:gd name="T3" fmla="*/ 37 h 112"/>
                    <a:gd name="T4" fmla="*/ 76 w 96"/>
                    <a:gd name="T5" fmla="*/ 4 h 112"/>
                    <a:gd name="T6" fmla="*/ 67 w 96"/>
                    <a:gd name="T7" fmla="*/ 0 h 112"/>
                    <a:gd name="T8" fmla="*/ 67 w 96"/>
                    <a:gd name="T9" fmla="*/ 37 h 112"/>
                    <a:gd name="T10" fmla="*/ 67 w 96"/>
                    <a:gd name="T11" fmla="*/ 40 h 112"/>
                    <a:gd name="T12" fmla="*/ 55 w 96"/>
                    <a:gd name="T13" fmla="*/ 40 h 112"/>
                    <a:gd name="T14" fmla="*/ 51 w 96"/>
                    <a:gd name="T15" fmla="*/ 37 h 112"/>
                    <a:gd name="T16" fmla="*/ 55 w 96"/>
                    <a:gd name="T17" fmla="*/ 27 h 112"/>
                    <a:gd name="T18" fmla="*/ 55 w 96"/>
                    <a:gd name="T19" fmla="*/ 0 h 112"/>
                    <a:gd name="T20" fmla="*/ 42 w 96"/>
                    <a:gd name="T21" fmla="*/ 0 h 112"/>
                    <a:gd name="T22" fmla="*/ 42 w 96"/>
                    <a:gd name="T23" fmla="*/ 27 h 112"/>
                    <a:gd name="T24" fmla="*/ 42 w 96"/>
                    <a:gd name="T25" fmla="*/ 40 h 112"/>
                    <a:gd name="T26" fmla="*/ 5 w 96"/>
                    <a:gd name="T27" fmla="*/ 70 h 112"/>
                    <a:gd name="T28" fmla="*/ 46 w 96"/>
                    <a:gd name="T29" fmla="*/ 109 h 112"/>
                    <a:gd name="T30" fmla="*/ 96 w 96"/>
                    <a:gd name="T31" fmla="*/ 80 h 112"/>
                    <a:gd name="T32" fmla="*/ 76 w 96"/>
                    <a:gd name="T33" fmla="*/ 4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6" y="43"/>
                      </a:moveTo>
                      <a:cubicBezTo>
                        <a:pt x="76" y="40"/>
                        <a:pt x="76" y="40"/>
                        <a:pt x="76" y="37"/>
                      </a:cubicBezTo>
                      <a:cubicBezTo>
                        <a:pt x="76" y="27"/>
                        <a:pt x="76" y="14"/>
                        <a:pt x="76" y="4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14"/>
                        <a:pt x="67" y="24"/>
                        <a:pt x="67" y="37"/>
                      </a:cubicBezTo>
                      <a:cubicBezTo>
                        <a:pt x="67" y="37"/>
                        <a:pt x="67" y="40"/>
                        <a:pt x="67" y="40"/>
                      </a:cubicBezTo>
                      <a:cubicBezTo>
                        <a:pt x="63" y="40"/>
                        <a:pt x="59" y="40"/>
                        <a:pt x="55" y="40"/>
                      </a:cubicBezTo>
                      <a:cubicBezTo>
                        <a:pt x="55" y="40"/>
                        <a:pt x="51" y="37"/>
                        <a:pt x="51" y="37"/>
                      </a:cubicBezTo>
                      <a:cubicBezTo>
                        <a:pt x="51" y="33"/>
                        <a:pt x="55" y="30"/>
                        <a:pt x="55" y="27"/>
                      </a:cubicBezTo>
                      <a:cubicBezTo>
                        <a:pt x="55" y="20"/>
                        <a:pt x="55" y="10"/>
                        <a:pt x="55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2" y="10"/>
                        <a:pt x="42" y="20"/>
                        <a:pt x="42" y="27"/>
                      </a:cubicBezTo>
                      <a:cubicBezTo>
                        <a:pt x="42" y="30"/>
                        <a:pt x="42" y="33"/>
                        <a:pt x="42" y="40"/>
                      </a:cubicBezTo>
                      <a:cubicBezTo>
                        <a:pt x="21" y="40"/>
                        <a:pt x="5" y="53"/>
                        <a:pt x="5" y="70"/>
                      </a:cubicBezTo>
                      <a:cubicBezTo>
                        <a:pt x="0" y="89"/>
                        <a:pt x="21" y="109"/>
                        <a:pt x="46" y="109"/>
                      </a:cubicBezTo>
                      <a:cubicBezTo>
                        <a:pt x="71" y="112"/>
                        <a:pt x="92" y="99"/>
                        <a:pt x="96" y="80"/>
                      </a:cubicBezTo>
                      <a:cubicBezTo>
                        <a:pt x="96" y="63"/>
                        <a:pt x="88" y="50"/>
                        <a:pt x="76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0" name="Freeform 1640"/>
                <p:cNvSpPr>
                  <a:spLocks/>
                </p:cNvSpPr>
                <p:nvPr/>
              </p:nvSpPr>
              <p:spPr bwMode="auto">
                <a:xfrm>
                  <a:off x="1821" y="2541"/>
                  <a:ext cx="10" cy="12"/>
                </a:xfrm>
                <a:custGeom>
                  <a:avLst/>
                  <a:gdLst>
                    <a:gd name="T0" fmla="*/ 8 w 10"/>
                    <a:gd name="T1" fmla="*/ 5 h 12"/>
                    <a:gd name="T2" fmla="*/ 8 w 10"/>
                    <a:gd name="T3" fmla="*/ 4 h 12"/>
                    <a:gd name="T4" fmla="*/ 8 w 10"/>
                    <a:gd name="T5" fmla="*/ 1 h 12"/>
                    <a:gd name="T6" fmla="*/ 7 w 10"/>
                    <a:gd name="T7" fmla="*/ 0 h 12"/>
                    <a:gd name="T8" fmla="*/ 7 w 10"/>
                    <a:gd name="T9" fmla="*/ 4 h 12"/>
                    <a:gd name="T10" fmla="*/ 7 w 10"/>
                    <a:gd name="T11" fmla="*/ 4 h 12"/>
                    <a:gd name="T12" fmla="*/ 6 w 10"/>
                    <a:gd name="T13" fmla="*/ 4 h 12"/>
                    <a:gd name="T14" fmla="*/ 6 w 10"/>
                    <a:gd name="T15" fmla="*/ 4 h 12"/>
                    <a:gd name="T16" fmla="*/ 6 w 10"/>
                    <a:gd name="T17" fmla="*/ 3 h 12"/>
                    <a:gd name="T18" fmla="*/ 6 w 10"/>
                    <a:gd name="T19" fmla="*/ 0 h 12"/>
                    <a:gd name="T20" fmla="*/ 5 w 10"/>
                    <a:gd name="T21" fmla="*/ 0 h 12"/>
                    <a:gd name="T22" fmla="*/ 5 w 10"/>
                    <a:gd name="T23" fmla="*/ 3 h 12"/>
                    <a:gd name="T24" fmla="*/ 5 w 10"/>
                    <a:gd name="T25" fmla="*/ 4 h 12"/>
                    <a:gd name="T26" fmla="*/ 1 w 10"/>
                    <a:gd name="T27" fmla="*/ 8 h 12"/>
                    <a:gd name="T28" fmla="*/ 5 w 10"/>
                    <a:gd name="T29" fmla="*/ 12 h 12"/>
                    <a:gd name="T30" fmla="*/ 10 w 10"/>
                    <a:gd name="T31" fmla="*/ 9 h 12"/>
                    <a:gd name="T32" fmla="*/ 8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8" y="5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2"/>
                        <a:pt x="8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2"/>
                        <a:pt x="7" y="3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2" y="4"/>
                        <a:pt x="1" y="6"/>
                        <a:pt x="1" y="8"/>
                      </a:cubicBezTo>
                      <a:cubicBezTo>
                        <a:pt x="0" y="10"/>
                        <a:pt x="2" y="12"/>
                        <a:pt x="5" y="12"/>
                      </a:cubicBezTo>
                      <a:cubicBezTo>
                        <a:pt x="8" y="12"/>
                        <a:pt x="10" y="11"/>
                        <a:pt x="10" y="9"/>
                      </a:cubicBezTo>
                      <a:cubicBezTo>
                        <a:pt x="10" y="7"/>
                        <a:pt x="10" y="6"/>
                        <a:pt x="8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1" name="Freeform 1641"/>
                <p:cNvSpPr>
                  <a:spLocks/>
                </p:cNvSpPr>
                <p:nvPr/>
              </p:nvSpPr>
              <p:spPr bwMode="auto">
                <a:xfrm>
                  <a:off x="1884" y="2048"/>
                  <a:ext cx="8" cy="12"/>
                </a:xfrm>
                <a:custGeom>
                  <a:avLst/>
                  <a:gdLst>
                    <a:gd name="T0" fmla="*/ 28 w 80"/>
                    <a:gd name="T1" fmla="*/ 80 h 112"/>
                    <a:gd name="T2" fmla="*/ 28 w 80"/>
                    <a:gd name="T3" fmla="*/ 74 h 112"/>
                    <a:gd name="T4" fmla="*/ 35 w 80"/>
                    <a:gd name="T5" fmla="*/ 77 h 112"/>
                    <a:gd name="T6" fmla="*/ 42 w 80"/>
                    <a:gd name="T7" fmla="*/ 77 h 112"/>
                    <a:gd name="T8" fmla="*/ 39 w 80"/>
                    <a:gd name="T9" fmla="*/ 90 h 112"/>
                    <a:gd name="T10" fmla="*/ 39 w 80"/>
                    <a:gd name="T11" fmla="*/ 112 h 112"/>
                    <a:gd name="T12" fmla="*/ 46 w 80"/>
                    <a:gd name="T13" fmla="*/ 112 h 112"/>
                    <a:gd name="T14" fmla="*/ 46 w 80"/>
                    <a:gd name="T15" fmla="*/ 90 h 112"/>
                    <a:gd name="T16" fmla="*/ 49 w 80"/>
                    <a:gd name="T17" fmla="*/ 77 h 112"/>
                    <a:gd name="T18" fmla="*/ 80 w 80"/>
                    <a:gd name="T19" fmla="*/ 45 h 112"/>
                    <a:gd name="T20" fmla="*/ 46 w 80"/>
                    <a:gd name="T21" fmla="*/ 4 h 112"/>
                    <a:gd name="T22" fmla="*/ 0 w 80"/>
                    <a:gd name="T23" fmla="*/ 36 h 112"/>
                    <a:gd name="T24" fmla="*/ 21 w 80"/>
                    <a:gd name="T25" fmla="*/ 71 h 112"/>
                    <a:gd name="T26" fmla="*/ 18 w 80"/>
                    <a:gd name="T27" fmla="*/ 80 h 112"/>
                    <a:gd name="T28" fmla="*/ 18 w 80"/>
                    <a:gd name="T29" fmla="*/ 112 h 112"/>
                    <a:gd name="T30" fmla="*/ 28 w 80"/>
                    <a:gd name="T31" fmla="*/ 112 h 112"/>
                    <a:gd name="T32" fmla="*/ 28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8" y="80"/>
                      </a:moveTo>
                      <a:cubicBezTo>
                        <a:pt x="28" y="77"/>
                        <a:pt x="28" y="77"/>
                        <a:pt x="28" y="74"/>
                      </a:cubicBezTo>
                      <a:cubicBezTo>
                        <a:pt x="28" y="74"/>
                        <a:pt x="35" y="74"/>
                        <a:pt x="35" y="77"/>
                      </a:cubicBezTo>
                      <a:cubicBezTo>
                        <a:pt x="39" y="77"/>
                        <a:pt x="39" y="77"/>
                        <a:pt x="42" y="77"/>
                      </a:cubicBezTo>
                      <a:cubicBezTo>
                        <a:pt x="39" y="80"/>
                        <a:pt x="39" y="84"/>
                        <a:pt x="39" y="90"/>
                      </a:cubicBezTo>
                      <a:cubicBezTo>
                        <a:pt x="39" y="96"/>
                        <a:pt x="35" y="106"/>
                        <a:pt x="39" y="112"/>
                      </a:cubicBezTo>
                      <a:cubicBezTo>
                        <a:pt x="46" y="112"/>
                        <a:pt x="46" y="112"/>
                        <a:pt x="46" y="112"/>
                      </a:cubicBezTo>
                      <a:cubicBezTo>
                        <a:pt x="46" y="106"/>
                        <a:pt x="46" y="96"/>
                        <a:pt x="46" y="90"/>
                      </a:cubicBezTo>
                      <a:cubicBezTo>
                        <a:pt x="46" y="87"/>
                        <a:pt x="49" y="80"/>
                        <a:pt x="49" y="77"/>
                      </a:cubicBezTo>
                      <a:cubicBezTo>
                        <a:pt x="63" y="71"/>
                        <a:pt x="77" y="61"/>
                        <a:pt x="80" y="45"/>
                      </a:cubicBezTo>
                      <a:cubicBezTo>
                        <a:pt x="80" y="26"/>
                        <a:pt x="67" y="7"/>
                        <a:pt x="46" y="4"/>
                      </a:cubicBezTo>
                      <a:cubicBezTo>
                        <a:pt x="25" y="0"/>
                        <a:pt x="4" y="16"/>
                        <a:pt x="0" y="36"/>
                      </a:cubicBezTo>
                      <a:cubicBezTo>
                        <a:pt x="0" y="52"/>
                        <a:pt x="7" y="64"/>
                        <a:pt x="21" y="71"/>
                      </a:cubicBezTo>
                      <a:cubicBezTo>
                        <a:pt x="21" y="74"/>
                        <a:pt x="21" y="77"/>
                        <a:pt x="18" y="80"/>
                      </a:cubicBezTo>
                      <a:cubicBezTo>
                        <a:pt x="18" y="90"/>
                        <a:pt x="18" y="103"/>
                        <a:pt x="18" y="112"/>
                      </a:cubicBezTo>
                      <a:cubicBezTo>
                        <a:pt x="28" y="112"/>
                        <a:pt x="28" y="112"/>
                        <a:pt x="28" y="112"/>
                      </a:cubicBezTo>
                      <a:cubicBezTo>
                        <a:pt x="25" y="100"/>
                        <a:pt x="25" y="93"/>
                        <a:pt x="28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2" name="Freeform 1642"/>
                <p:cNvSpPr>
                  <a:spLocks/>
                </p:cNvSpPr>
                <p:nvPr/>
              </p:nvSpPr>
              <p:spPr bwMode="auto">
                <a:xfrm>
                  <a:off x="1884" y="2048"/>
                  <a:ext cx="8" cy="12"/>
                </a:xfrm>
                <a:custGeom>
                  <a:avLst/>
                  <a:gdLst>
                    <a:gd name="T0" fmla="*/ 3 w 8"/>
                    <a:gd name="T1" fmla="*/ 9 h 12"/>
                    <a:gd name="T2" fmla="*/ 3 w 8"/>
                    <a:gd name="T3" fmla="*/ 8 h 12"/>
                    <a:gd name="T4" fmla="*/ 4 w 8"/>
                    <a:gd name="T5" fmla="*/ 8 h 12"/>
                    <a:gd name="T6" fmla="*/ 4 w 8"/>
                    <a:gd name="T7" fmla="*/ 8 h 12"/>
                    <a:gd name="T8" fmla="*/ 4 w 8"/>
                    <a:gd name="T9" fmla="*/ 10 h 12"/>
                    <a:gd name="T10" fmla="*/ 4 w 8"/>
                    <a:gd name="T11" fmla="*/ 12 h 12"/>
                    <a:gd name="T12" fmla="*/ 5 w 8"/>
                    <a:gd name="T13" fmla="*/ 12 h 12"/>
                    <a:gd name="T14" fmla="*/ 5 w 8"/>
                    <a:gd name="T15" fmla="*/ 10 h 12"/>
                    <a:gd name="T16" fmla="*/ 5 w 8"/>
                    <a:gd name="T17" fmla="*/ 8 h 12"/>
                    <a:gd name="T18" fmla="*/ 8 w 8"/>
                    <a:gd name="T19" fmla="*/ 5 h 12"/>
                    <a:gd name="T20" fmla="*/ 5 w 8"/>
                    <a:gd name="T21" fmla="*/ 0 h 12"/>
                    <a:gd name="T22" fmla="*/ 0 w 8"/>
                    <a:gd name="T23" fmla="*/ 4 h 12"/>
                    <a:gd name="T24" fmla="*/ 2 w 8"/>
                    <a:gd name="T25" fmla="*/ 8 h 12"/>
                    <a:gd name="T26" fmla="*/ 2 w 8"/>
                    <a:gd name="T27" fmla="*/ 9 h 12"/>
                    <a:gd name="T28" fmla="*/ 2 w 8"/>
                    <a:gd name="T29" fmla="*/ 12 h 12"/>
                    <a:gd name="T30" fmla="*/ 3 w 8"/>
                    <a:gd name="T31" fmla="*/ 12 h 12"/>
                    <a:gd name="T32" fmla="*/ 3 w 8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3" y="9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0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0"/>
                        <a:pt x="5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6" y="8"/>
                        <a:pt x="8" y="6"/>
                        <a:pt x="8" y="5"/>
                      </a:cubicBezTo>
                      <a:cubicBezTo>
                        <a:pt x="8" y="3"/>
                        <a:pt x="7" y="1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1" y="7"/>
                        <a:pt x="2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11"/>
                        <a:pt x="2" y="10"/>
                        <a:pt x="3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3" name="Freeform 1643"/>
                <p:cNvSpPr>
                  <a:spLocks/>
                </p:cNvSpPr>
                <p:nvPr/>
              </p:nvSpPr>
              <p:spPr bwMode="auto">
                <a:xfrm>
                  <a:off x="1882" y="2060"/>
                  <a:ext cx="9" cy="12"/>
                </a:xfrm>
                <a:custGeom>
                  <a:avLst/>
                  <a:gdLst>
                    <a:gd name="T0" fmla="*/ 63 w 80"/>
                    <a:gd name="T1" fmla="*/ 45 h 112"/>
                    <a:gd name="T2" fmla="*/ 63 w 80"/>
                    <a:gd name="T3" fmla="*/ 39 h 112"/>
                    <a:gd name="T4" fmla="*/ 63 w 80"/>
                    <a:gd name="T5" fmla="*/ 4 h 112"/>
                    <a:gd name="T6" fmla="*/ 53 w 80"/>
                    <a:gd name="T7" fmla="*/ 4 h 112"/>
                    <a:gd name="T8" fmla="*/ 53 w 80"/>
                    <a:gd name="T9" fmla="*/ 39 h 112"/>
                    <a:gd name="T10" fmla="*/ 53 w 80"/>
                    <a:gd name="T11" fmla="*/ 42 h 112"/>
                    <a:gd name="T12" fmla="*/ 46 w 80"/>
                    <a:gd name="T13" fmla="*/ 39 h 112"/>
                    <a:gd name="T14" fmla="*/ 42 w 80"/>
                    <a:gd name="T15" fmla="*/ 39 h 112"/>
                    <a:gd name="T16" fmla="*/ 46 w 80"/>
                    <a:gd name="T17" fmla="*/ 29 h 112"/>
                    <a:gd name="T18" fmla="*/ 42 w 80"/>
                    <a:gd name="T19" fmla="*/ 4 h 112"/>
                    <a:gd name="T20" fmla="*/ 35 w 80"/>
                    <a:gd name="T21" fmla="*/ 0 h 112"/>
                    <a:gd name="T22" fmla="*/ 35 w 80"/>
                    <a:gd name="T23" fmla="*/ 29 h 112"/>
                    <a:gd name="T24" fmla="*/ 35 w 80"/>
                    <a:gd name="T25" fmla="*/ 39 h 112"/>
                    <a:gd name="T26" fmla="*/ 0 w 80"/>
                    <a:gd name="T27" fmla="*/ 71 h 112"/>
                    <a:gd name="T28" fmla="*/ 39 w 80"/>
                    <a:gd name="T29" fmla="*/ 109 h 112"/>
                    <a:gd name="T30" fmla="*/ 80 w 80"/>
                    <a:gd name="T31" fmla="*/ 77 h 112"/>
                    <a:gd name="T32" fmla="*/ 63 w 80"/>
                    <a:gd name="T33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3" y="45"/>
                      </a:moveTo>
                      <a:cubicBezTo>
                        <a:pt x="63" y="42"/>
                        <a:pt x="63" y="39"/>
                        <a:pt x="63" y="39"/>
                      </a:cubicBezTo>
                      <a:cubicBezTo>
                        <a:pt x="63" y="26"/>
                        <a:pt x="63" y="16"/>
                        <a:pt x="63" y="4"/>
                      </a:cubicBezTo>
                      <a:cubicBezTo>
                        <a:pt x="53" y="4"/>
                        <a:pt x="53" y="4"/>
                        <a:pt x="53" y="4"/>
                      </a:cubicBezTo>
                      <a:cubicBezTo>
                        <a:pt x="56" y="16"/>
                        <a:pt x="56" y="26"/>
                        <a:pt x="53" y="39"/>
                      </a:cubicBezTo>
                      <a:cubicBezTo>
                        <a:pt x="53" y="39"/>
                        <a:pt x="53" y="42"/>
                        <a:pt x="53" y="42"/>
                      </a:cubicBezTo>
                      <a:cubicBezTo>
                        <a:pt x="53" y="42"/>
                        <a:pt x="49" y="39"/>
                        <a:pt x="46" y="39"/>
                      </a:cubicBezTo>
                      <a:cubicBezTo>
                        <a:pt x="46" y="39"/>
                        <a:pt x="42" y="39"/>
                        <a:pt x="42" y="39"/>
                      </a:cubicBezTo>
                      <a:cubicBezTo>
                        <a:pt x="42" y="36"/>
                        <a:pt x="42" y="32"/>
                        <a:pt x="46" y="29"/>
                      </a:cubicBezTo>
                      <a:cubicBezTo>
                        <a:pt x="46" y="23"/>
                        <a:pt x="46" y="13"/>
                        <a:pt x="42" y="4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10"/>
                        <a:pt x="35" y="20"/>
                        <a:pt x="35" y="29"/>
                      </a:cubicBezTo>
                      <a:cubicBezTo>
                        <a:pt x="35" y="32"/>
                        <a:pt x="35" y="36"/>
                        <a:pt x="35" y="39"/>
                      </a:cubicBezTo>
                      <a:cubicBezTo>
                        <a:pt x="18" y="42"/>
                        <a:pt x="4" y="55"/>
                        <a:pt x="0" y="71"/>
                      </a:cubicBezTo>
                      <a:cubicBezTo>
                        <a:pt x="0" y="90"/>
                        <a:pt x="14" y="109"/>
                        <a:pt x="39" y="109"/>
                      </a:cubicBezTo>
                      <a:cubicBezTo>
                        <a:pt x="60" y="112"/>
                        <a:pt x="77" y="100"/>
                        <a:pt x="80" y="77"/>
                      </a:cubicBezTo>
                      <a:cubicBezTo>
                        <a:pt x="80" y="64"/>
                        <a:pt x="74" y="52"/>
                        <a:pt x="63" y="45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4" name="Freeform 1644"/>
                <p:cNvSpPr>
                  <a:spLocks/>
                </p:cNvSpPr>
                <p:nvPr/>
              </p:nvSpPr>
              <p:spPr bwMode="auto">
                <a:xfrm>
                  <a:off x="1882" y="2060"/>
                  <a:ext cx="9" cy="12"/>
                </a:xfrm>
                <a:custGeom>
                  <a:avLst/>
                  <a:gdLst>
                    <a:gd name="T0" fmla="*/ 7 w 9"/>
                    <a:gd name="T1" fmla="*/ 5 h 12"/>
                    <a:gd name="T2" fmla="*/ 7 w 9"/>
                    <a:gd name="T3" fmla="*/ 4 h 12"/>
                    <a:gd name="T4" fmla="*/ 7 w 9"/>
                    <a:gd name="T5" fmla="*/ 0 h 12"/>
                    <a:gd name="T6" fmla="*/ 6 w 9"/>
                    <a:gd name="T7" fmla="*/ 0 h 12"/>
                    <a:gd name="T8" fmla="*/ 6 w 9"/>
                    <a:gd name="T9" fmla="*/ 4 h 12"/>
                    <a:gd name="T10" fmla="*/ 6 w 9"/>
                    <a:gd name="T11" fmla="*/ 4 h 12"/>
                    <a:gd name="T12" fmla="*/ 5 w 9"/>
                    <a:gd name="T13" fmla="*/ 4 h 12"/>
                    <a:gd name="T14" fmla="*/ 5 w 9"/>
                    <a:gd name="T15" fmla="*/ 4 h 12"/>
                    <a:gd name="T16" fmla="*/ 5 w 9"/>
                    <a:gd name="T17" fmla="*/ 3 h 12"/>
                    <a:gd name="T18" fmla="*/ 5 w 9"/>
                    <a:gd name="T19" fmla="*/ 0 h 12"/>
                    <a:gd name="T20" fmla="*/ 4 w 9"/>
                    <a:gd name="T21" fmla="*/ 0 h 12"/>
                    <a:gd name="T22" fmla="*/ 4 w 9"/>
                    <a:gd name="T23" fmla="*/ 3 h 12"/>
                    <a:gd name="T24" fmla="*/ 4 w 9"/>
                    <a:gd name="T25" fmla="*/ 4 h 12"/>
                    <a:gd name="T26" fmla="*/ 0 w 9"/>
                    <a:gd name="T27" fmla="*/ 7 h 12"/>
                    <a:gd name="T28" fmla="*/ 4 w 9"/>
                    <a:gd name="T29" fmla="*/ 11 h 12"/>
                    <a:gd name="T30" fmla="*/ 9 w 9"/>
                    <a:gd name="T31" fmla="*/ 8 h 12"/>
                    <a:gd name="T32" fmla="*/ 7 w 9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5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7" y="2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2" y="4"/>
                        <a:pt x="1" y="6"/>
                        <a:pt x="0" y="7"/>
                      </a:cubicBezTo>
                      <a:cubicBezTo>
                        <a:pt x="0" y="9"/>
                        <a:pt x="2" y="11"/>
                        <a:pt x="4" y="11"/>
                      </a:cubicBezTo>
                      <a:cubicBezTo>
                        <a:pt x="6" y="12"/>
                        <a:pt x="8" y="10"/>
                        <a:pt x="9" y="8"/>
                      </a:cubicBezTo>
                      <a:cubicBezTo>
                        <a:pt x="9" y="7"/>
                        <a:pt x="8" y="5"/>
                        <a:pt x="7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5" name="Freeform 1645"/>
                <p:cNvSpPr>
                  <a:spLocks/>
                </p:cNvSpPr>
                <p:nvPr/>
              </p:nvSpPr>
              <p:spPr bwMode="auto">
                <a:xfrm>
                  <a:off x="1833" y="2531"/>
                  <a:ext cx="10" cy="12"/>
                </a:xfrm>
                <a:custGeom>
                  <a:avLst/>
                  <a:gdLst>
                    <a:gd name="T0" fmla="*/ 34 w 96"/>
                    <a:gd name="T1" fmla="*/ 80 h 112"/>
                    <a:gd name="T2" fmla="*/ 34 w 96"/>
                    <a:gd name="T3" fmla="*/ 71 h 112"/>
                    <a:gd name="T4" fmla="*/ 46 w 96"/>
                    <a:gd name="T5" fmla="*/ 74 h 112"/>
                    <a:gd name="T6" fmla="*/ 51 w 96"/>
                    <a:gd name="T7" fmla="*/ 74 h 112"/>
                    <a:gd name="T8" fmla="*/ 46 w 96"/>
                    <a:gd name="T9" fmla="*/ 87 h 112"/>
                    <a:gd name="T10" fmla="*/ 46 w 96"/>
                    <a:gd name="T11" fmla="*/ 109 h 112"/>
                    <a:gd name="T12" fmla="*/ 59 w 96"/>
                    <a:gd name="T13" fmla="*/ 112 h 112"/>
                    <a:gd name="T14" fmla="*/ 55 w 96"/>
                    <a:gd name="T15" fmla="*/ 90 h 112"/>
                    <a:gd name="T16" fmla="*/ 63 w 96"/>
                    <a:gd name="T17" fmla="*/ 74 h 112"/>
                    <a:gd name="T18" fmla="*/ 96 w 96"/>
                    <a:gd name="T19" fmla="*/ 42 h 112"/>
                    <a:gd name="T20" fmla="*/ 55 w 96"/>
                    <a:gd name="T21" fmla="*/ 0 h 112"/>
                    <a:gd name="T22" fmla="*/ 0 w 96"/>
                    <a:gd name="T23" fmla="*/ 36 h 112"/>
                    <a:gd name="T24" fmla="*/ 26 w 96"/>
                    <a:gd name="T25" fmla="*/ 71 h 112"/>
                    <a:gd name="T26" fmla="*/ 26 w 96"/>
                    <a:gd name="T27" fmla="*/ 80 h 112"/>
                    <a:gd name="T28" fmla="*/ 26 w 96"/>
                    <a:gd name="T29" fmla="*/ 109 h 112"/>
                    <a:gd name="T30" fmla="*/ 38 w 96"/>
                    <a:gd name="T31" fmla="*/ 109 h 112"/>
                    <a:gd name="T32" fmla="*/ 34 w 96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34" y="80"/>
                      </a:moveTo>
                      <a:cubicBezTo>
                        <a:pt x="34" y="77"/>
                        <a:pt x="34" y="74"/>
                        <a:pt x="34" y="71"/>
                      </a:cubicBezTo>
                      <a:cubicBezTo>
                        <a:pt x="38" y="74"/>
                        <a:pt x="42" y="74"/>
                        <a:pt x="46" y="74"/>
                      </a:cubicBezTo>
                      <a:cubicBezTo>
                        <a:pt x="46" y="74"/>
                        <a:pt x="51" y="74"/>
                        <a:pt x="51" y="74"/>
                      </a:cubicBezTo>
                      <a:cubicBezTo>
                        <a:pt x="51" y="80"/>
                        <a:pt x="51" y="84"/>
                        <a:pt x="46" y="87"/>
                      </a:cubicBezTo>
                      <a:cubicBezTo>
                        <a:pt x="46" y="96"/>
                        <a:pt x="46" y="103"/>
                        <a:pt x="46" y="109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9" y="103"/>
                        <a:pt x="55" y="96"/>
                        <a:pt x="55" y="90"/>
                      </a:cubicBezTo>
                      <a:cubicBezTo>
                        <a:pt x="59" y="84"/>
                        <a:pt x="59" y="77"/>
                        <a:pt x="63" y="74"/>
                      </a:cubicBezTo>
                      <a:cubicBezTo>
                        <a:pt x="80" y="68"/>
                        <a:pt x="92" y="58"/>
                        <a:pt x="96" y="42"/>
                      </a:cubicBezTo>
                      <a:cubicBezTo>
                        <a:pt x="96" y="23"/>
                        <a:pt x="80" y="4"/>
                        <a:pt x="55" y="0"/>
                      </a:cubicBezTo>
                      <a:cubicBezTo>
                        <a:pt x="26" y="0"/>
                        <a:pt x="5" y="16"/>
                        <a:pt x="0" y="36"/>
                      </a:cubicBezTo>
                      <a:cubicBezTo>
                        <a:pt x="0" y="48"/>
                        <a:pt x="13" y="61"/>
                        <a:pt x="26" y="71"/>
                      </a:cubicBezTo>
                      <a:cubicBezTo>
                        <a:pt x="26" y="74"/>
                        <a:pt x="26" y="77"/>
                        <a:pt x="26" y="80"/>
                      </a:cubicBezTo>
                      <a:cubicBezTo>
                        <a:pt x="26" y="90"/>
                        <a:pt x="26" y="100"/>
                        <a:pt x="26" y="109"/>
                      </a:cubicBezTo>
                      <a:cubicBezTo>
                        <a:pt x="38" y="109"/>
                        <a:pt x="38" y="109"/>
                        <a:pt x="38" y="109"/>
                      </a:cubicBezTo>
                      <a:cubicBezTo>
                        <a:pt x="34" y="100"/>
                        <a:pt x="34" y="90"/>
                        <a:pt x="34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6" name="Freeform 1646"/>
                <p:cNvSpPr>
                  <a:spLocks/>
                </p:cNvSpPr>
                <p:nvPr/>
              </p:nvSpPr>
              <p:spPr bwMode="auto">
                <a:xfrm>
                  <a:off x="1833" y="2531"/>
                  <a:ext cx="10" cy="12"/>
                </a:xfrm>
                <a:custGeom>
                  <a:avLst/>
                  <a:gdLst>
                    <a:gd name="T0" fmla="*/ 4 w 10"/>
                    <a:gd name="T1" fmla="*/ 9 h 12"/>
                    <a:gd name="T2" fmla="*/ 4 w 10"/>
                    <a:gd name="T3" fmla="*/ 8 h 12"/>
                    <a:gd name="T4" fmla="*/ 5 w 10"/>
                    <a:gd name="T5" fmla="*/ 8 h 12"/>
                    <a:gd name="T6" fmla="*/ 5 w 10"/>
                    <a:gd name="T7" fmla="*/ 8 h 12"/>
                    <a:gd name="T8" fmla="*/ 5 w 10"/>
                    <a:gd name="T9" fmla="*/ 9 h 12"/>
                    <a:gd name="T10" fmla="*/ 5 w 10"/>
                    <a:gd name="T11" fmla="*/ 12 h 12"/>
                    <a:gd name="T12" fmla="*/ 6 w 10"/>
                    <a:gd name="T13" fmla="*/ 12 h 12"/>
                    <a:gd name="T14" fmla="*/ 6 w 10"/>
                    <a:gd name="T15" fmla="*/ 10 h 12"/>
                    <a:gd name="T16" fmla="*/ 7 w 10"/>
                    <a:gd name="T17" fmla="*/ 8 h 12"/>
                    <a:gd name="T18" fmla="*/ 10 w 10"/>
                    <a:gd name="T19" fmla="*/ 5 h 12"/>
                    <a:gd name="T20" fmla="*/ 6 w 10"/>
                    <a:gd name="T21" fmla="*/ 0 h 12"/>
                    <a:gd name="T22" fmla="*/ 0 w 10"/>
                    <a:gd name="T23" fmla="*/ 4 h 12"/>
                    <a:gd name="T24" fmla="*/ 3 w 10"/>
                    <a:gd name="T25" fmla="*/ 8 h 12"/>
                    <a:gd name="T26" fmla="*/ 3 w 10"/>
                    <a:gd name="T27" fmla="*/ 9 h 12"/>
                    <a:gd name="T28" fmla="*/ 3 w 10"/>
                    <a:gd name="T29" fmla="*/ 12 h 12"/>
                    <a:gd name="T30" fmla="*/ 4 w 10"/>
                    <a:gd name="T31" fmla="*/ 12 h 12"/>
                    <a:gd name="T32" fmla="*/ 4 w 10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4" y="9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0"/>
                        <a:pt x="6" y="10"/>
                      </a:cubicBezTo>
                      <a:cubicBezTo>
                        <a:pt x="6" y="9"/>
                        <a:pt x="6" y="8"/>
                        <a:pt x="7" y="8"/>
                      </a:cubicBezTo>
                      <a:cubicBezTo>
                        <a:pt x="9" y="7"/>
                        <a:pt x="10" y="6"/>
                        <a:pt x="10" y="5"/>
                      </a:cubicBezTo>
                      <a:cubicBezTo>
                        <a:pt x="10" y="2"/>
                        <a:pt x="9" y="0"/>
                        <a:pt x="6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5"/>
                        <a:pt x="1" y="7"/>
                        <a:pt x="3" y="8"/>
                      </a:cubicBezTo>
                      <a:cubicBezTo>
                        <a:pt x="3" y="8"/>
                        <a:pt x="3" y="8"/>
                        <a:pt x="3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7" name="Freeform 1647"/>
                <p:cNvSpPr>
                  <a:spLocks/>
                </p:cNvSpPr>
                <p:nvPr/>
              </p:nvSpPr>
              <p:spPr bwMode="auto">
                <a:xfrm>
                  <a:off x="1831" y="2543"/>
                  <a:ext cx="11" cy="12"/>
                </a:xfrm>
                <a:custGeom>
                  <a:avLst/>
                  <a:gdLst>
                    <a:gd name="T0" fmla="*/ 71 w 96"/>
                    <a:gd name="T1" fmla="*/ 43 h 112"/>
                    <a:gd name="T2" fmla="*/ 71 w 96"/>
                    <a:gd name="T3" fmla="*/ 37 h 112"/>
                    <a:gd name="T4" fmla="*/ 71 w 96"/>
                    <a:gd name="T5" fmla="*/ 4 h 112"/>
                    <a:gd name="T6" fmla="*/ 59 w 96"/>
                    <a:gd name="T7" fmla="*/ 0 h 112"/>
                    <a:gd name="T8" fmla="*/ 63 w 96"/>
                    <a:gd name="T9" fmla="*/ 37 h 112"/>
                    <a:gd name="T10" fmla="*/ 63 w 96"/>
                    <a:gd name="T11" fmla="*/ 40 h 112"/>
                    <a:gd name="T12" fmla="*/ 51 w 96"/>
                    <a:gd name="T13" fmla="*/ 40 h 112"/>
                    <a:gd name="T14" fmla="*/ 46 w 96"/>
                    <a:gd name="T15" fmla="*/ 40 h 112"/>
                    <a:gd name="T16" fmla="*/ 51 w 96"/>
                    <a:gd name="T17" fmla="*/ 27 h 112"/>
                    <a:gd name="T18" fmla="*/ 46 w 96"/>
                    <a:gd name="T19" fmla="*/ 0 h 112"/>
                    <a:gd name="T20" fmla="*/ 38 w 96"/>
                    <a:gd name="T21" fmla="*/ 0 h 112"/>
                    <a:gd name="T22" fmla="*/ 38 w 96"/>
                    <a:gd name="T23" fmla="*/ 27 h 112"/>
                    <a:gd name="T24" fmla="*/ 38 w 96"/>
                    <a:gd name="T25" fmla="*/ 40 h 112"/>
                    <a:gd name="T26" fmla="*/ 0 w 96"/>
                    <a:gd name="T27" fmla="*/ 73 h 112"/>
                    <a:gd name="T28" fmla="*/ 46 w 96"/>
                    <a:gd name="T29" fmla="*/ 112 h 112"/>
                    <a:gd name="T30" fmla="*/ 92 w 96"/>
                    <a:gd name="T31" fmla="*/ 80 h 112"/>
                    <a:gd name="T32" fmla="*/ 71 w 96"/>
                    <a:gd name="T33" fmla="*/ 4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1" y="43"/>
                      </a:moveTo>
                      <a:cubicBezTo>
                        <a:pt x="71" y="40"/>
                        <a:pt x="71" y="40"/>
                        <a:pt x="71" y="37"/>
                      </a:cubicBezTo>
                      <a:cubicBezTo>
                        <a:pt x="71" y="27"/>
                        <a:pt x="71" y="14"/>
                        <a:pt x="71" y="4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63" y="14"/>
                        <a:pt x="63" y="24"/>
                        <a:pt x="63" y="37"/>
                      </a:cubicBezTo>
                      <a:cubicBezTo>
                        <a:pt x="63" y="37"/>
                        <a:pt x="63" y="40"/>
                        <a:pt x="63" y="40"/>
                      </a:cubicBezTo>
                      <a:cubicBezTo>
                        <a:pt x="59" y="40"/>
                        <a:pt x="55" y="40"/>
                        <a:pt x="51" y="40"/>
                      </a:cubicBezTo>
                      <a:cubicBezTo>
                        <a:pt x="51" y="40"/>
                        <a:pt x="46" y="40"/>
                        <a:pt x="46" y="40"/>
                      </a:cubicBezTo>
                      <a:cubicBezTo>
                        <a:pt x="51" y="33"/>
                        <a:pt x="51" y="33"/>
                        <a:pt x="51" y="27"/>
                      </a:cubicBezTo>
                      <a:cubicBezTo>
                        <a:pt x="51" y="20"/>
                        <a:pt x="51" y="10"/>
                        <a:pt x="4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8" y="10"/>
                        <a:pt x="38" y="20"/>
                        <a:pt x="38" y="27"/>
                      </a:cubicBezTo>
                      <a:cubicBezTo>
                        <a:pt x="38" y="33"/>
                        <a:pt x="38" y="37"/>
                        <a:pt x="38" y="40"/>
                      </a:cubicBezTo>
                      <a:cubicBezTo>
                        <a:pt x="17" y="43"/>
                        <a:pt x="0" y="56"/>
                        <a:pt x="0" y="73"/>
                      </a:cubicBezTo>
                      <a:cubicBezTo>
                        <a:pt x="0" y="93"/>
                        <a:pt x="21" y="109"/>
                        <a:pt x="46" y="112"/>
                      </a:cubicBezTo>
                      <a:cubicBezTo>
                        <a:pt x="71" y="112"/>
                        <a:pt x="92" y="99"/>
                        <a:pt x="92" y="80"/>
                      </a:cubicBezTo>
                      <a:cubicBezTo>
                        <a:pt x="96" y="63"/>
                        <a:pt x="88" y="50"/>
                        <a:pt x="71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8" name="Freeform 1648"/>
                <p:cNvSpPr>
                  <a:spLocks/>
                </p:cNvSpPr>
                <p:nvPr/>
              </p:nvSpPr>
              <p:spPr bwMode="auto">
                <a:xfrm>
                  <a:off x="1831" y="2543"/>
                  <a:ext cx="11" cy="12"/>
                </a:xfrm>
                <a:custGeom>
                  <a:avLst/>
                  <a:gdLst>
                    <a:gd name="T0" fmla="*/ 8 w 11"/>
                    <a:gd name="T1" fmla="*/ 4 h 12"/>
                    <a:gd name="T2" fmla="*/ 8 w 11"/>
                    <a:gd name="T3" fmla="*/ 4 h 12"/>
                    <a:gd name="T4" fmla="*/ 8 w 11"/>
                    <a:gd name="T5" fmla="*/ 0 h 12"/>
                    <a:gd name="T6" fmla="*/ 7 w 11"/>
                    <a:gd name="T7" fmla="*/ 0 h 12"/>
                    <a:gd name="T8" fmla="*/ 7 w 11"/>
                    <a:gd name="T9" fmla="*/ 4 h 12"/>
                    <a:gd name="T10" fmla="*/ 7 w 11"/>
                    <a:gd name="T11" fmla="*/ 4 h 12"/>
                    <a:gd name="T12" fmla="*/ 6 w 11"/>
                    <a:gd name="T13" fmla="*/ 4 h 12"/>
                    <a:gd name="T14" fmla="*/ 5 w 11"/>
                    <a:gd name="T15" fmla="*/ 4 h 12"/>
                    <a:gd name="T16" fmla="*/ 6 w 11"/>
                    <a:gd name="T17" fmla="*/ 3 h 12"/>
                    <a:gd name="T18" fmla="*/ 5 w 11"/>
                    <a:gd name="T19" fmla="*/ 0 h 12"/>
                    <a:gd name="T20" fmla="*/ 4 w 11"/>
                    <a:gd name="T21" fmla="*/ 0 h 12"/>
                    <a:gd name="T22" fmla="*/ 4 w 11"/>
                    <a:gd name="T23" fmla="*/ 3 h 12"/>
                    <a:gd name="T24" fmla="*/ 4 w 11"/>
                    <a:gd name="T25" fmla="*/ 4 h 12"/>
                    <a:gd name="T26" fmla="*/ 0 w 11"/>
                    <a:gd name="T27" fmla="*/ 8 h 12"/>
                    <a:gd name="T28" fmla="*/ 5 w 11"/>
                    <a:gd name="T29" fmla="*/ 12 h 12"/>
                    <a:gd name="T30" fmla="*/ 10 w 11"/>
                    <a:gd name="T31" fmla="*/ 8 h 12"/>
                    <a:gd name="T32" fmla="*/ 8 w 11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2">
                      <a:moveTo>
                        <a:pt x="8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8" y="1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2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4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2" y="4"/>
                        <a:pt x="0" y="6"/>
                        <a:pt x="0" y="8"/>
                      </a:cubicBezTo>
                      <a:cubicBezTo>
                        <a:pt x="0" y="10"/>
                        <a:pt x="3" y="11"/>
                        <a:pt x="5" y="12"/>
                      </a:cubicBezTo>
                      <a:cubicBezTo>
                        <a:pt x="8" y="12"/>
                        <a:pt x="10" y="10"/>
                        <a:pt x="10" y="8"/>
                      </a:cubicBezTo>
                      <a:cubicBezTo>
                        <a:pt x="11" y="7"/>
                        <a:pt x="10" y="5"/>
                        <a:pt x="8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9" name="Freeform 1649"/>
                <p:cNvSpPr>
                  <a:spLocks/>
                </p:cNvSpPr>
                <p:nvPr/>
              </p:nvSpPr>
              <p:spPr bwMode="auto">
                <a:xfrm>
                  <a:off x="1874" y="2046"/>
                  <a:ext cx="8" cy="12"/>
                </a:xfrm>
                <a:custGeom>
                  <a:avLst/>
                  <a:gdLst>
                    <a:gd name="T0" fmla="*/ 28 w 80"/>
                    <a:gd name="T1" fmla="*/ 80 h 112"/>
                    <a:gd name="T2" fmla="*/ 32 w 80"/>
                    <a:gd name="T3" fmla="*/ 74 h 112"/>
                    <a:gd name="T4" fmla="*/ 39 w 80"/>
                    <a:gd name="T5" fmla="*/ 74 h 112"/>
                    <a:gd name="T6" fmla="*/ 46 w 80"/>
                    <a:gd name="T7" fmla="*/ 74 h 112"/>
                    <a:gd name="T8" fmla="*/ 42 w 80"/>
                    <a:gd name="T9" fmla="*/ 90 h 112"/>
                    <a:gd name="T10" fmla="*/ 42 w 80"/>
                    <a:gd name="T11" fmla="*/ 112 h 112"/>
                    <a:gd name="T12" fmla="*/ 49 w 80"/>
                    <a:gd name="T13" fmla="*/ 112 h 112"/>
                    <a:gd name="T14" fmla="*/ 49 w 80"/>
                    <a:gd name="T15" fmla="*/ 90 h 112"/>
                    <a:gd name="T16" fmla="*/ 53 w 80"/>
                    <a:gd name="T17" fmla="*/ 74 h 112"/>
                    <a:gd name="T18" fmla="*/ 80 w 80"/>
                    <a:gd name="T19" fmla="*/ 42 h 112"/>
                    <a:gd name="T20" fmla="*/ 46 w 80"/>
                    <a:gd name="T21" fmla="*/ 4 h 112"/>
                    <a:gd name="T22" fmla="*/ 4 w 80"/>
                    <a:gd name="T23" fmla="*/ 39 h 112"/>
                    <a:gd name="T24" fmla="*/ 25 w 80"/>
                    <a:gd name="T25" fmla="*/ 71 h 112"/>
                    <a:gd name="T26" fmla="*/ 21 w 80"/>
                    <a:gd name="T27" fmla="*/ 80 h 112"/>
                    <a:gd name="T28" fmla="*/ 21 w 80"/>
                    <a:gd name="T29" fmla="*/ 112 h 112"/>
                    <a:gd name="T30" fmla="*/ 32 w 80"/>
                    <a:gd name="T31" fmla="*/ 112 h 112"/>
                    <a:gd name="T32" fmla="*/ 28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8" y="80"/>
                      </a:moveTo>
                      <a:cubicBezTo>
                        <a:pt x="28" y="77"/>
                        <a:pt x="32" y="74"/>
                        <a:pt x="32" y="74"/>
                      </a:cubicBezTo>
                      <a:cubicBezTo>
                        <a:pt x="32" y="74"/>
                        <a:pt x="39" y="74"/>
                        <a:pt x="39" y="74"/>
                      </a:cubicBezTo>
                      <a:cubicBezTo>
                        <a:pt x="42" y="74"/>
                        <a:pt x="42" y="74"/>
                        <a:pt x="46" y="74"/>
                      </a:cubicBezTo>
                      <a:cubicBezTo>
                        <a:pt x="42" y="80"/>
                        <a:pt x="42" y="84"/>
                        <a:pt x="42" y="90"/>
                      </a:cubicBezTo>
                      <a:cubicBezTo>
                        <a:pt x="42" y="96"/>
                        <a:pt x="39" y="103"/>
                        <a:pt x="42" y="112"/>
                      </a:cubicBezTo>
                      <a:cubicBezTo>
                        <a:pt x="49" y="112"/>
                        <a:pt x="49" y="112"/>
                        <a:pt x="49" y="112"/>
                      </a:cubicBezTo>
                      <a:cubicBezTo>
                        <a:pt x="49" y="106"/>
                        <a:pt x="49" y="96"/>
                        <a:pt x="49" y="90"/>
                      </a:cubicBezTo>
                      <a:cubicBezTo>
                        <a:pt x="49" y="84"/>
                        <a:pt x="53" y="80"/>
                        <a:pt x="53" y="74"/>
                      </a:cubicBezTo>
                      <a:cubicBezTo>
                        <a:pt x="67" y="71"/>
                        <a:pt x="80" y="58"/>
                        <a:pt x="80" y="42"/>
                      </a:cubicBezTo>
                      <a:cubicBezTo>
                        <a:pt x="80" y="23"/>
                        <a:pt x="67" y="4"/>
                        <a:pt x="46" y="4"/>
                      </a:cubicBezTo>
                      <a:cubicBezTo>
                        <a:pt x="25" y="0"/>
                        <a:pt x="4" y="16"/>
                        <a:pt x="4" y="39"/>
                      </a:cubicBezTo>
                      <a:cubicBezTo>
                        <a:pt x="0" y="52"/>
                        <a:pt x="11" y="64"/>
                        <a:pt x="25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90"/>
                        <a:pt x="21" y="103"/>
                        <a:pt x="21" y="112"/>
                      </a:cubicBezTo>
                      <a:cubicBezTo>
                        <a:pt x="32" y="112"/>
                        <a:pt x="32" y="112"/>
                        <a:pt x="32" y="112"/>
                      </a:cubicBezTo>
                      <a:cubicBezTo>
                        <a:pt x="28" y="100"/>
                        <a:pt x="28" y="90"/>
                        <a:pt x="28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0" name="Freeform 1650"/>
                <p:cNvSpPr>
                  <a:spLocks/>
                </p:cNvSpPr>
                <p:nvPr/>
              </p:nvSpPr>
              <p:spPr bwMode="auto">
                <a:xfrm>
                  <a:off x="1874" y="2046"/>
                  <a:ext cx="8" cy="12"/>
                </a:xfrm>
                <a:custGeom>
                  <a:avLst/>
                  <a:gdLst>
                    <a:gd name="T0" fmla="*/ 3 w 8"/>
                    <a:gd name="T1" fmla="*/ 9 h 12"/>
                    <a:gd name="T2" fmla="*/ 3 w 8"/>
                    <a:gd name="T3" fmla="*/ 8 h 12"/>
                    <a:gd name="T4" fmla="*/ 4 w 8"/>
                    <a:gd name="T5" fmla="*/ 8 h 12"/>
                    <a:gd name="T6" fmla="*/ 5 w 8"/>
                    <a:gd name="T7" fmla="*/ 8 h 12"/>
                    <a:gd name="T8" fmla="*/ 4 w 8"/>
                    <a:gd name="T9" fmla="*/ 10 h 12"/>
                    <a:gd name="T10" fmla="*/ 4 w 8"/>
                    <a:gd name="T11" fmla="*/ 12 h 12"/>
                    <a:gd name="T12" fmla="*/ 5 w 8"/>
                    <a:gd name="T13" fmla="*/ 12 h 12"/>
                    <a:gd name="T14" fmla="*/ 5 w 8"/>
                    <a:gd name="T15" fmla="*/ 10 h 12"/>
                    <a:gd name="T16" fmla="*/ 5 w 8"/>
                    <a:gd name="T17" fmla="*/ 8 h 12"/>
                    <a:gd name="T18" fmla="*/ 8 w 8"/>
                    <a:gd name="T19" fmla="*/ 5 h 12"/>
                    <a:gd name="T20" fmla="*/ 5 w 8"/>
                    <a:gd name="T21" fmla="*/ 1 h 12"/>
                    <a:gd name="T22" fmla="*/ 0 w 8"/>
                    <a:gd name="T23" fmla="*/ 4 h 12"/>
                    <a:gd name="T24" fmla="*/ 2 w 8"/>
                    <a:gd name="T25" fmla="*/ 8 h 12"/>
                    <a:gd name="T26" fmla="*/ 2 w 8"/>
                    <a:gd name="T27" fmla="*/ 9 h 12"/>
                    <a:gd name="T28" fmla="*/ 2 w 8"/>
                    <a:gd name="T29" fmla="*/ 12 h 12"/>
                    <a:gd name="T30" fmla="*/ 3 w 8"/>
                    <a:gd name="T31" fmla="*/ 12 h 12"/>
                    <a:gd name="T32" fmla="*/ 3 w 8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3" y="9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1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2"/>
                        <a:pt x="5" y="11"/>
                        <a:pt x="5" y="10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8"/>
                        <a:pt x="8" y="6"/>
                        <a:pt x="8" y="5"/>
                      </a:cubicBezTo>
                      <a:cubicBezTo>
                        <a:pt x="8" y="3"/>
                        <a:pt x="7" y="1"/>
                        <a:pt x="5" y="1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1" y="7"/>
                        <a:pt x="2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1"/>
                        <a:pt x="3" y="10"/>
                        <a:pt x="3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1" name="Freeform 1651"/>
                <p:cNvSpPr>
                  <a:spLocks/>
                </p:cNvSpPr>
                <p:nvPr/>
              </p:nvSpPr>
              <p:spPr bwMode="auto">
                <a:xfrm>
                  <a:off x="1872" y="2058"/>
                  <a:ext cx="8" cy="12"/>
                </a:xfrm>
                <a:custGeom>
                  <a:avLst/>
                  <a:gdLst>
                    <a:gd name="T0" fmla="*/ 60 w 80"/>
                    <a:gd name="T1" fmla="*/ 42 h 112"/>
                    <a:gd name="T2" fmla="*/ 63 w 80"/>
                    <a:gd name="T3" fmla="*/ 39 h 112"/>
                    <a:gd name="T4" fmla="*/ 60 w 80"/>
                    <a:gd name="T5" fmla="*/ 4 h 112"/>
                    <a:gd name="T6" fmla="*/ 53 w 80"/>
                    <a:gd name="T7" fmla="*/ 4 h 112"/>
                    <a:gd name="T8" fmla="*/ 53 w 80"/>
                    <a:gd name="T9" fmla="*/ 39 h 112"/>
                    <a:gd name="T10" fmla="*/ 53 w 80"/>
                    <a:gd name="T11" fmla="*/ 39 h 112"/>
                    <a:gd name="T12" fmla="*/ 46 w 80"/>
                    <a:gd name="T13" fmla="*/ 39 h 112"/>
                    <a:gd name="T14" fmla="*/ 39 w 80"/>
                    <a:gd name="T15" fmla="*/ 39 h 112"/>
                    <a:gd name="T16" fmla="*/ 42 w 80"/>
                    <a:gd name="T17" fmla="*/ 29 h 112"/>
                    <a:gd name="T18" fmla="*/ 42 w 80"/>
                    <a:gd name="T19" fmla="*/ 4 h 112"/>
                    <a:gd name="T20" fmla="*/ 32 w 80"/>
                    <a:gd name="T21" fmla="*/ 0 h 112"/>
                    <a:gd name="T22" fmla="*/ 35 w 80"/>
                    <a:gd name="T23" fmla="*/ 29 h 112"/>
                    <a:gd name="T24" fmla="*/ 32 w 80"/>
                    <a:gd name="T25" fmla="*/ 39 h 112"/>
                    <a:gd name="T26" fmla="*/ 0 w 80"/>
                    <a:gd name="T27" fmla="*/ 71 h 112"/>
                    <a:gd name="T28" fmla="*/ 39 w 80"/>
                    <a:gd name="T29" fmla="*/ 109 h 112"/>
                    <a:gd name="T30" fmla="*/ 80 w 80"/>
                    <a:gd name="T31" fmla="*/ 77 h 112"/>
                    <a:gd name="T32" fmla="*/ 60 w 80"/>
                    <a:gd name="T33" fmla="*/ 4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0" y="42"/>
                      </a:moveTo>
                      <a:cubicBezTo>
                        <a:pt x="60" y="42"/>
                        <a:pt x="60" y="39"/>
                        <a:pt x="63" y="39"/>
                      </a:cubicBezTo>
                      <a:cubicBezTo>
                        <a:pt x="63" y="26"/>
                        <a:pt x="60" y="13"/>
                        <a:pt x="60" y="4"/>
                      </a:cubicBezTo>
                      <a:cubicBezTo>
                        <a:pt x="53" y="4"/>
                        <a:pt x="53" y="4"/>
                        <a:pt x="53" y="4"/>
                      </a:cubicBezTo>
                      <a:cubicBezTo>
                        <a:pt x="53" y="16"/>
                        <a:pt x="53" y="26"/>
                        <a:pt x="53" y="39"/>
                      </a:cubicBezTo>
                      <a:cubicBezTo>
                        <a:pt x="53" y="39"/>
                        <a:pt x="53" y="39"/>
                        <a:pt x="53" y="39"/>
                      </a:cubicBezTo>
                      <a:cubicBezTo>
                        <a:pt x="49" y="39"/>
                        <a:pt x="46" y="39"/>
                        <a:pt x="46" y="39"/>
                      </a:cubicBezTo>
                      <a:cubicBezTo>
                        <a:pt x="42" y="39"/>
                        <a:pt x="42" y="39"/>
                        <a:pt x="39" y="39"/>
                      </a:cubicBezTo>
                      <a:cubicBezTo>
                        <a:pt x="42" y="36"/>
                        <a:pt x="42" y="32"/>
                        <a:pt x="42" y="29"/>
                      </a:cubicBezTo>
                      <a:cubicBezTo>
                        <a:pt x="42" y="20"/>
                        <a:pt x="42" y="13"/>
                        <a:pt x="42" y="4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5" y="10"/>
                        <a:pt x="35" y="20"/>
                        <a:pt x="35" y="29"/>
                      </a:cubicBezTo>
                      <a:cubicBezTo>
                        <a:pt x="32" y="32"/>
                        <a:pt x="32" y="36"/>
                        <a:pt x="32" y="39"/>
                      </a:cubicBezTo>
                      <a:cubicBezTo>
                        <a:pt x="14" y="42"/>
                        <a:pt x="4" y="58"/>
                        <a:pt x="0" y="71"/>
                      </a:cubicBezTo>
                      <a:cubicBezTo>
                        <a:pt x="0" y="93"/>
                        <a:pt x="18" y="109"/>
                        <a:pt x="39" y="109"/>
                      </a:cubicBezTo>
                      <a:cubicBezTo>
                        <a:pt x="60" y="112"/>
                        <a:pt x="77" y="96"/>
                        <a:pt x="80" y="77"/>
                      </a:cubicBezTo>
                      <a:cubicBezTo>
                        <a:pt x="80" y="61"/>
                        <a:pt x="74" y="52"/>
                        <a:pt x="60" y="42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2" name="Freeform 1652"/>
                <p:cNvSpPr>
                  <a:spLocks/>
                </p:cNvSpPr>
                <p:nvPr/>
              </p:nvSpPr>
              <p:spPr bwMode="auto">
                <a:xfrm>
                  <a:off x="1872" y="2058"/>
                  <a:ext cx="8" cy="12"/>
                </a:xfrm>
                <a:custGeom>
                  <a:avLst/>
                  <a:gdLst>
                    <a:gd name="T0" fmla="*/ 6 w 8"/>
                    <a:gd name="T1" fmla="*/ 5 h 12"/>
                    <a:gd name="T2" fmla="*/ 7 w 8"/>
                    <a:gd name="T3" fmla="*/ 4 h 12"/>
                    <a:gd name="T4" fmla="*/ 6 w 8"/>
                    <a:gd name="T5" fmla="*/ 1 h 12"/>
                    <a:gd name="T6" fmla="*/ 6 w 8"/>
                    <a:gd name="T7" fmla="*/ 1 h 12"/>
                    <a:gd name="T8" fmla="*/ 6 w 8"/>
                    <a:gd name="T9" fmla="*/ 4 h 12"/>
                    <a:gd name="T10" fmla="*/ 6 w 8"/>
                    <a:gd name="T11" fmla="*/ 4 h 12"/>
                    <a:gd name="T12" fmla="*/ 5 w 8"/>
                    <a:gd name="T13" fmla="*/ 4 h 12"/>
                    <a:gd name="T14" fmla="*/ 4 w 8"/>
                    <a:gd name="T15" fmla="*/ 4 h 12"/>
                    <a:gd name="T16" fmla="*/ 4 w 8"/>
                    <a:gd name="T17" fmla="*/ 3 h 12"/>
                    <a:gd name="T18" fmla="*/ 4 w 8"/>
                    <a:gd name="T19" fmla="*/ 1 h 12"/>
                    <a:gd name="T20" fmla="*/ 3 w 8"/>
                    <a:gd name="T21" fmla="*/ 0 h 12"/>
                    <a:gd name="T22" fmla="*/ 4 w 8"/>
                    <a:gd name="T23" fmla="*/ 3 h 12"/>
                    <a:gd name="T24" fmla="*/ 3 w 8"/>
                    <a:gd name="T25" fmla="*/ 4 h 12"/>
                    <a:gd name="T26" fmla="*/ 0 w 8"/>
                    <a:gd name="T27" fmla="*/ 8 h 12"/>
                    <a:gd name="T28" fmla="*/ 4 w 8"/>
                    <a:gd name="T29" fmla="*/ 12 h 12"/>
                    <a:gd name="T30" fmla="*/ 8 w 8"/>
                    <a:gd name="T31" fmla="*/ 8 h 12"/>
                    <a:gd name="T32" fmla="*/ 6 w 8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6" y="5"/>
                      </a:moveTo>
                      <a:cubicBezTo>
                        <a:pt x="6" y="5"/>
                        <a:pt x="6" y="4"/>
                        <a:pt x="7" y="4"/>
                      </a:cubicBezTo>
                      <a:cubicBezTo>
                        <a:pt x="7" y="3"/>
                        <a:pt x="6" y="2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3"/>
                      </a:cubicBezTo>
                      <a:cubicBezTo>
                        <a:pt x="4" y="2"/>
                        <a:pt x="4" y="2"/>
                        <a:pt x="4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1"/>
                        <a:pt x="4" y="2"/>
                        <a:pt x="4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5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6" y="12"/>
                        <a:pt x="8" y="10"/>
                        <a:pt x="8" y="8"/>
                      </a:cubicBezTo>
                      <a:cubicBezTo>
                        <a:pt x="8" y="7"/>
                        <a:pt x="8" y="6"/>
                        <a:pt x="6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3" name="Freeform 1653"/>
                <p:cNvSpPr>
                  <a:spLocks/>
                </p:cNvSpPr>
                <p:nvPr/>
              </p:nvSpPr>
              <p:spPr bwMode="auto">
                <a:xfrm>
                  <a:off x="1843" y="2531"/>
                  <a:ext cx="9" cy="12"/>
                </a:xfrm>
                <a:custGeom>
                  <a:avLst/>
                  <a:gdLst>
                    <a:gd name="T0" fmla="*/ 32 w 80"/>
                    <a:gd name="T1" fmla="*/ 80 h 112"/>
                    <a:gd name="T2" fmla="*/ 32 w 80"/>
                    <a:gd name="T3" fmla="*/ 74 h 112"/>
                    <a:gd name="T4" fmla="*/ 39 w 80"/>
                    <a:gd name="T5" fmla="*/ 74 h 112"/>
                    <a:gd name="T6" fmla="*/ 46 w 80"/>
                    <a:gd name="T7" fmla="*/ 74 h 112"/>
                    <a:gd name="T8" fmla="*/ 42 w 80"/>
                    <a:gd name="T9" fmla="*/ 90 h 112"/>
                    <a:gd name="T10" fmla="*/ 42 w 80"/>
                    <a:gd name="T11" fmla="*/ 112 h 112"/>
                    <a:gd name="T12" fmla="*/ 53 w 80"/>
                    <a:gd name="T13" fmla="*/ 112 h 112"/>
                    <a:gd name="T14" fmla="*/ 49 w 80"/>
                    <a:gd name="T15" fmla="*/ 90 h 112"/>
                    <a:gd name="T16" fmla="*/ 53 w 80"/>
                    <a:gd name="T17" fmla="*/ 74 h 112"/>
                    <a:gd name="T18" fmla="*/ 80 w 80"/>
                    <a:gd name="T19" fmla="*/ 42 h 112"/>
                    <a:gd name="T20" fmla="*/ 42 w 80"/>
                    <a:gd name="T21" fmla="*/ 4 h 112"/>
                    <a:gd name="T22" fmla="*/ 0 w 80"/>
                    <a:gd name="T23" fmla="*/ 39 h 112"/>
                    <a:gd name="T24" fmla="*/ 25 w 80"/>
                    <a:gd name="T25" fmla="*/ 71 h 112"/>
                    <a:gd name="T26" fmla="*/ 21 w 80"/>
                    <a:gd name="T27" fmla="*/ 80 h 112"/>
                    <a:gd name="T28" fmla="*/ 25 w 80"/>
                    <a:gd name="T29" fmla="*/ 112 h 112"/>
                    <a:gd name="T30" fmla="*/ 32 w 80"/>
                    <a:gd name="T31" fmla="*/ 112 h 112"/>
                    <a:gd name="T32" fmla="*/ 32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2" y="80"/>
                      </a:moveTo>
                      <a:cubicBezTo>
                        <a:pt x="32" y="77"/>
                        <a:pt x="32" y="74"/>
                        <a:pt x="32" y="74"/>
                      </a:cubicBezTo>
                      <a:cubicBezTo>
                        <a:pt x="32" y="74"/>
                        <a:pt x="39" y="74"/>
                        <a:pt x="39" y="74"/>
                      </a:cubicBezTo>
                      <a:cubicBezTo>
                        <a:pt x="42" y="74"/>
                        <a:pt x="42" y="74"/>
                        <a:pt x="46" y="74"/>
                      </a:cubicBezTo>
                      <a:cubicBezTo>
                        <a:pt x="42" y="80"/>
                        <a:pt x="42" y="84"/>
                        <a:pt x="42" y="90"/>
                      </a:cubicBezTo>
                      <a:cubicBezTo>
                        <a:pt x="42" y="96"/>
                        <a:pt x="42" y="103"/>
                        <a:pt x="42" y="112"/>
                      </a:cubicBezTo>
                      <a:cubicBezTo>
                        <a:pt x="53" y="112"/>
                        <a:pt x="53" y="112"/>
                        <a:pt x="53" y="112"/>
                      </a:cubicBezTo>
                      <a:cubicBezTo>
                        <a:pt x="49" y="103"/>
                        <a:pt x="49" y="96"/>
                        <a:pt x="49" y="90"/>
                      </a:cubicBezTo>
                      <a:cubicBezTo>
                        <a:pt x="49" y="84"/>
                        <a:pt x="53" y="77"/>
                        <a:pt x="53" y="74"/>
                      </a:cubicBezTo>
                      <a:cubicBezTo>
                        <a:pt x="67" y="68"/>
                        <a:pt x="80" y="55"/>
                        <a:pt x="80" y="42"/>
                      </a:cubicBezTo>
                      <a:cubicBezTo>
                        <a:pt x="80" y="20"/>
                        <a:pt x="63" y="4"/>
                        <a:pt x="42" y="4"/>
                      </a:cubicBezTo>
                      <a:cubicBezTo>
                        <a:pt x="21" y="0"/>
                        <a:pt x="4" y="20"/>
                        <a:pt x="0" y="39"/>
                      </a:cubicBezTo>
                      <a:cubicBezTo>
                        <a:pt x="0" y="52"/>
                        <a:pt x="11" y="64"/>
                        <a:pt x="25" y="71"/>
                      </a:cubicBezTo>
                      <a:cubicBezTo>
                        <a:pt x="25" y="74"/>
                        <a:pt x="25" y="77"/>
                        <a:pt x="21" y="80"/>
                      </a:cubicBezTo>
                      <a:cubicBezTo>
                        <a:pt x="21" y="90"/>
                        <a:pt x="25" y="103"/>
                        <a:pt x="25" y="112"/>
                      </a:cubicBezTo>
                      <a:cubicBezTo>
                        <a:pt x="32" y="112"/>
                        <a:pt x="32" y="112"/>
                        <a:pt x="32" y="112"/>
                      </a:cubicBezTo>
                      <a:cubicBezTo>
                        <a:pt x="32" y="100"/>
                        <a:pt x="28" y="90"/>
                        <a:pt x="32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4" name="Freeform 1654"/>
                <p:cNvSpPr>
                  <a:spLocks/>
                </p:cNvSpPr>
                <p:nvPr/>
              </p:nvSpPr>
              <p:spPr bwMode="auto">
                <a:xfrm>
                  <a:off x="1843" y="2531"/>
                  <a:ext cx="9" cy="12"/>
                </a:xfrm>
                <a:custGeom>
                  <a:avLst/>
                  <a:gdLst>
                    <a:gd name="T0" fmla="*/ 4 w 9"/>
                    <a:gd name="T1" fmla="*/ 9 h 12"/>
                    <a:gd name="T2" fmla="*/ 4 w 9"/>
                    <a:gd name="T3" fmla="*/ 8 h 12"/>
                    <a:gd name="T4" fmla="*/ 4 w 9"/>
                    <a:gd name="T5" fmla="*/ 8 h 12"/>
                    <a:gd name="T6" fmla="*/ 5 w 9"/>
                    <a:gd name="T7" fmla="*/ 8 h 12"/>
                    <a:gd name="T8" fmla="*/ 5 w 9"/>
                    <a:gd name="T9" fmla="*/ 10 h 12"/>
                    <a:gd name="T10" fmla="*/ 5 w 9"/>
                    <a:gd name="T11" fmla="*/ 12 h 12"/>
                    <a:gd name="T12" fmla="*/ 6 w 9"/>
                    <a:gd name="T13" fmla="*/ 12 h 12"/>
                    <a:gd name="T14" fmla="*/ 5 w 9"/>
                    <a:gd name="T15" fmla="*/ 10 h 12"/>
                    <a:gd name="T16" fmla="*/ 6 w 9"/>
                    <a:gd name="T17" fmla="*/ 8 h 12"/>
                    <a:gd name="T18" fmla="*/ 9 w 9"/>
                    <a:gd name="T19" fmla="*/ 5 h 12"/>
                    <a:gd name="T20" fmla="*/ 5 w 9"/>
                    <a:gd name="T21" fmla="*/ 0 h 12"/>
                    <a:gd name="T22" fmla="*/ 0 w 9"/>
                    <a:gd name="T23" fmla="*/ 4 h 12"/>
                    <a:gd name="T24" fmla="*/ 3 w 9"/>
                    <a:gd name="T25" fmla="*/ 8 h 12"/>
                    <a:gd name="T26" fmla="*/ 2 w 9"/>
                    <a:gd name="T27" fmla="*/ 9 h 12"/>
                    <a:gd name="T28" fmla="*/ 3 w 9"/>
                    <a:gd name="T29" fmla="*/ 12 h 12"/>
                    <a:gd name="T30" fmla="*/ 4 w 9"/>
                    <a:gd name="T31" fmla="*/ 12 h 12"/>
                    <a:gd name="T32" fmla="*/ 4 w 9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4" y="9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5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5" y="11"/>
                        <a:pt x="5" y="10"/>
                        <a:pt x="5" y="10"/>
                      </a:cubicBezTo>
                      <a:cubicBezTo>
                        <a:pt x="5" y="9"/>
                        <a:pt x="6" y="8"/>
                        <a:pt x="6" y="8"/>
                      </a:cubicBezTo>
                      <a:cubicBezTo>
                        <a:pt x="7" y="7"/>
                        <a:pt x="9" y="6"/>
                        <a:pt x="9" y="5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2" y="0"/>
                        <a:pt x="1" y="2"/>
                        <a:pt x="0" y="4"/>
                      </a:cubicBezTo>
                      <a:cubicBezTo>
                        <a:pt x="0" y="6"/>
                        <a:pt x="1" y="7"/>
                        <a:pt x="3" y="8"/>
                      </a:cubicBezTo>
                      <a:cubicBezTo>
                        <a:pt x="3" y="8"/>
                        <a:pt x="3" y="8"/>
                        <a:pt x="2" y="9"/>
                      </a:cubicBezTo>
                      <a:cubicBezTo>
                        <a:pt x="2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3" y="10"/>
                        <a:pt x="4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5" name="Freeform 1655"/>
                <p:cNvSpPr>
                  <a:spLocks/>
                </p:cNvSpPr>
                <p:nvPr/>
              </p:nvSpPr>
              <p:spPr bwMode="auto">
                <a:xfrm>
                  <a:off x="1843" y="2543"/>
                  <a:ext cx="9" cy="12"/>
                </a:xfrm>
                <a:custGeom>
                  <a:avLst/>
                  <a:gdLst>
                    <a:gd name="T0" fmla="*/ 59 w 80"/>
                    <a:gd name="T1" fmla="*/ 43 h 112"/>
                    <a:gd name="T2" fmla="*/ 59 w 80"/>
                    <a:gd name="T3" fmla="*/ 37 h 112"/>
                    <a:gd name="T4" fmla="*/ 59 w 80"/>
                    <a:gd name="T5" fmla="*/ 4 h 112"/>
                    <a:gd name="T6" fmla="*/ 48 w 80"/>
                    <a:gd name="T7" fmla="*/ 4 h 112"/>
                    <a:gd name="T8" fmla="*/ 51 w 80"/>
                    <a:gd name="T9" fmla="*/ 37 h 112"/>
                    <a:gd name="T10" fmla="*/ 51 w 80"/>
                    <a:gd name="T11" fmla="*/ 40 h 112"/>
                    <a:gd name="T12" fmla="*/ 40 w 80"/>
                    <a:gd name="T13" fmla="*/ 40 h 112"/>
                    <a:gd name="T14" fmla="*/ 37 w 80"/>
                    <a:gd name="T15" fmla="*/ 40 h 112"/>
                    <a:gd name="T16" fmla="*/ 40 w 80"/>
                    <a:gd name="T17" fmla="*/ 30 h 112"/>
                    <a:gd name="T18" fmla="*/ 37 w 80"/>
                    <a:gd name="T19" fmla="*/ 4 h 112"/>
                    <a:gd name="T20" fmla="*/ 30 w 80"/>
                    <a:gd name="T21" fmla="*/ 0 h 112"/>
                    <a:gd name="T22" fmla="*/ 30 w 80"/>
                    <a:gd name="T23" fmla="*/ 30 h 112"/>
                    <a:gd name="T24" fmla="*/ 30 w 80"/>
                    <a:gd name="T25" fmla="*/ 40 h 112"/>
                    <a:gd name="T26" fmla="*/ 0 w 80"/>
                    <a:gd name="T27" fmla="*/ 76 h 112"/>
                    <a:gd name="T28" fmla="*/ 40 w 80"/>
                    <a:gd name="T29" fmla="*/ 112 h 112"/>
                    <a:gd name="T30" fmla="*/ 80 w 80"/>
                    <a:gd name="T31" fmla="*/ 80 h 112"/>
                    <a:gd name="T32" fmla="*/ 59 w 80"/>
                    <a:gd name="T33" fmla="*/ 4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59" y="43"/>
                      </a:moveTo>
                      <a:cubicBezTo>
                        <a:pt x="59" y="43"/>
                        <a:pt x="59" y="40"/>
                        <a:pt x="59" y="37"/>
                      </a:cubicBezTo>
                      <a:cubicBezTo>
                        <a:pt x="62" y="27"/>
                        <a:pt x="59" y="14"/>
                        <a:pt x="59" y="4"/>
                      </a:cubicBezTo>
                      <a:cubicBezTo>
                        <a:pt x="48" y="4"/>
                        <a:pt x="48" y="4"/>
                        <a:pt x="48" y="4"/>
                      </a:cubicBezTo>
                      <a:cubicBezTo>
                        <a:pt x="51" y="14"/>
                        <a:pt x="51" y="27"/>
                        <a:pt x="51" y="37"/>
                      </a:cubicBezTo>
                      <a:cubicBezTo>
                        <a:pt x="51" y="40"/>
                        <a:pt x="51" y="40"/>
                        <a:pt x="51" y="40"/>
                      </a:cubicBezTo>
                      <a:cubicBezTo>
                        <a:pt x="48" y="40"/>
                        <a:pt x="44" y="40"/>
                        <a:pt x="40" y="40"/>
                      </a:cubicBezTo>
                      <a:cubicBezTo>
                        <a:pt x="40" y="40"/>
                        <a:pt x="40" y="40"/>
                        <a:pt x="37" y="40"/>
                      </a:cubicBezTo>
                      <a:cubicBezTo>
                        <a:pt x="40" y="37"/>
                        <a:pt x="40" y="33"/>
                        <a:pt x="40" y="30"/>
                      </a:cubicBezTo>
                      <a:cubicBezTo>
                        <a:pt x="40" y="20"/>
                        <a:pt x="40" y="10"/>
                        <a:pt x="37" y="4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10"/>
                        <a:pt x="30" y="20"/>
                        <a:pt x="30" y="30"/>
                      </a:cubicBezTo>
                      <a:cubicBezTo>
                        <a:pt x="30" y="33"/>
                        <a:pt x="30" y="37"/>
                        <a:pt x="30" y="40"/>
                      </a:cubicBezTo>
                      <a:cubicBezTo>
                        <a:pt x="11" y="43"/>
                        <a:pt x="0" y="60"/>
                        <a:pt x="0" y="76"/>
                      </a:cubicBezTo>
                      <a:cubicBezTo>
                        <a:pt x="0" y="96"/>
                        <a:pt x="19" y="112"/>
                        <a:pt x="40" y="112"/>
                      </a:cubicBezTo>
                      <a:cubicBezTo>
                        <a:pt x="62" y="112"/>
                        <a:pt x="80" y="99"/>
                        <a:pt x="80" y="80"/>
                      </a:cubicBezTo>
                      <a:cubicBezTo>
                        <a:pt x="80" y="63"/>
                        <a:pt x="73" y="50"/>
                        <a:pt x="59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6" name="Freeform 1656"/>
                <p:cNvSpPr>
                  <a:spLocks/>
                </p:cNvSpPr>
                <p:nvPr/>
              </p:nvSpPr>
              <p:spPr bwMode="auto">
                <a:xfrm>
                  <a:off x="1843" y="2543"/>
                  <a:ext cx="9" cy="12"/>
                </a:xfrm>
                <a:custGeom>
                  <a:avLst/>
                  <a:gdLst>
                    <a:gd name="T0" fmla="*/ 6 w 9"/>
                    <a:gd name="T1" fmla="*/ 4 h 12"/>
                    <a:gd name="T2" fmla="*/ 6 w 9"/>
                    <a:gd name="T3" fmla="*/ 4 h 12"/>
                    <a:gd name="T4" fmla="*/ 6 w 9"/>
                    <a:gd name="T5" fmla="*/ 0 h 12"/>
                    <a:gd name="T6" fmla="*/ 5 w 9"/>
                    <a:gd name="T7" fmla="*/ 0 h 12"/>
                    <a:gd name="T8" fmla="*/ 6 w 9"/>
                    <a:gd name="T9" fmla="*/ 4 h 12"/>
                    <a:gd name="T10" fmla="*/ 6 w 9"/>
                    <a:gd name="T11" fmla="*/ 4 h 12"/>
                    <a:gd name="T12" fmla="*/ 4 w 9"/>
                    <a:gd name="T13" fmla="*/ 4 h 12"/>
                    <a:gd name="T14" fmla="*/ 4 w 9"/>
                    <a:gd name="T15" fmla="*/ 4 h 12"/>
                    <a:gd name="T16" fmla="*/ 4 w 9"/>
                    <a:gd name="T17" fmla="*/ 3 h 12"/>
                    <a:gd name="T18" fmla="*/ 4 w 9"/>
                    <a:gd name="T19" fmla="*/ 0 h 12"/>
                    <a:gd name="T20" fmla="*/ 3 w 9"/>
                    <a:gd name="T21" fmla="*/ 0 h 12"/>
                    <a:gd name="T22" fmla="*/ 3 w 9"/>
                    <a:gd name="T23" fmla="*/ 3 h 12"/>
                    <a:gd name="T24" fmla="*/ 3 w 9"/>
                    <a:gd name="T25" fmla="*/ 4 h 12"/>
                    <a:gd name="T26" fmla="*/ 0 w 9"/>
                    <a:gd name="T27" fmla="*/ 8 h 12"/>
                    <a:gd name="T28" fmla="*/ 4 w 9"/>
                    <a:gd name="T29" fmla="*/ 12 h 12"/>
                    <a:gd name="T30" fmla="*/ 9 w 9"/>
                    <a:gd name="T31" fmla="*/ 8 h 12"/>
                    <a:gd name="T32" fmla="*/ 6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6" y="4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3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1"/>
                        <a:pt x="6" y="3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2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1" y="4"/>
                        <a:pt x="0" y="6"/>
                        <a:pt x="0" y="8"/>
                      </a:cubicBezTo>
                      <a:cubicBezTo>
                        <a:pt x="0" y="10"/>
                        <a:pt x="2" y="12"/>
                        <a:pt x="4" y="12"/>
                      </a:cubicBezTo>
                      <a:cubicBezTo>
                        <a:pt x="7" y="12"/>
                        <a:pt x="9" y="10"/>
                        <a:pt x="9" y="8"/>
                      </a:cubicBezTo>
                      <a:cubicBezTo>
                        <a:pt x="9" y="7"/>
                        <a:pt x="8" y="5"/>
                        <a:pt x="6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7" name="Freeform 1657"/>
                <p:cNvSpPr>
                  <a:spLocks/>
                </p:cNvSpPr>
                <p:nvPr/>
              </p:nvSpPr>
              <p:spPr bwMode="auto">
                <a:xfrm>
                  <a:off x="1864" y="2046"/>
                  <a:ext cx="8" cy="12"/>
                </a:xfrm>
                <a:custGeom>
                  <a:avLst/>
                  <a:gdLst>
                    <a:gd name="T0" fmla="*/ 28 w 80"/>
                    <a:gd name="T1" fmla="*/ 80 h 112"/>
                    <a:gd name="T2" fmla="*/ 28 w 80"/>
                    <a:gd name="T3" fmla="*/ 74 h 112"/>
                    <a:gd name="T4" fmla="*/ 39 w 80"/>
                    <a:gd name="T5" fmla="*/ 74 h 112"/>
                    <a:gd name="T6" fmla="*/ 42 w 80"/>
                    <a:gd name="T7" fmla="*/ 74 h 112"/>
                    <a:gd name="T8" fmla="*/ 42 w 80"/>
                    <a:gd name="T9" fmla="*/ 90 h 112"/>
                    <a:gd name="T10" fmla="*/ 42 w 80"/>
                    <a:gd name="T11" fmla="*/ 112 h 112"/>
                    <a:gd name="T12" fmla="*/ 49 w 80"/>
                    <a:gd name="T13" fmla="*/ 112 h 112"/>
                    <a:gd name="T14" fmla="*/ 49 w 80"/>
                    <a:gd name="T15" fmla="*/ 90 h 112"/>
                    <a:gd name="T16" fmla="*/ 53 w 80"/>
                    <a:gd name="T17" fmla="*/ 74 h 112"/>
                    <a:gd name="T18" fmla="*/ 77 w 80"/>
                    <a:gd name="T19" fmla="*/ 39 h 112"/>
                    <a:gd name="T20" fmla="*/ 42 w 80"/>
                    <a:gd name="T21" fmla="*/ 0 h 112"/>
                    <a:gd name="T22" fmla="*/ 0 w 80"/>
                    <a:gd name="T23" fmla="*/ 39 h 112"/>
                    <a:gd name="T24" fmla="*/ 21 w 80"/>
                    <a:gd name="T25" fmla="*/ 71 h 112"/>
                    <a:gd name="T26" fmla="*/ 21 w 80"/>
                    <a:gd name="T27" fmla="*/ 80 h 112"/>
                    <a:gd name="T28" fmla="*/ 25 w 80"/>
                    <a:gd name="T29" fmla="*/ 109 h 112"/>
                    <a:gd name="T30" fmla="*/ 32 w 80"/>
                    <a:gd name="T31" fmla="*/ 109 h 112"/>
                    <a:gd name="T32" fmla="*/ 28 w 80"/>
                    <a:gd name="T33" fmla="*/ 8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28" y="80"/>
                      </a:moveTo>
                      <a:cubicBezTo>
                        <a:pt x="28" y="77"/>
                        <a:pt x="28" y="74"/>
                        <a:pt x="28" y="74"/>
                      </a:cubicBezTo>
                      <a:cubicBezTo>
                        <a:pt x="32" y="74"/>
                        <a:pt x="35" y="74"/>
                        <a:pt x="39" y="74"/>
                      </a:cubicBezTo>
                      <a:cubicBezTo>
                        <a:pt x="42" y="74"/>
                        <a:pt x="42" y="74"/>
                        <a:pt x="42" y="74"/>
                      </a:cubicBezTo>
                      <a:cubicBezTo>
                        <a:pt x="42" y="80"/>
                        <a:pt x="42" y="84"/>
                        <a:pt x="42" y="90"/>
                      </a:cubicBezTo>
                      <a:cubicBezTo>
                        <a:pt x="42" y="96"/>
                        <a:pt x="42" y="103"/>
                        <a:pt x="42" y="112"/>
                      </a:cubicBezTo>
                      <a:cubicBezTo>
                        <a:pt x="49" y="112"/>
                        <a:pt x="49" y="112"/>
                        <a:pt x="49" y="112"/>
                      </a:cubicBezTo>
                      <a:cubicBezTo>
                        <a:pt x="49" y="103"/>
                        <a:pt x="49" y="96"/>
                        <a:pt x="49" y="90"/>
                      </a:cubicBezTo>
                      <a:cubicBezTo>
                        <a:pt x="49" y="84"/>
                        <a:pt x="49" y="77"/>
                        <a:pt x="53" y="74"/>
                      </a:cubicBezTo>
                      <a:cubicBezTo>
                        <a:pt x="67" y="68"/>
                        <a:pt x="77" y="55"/>
                        <a:pt x="77" y="39"/>
                      </a:cubicBezTo>
                      <a:cubicBezTo>
                        <a:pt x="80" y="20"/>
                        <a:pt x="63" y="4"/>
                        <a:pt x="42" y="0"/>
                      </a:cubicBezTo>
                      <a:cubicBezTo>
                        <a:pt x="21" y="0"/>
                        <a:pt x="0" y="16"/>
                        <a:pt x="0" y="39"/>
                      </a:cubicBezTo>
                      <a:cubicBezTo>
                        <a:pt x="0" y="52"/>
                        <a:pt x="11" y="64"/>
                        <a:pt x="21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90"/>
                        <a:pt x="21" y="100"/>
                        <a:pt x="25" y="109"/>
                      </a:cubicBezTo>
                      <a:cubicBezTo>
                        <a:pt x="32" y="109"/>
                        <a:pt x="32" y="109"/>
                        <a:pt x="32" y="109"/>
                      </a:cubicBezTo>
                      <a:cubicBezTo>
                        <a:pt x="28" y="100"/>
                        <a:pt x="28" y="90"/>
                        <a:pt x="28" y="8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8" name="Freeform 1658"/>
                <p:cNvSpPr>
                  <a:spLocks/>
                </p:cNvSpPr>
                <p:nvPr/>
              </p:nvSpPr>
              <p:spPr bwMode="auto">
                <a:xfrm>
                  <a:off x="1864" y="2046"/>
                  <a:ext cx="8" cy="12"/>
                </a:xfrm>
                <a:custGeom>
                  <a:avLst/>
                  <a:gdLst>
                    <a:gd name="T0" fmla="*/ 2 w 8"/>
                    <a:gd name="T1" fmla="*/ 9 h 12"/>
                    <a:gd name="T2" fmla="*/ 2 w 8"/>
                    <a:gd name="T3" fmla="*/ 8 h 12"/>
                    <a:gd name="T4" fmla="*/ 4 w 8"/>
                    <a:gd name="T5" fmla="*/ 8 h 12"/>
                    <a:gd name="T6" fmla="*/ 4 w 8"/>
                    <a:gd name="T7" fmla="*/ 8 h 12"/>
                    <a:gd name="T8" fmla="*/ 4 w 8"/>
                    <a:gd name="T9" fmla="*/ 10 h 12"/>
                    <a:gd name="T10" fmla="*/ 4 w 8"/>
                    <a:gd name="T11" fmla="*/ 12 h 12"/>
                    <a:gd name="T12" fmla="*/ 5 w 8"/>
                    <a:gd name="T13" fmla="*/ 12 h 12"/>
                    <a:gd name="T14" fmla="*/ 5 w 8"/>
                    <a:gd name="T15" fmla="*/ 10 h 12"/>
                    <a:gd name="T16" fmla="*/ 5 w 8"/>
                    <a:gd name="T17" fmla="*/ 8 h 12"/>
                    <a:gd name="T18" fmla="*/ 8 w 8"/>
                    <a:gd name="T19" fmla="*/ 4 h 12"/>
                    <a:gd name="T20" fmla="*/ 4 w 8"/>
                    <a:gd name="T21" fmla="*/ 0 h 12"/>
                    <a:gd name="T22" fmla="*/ 0 w 8"/>
                    <a:gd name="T23" fmla="*/ 4 h 12"/>
                    <a:gd name="T24" fmla="*/ 2 w 8"/>
                    <a:gd name="T25" fmla="*/ 8 h 12"/>
                    <a:gd name="T26" fmla="*/ 2 w 8"/>
                    <a:gd name="T27" fmla="*/ 9 h 12"/>
                    <a:gd name="T28" fmla="*/ 2 w 8"/>
                    <a:gd name="T29" fmla="*/ 12 h 12"/>
                    <a:gd name="T30" fmla="*/ 3 w 8"/>
                    <a:gd name="T31" fmla="*/ 12 h 12"/>
                    <a:gd name="T32" fmla="*/ 2 w 8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2" y="9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1"/>
                        <a:pt x="4" y="11"/>
                        <a:pt x="4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1"/>
                        <a:pt x="5" y="10"/>
                      </a:cubicBezTo>
                      <a:cubicBezTo>
                        <a:pt x="5" y="9"/>
                        <a:pt x="5" y="8"/>
                        <a:pt x="5" y="8"/>
                      </a:cubicBezTo>
                      <a:cubicBezTo>
                        <a:pt x="7" y="8"/>
                        <a:pt x="8" y="6"/>
                        <a:pt x="8" y="4"/>
                      </a:cubicBezTo>
                      <a:cubicBezTo>
                        <a:pt x="8" y="2"/>
                        <a:pt x="6" y="1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1" y="7"/>
                        <a:pt x="2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11"/>
                        <a:pt x="2" y="10"/>
                        <a:pt x="2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9" name="Freeform 1659"/>
                <p:cNvSpPr>
                  <a:spLocks/>
                </p:cNvSpPr>
                <p:nvPr/>
              </p:nvSpPr>
              <p:spPr bwMode="auto">
                <a:xfrm>
                  <a:off x="1862" y="2058"/>
                  <a:ext cx="10" cy="12"/>
                </a:xfrm>
                <a:custGeom>
                  <a:avLst/>
                  <a:gdLst>
                    <a:gd name="T0" fmla="*/ 71 w 96"/>
                    <a:gd name="T1" fmla="*/ 43 h 112"/>
                    <a:gd name="T2" fmla="*/ 71 w 96"/>
                    <a:gd name="T3" fmla="*/ 37 h 112"/>
                    <a:gd name="T4" fmla="*/ 67 w 96"/>
                    <a:gd name="T5" fmla="*/ 4 h 112"/>
                    <a:gd name="T6" fmla="*/ 59 w 96"/>
                    <a:gd name="T7" fmla="*/ 0 h 112"/>
                    <a:gd name="T8" fmla="*/ 63 w 96"/>
                    <a:gd name="T9" fmla="*/ 37 h 112"/>
                    <a:gd name="T10" fmla="*/ 63 w 96"/>
                    <a:gd name="T11" fmla="*/ 40 h 112"/>
                    <a:gd name="T12" fmla="*/ 51 w 96"/>
                    <a:gd name="T13" fmla="*/ 40 h 112"/>
                    <a:gd name="T14" fmla="*/ 46 w 96"/>
                    <a:gd name="T15" fmla="*/ 40 h 112"/>
                    <a:gd name="T16" fmla="*/ 51 w 96"/>
                    <a:gd name="T17" fmla="*/ 30 h 112"/>
                    <a:gd name="T18" fmla="*/ 46 w 96"/>
                    <a:gd name="T19" fmla="*/ 0 h 112"/>
                    <a:gd name="T20" fmla="*/ 38 w 96"/>
                    <a:gd name="T21" fmla="*/ 0 h 112"/>
                    <a:gd name="T22" fmla="*/ 38 w 96"/>
                    <a:gd name="T23" fmla="*/ 27 h 112"/>
                    <a:gd name="T24" fmla="*/ 38 w 96"/>
                    <a:gd name="T25" fmla="*/ 40 h 112"/>
                    <a:gd name="T26" fmla="*/ 0 w 96"/>
                    <a:gd name="T27" fmla="*/ 76 h 112"/>
                    <a:gd name="T28" fmla="*/ 46 w 96"/>
                    <a:gd name="T29" fmla="*/ 112 h 112"/>
                    <a:gd name="T30" fmla="*/ 96 w 96"/>
                    <a:gd name="T31" fmla="*/ 76 h 112"/>
                    <a:gd name="T32" fmla="*/ 71 w 96"/>
                    <a:gd name="T33" fmla="*/ 4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112">
                      <a:moveTo>
                        <a:pt x="71" y="43"/>
                      </a:moveTo>
                      <a:cubicBezTo>
                        <a:pt x="71" y="43"/>
                        <a:pt x="71" y="40"/>
                        <a:pt x="71" y="37"/>
                      </a:cubicBezTo>
                      <a:cubicBezTo>
                        <a:pt x="71" y="27"/>
                        <a:pt x="71" y="14"/>
                        <a:pt x="67" y="4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63" y="14"/>
                        <a:pt x="63" y="24"/>
                        <a:pt x="63" y="37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59" y="40"/>
                        <a:pt x="55" y="40"/>
                        <a:pt x="51" y="40"/>
                      </a:cubicBezTo>
                      <a:cubicBezTo>
                        <a:pt x="51" y="40"/>
                        <a:pt x="46" y="40"/>
                        <a:pt x="46" y="40"/>
                      </a:cubicBezTo>
                      <a:cubicBezTo>
                        <a:pt x="51" y="37"/>
                        <a:pt x="51" y="33"/>
                        <a:pt x="51" y="30"/>
                      </a:cubicBezTo>
                      <a:cubicBezTo>
                        <a:pt x="51" y="20"/>
                        <a:pt x="46" y="10"/>
                        <a:pt x="4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8" y="10"/>
                        <a:pt x="38" y="20"/>
                        <a:pt x="38" y="27"/>
                      </a:cubicBezTo>
                      <a:cubicBezTo>
                        <a:pt x="38" y="33"/>
                        <a:pt x="38" y="37"/>
                        <a:pt x="38" y="40"/>
                      </a:cubicBezTo>
                      <a:cubicBezTo>
                        <a:pt x="17" y="43"/>
                        <a:pt x="5" y="60"/>
                        <a:pt x="0" y="76"/>
                      </a:cubicBezTo>
                      <a:cubicBezTo>
                        <a:pt x="0" y="96"/>
                        <a:pt x="21" y="112"/>
                        <a:pt x="46" y="112"/>
                      </a:cubicBezTo>
                      <a:cubicBezTo>
                        <a:pt x="76" y="112"/>
                        <a:pt x="96" y="99"/>
                        <a:pt x="96" y="76"/>
                      </a:cubicBezTo>
                      <a:cubicBezTo>
                        <a:pt x="96" y="63"/>
                        <a:pt x="88" y="50"/>
                        <a:pt x="71" y="4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0" name="Freeform 1660"/>
                <p:cNvSpPr>
                  <a:spLocks/>
                </p:cNvSpPr>
                <p:nvPr/>
              </p:nvSpPr>
              <p:spPr bwMode="auto">
                <a:xfrm>
                  <a:off x="1862" y="2058"/>
                  <a:ext cx="10" cy="12"/>
                </a:xfrm>
                <a:custGeom>
                  <a:avLst/>
                  <a:gdLst>
                    <a:gd name="T0" fmla="*/ 7 w 10"/>
                    <a:gd name="T1" fmla="*/ 5 h 12"/>
                    <a:gd name="T2" fmla="*/ 7 w 10"/>
                    <a:gd name="T3" fmla="*/ 4 h 12"/>
                    <a:gd name="T4" fmla="*/ 7 w 10"/>
                    <a:gd name="T5" fmla="*/ 1 h 12"/>
                    <a:gd name="T6" fmla="*/ 6 w 10"/>
                    <a:gd name="T7" fmla="*/ 0 h 12"/>
                    <a:gd name="T8" fmla="*/ 6 w 10"/>
                    <a:gd name="T9" fmla="*/ 4 h 12"/>
                    <a:gd name="T10" fmla="*/ 6 w 10"/>
                    <a:gd name="T11" fmla="*/ 4 h 12"/>
                    <a:gd name="T12" fmla="*/ 5 w 10"/>
                    <a:gd name="T13" fmla="*/ 4 h 12"/>
                    <a:gd name="T14" fmla="*/ 5 w 10"/>
                    <a:gd name="T15" fmla="*/ 4 h 12"/>
                    <a:gd name="T16" fmla="*/ 5 w 10"/>
                    <a:gd name="T17" fmla="*/ 3 h 12"/>
                    <a:gd name="T18" fmla="*/ 5 w 10"/>
                    <a:gd name="T19" fmla="*/ 0 h 12"/>
                    <a:gd name="T20" fmla="*/ 4 w 10"/>
                    <a:gd name="T21" fmla="*/ 0 h 12"/>
                    <a:gd name="T22" fmla="*/ 4 w 10"/>
                    <a:gd name="T23" fmla="*/ 3 h 12"/>
                    <a:gd name="T24" fmla="*/ 4 w 10"/>
                    <a:gd name="T25" fmla="*/ 4 h 12"/>
                    <a:gd name="T26" fmla="*/ 0 w 10"/>
                    <a:gd name="T27" fmla="*/ 8 h 12"/>
                    <a:gd name="T28" fmla="*/ 5 w 10"/>
                    <a:gd name="T29" fmla="*/ 12 h 12"/>
                    <a:gd name="T30" fmla="*/ 10 w 10"/>
                    <a:gd name="T31" fmla="*/ 8 h 12"/>
                    <a:gd name="T32" fmla="*/ 7 w 10"/>
                    <a:gd name="T3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7" y="5"/>
                      </a:move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7" y="3"/>
                        <a:pt x="7" y="2"/>
                        <a:pt x="7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2"/>
                        <a:pt x="5" y="1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2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5"/>
                        <a:pt x="0" y="7"/>
                        <a:pt x="0" y="8"/>
                      </a:cubicBezTo>
                      <a:cubicBezTo>
                        <a:pt x="0" y="10"/>
                        <a:pt x="2" y="12"/>
                        <a:pt x="5" y="12"/>
                      </a:cubicBezTo>
                      <a:cubicBezTo>
                        <a:pt x="8" y="12"/>
                        <a:pt x="10" y="11"/>
                        <a:pt x="10" y="8"/>
                      </a:cubicBezTo>
                      <a:cubicBezTo>
                        <a:pt x="10" y="7"/>
                        <a:pt x="9" y="6"/>
                        <a:pt x="7" y="5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1" name="Freeform 1661"/>
                <p:cNvSpPr>
                  <a:spLocks/>
                </p:cNvSpPr>
                <p:nvPr/>
              </p:nvSpPr>
              <p:spPr bwMode="auto">
                <a:xfrm>
                  <a:off x="1853" y="2531"/>
                  <a:ext cx="9" cy="12"/>
                </a:xfrm>
                <a:custGeom>
                  <a:avLst/>
                  <a:gdLst>
                    <a:gd name="T0" fmla="*/ 32 w 80"/>
                    <a:gd name="T1" fmla="*/ 83 h 112"/>
                    <a:gd name="T2" fmla="*/ 32 w 80"/>
                    <a:gd name="T3" fmla="*/ 73 h 112"/>
                    <a:gd name="T4" fmla="*/ 42 w 80"/>
                    <a:gd name="T5" fmla="*/ 76 h 112"/>
                    <a:gd name="T6" fmla="*/ 46 w 80"/>
                    <a:gd name="T7" fmla="*/ 76 h 112"/>
                    <a:gd name="T8" fmla="*/ 46 w 80"/>
                    <a:gd name="T9" fmla="*/ 89 h 112"/>
                    <a:gd name="T10" fmla="*/ 46 w 80"/>
                    <a:gd name="T11" fmla="*/ 112 h 112"/>
                    <a:gd name="T12" fmla="*/ 53 w 80"/>
                    <a:gd name="T13" fmla="*/ 112 h 112"/>
                    <a:gd name="T14" fmla="*/ 53 w 80"/>
                    <a:gd name="T15" fmla="*/ 89 h 112"/>
                    <a:gd name="T16" fmla="*/ 53 w 80"/>
                    <a:gd name="T17" fmla="*/ 73 h 112"/>
                    <a:gd name="T18" fmla="*/ 80 w 80"/>
                    <a:gd name="T19" fmla="*/ 40 h 112"/>
                    <a:gd name="T20" fmla="*/ 42 w 80"/>
                    <a:gd name="T21" fmla="*/ 0 h 112"/>
                    <a:gd name="T22" fmla="*/ 0 w 80"/>
                    <a:gd name="T23" fmla="*/ 40 h 112"/>
                    <a:gd name="T24" fmla="*/ 25 w 80"/>
                    <a:gd name="T25" fmla="*/ 73 h 112"/>
                    <a:gd name="T26" fmla="*/ 25 w 80"/>
                    <a:gd name="T27" fmla="*/ 83 h 112"/>
                    <a:gd name="T28" fmla="*/ 28 w 80"/>
                    <a:gd name="T29" fmla="*/ 112 h 112"/>
                    <a:gd name="T30" fmla="*/ 35 w 80"/>
                    <a:gd name="T31" fmla="*/ 112 h 112"/>
                    <a:gd name="T32" fmla="*/ 32 w 80"/>
                    <a:gd name="T33" fmla="*/ 8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2" y="83"/>
                      </a:moveTo>
                      <a:cubicBezTo>
                        <a:pt x="32" y="80"/>
                        <a:pt x="32" y="76"/>
                        <a:pt x="32" y="73"/>
                      </a:cubicBezTo>
                      <a:cubicBezTo>
                        <a:pt x="35" y="76"/>
                        <a:pt x="39" y="76"/>
                        <a:pt x="42" y="76"/>
                      </a:cubicBezTo>
                      <a:cubicBezTo>
                        <a:pt x="42" y="76"/>
                        <a:pt x="46" y="76"/>
                        <a:pt x="46" y="76"/>
                      </a:cubicBezTo>
                      <a:cubicBezTo>
                        <a:pt x="46" y="80"/>
                        <a:pt x="46" y="83"/>
                        <a:pt x="46" y="89"/>
                      </a:cubicBezTo>
                      <a:cubicBezTo>
                        <a:pt x="46" y="96"/>
                        <a:pt x="46" y="106"/>
                        <a:pt x="46" y="112"/>
                      </a:cubicBezTo>
                      <a:cubicBezTo>
                        <a:pt x="53" y="112"/>
                        <a:pt x="53" y="112"/>
                        <a:pt x="53" y="112"/>
                      </a:cubicBezTo>
                      <a:cubicBezTo>
                        <a:pt x="53" y="106"/>
                        <a:pt x="53" y="96"/>
                        <a:pt x="53" y="89"/>
                      </a:cubicBezTo>
                      <a:cubicBezTo>
                        <a:pt x="53" y="83"/>
                        <a:pt x="53" y="80"/>
                        <a:pt x="53" y="73"/>
                      </a:cubicBezTo>
                      <a:cubicBezTo>
                        <a:pt x="70" y="70"/>
                        <a:pt x="80" y="53"/>
                        <a:pt x="80" y="40"/>
                      </a:cubicBezTo>
                      <a:cubicBezTo>
                        <a:pt x="80" y="17"/>
                        <a:pt x="63" y="0"/>
                        <a:pt x="42" y="0"/>
                      </a:cubicBezTo>
                      <a:cubicBezTo>
                        <a:pt x="21" y="0"/>
                        <a:pt x="0" y="17"/>
                        <a:pt x="0" y="40"/>
                      </a:cubicBezTo>
                      <a:cubicBezTo>
                        <a:pt x="0" y="53"/>
                        <a:pt x="11" y="66"/>
                        <a:pt x="25" y="73"/>
                      </a:cubicBezTo>
                      <a:cubicBezTo>
                        <a:pt x="25" y="76"/>
                        <a:pt x="25" y="80"/>
                        <a:pt x="25" y="83"/>
                      </a:cubicBezTo>
                      <a:cubicBezTo>
                        <a:pt x="25" y="93"/>
                        <a:pt x="25" y="103"/>
                        <a:pt x="28" y="112"/>
                      </a:cubicBezTo>
                      <a:cubicBezTo>
                        <a:pt x="35" y="112"/>
                        <a:pt x="35" y="112"/>
                        <a:pt x="35" y="112"/>
                      </a:cubicBezTo>
                      <a:cubicBezTo>
                        <a:pt x="32" y="103"/>
                        <a:pt x="32" y="93"/>
                        <a:pt x="32" y="8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2" name="Freeform 1662"/>
                <p:cNvSpPr>
                  <a:spLocks/>
                </p:cNvSpPr>
                <p:nvPr/>
              </p:nvSpPr>
              <p:spPr bwMode="auto">
                <a:xfrm>
                  <a:off x="1853" y="2531"/>
                  <a:ext cx="9" cy="12"/>
                </a:xfrm>
                <a:custGeom>
                  <a:avLst/>
                  <a:gdLst>
                    <a:gd name="T0" fmla="*/ 4 w 9"/>
                    <a:gd name="T1" fmla="*/ 9 h 12"/>
                    <a:gd name="T2" fmla="*/ 4 w 9"/>
                    <a:gd name="T3" fmla="*/ 8 h 12"/>
                    <a:gd name="T4" fmla="*/ 5 w 9"/>
                    <a:gd name="T5" fmla="*/ 8 h 12"/>
                    <a:gd name="T6" fmla="*/ 5 w 9"/>
                    <a:gd name="T7" fmla="*/ 8 h 12"/>
                    <a:gd name="T8" fmla="*/ 5 w 9"/>
                    <a:gd name="T9" fmla="*/ 9 h 12"/>
                    <a:gd name="T10" fmla="*/ 5 w 9"/>
                    <a:gd name="T11" fmla="*/ 12 h 12"/>
                    <a:gd name="T12" fmla="*/ 6 w 9"/>
                    <a:gd name="T13" fmla="*/ 12 h 12"/>
                    <a:gd name="T14" fmla="*/ 6 w 9"/>
                    <a:gd name="T15" fmla="*/ 9 h 12"/>
                    <a:gd name="T16" fmla="*/ 6 w 9"/>
                    <a:gd name="T17" fmla="*/ 8 h 12"/>
                    <a:gd name="T18" fmla="*/ 9 w 9"/>
                    <a:gd name="T19" fmla="*/ 4 h 12"/>
                    <a:gd name="T20" fmla="*/ 5 w 9"/>
                    <a:gd name="T21" fmla="*/ 0 h 12"/>
                    <a:gd name="T22" fmla="*/ 0 w 9"/>
                    <a:gd name="T23" fmla="*/ 4 h 12"/>
                    <a:gd name="T24" fmla="*/ 3 w 9"/>
                    <a:gd name="T25" fmla="*/ 8 h 12"/>
                    <a:gd name="T26" fmla="*/ 3 w 9"/>
                    <a:gd name="T27" fmla="*/ 9 h 12"/>
                    <a:gd name="T28" fmla="*/ 3 w 9"/>
                    <a:gd name="T29" fmla="*/ 12 h 12"/>
                    <a:gd name="T30" fmla="*/ 4 w 9"/>
                    <a:gd name="T31" fmla="*/ 12 h 12"/>
                    <a:gd name="T32" fmla="*/ 4 w 9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4" y="9"/>
                      </a:moveTo>
                      <a:cubicBezTo>
                        <a:pt x="4" y="9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0"/>
                        <a:pt x="5" y="11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0"/>
                        <a:pt x="6" y="9"/>
                      </a:cubicBezTo>
                      <a:cubicBezTo>
                        <a:pt x="6" y="9"/>
                        <a:pt x="6" y="9"/>
                        <a:pt x="6" y="8"/>
                      </a:cubicBezTo>
                      <a:cubicBezTo>
                        <a:pt x="8" y="7"/>
                        <a:pt x="9" y="6"/>
                        <a:pt x="9" y="4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3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3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3" name="Freeform 1663"/>
                <p:cNvSpPr>
                  <a:spLocks/>
                </p:cNvSpPr>
                <p:nvPr/>
              </p:nvSpPr>
              <p:spPr bwMode="auto">
                <a:xfrm>
                  <a:off x="1853" y="2543"/>
                  <a:ext cx="9" cy="12"/>
                </a:xfrm>
                <a:custGeom>
                  <a:avLst/>
                  <a:gdLst>
                    <a:gd name="T0" fmla="*/ 60 w 80"/>
                    <a:gd name="T1" fmla="*/ 40 h 112"/>
                    <a:gd name="T2" fmla="*/ 60 w 80"/>
                    <a:gd name="T3" fmla="*/ 37 h 112"/>
                    <a:gd name="T4" fmla="*/ 53 w 80"/>
                    <a:gd name="T5" fmla="*/ 0 h 112"/>
                    <a:gd name="T6" fmla="*/ 46 w 80"/>
                    <a:gd name="T7" fmla="*/ 0 h 112"/>
                    <a:gd name="T8" fmla="*/ 49 w 80"/>
                    <a:gd name="T9" fmla="*/ 37 h 112"/>
                    <a:gd name="T10" fmla="*/ 49 w 80"/>
                    <a:gd name="T11" fmla="*/ 40 h 112"/>
                    <a:gd name="T12" fmla="*/ 42 w 80"/>
                    <a:gd name="T13" fmla="*/ 40 h 112"/>
                    <a:gd name="T14" fmla="*/ 39 w 80"/>
                    <a:gd name="T15" fmla="*/ 40 h 112"/>
                    <a:gd name="T16" fmla="*/ 39 w 80"/>
                    <a:gd name="T17" fmla="*/ 27 h 112"/>
                    <a:gd name="T18" fmla="*/ 35 w 80"/>
                    <a:gd name="T19" fmla="*/ 0 h 112"/>
                    <a:gd name="T20" fmla="*/ 28 w 80"/>
                    <a:gd name="T21" fmla="*/ 0 h 112"/>
                    <a:gd name="T22" fmla="*/ 32 w 80"/>
                    <a:gd name="T23" fmla="*/ 27 h 112"/>
                    <a:gd name="T24" fmla="*/ 32 w 80"/>
                    <a:gd name="T25" fmla="*/ 40 h 112"/>
                    <a:gd name="T26" fmla="*/ 0 w 80"/>
                    <a:gd name="T27" fmla="*/ 76 h 112"/>
                    <a:gd name="T28" fmla="*/ 42 w 80"/>
                    <a:gd name="T29" fmla="*/ 112 h 112"/>
                    <a:gd name="T30" fmla="*/ 80 w 80"/>
                    <a:gd name="T31" fmla="*/ 76 h 112"/>
                    <a:gd name="T32" fmla="*/ 60 w 80"/>
                    <a:gd name="T33" fmla="*/ 4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0" y="40"/>
                      </a:moveTo>
                      <a:cubicBezTo>
                        <a:pt x="60" y="40"/>
                        <a:pt x="60" y="37"/>
                        <a:pt x="60" y="37"/>
                      </a:cubicBezTo>
                      <a:cubicBezTo>
                        <a:pt x="60" y="24"/>
                        <a:pt x="56" y="10"/>
                        <a:pt x="53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9" y="14"/>
                        <a:pt x="49" y="24"/>
                        <a:pt x="49" y="37"/>
                      </a:cubicBezTo>
                      <a:cubicBezTo>
                        <a:pt x="49" y="37"/>
                        <a:pt x="49" y="40"/>
                        <a:pt x="49" y="40"/>
                      </a:cubicBezTo>
                      <a:cubicBezTo>
                        <a:pt x="46" y="40"/>
                        <a:pt x="46" y="40"/>
                        <a:pt x="42" y="40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33"/>
                        <a:pt x="39" y="30"/>
                        <a:pt x="39" y="27"/>
                      </a:cubicBezTo>
                      <a:cubicBezTo>
                        <a:pt x="39" y="20"/>
                        <a:pt x="39" y="10"/>
                        <a:pt x="35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10"/>
                        <a:pt x="32" y="20"/>
                        <a:pt x="32" y="27"/>
                      </a:cubicBezTo>
                      <a:cubicBezTo>
                        <a:pt x="32" y="30"/>
                        <a:pt x="32" y="37"/>
                        <a:pt x="32" y="40"/>
                      </a:cubicBezTo>
                      <a:cubicBezTo>
                        <a:pt x="14" y="43"/>
                        <a:pt x="0" y="60"/>
                        <a:pt x="0" y="76"/>
                      </a:cubicBezTo>
                      <a:cubicBezTo>
                        <a:pt x="0" y="96"/>
                        <a:pt x="21" y="109"/>
                        <a:pt x="42" y="112"/>
                      </a:cubicBezTo>
                      <a:cubicBezTo>
                        <a:pt x="63" y="109"/>
                        <a:pt x="80" y="96"/>
                        <a:pt x="80" y="76"/>
                      </a:cubicBezTo>
                      <a:cubicBezTo>
                        <a:pt x="80" y="60"/>
                        <a:pt x="70" y="47"/>
                        <a:pt x="60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4" name="Freeform 1664"/>
                <p:cNvSpPr>
                  <a:spLocks/>
                </p:cNvSpPr>
                <p:nvPr/>
              </p:nvSpPr>
              <p:spPr bwMode="auto">
                <a:xfrm>
                  <a:off x="1853" y="2543"/>
                  <a:ext cx="9" cy="12"/>
                </a:xfrm>
                <a:custGeom>
                  <a:avLst/>
                  <a:gdLst>
                    <a:gd name="T0" fmla="*/ 7 w 9"/>
                    <a:gd name="T1" fmla="*/ 4 h 12"/>
                    <a:gd name="T2" fmla="*/ 7 w 9"/>
                    <a:gd name="T3" fmla="*/ 4 h 12"/>
                    <a:gd name="T4" fmla="*/ 6 w 9"/>
                    <a:gd name="T5" fmla="*/ 0 h 12"/>
                    <a:gd name="T6" fmla="*/ 5 w 9"/>
                    <a:gd name="T7" fmla="*/ 0 h 12"/>
                    <a:gd name="T8" fmla="*/ 6 w 9"/>
                    <a:gd name="T9" fmla="*/ 4 h 12"/>
                    <a:gd name="T10" fmla="*/ 6 w 9"/>
                    <a:gd name="T11" fmla="*/ 4 h 12"/>
                    <a:gd name="T12" fmla="*/ 5 w 9"/>
                    <a:gd name="T13" fmla="*/ 4 h 12"/>
                    <a:gd name="T14" fmla="*/ 4 w 9"/>
                    <a:gd name="T15" fmla="*/ 4 h 12"/>
                    <a:gd name="T16" fmla="*/ 4 w 9"/>
                    <a:gd name="T17" fmla="*/ 3 h 12"/>
                    <a:gd name="T18" fmla="*/ 4 w 9"/>
                    <a:gd name="T19" fmla="*/ 0 h 12"/>
                    <a:gd name="T20" fmla="*/ 3 w 9"/>
                    <a:gd name="T21" fmla="*/ 0 h 12"/>
                    <a:gd name="T22" fmla="*/ 4 w 9"/>
                    <a:gd name="T23" fmla="*/ 3 h 12"/>
                    <a:gd name="T24" fmla="*/ 4 w 9"/>
                    <a:gd name="T25" fmla="*/ 4 h 12"/>
                    <a:gd name="T26" fmla="*/ 0 w 9"/>
                    <a:gd name="T27" fmla="*/ 8 h 12"/>
                    <a:gd name="T28" fmla="*/ 5 w 9"/>
                    <a:gd name="T29" fmla="*/ 12 h 12"/>
                    <a:gd name="T30" fmla="*/ 9 w 9"/>
                    <a:gd name="T31" fmla="*/ 8 h 12"/>
                    <a:gd name="T32" fmla="*/ 7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4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1"/>
                        <a:pt x="6" y="2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2" y="4"/>
                        <a:pt x="0" y="6"/>
                        <a:pt x="0" y="8"/>
                      </a:cubicBezTo>
                      <a:cubicBezTo>
                        <a:pt x="0" y="10"/>
                        <a:pt x="3" y="11"/>
                        <a:pt x="5" y="12"/>
                      </a:cubicBezTo>
                      <a:cubicBezTo>
                        <a:pt x="7" y="11"/>
                        <a:pt x="9" y="10"/>
                        <a:pt x="9" y="8"/>
                      </a:cubicBezTo>
                      <a:cubicBezTo>
                        <a:pt x="9" y="6"/>
                        <a:pt x="8" y="5"/>
                        <a:pt x="7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5" name="Freeform 1665"/>
                <p:cNvSpPr>
                  <a:spLocks/>
                </p:cNvSpPr>
                <p:nvPr/>
              </p:nvSpPr>
              <p:spPr bwMode="auto">
                <a:xfrm>
                  <a:off x="1853" y="2046"/>
                  <a:ext cx="9" cy="12"/>
                </a:xfrm>
                <a:custGeom>
                  <a:avLst/>
                  <a:gdLst>
                    <a:gd name="T0" fmla="*/ 32 w 80"/>
                    <a:gd name="T1" fmla="*/ 83 h 112"/>
                    <a:gd name="T2" fmla="*/ 32 w 80"/>
                    <a:gd name="T3" fmla="*/ 73 h 112"/>
                    <a:gd name="T4" fmla="*/ 42 w 80"/>
                    <a:gd name="T5" fmla="*/ 76 h 112"/>
                    <a:gd name="T6" fmla="*/ 46 w 80"/>
                    <a:gd name="T7" fmla="*/ 76 h 112"/>
                    <a:gd name="T8" fmla="*/ 46 w 80"/>
                    <a:gd name="T9" fmla="*/ 89 h 112"/>
                    <a:gd name="T10" fmla="*/ 46 w 80"/>
                    <a:gd name="T11" fmla="*/ 112 h 112"/>
                    <a:gd name="T12" fmla="*/ 53 w 80"/>
                    <a:gd name="T13" fmla="*/ 112 h 112"/>
                    <a:gd name="T14" fmla="*/ 53 w 80"/>
                    <a:gd name="T15" fmla="*/ 89 h 112"/>
                    <a:gd name="T16" fmla="*/ 53 w 80"/>
                    <a:gd name="T17" fmla="*/ 73 h 112"/>
                    <a:gd name="T18" fmla="*/ 80 w 80"/>
                    <a:gd name="T19" fmla="*/ 40 h 112"/>
                    <a:gd name="T20" fmla="*/ 42 w 80"/>
                    <a:gd name="T21" fmla="*/ 0 h 112"/>
                    <a:gd name="T22" fmla="*/ 0 w 80"/>
                    <a:gd name="T23" fmla="*/ 40 h 112"/>
                    <a:gd name="T24" fmla="*/ 25 w 80"/>
                    <a:gd name="T25" fmla="*/ 73 h 112"/>
                    <a:gd name="T26" fmla="*/ 25 w 80"/>
                    <a:gd name="T27" fmla="*/ 83 h 112"/>
                    <a:gd name="T28" fmla="*/ 28 w 80"/>
                    <a:gd name="T29" fmla="*/ 112 h 112"/>
                    <a:gd name="T30" fmla="*/ 35 w 80"/>
                    <a:gd name="T31" fmla="*/ 112 h 112"/>
                    <a:gd name="T32" fmla="*/ 32 w 80"/>
                    <a:gd name="T33" fmla="*/ 83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32" y="83"/>
                      </a:moveTo>
                      <a:cubicBezTo>
                        <a:pt x="32" y="80"/>
                        <a:pt x="32" y="76"/>
                        <a:pt x="32" y="73"/>
                      </a:cubicBezTo>
                      <a:cubicBezTo>
                        <a:pt x="35" y="76"/>
                        <a:pt x="39" y="76"/>
                        <a:pt x="42" y="76"/>
                      </a:cubicBezTo>
                      <a:cubicBezTo>
                        <a:pt x="42" y="76"/>
                        <a:pt x="46" y="76"/>
                        <a:pt x="46" y="76"/>
                      </a:cubicBezTo>
                      <a:cubicBezTo>
                        <a:pt x="46" y="80"/>
                        <a:pt x="46" y="83"/>
                        <a:pt x="46" y="89"/>
                      </a:cubicBezTo>
                      <a:cubicBezTo>
                        <a:pt x="46" y="96"/>
                        <a:pt x="46" y="106"/>
                        <a:pt x="46" y="112"/>
                      </a:cubicBezTo>
                      <a:cubicBezTo>
                        <a:pt x="53" y="112"/>
                        <a:pt x="53" y="112"/>
                        <a:pt x="53" y="112"/>
                      </a:cubicBezTo>
                      <a:cubicBezTo>
                        <a:pt x="53" y="106"/>
                        <a:pt x="53" y="96"/>
                        <a:pt x="53" y="89"/>
                      </a:cubicBezTo>
                      <a:cubicBezTo>
                        <a:pt x="53" y="83"/>
                        <a:pt x="53" y="80"/>
                        <a:pt x="53" y="73"/>
                      </a:cubicBezTo>
                      <a:cubicBezTo>
                        <a:pt x="70" y="70"/>
                        <a:pt x="80" y="53"/>
                        <a:pt x="80" y="40"/>
                      </a:cubicBezTo>
                      <a:cubicBezTo>
                        <a:pt x="80" y="17"/>
                        <a:pt x="63" y="0"/>
                        <a:pt x="42" y="0"/>
                      </a:cubicBezTo>
                      <a:cubicBezTo>
                        <a:pt x="21" y="0"/>
                        <a:pt x="0" y="17"/>
                        <a:pt x="0" y="40"/>
                      </a:cubicBezTo>
                      <a:cubicBezTo>
                        <a:pt x="0" y="53"/>
                        <a:pt x="11" y="66"/>
                        <a:pt x="25" y="73"/>
                      </a:cubicBezTo>
                      <a:cubicBezTo>
                        <a:pt x="25" y="76"/>
                        <a:pt x="25" y="80"/>
                        <a:pt x="25" y="83"/>
                      </a:cubicBezTo>
                      <a:cubicBezTo>
                        <a:pt x="25" y="93"/>
                        <a:pt x="25" y="103"/>
                        <a:pt x="28" y="112"/>
                      </a:cubicBezTo>
                      <a:cubicBezTo>
                        <a:pt x="35" y="112"/>
                        <a:pt x="35" y="112"/>
                        <a:pt x="35" y="112"/>
                      </a:cubicBezTo>
                      <a:cubicBezTo>
                        <a:pt x="32" y="103"/>
                        <a:pt x="32" y="93"/>
                        <a:pt x="32" y="83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6" name="Freeform 1666"/>
                <p:cNvSpPr>
                  <a:spLocks/>
                </p:cNvSpPr>
                <p:nvPr/>
              </p:nvSpPr>
              <p:spPr bwMode="auto">
                <a:xfrm>
                  <a:off x="1853" y="2046"/>
                  <a:ext cx="9" cy="12"/>
                </a:xfrm>
                <a:custGeom>
                  <a:avLst/>
                  <a:gdLst>
                    <a:gd name="T0" fmla="*/ 4 w 9"/>
                    <a:gd name="T1" fmla="*/ 9 h 12"/>
                    <a:gd name="T2" fmla="*/ 4 w 9"/>
                    <a:gd name="T3" fmla="*/ 8 h 12"/>
                    <a:gd name="T4" fmla="*/ 5 w 9"/>
                    <a:gd name="T5" fmla="*/ 8 h 12"/>
                    <a:gd name="T6" fmla="*/ 5 w 9"/>
                    <a:gd name="T7" fmla="*/ 8 h 12"/>
                    <a:gd name="T8" fmla="*/ 5 w 9"/>
                    <a:gd name="T9" fmla="*/ 10 h 12"/>
                    <a:gd name="T10" fmla="*/ 5 w 9"/>
                    <a:gd name="T11" fmla="*/ 12 h 12"/>
                    <a:gd name="T12" fmla="*/ 6 w 9"/>
                    <a:gd name="T13" fmla="*/ 12 h 12"/>
                    <a:gd name="T14" fmla="*/ 6 w 9"/>
                    <a:gd name="T15" fmla="*/ 10 h 12"/>
                    <a:gd name="T16" fmla="*/ 6 w 9"/>
                    <a:gd name="T17" fmla="*/ 8 h 12"/>
                    <a:gd name="T18" fmla="*/ 9 w 9"/>
                    <a:gd name="T19" fmla="*/ 5 h 12"/>
                    <a:gd name="T20" fmla="*/ 5 w 9"/>
                    <a:gd name="T21" fmla="*/ 0 h 12"/>
                    <a:gd name="T22" fmla="*/ 0 w 9"/>
                    <a:gd name="T23" fmla="*/ 5 h 12"/>
                    <a:gd name="T24" fmla="*/ 3 w 9"/>
                    <a:gd name="T25" fmla="*/ 8 h 12"/>
                    <a:gd name="T26" fmla="*/ 3 w 9"/>
                    <a:gd name="T27" fmla="*/ 9 h 12"/>
                    <a:gd name="T28" fmla="*/ 3 w 9"/>
                    <a:gd name="T29" fmla="*/ 12 h 12"/>
                    <a:gd name="T30" fmla="*/ 4 w 9"/>
                    <a:gd name="T31" fmla="*/ 12 h 12"/>
                    <a:gd name="T32" fmla="*/ 4 w 9"/>
                    <a:gd name="T3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4" y="9"/>
                      </a:moveTo>
                      <a:cubicBezTo>
                        <a:pt x="4" y="9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1"/>
                        <a:pt x="6" y="10"/>
                      </a:cubicBezTo>
                      <a:cubicBezTo>
                        <a:pt x="6" y="9"/>
                        <a:pt x="6" y="9"/>
                        <a:pt x="6" y="8"/>
                      </a:cubicBezTo>
                      <a:cubicBezTo>
                        <a:pt x="8" y="8"/>
                        <a:pt x="9" y="6"/>
                        <a:pt x="9" y="5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6"/>
                        <a:pt x="2" y="7"/>
                        <a:pt x="3" y="8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0"/>
                        <a:pt x="4" y="9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7" name="Freeform 1667"/>
                <p:cNvSpPr>
                  <a:spLocks/>
                </p:cNvSpPr>
                <p:nvPr/>
              </p:nvSpPr>
              <p:spPr bwMode="auto">
                <a:xfrm>
                  <a:off x="1853" y="2058"/>
                  <a:ext cx="9" cy="12"/>
                </a:xfrm>
                <a:custGeom>
                  <a:avLst/>
                  <a:gdLst>
                    <a:gd name="T0" fmla="*/ 60 w 80"/>
                    <a:gd name="T1" fmla="*/ 40 h 112"/>
                    <a:gd name="T2" fmla="*/ 60 w 80"/>
                    <a:gd name="T3" fmla="*/ 37 h 112"/>
                    <a:gd name="T4" fmla="*/ 53 w 80"/>
                    <a:gd name="T5" fmla="*/ 0 h 112"/>
                    <a:gd name="T6" fmla="*/ 46 w 80"/>
                    <a:gd name="T7" fmla="*/ 0 h 112"/>
                    <a:gd name="T8" fmla="*/ 49 w 80"/>
                    <a:gd name="T9" fmla="*/ 37 h 112"/>
                    <a:gd name="T10" fmla="*/ 49 w 80"/>
                    <a:gd name="T11" fmla="*/ 40 h 112"/>
                    <a:gd name="T12" fmla="*/ 42 w 80"/>
                    <a:gd name="T13" fmla="*/ 40 h 112"/>
                    <a:gd name="T14" fmla="*/ 39 w 80"/>
                    <a:gd name="T15" fmla="*/ 40 h 112"/>
                    <a:gd name="T16" fmla="*/ 39 w 80"/>
                    <a:gd name="T17" fmla="*/ 27 h 112"/>
                    <a:gd name="T18" fmla="*/ 35 w 80"/>
                    <a:gd name="T19" fmla="*/ 0 h 112"/>
                    <a:gd name="T20" fmla="*/ 28 w 80"/>
                    <a:gd name="T21" fmla="*/ 0 h 112"/>
                    <a:gd name="T22" fmla="*/ 32 w 80"/>
                    <a:gd name="T23" fmla="*/ 27 h 112"/>
                    <a:gd name="T24" fmla="*/ 32 w 80"/>
                    <a:gd name="T25" fmla="*/ 40 h 112"/>
                    <a:gd name="T26" fmla="*/ 0 w 80"/>
                    <a:gd name="T27" fmla="*/ 76 h 112"/>
                    <a:gd name="T28" fmla="*/ 42 w 80"/>
                    <a:gd name="T29" fmla="*/ 112 h 112"/>
                    <a:gd name="T30" fmla="*/ 80 w 80"/>
                    <a:gd name="T31" fmla="*/ 76 h 112"/>
                    <a:gd name="T32" fmla="*/ 60 w 80"/>
                    <a:gd name="T33" fmla="*/ 4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112">
                      <a:moveTo>
                        <a:pt x="60" y="40"/>
                      </a:moveTo>
                      <a:cubicBezTo>
                        <a:pt x="60" y="40"/>
                        <a:pt x="60" y="37"/>
                        <a:pt x="60" y="37"/>
                      </a:cubicBezTo>
                      <a:cubicBezTo>
                        <a:pt x="60" y="24"/>
                        <a:pt x="56" y="10"/>
                        <a:pt x="53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9" y="14"/>
                        <a:pt x="49" y="24"/>
                        <a:pt x="49" y="37"/>
                      </a:cubicBezTo>
                      <a:cubicBezTo>
                        <a:pt x="49" y="37"/>
                        <a:pt x="49" y="40"/>
                        <a:pt x="49" y="40"/>
                      </a:cubicBezTo>
                      <a:cubicBezTo>
                        <a:pt x="46" y="37"/>
                        <a:pt x="46" y="40"/>
                        <a:pt x="42" y="40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33"/>
                        <a:pt x="39" y="30"/>
                        <a:pt x="39" y="27"/>
                      </a:cubicBezTo>
                      <a:cubicBezTo>
                        <a:pt x="39" y="20"/>
                        <a:pt x="39" y="10"/>
                        <a:pt x="35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10"/>
                        <a:pt x="32" y="20"/>
                        <a:pt x="32" y="27"/>
                      </a:cubicBezTo>
                      <a:cubicBezTo>
                        <a:pt x="32" y="33"/>
                        <a:pt x="32" y="37"/>
                        <a:pt x="32" y="40"/>
                      </a:cubicBezTo>
                      <a:cubicBezTo>
                        <a:pt x="14" y="43"/>
                        <a:pt x="0" y="60"/>
                        <a:pt x="0" y="76"/>
                      </a:cubicBezTo>
                      <a:cubicBezTo>
                        <a:pt x="0" y="96"/>
                        <a:pt x="21" y="109"/>
                        <a:pt x="42" y="112"/>
                      </a:cubicBezTo>
                      <a:cubicBezTo>
                        <a:pt x="63" y="112"/>
                        <a:pt x="80" y="96"/>
                        <a:pt x="80" y="76"/>
                      </a:cubicBezTo>
                      <a:cubicBezTo>
                        <a:pt x="80" y="60"/>
                        <a:pt x="70" y="47"/>
                        <a:pt x="60" y="40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8" name="Freeform 1668"/>
                <p:cNvSpPr>
                  <a:spLocks/>
                </p:cNvSpPr>
                <p:nvPr/>
              </p:nvSpPr>
              <p:spPr bwMode="auto">
                <a:xfrm>
                  <a:off x="1853" y="2058"/>
                  <a:ext cx="9" cy="12"/>
                </a:xfrm>
                <a:custGeom>
                  <a:avLst/>
                  <a:gdLst>
                    <a:gd name="T0" fmla="*/ 7 w 9"/>
                    <a:gd name="T1" fmla="*/ 4 h 12"/>
                    <a:gd name="T2" fmla="*/ 7 w 9"/>
                    <a:gd name="T3" fmla="*/ 4 h 12"/>
                    <a:gd name="T4" fmla="*/ 6 w 9"/>
                    <a:gd name="T5" fmla="*/ 0 h 12"/>
                    <a:gd name="T6" fmla="*/ 5 w 9"/>
                    <a:gd name="T7" fmla="*/ 0 h 12"/>
                    <a:gd name="T8" fmla="*/ 6 w 9"/>
                    <a:gd name="T9" fmla="*/ 4 h 12"/>
                    <a:gd name="T10" fmla="*/ 6 w 9"/>
                    <a:gd name="T11" fmla="*/ 4 h 12"/>
                    <a:gd name="T12" fmla="*/ 5 w 9"/>
                    <a:gd name="T13" fmla="*/ 4 h 12"/>
                    <a:gd name="T14" fmla="*/ 4 w 9"/>
                    <a:gd name="T15" fmla="*/ 4 h 12"/>
                    <a:gd name="T16" fmla="*/ 4 w 9"/>
                    <a:gd name="T17" fmla="*/ 3 h 12"/>
                    <a:gd name="T18" fmla="*/ 4 w 9"/>
                    <a:gd name="T19" fmla="*/ 0 h 12"/>
                    <a:gd name="T20" fmla="*/ 3 w 9"/>
                    <a:gd name="T21" fmla="*/ 0 h 12"/>
                    <a:gd name="T22" fmla="*/ 4 w 9"/>
                    <a:gd name="T23" fmla="*/ 3 h 12"/>
                    <a:gd name="T24" fmla="*/ 4 w 9"/>
                    <a:gd name="T25" fmla="*/ 4 h 12"/>
                    <a:gd name="T26" fmla="*/ 0 w 9"/>
                    <a:gd name="T27" fmla="*/ 8 h 12"/>
                    <a:gd name="T28" fmla="*/ 5 w 9"/>
                    <a:gd name="T29" fmla="*/ 12 h 12"/>
                    <a:gd name="T30" fmla="*/ 9 w 9"/>
                    <a:gd name="T31" fmla="*/ 8 h 12"/>
                    <a:gd name="T32" fmla="*/ 7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4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6" y="1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4" y="3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2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5"/>
                        <a:pt x="0" y="7"/>
                        <a:pt x="0" y="8"/>
                      </a:cubicBezTo>
                      <a:cubicBezTo>
                        <a:pt x="0" y="10"/>
                        <a:pt x="3" y="12"/>
                        <a:pt x="5" y="12"/>
                      </a:cubicBezTo>
                      <a:cubicBezTo>
                        <a:pt x="7" y="12"/>
                        <a:pt x="9" y="10"/>
                        <a:pt x="9" y="8"/>
                      </a:cubicBezTo>
                      <a:cubicBezTo>
                        <a:pt x="9" y="7"/>
                        <a:pt x="8" y="5"/>
                        <a:pt x="7" y="4"/>
                      </a:cubicBezTo>
                    </a:path>
                  </a:pathLst>
                </a:custGeom>
                <a:noFill/>
                <a:ln w="4763" cap="rnd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6789" name="Picture 1669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7" y="2323"/>
                  <a:ext cx="279" cy="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90" name="Picture 1670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7" y="2323"/>
                  <a:ext cx="279" cy="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19" name="Freeform 1671"/>
                <p:cNvSpPr>
                  <a:spLocks/>
                </p:cNvSpPr>
                <p:nvPr/>
              </p:nvSpPr>
              <p:spPr bwMode="auto">
                <a:xfrm>
                  <a:off x="1975" y="2385"/>
                  <a:ext cx="24" cy="49"/>
                </a:xfrm>
                <a:custGeom>
                  <a:avLst/>
                  <a:gdLst>
                    <a:gd name="T0" fmla="*/ 214 w 224"/>
                    <a:gd name="T1" fmla="*/ 27 h 464"/>
                    <a:gd name="T2" fmla="*/ 175 w 224"/>
                    <a:gd name="T3" fmla="*/ 3 h 464"/>
                    <a:gd name="T4" fmla="*/ 173 w 224"/>
                    <a:gd name="T5" fmla="*/ 3 h 464"/>
                    <a:gd name="T6" fmla="*/ 148 w 224"/>
                    <a:gd name="T7" fmla="*/ 39 h 464"/>
                    <a:gd name="T8" fmla="*/ 156 w 224"/>
                    <a:gd name="T9" fmla="*/ 114 h 464"/>
                    <a:gd name="T10" fmla="*/ 12 w 224"/>
                    <a:gd name="T11" fmla="*/ 416 h 464"/>
                    <a:gd name="T12" fmla="*/ 16 w 224"/>
                    <a:gd name="T13" fmla="*/ 457 h 464"/>
                    <a:gd name="T14" fmla="*/ 18 w 224"/>
                    <a:gd name="T15" fmla="*/ 457 h 464"/>
                    <a:gd name="T16" fmla="*/ 40 w 224"/>
                    <a:gd name="T17" fmla="*/ 464 h 464"/>
                    <a:gd name="T18" fmla="*/ 65 w 224"/>
                    <a:gd name="T19" fmla="*/ 454 h 464"/>
                    <a:gd name="T20" fmla="*/ 224 w 224"/>
                    <a:gd name="T21" fmla="*/ 114 h 464"/>
                    <a:gd name="T22" fmla="*/ 214 w 224"/>
                    <a:gd name="T23" fmla="*/ 27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24" h="464">
                      <a:moveTo>
                        <a:pt x="214" y="27"/>
                      </a:moveTo>
                      <a:cubicBezTo>
                        <a:pt x="211" y="11"/>
                        <a:pt x="192" y="0"/>
                        <a:pt x="175" y="3"/>
                      </a:cubicBezTo>
                      <a:cubicBezTo>
                        <a:pt x="173" y="3"/>
                        <a:pt x="173" y="3"/>
                        <a:pt x="173" y="3"/>
                      </a:cubicBezTo>
                      <a:cubicBezTo>
                        <a:pt x="154" y="8"/>
                        <a:pt x="144" y="23"/>
                        <a:pt x="148" y="39"/>
                      </a:cubicBezTo>
                      <a:cubicBezTo>
                        <a:pt x="153" y="63"/>
                        <a:pt x="156" y="88"/>
                        <a:pt x="156" y="114"/>
                      </a:cubicBezTo>
                      <a:cubicBezTo>
                        <a:pt x="156" y="222"/>
                        <a:pt x="105" y="324"/>
                        <a:pt x="12" y="416"/>
                      </a:cubicBezTo>
                      <a:cubicBezTo>
                        <a:pt x="0" y="428"/>
                        <a:pt x="2" y="447"/>
                        <a:pt x="16" y="457"/>
                      </a:cubicBezTo>
                      <a:cubicBezTo>
                        <a:pt x="16" y="457"/>
                        <a:pt x="16" y="457"/>
                        <a:pt x="18" y="457"/>
                      </a:cubicBezTo>
                      <a:cubicBezTo>
                        <a:pt x="23" y="462"/>
                        <a:pt x="31" y="464"/>
                        <a:pt x="40" y="464"/>
                      </a:cubicBezTo>
                      <a:cubicBezTo>
                        <a:pt x="48" y="464"/>
                        <a:pt x="59" y="462"/>
                        <a:pt x="65" y="454"/>
                      </a:cubicBezTo>
                      <a:cubicBezTo>
                        <a:pt x="165" y="355"/>
                        <a:pt x="224" y="238"/>
                        <a:pt x="224" y="114"/>
                      </a:cubicBezTo>
                      <a:cubicBezTo>
                        <a:pt x="224" y="85"/>
                        <a:pt x="221" y="55"/>
                        <a:pt x="214" y="27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0" name="Freeform 1672"/>
                <p:cNvSpPr>
                  <a:spLocks/>
                </p:cNvSpPr>
                <p:nvPr/>
              </p:nvSpPr>
              <p:spPr bwMode="auto">
                <a:xfrm>
                  <a:off x="1975" y="2385"/>
                  <a:ext cx="24" cy="49"/>
                </a:xfrm>
                <a:custGeom>
                  <a:avLst/>
                  <a:gdLst>
                    <a:gd name="T0" fmla="*/ 23 w 24"/>
                    <a:gd name="T1" fmla="*/ 3 h 49"/>
                    <a:gd name="T2" fmla="*/ 19 w 24"/>
                    <a:gd name="T3" fmla="*/ 1 h 49"/>
                    <a:gd name="T4" fmla="*/ 18 w 24"/>
                    <a:gd name="T5" fmla="*/ 1 h 49"/>
                    <a:gd name="T6" fmla="*/ 16 w 24"/>
                    <a:gd name="T7" fmla="*/ 4 h 49"/>
                    <a:gd name="T8" fmla="*/ 17 w 24"/>
                    <a:gd name="T9" fmla="*/ 12 h 49"/>
                    <a:gd name="T10" fmla="*/ 1 w 24"/>
                    <a:gd name="T11" fmla="*/ 44 h 49"/>
                    <a:gd name="T12" fmla="*/ 2 w 24"/>
                    <a:gd name="T13" fmla="*/ 49 h 49"/>
                    <a:gd name="T14" fmla="*/ 2 w 24"/>
                    <a:gd name="T15" fmla="*/ 49 h 49"/>
                    <a:gd name="T16" fmla="*/ 4 w 24"/>
                    <a:gd name="T17" fmla="*/ 49 h 49"/>
                    <a:gd name="T18" fmla="*/ 7 w 24"/>
                    <a:gd name="T19" fmla="*/ 48 h 49"/>
                    <a:gd name="T20" fmla="*/ 24 w 24"/>
                    <a:gd name="T21" fmla="*/ 12 h 49"/>
                    <a:gd name="T22" fmla="*/ 23 w 24"/>
                    <a:gd name="T23" fmla="*/ 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" h="49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6" y="1"/>
                        <a:pt x="15" y="3"/>
                        <a:pt x="16" y="4"/>
                      </a:cubicBezTo>
                      <a:cubicBezTo>
                        <a:pt x="16" y="7"/>
                        <a:pt x="17" y="10"/>
                        <a:pt x="17" y="12"/>
                      </a:cubicBezTo>
                      <a:cubicBezTo>
                        <a:pt x="17" y="24"/>
                        <a:pt x="11" y="35"/>
                        <a:pt x="1" y="44"/>
                      </a:cubicBezTo>
                      <a:cubicBezTo>
                        <a:pt x="0" y="46"/>
                        <a:pt x="0" y="48"/>
                        <a:pt x="2" y="49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49"/>
                        <a:pt x="3" y="49"/>
                        <a:pt x="4" y="49"/>
                      </a:cubicBezTo>
                      <a:cubicBezTo>
                        <a:pt x="5" y="49"/>
                        <a:pt x="6" y="49"/>
                        <a:pt x="7" y="48"/>
                      </a:cubicBezTo>
                      <a:cubicBezTo>
                        <a:pt x="18" y="38"/>
                        <a:pt x="24" y="26"/>
                        <a:pt x="24" y="12"/>
                      </a:cubicBezTo>
                      <a:cubicBezTo>
                        <a:pt x="24" y="9"/>
                        <a:pt x="23" y="6"/>
                        <a:pt x="23" y="3"/>
                      </a:cubicBezTo>
                    </a:path>
                  </a:pathLst>
                </a:custGeom>
                <a:noFill/>
                <a:ln w="4763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1" name="Freeform 1673"/>
                <p:cNvSpPr>
                  <a:spLocks/>
                </p:cNvSpPr>
                <p:nvPr/>
              </p:nvSpPr>
              <p:spPr bwMode="auto">
                <a:xfrm>
                  <a:off x="1757" y="2446"/>
                  <a:ext cx="49" cy="21"/>
                </a:xfrm>
                <a:custGeom>
                  <a:avLst/>
                  <a:gdLst>
                    <a:gd name="T0" fmla="*/ 435 w 464"/>
                    <a:gd name="T1" fmla="*/ 136 h 192"/>
                    <a:gd name="T2" fmla="*/ 58 w 464"/>
                    <a:gd name="T3" fmla="*/ 8 h 192"/>
                    <a:gd name="T4" fmla="*/ 11 w 464"/>
                    <a:gd name="T5" fmla="*/ 18 h 192"/>
                    <a:gd name="T6" fmla="*/ 11 w 464"/>
                    <a:gd name="T7" fmla="*/ 19 h 192"/>
                    <a:gd name="T8" fmla="*/ 23 w 464"/>
                    <a:gd name="T9" fmla="*/ 58 h 192"/>
                    <a:gd name="T10" fmla="*/ 417 w 464"/>
                    <a:gd name="T11" fmla="*/ 192 h 192"/>
                    <a:gd name="T12" fmla="*/ 426 w 464"/>
                    <a:gd name="T13" fmla="*/ 192 h 192"/>
                    <a:gd name="T14" fmla="*/ 461 w 464"/>
                    <a:gd name="T15" fmla="*/ 172 h 192"/>
                    <a:gd name="T16" fmla="*/ 461 w 464"/>
                    <a:gd name="T17" fmla="*/ 171 h 192"/>
                    <a:gd name="T18" fmla="*/ 435 w 464"/>
                    <a:gd name="T19" fmla="*/ 13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4" h="192">
                      <a:moveTo>
                        <a:pt x="435" y="136"/>
                      </a:moveTo>
                      <a:cubicBezTo>
                        <a:pt x="294" y="104"/>
                        <a:pt x="166" y="61"/>
                        <a:pt x="58" y="8"/>
                      </a:cubicBezTo>
                      <a:cubicBezTo>
                        <a:pt x="41" y="0"/>
                        <a:pt x="20" y="5"/>
                        <a:pt x="11" y="18"/>
                      </a:cubicBezTo>
                      <a:cubicBezTo>
                        <a:pt x="11" y="18"/>
                        <a:pt x="11" y="19"/>
                        <a:pt x="11" y="19"/>
                      </a:cubicBezTo>
                      <a:cubicBezTo>
                        <a:pt x="0" y="32"/>
                        <a:pt x="6" y="50"/>
                        <a:pt x="23" y="58"/>
                      </a:cubicBezTo>
                      <a:cubicBezTo>
                        <a:pt x="137" y="115"/>
                        <a:pt x="271" y="159"/>
                        <a:pt x="417" y="192"/>
                      </a:cubicBezTo>
                      <a:cubicBezTo>
                        <a:pt x="421" y="192"/>
                        <a:pt x="424" y="192"/>
                        <a:pt x="426" y="192"/>
                      </a:cubicBezTo>
                      <a:cubicBezTo>
                        <a:pt x="442" y="192"/>
                        <a:pt x="456" y="184"/>
                        <a:pt x="461" y="172"/>
                      </a:cubicBezTo>
                      <a:cubicBezTo>
                        <a:pt x="461" y="171"/>
                        <a:pt x="461" y="171"/>
                        <a:pt x="461" y="171"/>
                      </a:cubicBezTo>
                      <a:cubicBezTo>
                        <a:pt x="464" y="156"/>
                        <a:pt x="454" y="140"/>
                        <a:pt x="435" y="136"/>
                      </a:cubicBezTo>
                    </a:path>
                  </a:pathLst>
                </a:custGeom>
                <a:solidFill>
                  <a:srgbClr val="FFF5E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645" name="Freeform 1675"/>
              <p:cNvSpPr>
                <a:spLocks/>
              </p:cNvSpPr>
              <p:nvPr/>
            </p:nvSpPr>
            <p:spPr bwMode="auto">
              <a:xfrm>
                <a:off x="1757" y="2446"/>
                <a:ext cx="49" cy="21"/>
              </a:xfrm>
              <a:custGeom>
                <a:avLst/>
                <a:gdLst>
                  <a:gd name="T0" fmla="*/ 46 w 49"/>
                  <a:gd name="T1" fmla="*/ 15 h 21"/>
                  <a:gd name="T2" fmla="*/ 6 w 49"/>
                  <a:gd name="T3" fmla="*/ 1 h 21"/>
                  <a:gd name="T4" fmla="*/ 1 w 49"/>
                  <a:gd name="T5" fmla="*/ 2 h 21"/>
                  <a:gd name="T6" fmla="*/ 1 w 49"/>
                  <a:gd name="T7" fmla="*/ 2 h 21"/>
                  <a:gd name="T8" fmla="*/ 2 w 49"/>
                  <a:gd name="T9" fmla="*/ 6 h 21"/>
                  <a:gd name="T10" fmla="*/ 44 w 49"/>
                  <a:gd name="T11" fmla="*/ 21 h 21"/>
                  <a:gd name="T12" fmla="*/ 45 w 49"/>
                  <a:gd name="T13" fmla="*/ 21 h 21"/>
                  <a:gd name="T14" fmla="*/ 49 w 49"/>
                  <a:gd name="T15" fmla="*/ 19 h 21"/>
                  <a:gd name="T16" fmla="*/ 49 w 49"/>
                  <a:gd name="T17" fmla="*/ 18 h 21"/>
                  <a:gd name="T18" fmla="*/ 46 w 49"/>
                  <a:gd name="T1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21">
                    <a:moveTo>
                      <a:pt x="46" y="15"/>
                    </a:moveTo>
                    <a:cubicBezTo>
                      <a:pt x="31" y="11"/>
                      <a:pt x="18" y="7"/>
                      <a:pt x="6" y="1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15" y="12"/>
                      <a:pt x="29" y="17"/>
                      <a:pt x="44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7" y="21"/>
                      <a:pt x="48" y="20"/>
                      <a:pt x="49" y="19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7"/>
                      <a:pt x="48" y="15"/>
                      <a:pt x="46" y="15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6" name="Freeform 1676"/>
              <p:cNvSpPr>
                <a:spLocks/>
              </p:cNvSpPr>
              <p:nvPr/>
            </p:nvSpPr>
            <p:spPr bwMode="auto">
              <a:xfrm>
                <a:off x="1813" y="2463"/>
                <a:ext cx="51" cy="9"/>
              </a:xfrm>
              <a:custGeom>
                <a:avLst/>
                <a:gdLst>
                  <a:gd name="T0" fmla="*/ 446 w 480"/>
                  <a:gd name="T1" fmla="*/ 30 h 80"/>
                  <a:gd name="T2" fmla="*/ 422 w 480"/>
                  <a:gd name="T3" fmla="*/ 30 h 80"/>
                  <a:gd name="T4" fmla="*/ 43 w 480"/>
                  <a:gd name="T5" fmla="*/ 4 h 80"/>
                  <a:gd name="T6" fmla="*/ 4 w 480"/>
                  <a:gd name="T7" fmla="*/ 23 h 80"/>
                  <a:gd name="T8" fmla="*/ 4 w 480"/>
                  <a:gd name="T9" fmla="*/ 23 h 80"/>
                  <a:gd name="T10" fmla="*/ 30 w 480"/>
                  <a:gd name="T11" fmla="*/ 54 h 80"/>
                  <a:gd name="T12" fmla="*/ 422 w 480"/>
                  <a:gd name="T13" fmla="*/ 80 h 80"/>
                  <a:gd name="T14" fmla="*/ 446 w 480"/>
                  <a:gd name="T15" fmla="*/ 80 h 80"/>
                  <a:gd name="T16" fmla="*/ 480 w 480"/>
                  <a:gd name="T17" fmla="*/ 55 h 80"/>
                  <a:gd name="T18" fmla="*/ 480 w 480"/>
                  <a:gd name="T19" fmla="*/ 54 h 80"/>
                  <a:gd name="T20" fmla="*/ 446 w 480"/>
                  <a:gd name="T21" fmla="*/ 3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0" h="80">
                    <a:moveTo>
                      <a:pt x="446" y="30"/>
                    </a:moveTo>
                    <a:cubicBezTo>
                      <a:pt x="438" y="30"/>
                      <a:pt x="431" y="30"/>
                      <a:pt x="422" y="30"/>
                    </a:cubicBezTo>
                    <a:cubicBezTo>
                      <a:pt x="290" y="30"/>
                      <a:pt x="163" y="21"/>
                      <a:pt x="43" y="4"/>
                    </a:cubicBezTo>
                    <a:cubicBezTo>
                      <a:pt x="24" y="0"/>
                      <a:pt x="7" y="9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0" y="37"/>
                      <a:pt x="12" y="51"/>
                      <a:pt x="30" y="54"/>
                    </a:cubicBezTo>
                    <a:cubicBezTo>
                      <a:pt x="155" y="72"/>
                      <a:pt x="287" y="80"/>
                      <a:pt x="422" y="80"/>
                    </a:cubicBezTo>
                    <a:cubicBezTo>
                      <a:pt x="431" y="80"/>
                      <a:pt x="439" y="80"/>
                      <a:pt x="446" y="80"/>
                    </a:cubicBezTo>
                    <a:cubicBezTo>
                      <a:pt x="465" y="80"/>
                      <a:pt x="480" y="69"/>
                      <a:pt x="480" y="55"/>
                    </a:cubicBezTo>
                    <a:cubicBezTo>
                      <a:pt x="480" y="55"/>
                      <a:pt x="480" y="55"/>
                      <a:pt x="480" y="54"/>
                    </a:cubicBezTo>
                    <a:cubicBezTo>
                      <a:pt x="480" y="41"/>
                      <a:pt x="465" y="30"/>
                      <a:pt x="446" y="30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7" name="Freeform 1677"/>
              <p:cNvSpPr>
                <a:spLocks/>
              </p:cNvSpPr>
              <p:nvPr/>
            </p:nvSpPr>
            <p:spPr bwMode="auto">
              <a:xfrm>
                <a:off x="1813" y="2463"/>
                <a:ext cx="51" cy="9"/>
              </a:xfrm>
              <a:custGeom>
                <a:avLst/>
                <a:gdLst>
                  <a:gd name="T0" fmla="*/ 47 w 51"/>
                  <a:gd name="T1" fmla="*/ 3 h 9"/>
                  <a:gd name="T2" fmla="*/ 44 w 51"/>
                  <a:gd name="T3" fmla="*/ 3 h 9"/>
                  <a:gd name="T4" fmla="*/ 4 w 51"/>
                  <a:gd name="T5" fmla="*/ 1 h 9"/>
                  <a:gd name="T6" fmla="*/ 0 w 51"/>
                  <a:gd name="T7" fmla="*/ 3 h 9"/>
                  <a:gd name="T8" fmla="*/ 0 w 51"/>
                  <a:gd name="T9" fmla="*/ 3 h 9"/>
                  <a:gd name="T10" fmla="*/ 3 w 51"/>
                  <a:gd name="T11" fmla="*/ 6 h 9"/>
                  <a:gd name="T12" fmla="*/ 44 w 51"/>
                  <a:gd name="T13" fmla="*/ 9 h 9"/>
                  <a:gd name="T14" fmla="*/ 47 w 51"/>
                  <a:gd name="T15" fmla="*/ 9 h 9"/>
                  <a:gd name="T16" fmla="*/ 51 w 51"/>
                  <a:gd name="T17" fmla="*/ 6 h 9"/>
                  <a:gd name="T18" fmla="*/ 51 w 51"/>
                  <a:gd name="T19" fmla="*/ 6 h 9"/>
                  <a:gd name="T20" fmla="*/ 47 w 51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9">
                    <a:moveTo>
                      <a:pt x="47" y="3"/>
                    </a:moveTo>
                    <a:cubicBezTo>
                      <a:pt x="46" y="3"/>
                      <a:pt x="45" y="3"/>
                      <a:pt x="44" y="3"/>
                    </a:cubicBezTo>
                    <a:cubicBezTo>
                      <a:pt x="30" y="3"/>
                      <a:pt x="17" y="2"/>
                      <a:pt x="4" y="1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16" y="8"/>
                      <a:pt x="30" y="9"/>
                      <a:pt x="44" y="9"/>
                    </a:cubicBezTo>
                    <a:cubicBezTo>
                      <a:pt x="45" y="9"/>
                      <a:pt x="46" y="9"/>
                      <a:pt x="47" y="9"/>
                    </a:cubicBezTo>
                    <a:cubicBezTo>
                      <a:pt x="49" y="9"/>
                      <a:pt x="51" y="8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5"/>
                      <a:pt x="49" y="3"/>
                      <a:pt x="47" y="3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8" name="Freeform 1678"/>
              <p:cNvSpPr>
                <a:spLocks/>
              </p:cNvSpPr>
              <p:nvPr/>
            </p:nvSpPr>
            <p:spPr bwMode="auto">
              <a:xfrm>
                <a:off x="1928" y="2436"/>
                <a:ext cx="45" cy="26"/>
              </a:xfrm>
              <a:custGeom>
                <a:avLst/>
                <a:gdLst>
                  <a:gd name="T0" fmla="*/ 372 w 432"/>
                  <a:gd name="T1" fmla="*/ 11 h 240"/>
                  <a:gd name="T2" fmla="*/ 372 w 432"/>
                  <a:gd name="T3" fmla="*/ 11 h 240"/>
                  <a:gd name="T4" fmla="*/ 26 w 432"/>
                  <a:gd name="T5" fmla="*/ 182 h 240"/>
                  <a:gd name="T6" fmla="*/ 7 w 432"/>
                  <a:gd name="T7" fmla="*/ 221 h 240"/>
                  <a:gd name="T8" fmla="*/ 7 w 432"/>
                  <a:gd name="T9" fmla="*/ 221 h 240"/>
                  <a:gd name="T10" fmla="*/ 38 w 432"/>
                  <a:gd name="T11" fmla="*/ 240 h 240"/>
                  <a:gd name="T12" fmla="*/ 52 w 432"/>
                  <a:gd name="T13" fmla="*/ 239 h 240"/>
                  <a:gd name="T14" fmla="*/ 415 w 432"/>
                  <a:gd name="T15" fmla="*/ 56 h 240"/>
                  <a:gd name="T16" fmla="*/ 420 w 432"/>
                  <a:gd name="T17" fmla="*/ 14 h 240"/>
                  <a:gd name="T18" fmla="*/ 420 w 432"/>
                  <a:gd name="T19" fmla="*/ 14 h 240"/>
                  <a:gd name="T20" fmla="*/ 372 w 432"/>
                  <a:gd name="T21" fmla="*/ 1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2" h="240">
                    <a:moveTo>
                      <a:pt x="372" y="11"/>
                    </a:moveTo>
                    <a:cubicBezTo>
                      <a:pt x="372" y="11"/>
                      <a:pt x="372" y="11"/>
                      <a:pt x="372" y="11"/>
                    </a:cubicBezTo>
                    <a:cubicBezTo>
                      <a:pt x="278" y="78"/>
                      <a:pt x="162" y="138"/>
                      <a:pt x="26" y="182"/>
                    </a:cubicBezTo>
                    <a:cubicBezTo>
                      <a:pt x="9" y="188"/>
                      <a:pt x="0" y="206"/>
                      <a:pt x="7" y="221"/>
                    </a:cubicBezTo>
                    <a:cubicBezTo>
                      <a:pt x="7" y="221"/>
                      <a:pt x="7" y="221"/>
                      <a:pt x="7" y="221"/>
                    </a:cubicBezTo>
                    <a:cubicBezTo>
                      <a:pt x="12" y="233"/>
                      <a:pt x="24" y="240"/>
                      <a:pt x="38" y="240"/>
                    </a:cubicBezTo>
                    <a:cubicBezTo>
                      <a:pt x="43" y="240"/>
                      <a:pt x="47" y="240"/>
                      <a:pt x="52" y="239"/>
                    </a:cubicBezTo>
                    <a:cubicBezTo>
                      <a:pt x="192" y="191"/>
                      <a:pt x="316" y="129"/>
                      <a:pt x="415" y="56"/>
                    </a:cubicBezTo>
                    <a:cubicBezTo>
                      <a:pt x="431" y="45"/>
                      <a:pt x="432" y="27"/>
                      <a:pt x="420" y="14"/>
                    </a:cubicBezTo>
                    <a:cubicBezTo>
                      <a:pt x="420" y="14"/>
                      <a:pt x="420" y="14"/>
                      <a:pt x="420" y="14"/>
                    </a:cubicBezTo>
                    <a:cubicBezTo>
                      <a:pt x="407" y="2"/>
                      <a:pt x="386" y="0"/>
                      <a:pt x="372" y="11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9" name="Freeform 1679"/>
              <p:cNvSpPr>
                <a:spLocks/>
              </p:cNvSpPr>
              <p:nvPr/>
            </p:nvSpPr>
            <p:spPr bwMode="auto">
              <a:xfrm>
                <a:off x="1928" y="2436"/>
                <a:ext cx="45" cy="26"/>
              </a:xfrm>
              <a:custGeom>
                <a:avLst/>
                <a:gdLst>
                  <a:gd name="T0" fmla="*/ 39 w 45"/>
                  <a:gd name="T1" fmla="*/ 1 h 26"/>
                  <a:gd name="T2" fmla="*/ 39 w 45"/>
                  <a:gd name="T3" fmla="*/ 1 h 26"/>
                  <a:gd name="T4" fmla="*/ 3 w 45"/>
                  <a:gd name="T5" fmla="*/ 19 h 26"/>
                  <a:gd name="T6" fmla="*/ 0 w 45"/>
                  <a:gd name="T7" fmla="*/ 24 h 26"/>
                  <a:gd name="T8" fmla="*/ 0 w 45"/>
                  <a:gd name="T9" fmla="*/ 24 h 26"/>
                  <a:gd name="T10" fmla="*/ 4 w 45"/>
                  <a:gd name="T11" fmla="*/ 26 h 26"/>
                  <a:gd name="T12" fmla="*/ 5 w 45"/>
                  <a:gd name="T13" fmla="*/ 25 h 26"/>
                  <a:gd name="T14" fmla="*/ 44 w 45"/>
                  <a:gd name="T15" fmla="*/ 6 h 26"/>
                  <a:gd name="T16" fmla="*/ 44 w 45"/>
                  <a:gd name="T17" fmla="*/ 2 h 26"/>
                  <a:gd name="T18" fmla="*/ 44 w 45"/>
                  <a:gd name="T19" fmla="*/ 2 h 26"/>
                  <a:gd name="T20" fmla="*/ 39 w 45"/>
                  <a:gd name="T21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26">
                    <a:moveTo>
                      <a:pt x="39" y="1"/>
                    </a:moveTo>
                    <a:cubicBezTo>
                      <a:pt x="39" y="1"/>
                      <a:pt x="39" y="1"/>
                      <a:pt x="39" y="1"/>
                    </a:cubicBezTo>
                    <a:cubicBezTo>
                      <a:pt x="29" y="8"/>
                      <a:pt x="17" y="15"/>
                      <a:pt x="3" y="19"/>
                    </a:cubicBezTo>
                    <a:cubicBezTo>
                      <a:pt x="1" y="20"/>
                      <a:pt x="0" y="22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4" y="26"/>
                    </a:cubicBezTo>
                    <a:cubicBezTo>
                      <a:pt x="4" y="26"/>
                      <a:pt x="5" y="26"/>
                      <a:pt x="5" y="25"/>
                    </a:cubicBezTo>
                    <a:cubicBezTo>
                      <a:pt x="20" y="20"/>
                      <a:pt x="33" y="14"/>
                      <a:pt x="44" y="6"/>
                    </a:cubicBezTo>
                    <a:cubicBezTo>
                      <a:pt x="45" y="5"/>
                      <a:pt x="45" y="3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0"/>
                      <a:pt x="41" y="0"/>
                      <a:pt x="39" y="1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0" name="Freeform 1680"/>
              <p:cNvSpPr>
                <a:spLocks/>
              </p:cNvSpPr>
              <p:nvPr/>
            </p:nvSpPr>
            <p:spPr bwMode="auto">
              <a:xfrm>
                <a:off x="1870" y="2458"/>
                <a:ext cx="51" cy="14"/>
              </a:xfrm>
              <a:custGeom>
                <a:avLst/>
                <a:gdLst>
                  <a:gd name="T0" fmla="*/ 432 w 480"/>
                  <a:gd name="T1" fmla="*/ 5 h 128"/>
                  <a:gd name="T2" fmla="*/ 432 w 480"/>
                  <a:gd name="T3" fmla="*/ 5 h 128"/>
                  <a:gd name="T4" fmla="*/ 33 w 480"/>
                  <a:gd name="T5" fmla="*/ 69 h 128"/>
                  <a:gd name="T6" fmla="*/ 2 w 480"/>
                  <a:gd name="T7" fmla="*/ 101 h 128"/>
                  <a:gd name="T8" fmla="*/ 2 w 480"/>
                  <a:gd name="T9" fmla="*/ 101 h 128"/>
                  <a:gd name="T10" fmla="*/ 37 w 480"/>
                  <a:gd name="T11" fmla="*/ 128 h 128"/>
                  <a:gd name="T12" fmla="*/ 38 w 480"/>
                  <a:gd name="T13" fmla="*/ 128 h 128"/>
                  <a:gd name="T14" fmla="*/ 451 w 480"/>
                  <a:gd name="T15" fmla="*/ 63 h 128"/>
                  <a:gd name="T16" fmla="*/ 475 w 480"/>
                  <a:gd name="T17" fmla="*/ 25 h 128"/>
                  <a:gd name="T18" fmla="*/ 475 w 480"/>
                  <a:gd name="T19" fmla="*/ 25 h 128"/>
                  <a:gd name="T20" fmla="*/ 432 w 480"/>
                  <a:gd name="T21" fmla="*/ 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0" h="128">
                    <a:moveTo>
                      <a:pt x="432" y="5"/>
                    </a:moveTo>
                    <a:cubicBezTo>
                      <a:pt x="432" y="5"/>
                      <a:pt x="432" y="5"/>
                      <a:pt x="432" y="5"/>
                    </a:cubicBezTo>
                    <a:cubicBezTo>
                      <a:pt x="310" y="37"/>
                      <a:pt x="176" y="58"/>
                      <a:pt x="33" y="69"/>
                    </a:cubicBezTo>
                    <a:cubicBezTo>
                      <a:pt x="14" y="69"/>
                      <a:pt x="0" y="84"/>
                      <a:pt x="2" y="101"/>
                    </a:cubicBezTo>
                    <a:cubicBezTo>
                      <a:pt x="2" y="101"/>
                      <a:pt x="2" y="101"/>
                      <a:pt x="2" y="101"/>
                    </a:cubicBezTo>
                    <a:cubicBezTo>
                      <a:pt x="4" y="116"/>
                      <a:pt x="18" y="128"/>
                      <a:pt x="37" y="128"/>
                    </a:cubicBezTo>
                    <a:cubicBezTo>
                      <a:pt x="37" y="128"/>
                      <a:pt x="38" y="128"/>
                      <a:pt x="38" y="128"/>
                    </a:cubicBezTo>
                    <a:cubicBezTo>
                      <a:pt x="185" y="119"/>
                      <a:pt x="324" y="96"/>
                      <a:pt x="451" y="63"/>
                    </a:cubicBezTo>
                    <a:cubicBezTo>
                      <a:pt x="470" y="58"/>
                      <a:pt x="480" y="42"/>
                      <a:pt x="475" y="25"/>
                    </a:cubicBezTo>
                    <a:cubicBezTo>
                      <a:pt x="475" y="25"/>
                      <a:pt x="475" y="25"/>
                      <a:pt x="475" y="25"/>
                    </a:cubicBezTo>
                    <a:cubicBezTo>
                      <a:pt x="468" y="10"/>
                      <a:pt x="450" y="0"/>
                      <a:pt x="432" y="5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1" name="Freeform 1681"/>
              <p:cNvSpPr>
                <a:spLocks/>
              </p:cNvSpPr>
              <p:nvPr/>
            </p:nvSpPr>
            <p:spPr bwMode="auto">
              <a:xfrm>
                <a:off x="1870" y="2458"/>
                <a:ext cx="51" cy="14"/>
              </a:xfrm>
              <a:custGeom>
                <a:avLst/>
                <a:gdLst>
                  <a:gd name="T0" fmla="*/ 46 w 51"/>
                  <a:gd name="T1" fmla="*/ 1 h 14"/>
                  <a:gd name="T2" fmla="*/ 46 w 51"/>
                  <a:gd name="T3" fmla="*/ 1 h 14"/>
                  <a:gd name="T4" fmla="*/ 4 w 51"/>
                  <a:gd name="T5" fmla="*/ 7 h 14"/>
                  <a:gd name="T6" fmla="*/ 0 w 51"/>
                  <a:gd name="T7" fmla="*/ 11 h 14"/>
                  <a:gd name="T8" fmla="*/ 0 w 51"/>
                  <a:gd name="T9" fmla="*/ 11 h 14"/>
                  <a:gd name="T10" fmla="*/ 4 w 51"/>
                  <a:gd name="T11" fmla="*/ 14 h 14"/>
                  <a:gd name="T12" fmla="*/ 4 w 51"/>
                  <a:gd name="T13" fmla="*/ 14 h 14"/>
                  <a:gd name="T14" fmla="*/ 48 w 51"/>
                  <a:gd name="T15" fmla="*/ 7 h 14"/>
                  <a:gd name="T16" fmla="*/ 50 w 51"/>
                  <a:gd name="T17" fmla="*/ 3 h 14"/>
                  <a:gd name="T18" fmla="*/ 50 w 51"/>
                  <a:gd name="T19" fmla="*/ 3 h 14"/>
                  <a:gd name="T20" fmla="*/ 46 w 5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14">
                    <a:moveTo>
                      <a:pt x="46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33" y="4"/>
                      <a:pt x="19" y="6"/>
                      <a:pt x="4" y="7"/>
                    </a:cubicBezTo>
                    <a:cubicBezTo>
                      <a:pt x="2" y="7"/>
                      <a:pt x="0" y="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2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0" y="13"/>
                      <a:pt x="35" y="10"/>
                      <a:pt x="48" y="7"/>
                    </a:cubicBezTo>
                    <a:cubicBezTo>
                      <a:pt x="50" y="6"/>
                      <a:pt x="51" y="5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1"/>
                      <a:pt x="48" y="0"/>
                      <a:pt x="46" y="1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2" name="Freeform 1682"/>
              <p:cNvSpPr>
                <a:spLocks/>
              </p:cNvSpPr>
              <p:nvPr/>
            </p:nvSpPr>
            <p:spPr bwMode="auto">
              <a:xfrm>
                <a:off x="1718" y="2409"/>
                <a:ext cx="36" cy="36"/>
              </a:xfrm>
              <a:custGeom>
                <a:avLst/>
                <a:gdLst>
                  <a:gd name="T0" fmla="*/ 317 w 336"/>
                  <a:gd name="T1" fmla="*/ 283 h 336"/>
                  <a:gd name="T2" fmla="*/ 317 w 336"/>
                  <a:gd name="T3" fmla="*/ 283 h 336"/>
                  <a:gd name="T4" fmla="*/ 72 w 336"/>
                  <a:gd name="T5" fmla="*/ 24 h 336"/>
                  <a:gd name="T6" fmla="*/ 28 w 336"/>
                  <a:gd name="T7" fmla="*/ 6 h 336"/>
                  <a:gd name="T8" fmla="*/ 27 w 336"/>
                  <a:gd name="T9" fmla="*/ 6 h 336"/>
                  <a:gd name="T10" fmla="*/ 6 w 336"/>
                  <a:gd name="T11" fmla="*/ 45 h 336"/>
                  <a:gd name="T12" fmla="*/ 275 w 336"/>
                  <a:gd name="T13" fmla="*/ 331 h 336"/>
                  <a:gd name="T14" fmla="*/ 296 w 336"/>
                  <a:gd name="T15" fmla="*/ 336 h 336"/>
                  <a:gd name="T16" fmla="*/ 324 w 336"/>
                  <a:gd name="T17" fmla="*/ 325 h 336"/>
                  <a:gd name="T18" fmla="*/ 324 w 336"/>
                  <a:gd name="T19" fmla="*/ 325 h 336"/>
                  <a:gd name="T20" fmla="*/ 317 w 336"/>
                  <a:gd name="T21" fmla="*/ 283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6" h="336">
                    <a:moveTo>
                      <a:pt x="317" y="283"/>
                    </a:moveTo>
                    <a:cubicBezTo>
                      <a:pt x="317" y="283"/>
                      <a:pt x="317" y="283"/>
                      <a:pt x="317" y="283"/>
                    </a:cubicBezTo>
                    <a:cubicBezTo>
                      <a:pt x="200" y="208"/>
                      <a:pt x="114" y="118"/>
                      <a:pt x="72" y="24"/>
                    </a:cubicBezTo>
                    <a:cubicBezTo>
                      <a:pt x="65" y="9"/>
                      <a:pt x="46" y="0"/>
                      <a:pt x="28" y="6"/>
                    </a:cubicBezTo>
                    <a:cubicBezTo>
                      <a:pt x="28" y="6"/>
                      <a:pt x="27" y="6"/>
                      <a:pt x="27" y="6"/>
                    </a:cubicBezTo>
                    <a:cubicBezTo>
                      <a:pt x="9" y="12"/>
                      <a:pt x="0" y="30"/>
                      <a:pt x="6" y="45"/>
                    </a:cubicBezTo>
                    <a:cubicBezTo>
                      <a:pt x="55" y="152"/>
                      <a:pt x="149" y="250"/>
                      <a:pt x="275" y="331"/>
                    </a:cubicBezTo>
                    <a:cubicBezTo>
                      <a:pt x="282" y="335"/>
                      <a:pt x="289" y="336"/>
                      <a:pt x="296" y="336"/>
                    </a:cubicBezTo>
                    <a:cubicBezTo>
                      <a:pt x="307" y="336"/>
                      <a:pt x="317" y="334"/>
                      <a:pt x="324" y="325"/>
                    </a:cubicBezTo>
                    <a:cubicBezTo>
                      <a:pt x="324" y="325"/>
                      <a:pt x="324" y="325"/>
                      <a:pt x="324" y="325"/>
                    </a:cubicBezTo>
                    <a:cubicBezTo>
                      <a:pt x="336" y="311"/>
                      <a:pt x="333" y="294"/>
                      <a:pt x="317" y="283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3" name="Freeform 1683"/>
              <p:cNvSpPr>
                <a:spLocks/>
              </p:cNvSpPr>
              <p:nvPr/>
            </p:nvSpPr>
            <p:spPr bwMode="auto">
              <a:xfrm>
                <a:off x="1718" y="2409"/>
                <a:ext cx="36" cy="36"/>
              </a:xfrm>
              <a:custGeom>
                <a:avLst/>
                <a:gdLst>
                  <a:gd name="T0" fmla="*/ 34 w 36"/>
                  <a:gd name="T1" fmla="*/ 30 h 36"/>
                  <a:gd name="T2" fmla="*/ 34 w 36"/>
                  <a:gd name="T3" fmla="*/ 30 h 36"/>
                  <a:gd name="T4" fmla="*/ 8 w 36"/>
                  <a:gd name="T5" fmla="*/ 3 h 36"/>
                  <a:gd name="T6" fmla="*/ 3 w 36"/>
                  <a:gd name="T7" fmla="*/ 1 h 36"/>
                  <a:gd name="T8" fmla="*/ 3 w 36"/>
                  <a:gd name="T9" fmla="*/ 1 h 36"/>
                  <a:gd name="T10" fmla="*/ 1 w 36"/>
                  <a:gd name="T11" fmla="*/ 5 h 36"/>
                  <a:gd name="T12" fmla="*/ 29 w 36"/>
                  <a:gd name="T13" fmla="*/ 35 h 36"/>
                  <a:gd name="T14" fmla="*/ 31 w 36"/>
                  <a:gd name="T15" fmla="*/ 36 h 36"/>
                  <a:gd name="T16" fmla="*/ 34 w 36"/>
                  <a:gd name="T17" fmla="*/ 34 h 36"/>
                  <a:gd name="T18" fmla="*/ 34 w 36"/>
                  <a:gd name="T19" fmla="*/ 34 h 36"/>
                  <a:gd name="T20" fmla="*/ 34 w 36"/>
                  <a:gd name="T2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6">
                    <a:moveTo>
                      <a:pt x="34" y="30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21" y="22"/>
                      <a:pt x="12" y="13"/>
                      <a:pt x="8" y="3"/>
                    </a:cubicBezTo>
                    <a:cubicBezTo>
                      <a:pt x="7" y="1"/>
                      <a:pt x="5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6" y="16"/>
                      <a:pt x="16" y="27"/>
                      <a:pt x="29" y="35"/>
                    </a:cubicBezTo>
                    <a:cubicBezTo>
                      <a:pt x="30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6" y="33"/>
                      <a:pt x="35" y="31"/>
                      <a:pt x="34" y="30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4" name="Freeform 1684"/>
              <p:cNvSpPr>
                <a:spLocks/>
              </p:cNvSpPr>
              <p:nvPr/>
            </p:nvSpPr>
            <p:spPr bwMode="auto">
              <a:xfrm>
                <a:off x="1715" y="2363"/>
                <a:ext cx="22" cy="41"/>
              </a:xfrm>
              <a:custGeom>
                <a:avLst/>
                <a:gdLst>
                  <a:gd name="T0" fmla="*/ 76 w 208"/>
                  <a:gd name="T1" fmla="*/ 353 h 384"/>
                  <a:gd name="T2" fmla="*/ 74 w 208"/>
                  <a:gd name="T3" fmla="*/ 317 h 384"/>
                  <a:gd name="T4" fmla="*/ 196 w 208"/>
                  <a:gd name="T5" fmla="*/ 51 h 384"/>
                  <a:gd name="T6" fmla="*/ 190 w 208"/>
                  <a:gd name="T7" fmla="*/ 11 h 384"/>
                  <a:gd name="T8" fmla="*/ 188 w 208"/>
                  <a:gd name="T9" fmla="*/ 11 h 384"/>
                  <a:gd name="T10" fmla="*/ 137 w 208"/>
                  <a:gd name="T11" fmla="*/ 16 h 384"/>
                  <a:gd name="T12" fmla="*/ 0 w 208"/>
                  <a:gd name="T13" fmla="*/ 317 h 384"/>
                  <a:gd name="T14" fmla="*/ 2 w 208"/>
                  <a:gd name="T15" fmla="*/ 358 h 384"/>
                  <a:gd name="T16" fmla="*/ 39 w 208"/>
                  <a:gd name="T17" fmla="*/ 384 h 384"/>
                  <a:gd name="T18" fmla="*/ 43 w 208"/>
                  <a:gd name="T19" fmla="*/ 384 h 384"/>
                  <a:gd name="T20" fmla="*/ 45 w 208"/>
                  <a:gd name="T21" fmla="*/ 384 h 384"/>
                  <a:gd name="T22" fmla="*/ 76 w 208"/>
                  <a:gd name="T23" fmla="*/ 353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8" h="384">
                    <a:moveTo>
                      <a:pt x="76" y="353"/>
                    </a:moveTo>
                    <a:cubicBezTo>
                      <a:pt x="74" y="341"/>
                      <a:pt x="74" y="328"/>
                      <a:pt x="74" y="317"/>
                    </a:cubicBezTo>
                    <a:cubicBezTo>
                      <a:pt x="74" y="223"/>
                      <a:pt x="116" y="133"/>
                      <a:pt x="196" y="51"/>
                    </a:cubicBezTo>
                    <a:cubicBezTo>
                      <a:pt x="208" y="38"/>
                      <a:pt x="205" y="21"/>
                      <a:pt x="190" y="11"/>
                    </a:cubicBezTo>
                    <a:cubicBezTo>
                      <a:pt x="190" y="11"/>
                      <a:pt x="188" y="11"/>
                      <a:pt x="188" y="11"/>
                    </a:cubicBezTo>
                    <a:cubicBezTo>
                      <a:pt x="173" y="0"/>
                      <a:pt x="150" y="3"/>
                      <a:pt x="137" y="16"/>
                    </a:cubicBezTo>
                    <a:cubicBezTo>
                      <a:pt x="50" y="106"/>
                      <a:pt x="0" y="208"/>
                      <a:pt x="0" y="317"/>
                    </a:cubicBezTo>
                    <a:cubicBezTo>
                      <a:pt x="0" y="331"/>
                      <a:pt x="0" y="344"/>
                      <a:pt x="2" y="358"/>
                    </a:cubicBezTo>
                    <a:cubicBezTo>
                      <a:pt x="4" y="374"/>
                      <a:pt x="21" y="384"/>
                      <a:pt x="39" y="384"/>
                    </a:cubicBezTo>
                    <a:cubicBezTo>
                      <a:pt x="41" y="384"/>
                      <a:pt x="41" y="384"/>
                      <a:pt x="43" y="384"/>
                    </a:cubicBezTo>
                    <a:cubicBezTo>
                      <a:pt x="43" y="384"/>
                      <a:pt x="43" y="384"/>
                      <a:pt x="45" y="384"/>
                    </a:cubicBezTo>
                    <a:cubicBezTo>
                      <a:pt x="63" y="383"/>
                      <a:pt x="78" y="369"/>
                      <a:pt x="76" y="353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5" name="Freeform 1685"/>
              <p:cNvSpPr>
                <a:spLocks/>
              </p:cNvSpPr>
              <p:nvPr/>
            </p:nvSpPr>
            <p:spPr bwMode="auto">
              <a:xfrm>
                <a:off x="1715" y="2363"/>
                <a:ext cx="22" cy="41"/>
              </a:xfrm>
              <a:custGeom>
                <a:avLst/>
                <a:gdLst>
                  <a:gd name="T0" fmla="*/ 8 w 22"/>
                  <a:gd name="T1" fmla="*/ 38 h 41"/>
                  <a:gd name="T2" fmla="*/ 8 w 22"/>
                  <a:gd name="T3" fmla="*/ 34 h 41"/>
                  <a:gd name="T4" fmla="*/ 20 w 22"/>
                  <a:gd name="T5" fmla="*/ 6 h 41"/>
                  <a:gd name="T6" fmla="*/ 20 w 22"/>
                  <a:gd name="T7" fmla="*/ 1 h 41"/>
                  <a:gd name="T8" fmla="*/ 20 w 22"/>
                  <a:gd name="T9" fmla="*/ 1 h 41"/>
                  <a:gd name="T10" fmla="*/ 14 w 22"/>
                  <a:gd name="T11" fmla="*/ 2 h 41"/>
                  <a:gd name="T12" fmla="*/ 0 w 22"/>
                  <a:gd name="T13" fmla="*/ 34 h 41"/>
                  <a:gd name="T14" fmla="*/ 0 w 22"/>
                  <a:gd name="T15" fmla="*/ 38 h 41"/>
                  <a:gd name="T16" fmla="*/ 4 w 22"/>
                  <a:gd name="T17" fmla="*/ 41 h 41"/>
                  <a:gd name="T18" fmla="*/ 4 w 22"/>
                  <a:gd name="T19" fmla="*/ 41 h 41"/>
                  <a:gd name="T20" fmla="*/ 5 w 22"/>
                  <a:gd name="T21" fmla="*/ 41 h 41"/>
                  <a:gd name="T22" fmla="*/ 8 w 22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41">
                    <a:moveTo>
                      <a:pt x="8" y="38"/>
                    </a:moveTo>
                    <a:cubicBezTo>
                      <a:pt x="8" y="36"/>
                      <a:pt x="8" y="35"/>
                      <a:pt x="8" y="34"/>
                    </a:cubicBezTo>
                    <a:cubicBezTo>
                      <a:pt x="8" y="24"/>
                      <a:pt x="12" y="14"/>
                      <a:pt x="20" y="6"/>
                    </a:cubicBezTo>
                    <a:cubicBezTo>
                      <a:pt x="22" y="4"/>
                      <a:pt x="21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8" y="0"/>
                      <a:pt x="16" y="1"/>
                      <a:pt x="14" y="2"/>
                    </a:cubicBezTo>
                    <a:cubicBezTo>
                      <a:pt x="5" y="11"/>
                      <a:pt x="0" y="22"/>
                      <a:pt x="0" y="34"/>
                    </a:cubicBezTo>
                    <a:cubicBezTo>
                      <a:pt x="0" y="35"/>
                      <a:pt x="0" y="37"/>
                      <a:pt x="0" y="38"/>
                    </a:cubicBezTo>
                    <a:cubicBezTo>
                      <a:pt x="0" y="40"/>
                      <a:pt x="2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4" y="41"/>
                      <a:pt x="4" y="41"/>
                      <a:pt x="5" y="41"/>
                    </a:cubicBezTo>
                    <a:cubicBezTo>
                      <a:pt x="6" y="41"/>
                      <a:pt x="8" y="39"/>
                      <a:pt x="8" y="38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6" name="Freeform 1686"/>
              <p:cNvSpPr>
                <a:spLocks/>
              </p:cNvSpPr>
              <p:nvPr/>
            </p:nvSpPr>
            <p:spPr bwMode="auto">
              <a:xfrm>
                <a:off x="1847" y="2321"/>
                <a:ext cx="50" cy="8"/>
              </a:xfrm>
              <a:custGeom>
                <a:avLst/>
                <a:gdLst>
                  <a:gd name="T0" fmla="*/ 36 w 480"/>
                  <a:gd name="T1" fmla="*/ 59 h 80"/>
                  <a:gd name="T2" fmla="*/ 106 w 480"/>
                  <a:gd name="T3" fmla="*/ 58 h 80"/>
                  <a:gd name="T4" fmla="*/ 439 w 480"/>
                  <a:gd name="T5" fmla="*/ 80 h 80"/>
                  <a:gd name="T6" fmla="*/ 445 w 480"/>
                  <a:gd name="T7" fmla="*/ 80 h 80"/>
                  <a:gd name="T8" fmla="*/ 477 w 480"/>
                  <a:gd name="T9" fmla="*/ 58 h 80"/>
                  <a:gd name="T10" fmla="*/ 479 w 480"/>
                  <a:gd name="T11" fmla="*/ 58 h 80"/>
                  <a:gd name="T12" fmla="*/ 450 w 480"/>
                  <a:gd name="T13" fmla="*/ 25 h 80"/>
                  <a:gd name="T14" fmla="*/ 106 w 480"/>
                  <a:gd name="T15" fmla="*/ 0 h 80"/>
                  <a:gd name="T16" fmla="*/ 35 w 480"/>
                  <a:gd name="T17" fmla="*/ 2 h 80"/>
                  <a:gd name="T18" fmla="*/ 2 w 480"/>
                  <a:gd name="T19" fmla="*/ 32 h 80"/>
                  <a:gd name="T20" fmla="*/ 2 w 480"/>
                  <a:gd name="T21" fmla="*/ 32 h 80"/>
                  <a:gd name="T22" fmla="*/ 36 w 480"/>
                  <a:gd name="T23" fmla="*/ 5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0" h="80">
                    <a:moveTo>
                      <a:pt x="36" y="59"/>
                    </a:moveTo>
                    <a:cubicBezTo>
                      <a:pt x="60" y="59"/>
                      <a:pt x="82" y="58"/>
                      <a:pt x="106" y="58"/>
                    </a:cubicBezTo>
                    <a:cubicBezTo>
                      <a:pt x="221" y="58"/>
                      <a:pt x="334" y="66"/>
                      <a:pt x="439" y="80"/>
                    </a:cubicBezTo>
                    <a:cubicBezTo>
                      <a:pt x="441" y="80"/>
                      <a:pt x="443" y="80"/>
                      <a:pt x="445" y="80"/>
                    </a:cubicBezTo>
                    <a:cubicBezTo>
                      <a:pt x="460" y="80"/>
                      <a:pt x="475" y="72"/>
                      <a:pt x="477" y="58"/>
                    </a:cubicBezTo>
                    <a:cubicBezTo>
                      <a:pt x="479" y="58"/>
                      <a:pt x="479" y="58"/>
                      <a:pt x="479" y="58"/>
                    </a:cubicBezTo>
                    <a:cubicBezTo>
                      <a:pt x="480" y="42"/>
                      <a:pt x="469" y="26"/>
                      <a:pt x="450" y="25"/>
                    </a:cubicBezTo>
                    <a:cubicBezTo>
                      <a:pt x="340" y="9"/>
                      <a:pt x="226" y="0"/>
                      <a:pt x="106" y="0"/>
                    </a:cubicBezTo>
                    <a:cubicBezTo>
                      <a:pt x="82" y="0"/>
                      <a:pt x="59" y="2"/>
                      <a:pt x="35" y="2"/>
                    </a:cubicBezTo>
                    <a:cubicBezTo>
                      <a:pt x="16" y="3"/>
                      <a:pt x="0" y="16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48"/>
                      <a:pt x="18" y="59"/>
                      <a:pt x="36" y="59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7" name="Freeform 1687"/>
              <p:cNvSpPr>
                <a:spLocks/>
              </p:cNvSpPr>
              <p:nvPr/>
            </p:nvSpPr>
            <p:spPr bwMode="auto">
              <a:xfrm>
                <a:off x="1847" y="2321"/>
                <a:ext cx="50" cy="8"/>
              </a:xfrm>
              <a:custGeom>
                <a:avLst/>
                <a:gdLst>
                  <a:gd name="T0" fmla="*/ 3 w 50"/>
                  <a:gd name="T1" fmla="*/ 6 h 8"/>
                  <a:gd name="T2" fmla="*/ 11 w 50"/>
                  <a:gd name="T3" fmla="*/ 6 h 8"/>
                  <a:gd name="T4" fmla="*/ 46 w 50"/>
                  <a:gd name="T5" fmla="*/ 8 h 8"/>
                  <a:gd name="T6" fmla="*/ 47 w 50"/>
                  <a:gd name="T7" fmla="*/ 8 h 8"/>
                  <a:gd name="T8" fmla="*/ 50 w 50"/>
                  <a:gd name="T9" fmla="*/ 6 h 8"/>
                  <a:gd name="T10" fmla="*/ 50 w 50"/>
                  <a:gd name="T11" fmla="*/ 6 h 8"/>
                  <a:gd name="T12" fmla="*/ 47 w 50"/>
                  <a:gd name="T13" fmla="*/ 3 h 8"/>
                  <a:gd name="T14" fmla="*/ 11 w 50"/>
                  <a:gd name="T15" fmla="*/ 0 h 8"/>
                  <a:gd name="T16" fmla="*/ 3 w 50"/>
                  <a:gd name="T17" fmla="*/ 0 h 8"/>
                  <a:gd name="T18" fmla="*/ 0 w 50"/>
                  <a:gd name="T19" fmla="*/ 3 h 8"/>
                  <a:gd name="T20" fmla="*/ 0 w 50"/>
                  <a:gd name="T21" fmla="*/ 3 h 8"/>
                  <a:gd name="T22" fmla="*/ 3 w 50"/>
                  <a:gd name="T2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">
                    <a:moveTo>
                      <a:pt x="3" y="6"/>
                    </a:moveTo>
                    <a:cubicBezTo>
                      <a:pt x="6" y="6"/>
                      <a:pt x="8" y="6"/>
                      <a:pt x="11" y="6"/>
                    </a:cubicBezTo>
                    <a:cubicBezTo>
                      <a:pt x="23" y="6"/>
                      <a:pt x="35" y="7"/>
                      <a:pt x="46" y="8"/>
                    </a:cubicBezTo>
                    <a:cubicBezTo>
                      <a:pt x="46" y="8"/>
                      <a:pt x="46" y="8"/>
                      <a:pt x="47" y="8"/>
                    </a:cubicBezTo>
                    <a:cubicBezTo>
                      <a:pt x="48" y="8"/>
                      <a:pt x="50" y="8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4"/>
                      <a:pt x="49" y="3"/>
                      <a:pt x="47" y="3"/>
                    </a:cubicBezTo>
                    <a:cubicBezTo>
                      <a:pt x="36" y="1"/>
                      <a:pt x="23" y="0"/>
                      <a:pt x="11" y="0"/>
                    </a:cubicBezTo>
                    <a:cubicBezTo>
                      <a:pt x="8" y="0"/>
                      <a:pt x="6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8" name="Freeform 1688"/>
              <p:cNvSpPr>
                <a:spLocks/>
              </p:cNvSpPr>
              <p:nvPr/>
            </p:nvSpPr>
            <p:spPr bwMode="auto">
              <a:xfrm>
                <a:off x="1957" y="2346"/>
                <a:ext cx="37" cy="34"/>
              </a:xfrm>
              <a:custGeom>
                <a:avLst/>
                <a:gdLst>
                  <a:gd name="T0" fmla="*/ 19 w 352"/>
                  <a:gd name="T1" fmla="*/ 57 h 320"/>
                  <a:gd name="T2" fmla="*/ 282 w 352"/>
                  <a:gd name="T3" fmla="*/ 304 h 320"/>
                  <a:gd name="T4" fmla="*/ 313 w 352"/>
                  <a:gd name="T5" fmla="*/ 320 h 320"/>
                  <a:gd name="T6" fmla="*/ 327 w 352"/>
                  <a:gd name="T7" fmla="*/ 319 h 320"/>
                  <a:gd name="T8" fmla="*/ 328 w 352"/>
                  <a:gd name="T9" fmla="*/ 318 h 320"/>
                  <a:gd name="T10" fmla="*/ 344 w 352"/>
                  <a:gd name="T11" fmla="*/ 280 h 320"/>
                  <a:gd name="T12" fmla="*/ 59 w 352"/>
                  <a:gd name="T13" fmla="*/ 9 h 320"/>
                  <a:gd name="T14" fmla="*/ 11 w 352"/>
                  <a:gd name="T15" fmla="*/ 17 h 320"/>
                  <a:gd name="T16" fmla="*/ 11 w 352"/>
                  <a:gd name="T17" fmla="*/ 18 h 320"/>
                  <a:gd name="T18" fmla="*/ 19 w 352"/>
                  <a:gd name="T19" fmla="*/ 5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2" h="320">
                    <a:moveTo>
                      <a:pt x="19" y="57"/>
                    </a:moveTo>
                    <a:cubicBezTo>
                      <a:pt x="140" y="129"/>
                      <a:pt x="232" y="214"/>
                      <a:pt x="282" y="304"/>
                    </a:cubicBezTo>
                    <a:cubicBezTo>
                      <a:pt x="289" y="315"/>
                      <a:pt x="301" y="320"/>
                      <a:pt x="313" y="320"/>
                    </a:cubicBezTo>
                    <a:cubicBezTo>
                      <a:pt x="318" y="320"/>
                      <a:pt x="323" y="320"/>
                      <a:pt x="327" y="319"/>
                    </a:cubicBezTo>
                    <a:cubicBezTo>
                      <a:pt x="327" y="318"/>
                      <a:pt x="328" y="318"/>
                      <a:pt x="328" y="318"/>
                    </a:cubicBezTo>
                    <a:cubicBezTo>
                      <a:pt x="346" y="312"/>
                      <a:pt x="352" y="294"/>
                      <a:pt x="344" y="280"/>
                    </a:cubicBezTo>
                    <a:cubicBezTo>
                      <a:pt x="287" y="177"/>
                      <a:pt x="189" y="85"/>
                      <a:pt x="59" y="9"/>
                    </a:cubicBezTo>
                    <a:cubicBezTo>
                      <a:pt x="44" y="0"/>
                      <a:pt x="21" y="3"/>
                      <a:pt x="11" y="17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0" y="31"/>
                      <a:pt x="4" y="49"/>
                      <a:pt x="19" y="57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9" name="Freeform 1689"/>
              <p:cNvSpPr>
                <a:spLocks/>
              </p:cNvSpPr>
              <p:nvPr/>
            </p:nvSpPr>
            <p:spPr bwMode="auto">
              <a:xfrm>
                <a:off x="1956" y="2346"/>
                <a:ext cx="38" cy="34"/>
              </a:xfrm>
              <a:custGeom>
                <a:avLst/>
                <a:gdLst>
                  <a:gd name="T0" fmla="*/ 2 w 38"/>
                  <a:gd name="T1" fmla="*/ 6 h 34"/>
                  <a:gd name="T2" fmla="*/ 30 w 38"/>
                  <a:gd name="T3" fmla="*/ 33 h 34"/>
                  <a:gd name="T4" fmla="*/ 34 w 38"/>
                  <a:gd name="T5" fmla="*/ 34 h 34"/>
                  <a:gd name="T6" fmla="*/ 35 w 38"/>
                  <a:gd name="T7" fmla="*/ 34 h 34"/>
                  <a:gd name="T8" fmla="*/ 35 w 38"/>
                  <a:gd name="T9" fmla="*/ 34 h 34"/>
                  <a:gd name="T10" fmla="*/ 37 w 38"/>
                  <a:gd name="T11" fmla="*/ 30 h 34"/>
                  <a:gd name="T12" fmla="*/ 7 w 38"/>
                  <a:gd name="T13" fmla="*/ 1 h 34"/>
                  <a:gd name="T14" fmla="*/ 2 w 38"/>
                  <a:gd name="T15" fmla="*/ 2 h 34"/>
                  <a:gd name="T16" fmla="*/ 2 w 38"/>
                  <a:gd name="T17" fmla="*/ 2 h 34"/>
                  <a:gd name="T18" fmla="*/ 2 w 38"/>
                  <a:gd name="T1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4">
                    <a:moveTo>
                      <a:pt x="2" y="6"/>
                    </a:moveTo>
                    <a:cubicBezTo>
                      <a:pt x="15" y="14"/>
                      <a:pt x="25" y="23"/>
                      <a:pt x="30" y="33"/>
                    </a:cubicBezTo>
                    <a:cubicBezTo>
                      <a:pt x="31" y="34"/>
                      <a:pt x="32" y="34"/>
                      <a:pt x="34" y="34"/>
                    </a:cubicBezTo>
                    <a:cubicBezTo>
                      <a:pt x="34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33"/>
                      <a:pt x="38" y="31"/>
                      <a:pt x="37" y="30"/>
                    </a:cubicBezTo>
                    <a:cubicBezTo>
                      <a:pt x="31" y="19"/>
                      <a:pt x="20" y="9"/>
                      <a:pt x="7" y="1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1" y="6"/>
                      <a:pt x="2" y="6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0" name="Freeform 1690"/>
              <p:cNvSpPr>
                <a:spLocks/>
              </p:cNvSpPr>
              <p:nvPr/>
            </p:nvSpPr>
            <p:spPr bwMode="auto">
              <a:xfrm>
                <a:off x="1904" y="2326"/>
                <a:ext cx="49" cy="20"/>
              </a:xfrm>
              <a:custGeom>
                <a:avLst/>
                <a:gdLst>
                  <a:gd name="T0" fmla="*/ 32 w 464"/>
                  <a:gd name="T1" fmla="*/ 64 h 192"/>
                  <a:gd name="T2" fmla="*/ 409 w 464"/>
                  <a:gd name="T3" fmla="*/ 189 h 192"/>
                  <a:gd name="T4" fmla="*/ 425 w 464"/>
                  <a:gd name="T5" fmla="*/ 192 h 192"/>
                  <a:gd name="T6" fmla="*/ 456 w 464"/>
                  <a:gd name="T7" fmla="*/ 177 h 192"/>
                  <a:gd name="T8" fmla="*/ 456 w 464"/>
                  <a:gd name="T9" fmla="*/ 177 h 192"/>
                  <a:gd name="T10" fmla="*/ 442 w 464"/>
                  <a:gd name="T11" fmla="*/ 136 h 192"/>
                  <a:gd name="T12" fmla="*/ 47 w 464"/>
                  <a:gd name="T13" fmla="*/ 5 h 192"/>
                  <a:gd name="T14" fmla="*/ 6 w 464"/>
                  <a:gd name="T15" fmla="*/ 28 h 192"/>
                  <a:gd name="T16" fmla="*/ 6 w 464"/>
                  <a:gd name="T17" fmla="*/ 28 h 192"/>
                  <a:gd name="T18" fmla="*/ 32 w 464"/>
                  <a:gd name="T19" fmla="*/ 6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4" h="192">
                    <a:moveTo>
                      <a:pt x="32" y="64"/>
                    </a:moveTo>
                    <a:cubicBezTo>
                      <a:pt x="171" y="93"/>
                      <a:pt x="299" y="136"/>
                      <a:pt x="409" y="189"/>
                    </a:cubicBezTo>
                    <a:cubicBezTo>
                      <a:pt x="414" y="191"/>
                      <a:pt x="420" y="192"/>
                      <a:pt x="425" y="192"/>
                    </a:cubicBezTo>
                    <a:cubicBezTo>
                      <a:pt x="437" y="192"/>
                      <a:pt x="449" y="186"/>
                      <a:pt x="456" y="177"/>
                    </a:cubicBezTo>
                    <a:cubicBezTo>
                      <a:pt x="456" y="177"/>
                      <a:pt x="456" y="177"/>
                      <a:pt x="456" y="177"/>
                    </a:cubicBezTo>
                    <a:cubicBezTo>
                      <a:pt x="464" y="162"/>
                      <a:pt x="459" y="144"/>
                      <a:pt x="442" y="136"/>
                    </a:cubicBezTo>
                    <a:cubicBezTo>
                      <a:pt x="326" y="80"/>
                      <a:pt x="192" y="36"/>
                      <a:pt x="47" y="5"/>
                    </a:cubicBezTo>
                    <a:cubicBezTo>
                      <a:pt x="28" y="0"/>
                      <a:pt x="9" y="11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0" y="43"/>
                      <a:pt x="13" y="60"/>
                      <a:pt x="32" y="64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1" name="Freeform 1691"/>
              <p:cNvSpPr>
                <a:spLocks/>
              </p:cNvSpPr>
              <p:nvPr/>
            </p:nvSpPr>
            <p:spPr bwMode="auto">
              <a:xfrm>
                <a:off x="1904" y="2326"/>
                <a:ext cx="49" cy="20"/>
              </a:xfrm>
              <a:custGeom>
                <a:avLst/>
                <a:gdLst>
                  <a:gd name="T0" fmla="*/ 3 w 49"/>
                  <a:gd name="T1" fmla="*/ 7 h 20"/>
                  <a:gd name="T2" fmla="*/ 43 w 49"/>
                  <a:gd name="T3" fmla="*/ 20 h 20"/>
                  <a:gd name="T4" fmla="*/ 45 w 49"/>
                  <a:gd name="T5" fmla="*/ 20 h 20"/>
                  <a:gd name="T6" fmla="*/ 48 w 49"/>
                  <a:gd name="T7" fmla="*/ 19 h 20"/>
                  <a:gd name="T8" fmla="*/ 48 w 49"/>
                  <a:gd name="T9" fmla="*/ 19 h 20"/>
                  <a:gd name="T10" fmla="*/ 47 w 49"/>
                  <a:gd name="T11" fmla="*/ 14 h 20"/>
                  <a:gd name="T12" fmla="*/ 5 w 49"/>
                  <a:gd name="T13" fmla="*/ 1 h 20"/>
                  <a:gd name="T14" fmla="*/ 1 w 49"/>
                  <a:gd name="T15" fmla="*/ 3 h 20"/>
                  <a:gd name="T16" fmla="*/ 1 w 49"/>
                  <a:gd name="T17" fmla="*/ 3 h 20"/>
                  <a:gd name="T18" fmla="*/ 3 w 49"/>
                  <a:gd name="T1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20">
                    <a:moveTo>
                      <a:pt x="3" y="7"/>
                    </a:moveTo>
                    <a:cubicBezTo>
                      <a:pt x="18" y="10"/>
                      <a:pt x="32" y="14"/>
                      <a:pt x="43" y="20"/>
                    </a:cubicBezTo>
                    <a:cubicBezTo>
                      <a:pt x="44" y="20"/>
                      <a:pt x="44" y="20"/>
                      <a:pt x="45" y="20"/>
                    </a:cubicBezTo>
                    <a:cubicBezTo>
                      <a:pt x="46" y="20"/>
                      <a:pt x="48" y="20"/>
                      <a:pt x="48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9" y="17"/>
                      <a:pt x="49" y="15"/>
                      <a:pt x="47" y="14"/>
                    </a:cubicBezTo>
                    <a:cubicBezTo>
                      <a:pt x="35" y="8"/>
                      <a:pt x="20" y="4"/>
                      <a:pt x="5" y="1"/>
                    </a:cubicBezTo>
                    <a:cubicBezTo>
                      <a:pt x="3" y="0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5"/>
                      <a:pt x="1" y="6"/>
                      <a:pt x="3" y="7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" name="Freeform 1692"/>
              <p:cNvSpPr>
                <a:spLocks/>
              </p:cNvSpPr>
              <p:nvPr/>
            </p:nvSpPr>
            <p:spPr bwMode="auto">
              <a:xfrm>
                <a:off x="1787" y="2323"/>
                <a:ext cx="51" cy="13"/>
              </a:xfrm>
              <a:custGeom>
                <a:avLst/>
                <a:gdLst>
                  <a:gd name="T0" fmla="*/ 38 w 480"/>
                  <a:gd name="T1" fmla="*/ 128 h 128"/>
                  <a:gd name="T2" fmla="*/ 49 w 480"/>
                  <a:gd name="T3" fmla="*/ 127 h 128"/>
                  <a:gd name="T4" fmla="*/ 448 w 480"/>
                  <a:gd name="T5" fmla="*/ 59 h 128"/>
                  <a:gd name="T6" fmla="*/ 479 w 480"/>
                  <a:gd name="T7" fmla="*/ 29 h 128"/>
                  <a:gd name="T8" fmla="*/ 479 w 480"/>
                  <a:gd name="T9" fmla="*/ 27 h 128"/>
                  <a:gd name="T10" fmla="*/ 441 w 480"/>
                  <a:gd name="T11" fmla="*/ 2 h 128"/>
                  <a:gd name="T12" fmla="*/ 28 w 480"/>
                  <a:gd name="T13" fmla="*/ 73 h 128"/>
                  <a:gd name="T14" fmla="*/ 6 w 480"/>
                  <a:gd name="T15" fmla="*/ 109 h 128"/>
                  <a:gd name="T16" fmla="*/ 6 w 480"/>
                  <a:gd name="T17" fmla="*/ 109 h 128"/>
                  <a:gd name="T18" fmla="*/ 38 w 480"/>
                  <a:gd name="T1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0" h="128">
                    <a:moveTo>
                      <a:pt x="38" y="128"/>
                    </a:moveTo>
                    <a:cubicBezTo>
                      <a:pt x="42" y="128"/>
                      <a:pt x="45" y="127"/>
                      <a:pt x="49" y="127"/>
                    </a:cubicBezTo>
                    <a:cubicBezTo>
                      <a:pt x="171" y="94"/>
                      <a:pt x="306" y="70"/>
                      <a:pt x="448" y="59"/>
                    </a:cubicBezTo>
                    <a:cubicBezTo>
                      <a:pt x="467" y="57"/>
                      <a:pt x="480" y="45"/>
                      <a:pt x="479" y="29"/>
                    </a:cubicBezTo>
                    <a:cubicBezTo>
                      <a:pt x="479" y="29"/>
                      <a:pt x="479" y="27"/>
                      <a:pt x="479" y="27"/>
                    </a:cubicBezTo>
                    <a:cubicBezTo>
                      <a:pt x="477" y="12"/>
                      <a:pt x="460" y="0"/>
                      <a:pt x="441" y="2"/>
                    </a:cubicBezTo>
                    <a:cubicBezTo>
                      <a:pt x="294" y="15"/>
                      <a:pt x="156" y="39"/>
                      <a:pt x="28" y="73"/>
                    </a:cubicBezTo>
                    <a:cubicBezTo>
                      <a:pt x="11" y="77"/>
                      <a:pt x="0" y="93"/>
                      <a:pt x="6" y="109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11" y="121"/>
                      <a:pt x="25" y="128"/>
                      <a:pt x="38" y="128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3" name="Freeform 1693"/>
              <p:cNvSpPr>
                <a:spLocks/>
              </p:cNvSpPr>
              <p:nvPr/>
            </p:nvSpPr>
            <p:spPr bwMode="auto">
              <a:xfrm>
                <a:off x="1787" y="2323"/>
                <a:ext cx="51" cy="13"/>
              </a:xfrm>
              <a:custGeom>
                <a:avLst/>
                <a:gdLst>
                  <a:gd name="T0" fmla="*/ 4 w 51"/>
                  <a:gd name="T1" fmla="*/ 13 h 13"/>
                  <a:gd name="T2" fmla="*/ 6 w 51"/>
                  <a:gd name="T3" fmla="*/ 13 h 13"/>
                  <a:gd name="T4" fmla="*/ 48 w 51"/>
                  <a:gd name="T5" fmla="*/ 6 h 13"/>
                  <a:gd name="T6" fmla="*/ 51 w 51"/>
                  <a:gd name="T7" fmla="*/ 3 h 13"/>
                  <a:gd name="T8" fmla="*/ 51 w 51"/>
                  <a:gd name="T9" fmla="*/ 2 h 13"/>
                  <a:gd name="T10" fmla="*/ 47 w 51"/>
                  <a:gd name="T11" fmla="*/ 0 h 13"/>
                  <a:gd name="T12" fmla="*/ 3 w 51"/>
                  <a:gd name="T13" fmla="*/ 7 h 13"/>
                  <a:gd name="T14" fmla="*/ 1 w 51"/>
                  <a:gd name="T15" fmla="*/ 11 h 13"/>
                  <a:gd name="T16" fmla="*/ 1 w 51"/>
                  <a:gd name="T17" fmla="*/ 11 h 13"/>
                  <a:gd name="T18" fmla="*/ 4 w 51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13">
                    <a:moveTo>
                      <a:pt x="4" y="13"/>
                    </a:moveTo>
                    <a:cubicBezTo>
                      <a:pt x="5" y="13"/>
                      <a:pt x="5" y="13"/>
                      <a:pt x="6" y="13"/>
                    </a:cubicBezTo>
                    <a:cubicBezTo>
                      <a:pt x="19" y="10"/>
                      <a:pt x="33" y="7"/>
                      <a:pt x="48" y="6"/>
                    </a:cubicBezTo>
                    <a:cubicBezTo>
                      <a:pt x="50" y="6"/>
                      <a:pt x="51" y="4"/>
                      <a:pt x="51" y="3"/>
                    </a:cubicBezTo>
                    <a:cubicBezTo>
                      <a:pt x="51" y="3"/>
                      <a:pt x="51" y="2"/>
                      <a:pt x="51" y="2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2" y="1"/>
                      <a:pt x="17" y="4"/>
                      <a:pt x="3" y="7"/>
                    </a:cubicBezTo>
                    <a:cubicBezTo>
                      <a:pt x="2" y="8"/>
                      <a:pt x="0" y="9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3" y="13"/>
                      <a:pt x="4" y="13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4" name="Freeform 1694"/>
              <p:cNvSpPr>
                <a:spLocks/>
              </p:cNvSpPr>
              <p:nvPr/>
            </p:nvSpPr>
            <p:spPr bwMode="auto">
              <a:xfrm>
                <a:off x="1738" y="2334"/>
                <a:ext cx="44" cy="26"/>
              </a:xfrm>
              <a:custGeom>
                <a:avLst/>
                <a:gdLst>
                  <a:gd name="T0" fmla="*/ 61 w 416"/>
                  <a:gd name="T1" fmla="*/ 232 h 240"/>
                  <a:gd name="T2" fmla="*/ 61 w 416"/>
                  <a:gd name="T3" fmla="*/ 232 h 240"/>
                  <a:gd name="T4" fmla="*/ 391 w 416"/>
                  <a:gd name="T5" fmla="*/ 58 h 240"/>
                  <a:gd name="T6" fmla="*/ 410 w 416"/>
                  <a:gd name="T7" fmla="*/ 22 h 240"/>
                  <a:gd name="T8" fmla="*/ 410 w 416"/>
                  <a:gd name="T9" fmla="*/ 22 h 240"/>
                  <a:gd name="T10" fmla="*/ 364 w 416"/>
                  <a:gd name="T11" fmla="*/ 6 h 240"/>
                  <a:gd name="T12" fmla="*/ 14 w 416"/>
                  <a:gd name="T13" fmla="*/ 191 h 240"/>
                  <a:gd name="T14" fmla="*/ 12 w 416"/>
                  <a:gd name="T15" fmla="*/ 231 h 240"/>
                  <a:gd name="T16" fmla="*/ 14 w 416"/>
                  <a:gd name="T17" fmla="*/ 232 h 240"/>
                  <a:gd name="T18" fmla="*/ 38 w 416"/>
                  <a:gd name="T19" fmla="*/ 240 h 240"/>
                  <a:gd name="T20" fmla="*/ 61 w 416"/>
                  <a:gd name="T21" fmla="*/ 2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240">
                    <a:moveTo>
                      <a:pt x="61" y="232"/>
                    </a:moveTo>
                    <a:cubicBezTo>
                      <a:pt x="61" y="232"/>
                      <a:pt x="61" y="232"/>
                      <a:pt x="61" y="232"/>
                    </a:cubicBezTo>
                    <a:cubicBezTo>
                      <a:pt x="147" y="164"/>
                      <a:pt x="260" y="105"/>
                      <a:pt x="391" y="58"/>
                    </a:cubicBezTo>
                    <a:cubicBezTo>
                      <a:pt x="408" y="53"/>
                      <a:pt x="416" y="36"/>
                      <a:pt x="410" y="22"/>
                    </a:cubicBezTo>
                    <a:cubicBezTo>
                      <a:pt x="410" y="22"/>
                      <a:pt x="410" y="22"/>
                      <a:pt x="410" y="22"/>
                    </a:cubicBezTo>
                    <a:cubicBezTo>
                      <a:pt x="401" y="8"/>
                      <a:pt x="383" y="0"/>
                      <a:pt x="364" y="6"/>
                    </a:cubicBezTo>
                    <a:cubicBezTo>
                      <a:pt x="228" y="56"/>
                      <a:pt x="108" y="118"/>
                      <a:pt x="14" y="191"/>
                    </a:cubicBezTo>
                    <a:cubicBezTo>
                      <a:pt x="0" y="202"/>
                      <a:pt x="0" y="219"/>
                      <a:pt x="12" y="231"/>
                    </a:cubicBezTo>
                    <a:cubicBezTo>
                      <a:pt x="12" y="231"/>
                      <a:pt x="14" y="232"/>
                      <a:pt x="14" y="232"/>
                    </a:cubicBezTo>
                    <a:cubicBezTo>
                      <a:pt x="21" y="238"/>
                      <a:pt x="29" y="240"/>
                      <a:pt x="38" y="240"/>
                    </a:cubicBezTo>
                    <a:cubicBezTo>
                      <a:pt x="46" y="240"/>
                      <a:pt x="54" y="238"/>
                      <a:pt x="61" y="232"/>
                    </a:cubicBezTo>
                  </a:path>
                </a:pathLst>
              </a:custGeom>
              <a:solidFill>
                <a:srgbClr val="FFF5E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5" name="Freeform 1695"/>
              <p:cNvSpPr>
                <a:spLocks/>
              </p:cNvSpPr>
              <p:nvPr/>
            </p:nvSpPr>
            <p:spPr bwMode="auto">
              <a:xfrm>
                <a:off x="1738" y="2334"/>
                <a:ext cx="44" cy="26"/>
              </a:xfrm>
              <a:custGeom>
                <a:avLst/>
                <a:gdLst>
                  <a:gd name="T0" fmla="*/ 7 w 44"/>
                  <a:gd name="T1" fmla="*/ 25 h 26"/>
                  <a:gd name="T2" fmla="*/ 7 w 44"/>
                  <a:gd name="T3" fmla="*/ 25 h 26"/>
                  <a:gd name="T4" fmla="*/ 42 w 44"/>
                  <a:gd name="T5" fmla="*/ 7 h 26"/>
                  <a:gd name="T6" fmla="*/ 44 w 44"/>
                  <a:gd name="T7" fmla="*/ 3 h 26"/>
                  <a:gd name="T8" fmla="*/ 44 w 44"/>
                  <a:gd name="T9" fmla="*/ 3 h 26"/>
                  <a:gd name="T10" fmla="*/ 39 w 44"/>
                  <a:gd name="T11" fmla="*/ 1 h 26"/>
                  <a:gd name="T12" fmla="*/ 2 w 44"/>
                  <a:gd name="T13" fmla="*/ 21 h 26"/>
                  <a:gd name="T14" fmla="*/ 2 w 44"/>
                  <a:gd name="T15" fmla="*/ 25 h 26"/>
                  <a:gd name="T16" fmla="*/ 2 w 44"/>
                  <a:gd name="T17" fmla="*/ 25 h 26"/>
                  <a:gd name="T18" fmla="*/ 4 w 44"/>
                  <a:gd name="T19" fmla="*/ 26 h 26"/>
                  <a:gd name="T20" fmla="*/ 7 w 44"/>
                  <a:gd name="T21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6">
                    <a:moveTo>
                      <a:pt x="7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16" y="18"/>
                      <a:pt x="28" y="12"/>
                      <a:pt x="42" y="7"/>
                    </a:cubicBezTo>
                    <a:cubicBezTo>
                      <a:pt x="44" y="6"/>
                      <a:pt x="44" y="4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3" y="1"/>
                      <a:pt x="41" y="0"/>
                      <a:pt x="39" y="1"/>
                    </a:cubicBezTo>
                    <a:cubicBezTo>
                      <a:pt x="25" y="6"/>
                      <a:pt x="12" y="13"/>
                      <a:pt x="2" y="21"/>
                    </a:cubicBezTo>
                    <a:cubicBezTo>
                      <a:pt x="0" y="22"/>
                      <a:pt x="0" y="24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6"/>
                      <a:pt x="3" y="26"/>
                      <a:pt x="4" y="26"/>
                    </a:cubicBezTo>
                    <a:cubicBezTo>
                      <a:pt x="5" y="26"/>
                      <a:pt x="6" y="26"/>
                      <a:pt x="7" y="25"/>
                    </a:cubicBezTo>
                  </a:path>
                </a:pathLst>
              </a:custGeom>
              <a:noFill/>
              <a:ln w="4763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6" name="Freeform 1696"/>
              <p:cNvSpPr>
                <a:spLocks/>
              </p:cNvSpPr>
              <p:nvPr/>
            </p:nvSpPr>
            <p:spPr bwMode="auto">
              <a:xfrm>
                <a:off x="1818" y="2368"/>
                <a:ext cx="95" cy="39"/>
              </a:xfrm>
              <a:custGeom>
                <a:avLst/>
                <a:gdLst>
                  <a:gd name="T0" fmla="*/ 79 w 896"/>
                  <a:gd name="T1" fmla="*/ 3 h 368"/>
                  <a:gd name="T2" fmla="*/ 247 w 896"/>
                  <a:gd name="T3" fmla="*/ 141 h 368"/>
                  <a:gd name="T4" fmla="*/ 415 w 896"/>
                  <a:gd name="T5" fmla="*/ 3 h 368"/>
                  <a:gd name="T6" fmla="*/ 415 w 896"/>
                  <a:gd name="T7" fmla="*/ 0 h 368"/>
                  <a:gd name="T8" fmla="*/ 896 w 896"/>
                  <a:gd name="T9" fmla="*/ 0 h 368"/>
                  <a:gd name="T10" fmla="*/ 448 w 896"/>
                  <a:gd name="T11" fmla="*/ 368 h 368"/>
                  <a:gd name="T12" fmla="*/ 0 w 896"/>
                  <a:gd name="T13" fmla="*/ 0 h 368"/>
                  <a:gd name="T14" fmla="*/ 79 w 896"/>
                  <a:gd name="T15" fmla="*/ 0 h 368"/>
                  <a:gd name="T16" fmla="*/ 79 w 896"/>
                  <a:gd name="T17" fmla="*/ 3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6" h="368">
                    <a:moveTo>
                      <a:pt x="79" y="3"/>
                    </a:moveTo>
                    <a:cubicBezTo>
                      <a:pt x="79" y="80"/>
                      <a:pt x="154" y="141"/>
                      <a:pt x="247" y="141"/>
                    </a:cubicBezTo>
                    <a:cubicBezTo>
                      <a:pt x="340" y="141"/>
                      <a:pt x="415" y="80"/>
                      <a:pt x="415" y="3"/>
                    </a:cubicBezTo>
                    <a:cubicBezTo>
                      <a:pt x="415" y="2"/>
                      <a:pt x="415" y="1"/>
                      <a:pt x="415" y="0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896" y="204"/>
                      <a:pt x="696" y="368"/>
                      <a:pt x="448" y="368"/>
                    </a:cubicBezTo>
                    <a:cubicBezTo>
                      <a:pt x="201" y="368"/>
                      <a:pt x="0" y="204"/>
                      <a:pt x="0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1"/>
                      <a:pt x="79" y="2"/>
                      <a:pt x="79" y="3"/>
                    </a:cubicBezTo>
                  </a:path>
                </a:pathLst>
              </a:custGeom>
              <a:solidFill>
                <a:srgbClr val="339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7" name="Freeform 1697"/>
              <p:cNvSpPr>
                <a:spLocks/>
              </p:cNvSpPr>
              <p:nvPr/>
            </p:nvSpPr>
            <p:spPr bwMode="auto">
              <a:xfrm>
                <a:off x="1818" y="2368"/>
                <a:ext cx="95" cy="39"/>
              </a:xfrm>
              <a:custGeom>
                <a:avLst/>
                <a:gdLst>
                  <a:gd name="T0" fmla="*/ 8 w 95"/>
                  <a:gd name="T1" fmla="*/ 1 h 39"/>
                  <a:gd name="T2" fmla="*/ 26 w 95"/>
                  <a:gd name="T3" fmla="*/ 15 h 39"/>
                  <a:gd name="T4" fmla="*/ 44 w 95"/>
                  <a:gd name="T5" fmla="*/ 1 h 39"/>
                  <a:gd name="T6" fmla="*/ 44 w 95"/>
                  <a:gd name="T7" fmla="*/ 0 h 39"/>
                  <a:gd name="T8" fmla="*/ 95 w 95"/>
                  <a:gd name="T9" fmla="*/ 0 h 39"/>
                  <a:gd name="T10" fmla="*/ 47 w 95"/>
                  <a:gd name="T11" fmla="*/ 39 h 39"/>
                  <a:gd name="T12" fmla="*/ 0 w 95"/>
                  <a:gd name="T13" fmla="*/ 0 h 39"/>
                  <a:gd name="T14" fmla="*/ 8 w 95"/>
                  <a:gd name="T15" fmla="*/ 0 h 39"/>
                  <a:gd name="T16" fmla="*/ 8 w 95"/>
                  <a:gd name="T17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39">
                    <a:moveTo>
                      <a:pt x="8" y="1"/>
                    </a:moveTo>
                    <a:cubicBezTo>
                      <a:pt x="8" y="9"/>
                      <a:pt x="16" y="15"/>
                      <a:pt x="26" y="15"/>
                    </a:cubicBezTo>
                    <a:cubicBezTo>
                      <a:pt x="36" y="15"/>
                      <a:pt x="44" y="9"/>
                      <a:pt x="44" y="1"/>
                    </a:cubicBezTo>
                    <a:cubicBezTo>
                      <a:pt x="44" y="1"/>
                      <a:pt x="44" y="0"/>
                      <a:pt x="44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22"/>
                      <a:pt x="73" y="39"/>
                      <a:pt x="47" y="39"/>
                    </a:cubicBezTo>
                    <a:cubicBezTo>
                      <a:pt x="21" y="39"/>
                      <a:pt x="0" y="22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</a:path>
                </a:pathLst>
              </a:custGeom>
              <a:noFill/>
              <a:ln w="11113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8" name="Oval 1698"/>
              <p:cNvSpPr>
                <a:spLocks noChangeArrowheads="1"/>
              </p:cNvSpPr>
              <p:nvPr/>
            </p:nvSpPr>
            <p:spPr bwMode="auto">
              <a:xfrm>
                <a:off x="1830" y="2357"/>
                <a:ext cx="28" cy="23"/>
              </a:xfrm>
              <a:prstGeom prst="ellipse">
                <a:avLst/>
              </a:prstGeom>
              <a:solidFill>
                <a:srgbClr val="FF99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9" name="Oval 1699"/>
              <p:cNvSpPr>
                <a:spLocks noChangeArrowheads="1"/>
              </p:cNvSpPr>
              <p:nvPr/>
            </p:nvSpPr>
            <p:spPr bwMode="auto">
              <a:xfrm>
                <a:off x="1830" y="2356"/>
                <a:ext cx="28" cy="24"/>
              </a:xfrm>
              <a:prstGeom prst="ellipse">
                <a:avLst/>
              </a:prstGeom>
              <a:noFill/>
              <a:ln w="11113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0" name="Oval 1700"/>
              <p:cNvSpPr>
                <a:spLocks noChangeArrowheads="1"/>
              </p:cNvSpPr>
              <p:nvPr/>
            </p:nvSpPr>
            <p:spPr bwMode="auto">
              <a:xfrm>
                <a:off x="1519" y="2124"/>
                <a:ext cx="28" cy="24"/>
              </a:xfrm>
              <a:prstGeom prst="ellipse">
                <a:avLst/>
              </a:prstGeom>
              <a:solidFill>
                <a:srgbClr val="FF99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1" name="Oval 1701"/>
              <p:cNvSpPr>
                <a:spLocks noChangeArrowheads="1"/>
              </p:cNvSpPr>
              <p:nvPr/>
            </p:nvSpPr>
            <p:spPr bwMode="auto">
              <a:xfrm>
                <a:off x="1519" y="2124"/>
                <a:ext cx="28" cy="24"/>
              </a:xfrm>
              <a:prstGeom prst="ellipse">
                <a:avLst/>
              </a:prstGeom>
              <a:noFill/>
              <a:ln w="11113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2" name="Oval 1702"/>
              <p:cNvSpPr>
                <a:spLocks noChangeArrowheads="1"/>
              </p:cNvSpPr>
              <p:nvPr/>
            </p:nvSpPr>
            <p:spPr bwMode="auto">
              <a:xfrm>
                <a:off x="1744" y="2229"/>
                <a:ext cx="27" cy="26"/>
              </a:xfrm>
              <a:prstGeom prst="ellipse">
                <a:avLst/>
              </a:prstGeom>
              <a:solidFill>
                <a:srgbClr val="FF99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3" name="Oval 1703"/>
              <p:cNvSpPr>
                <a:spLocks noChangeArrowheads="1"/>
              </p:cNvSpPr>
              <p:nvPr/>
            </p:nvSpPr>
            <p:spPr bwMode="auto">
              <a:xfrm>
                <a:off x="1744" y="2229"/>
                <a:ext cx="27" cy="26"/>
              </a:xfrm>
              <a:prstGeom prst="ellipse">
                <a:avLst/>
              </a:prstGeom>
              <a:noFill/>
              <a:ln w="11113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4" name="Freeform 1704"/>
              <p:cNvSpPr>
                <a:spLocks noEditPoints="1"/>
              </p:cNvSpPr>
              <p:nvPr/>
            </p:nvSpPr>
            <p:spPr bwMode="auto">
              <a:xfrm>
                <a:off x="1759" y="2245"/>
                <a:ext cx="138" cy="108"/>
              </a:xfrm>
              <a:custGeom>
                <a:avLst/>
                <a:gdLst>
                  <a:gd name="T0" fmla="*/ 189 w 1311"/>
                  <a:gd name="T1" fmla="*/ 8 h 1017"/>
                  <a:gd name="T2" fmla="*/ 209 w 1311"/>
                  <a:gd name="T3" fmla="*/ 13 h 1017"/>
                  <a:gd name="T4" fmla="*/ 241 w 1311"/>
                  <a:gd name="T5" fmla="*/ 22 h 1017"/>
                  <a:gd name="T6" fmla="*/ 284 w 1311"/>
                  <a:gd name="T7" fmla="*/ 36 h 1017"/>
                  <a:gd name="T8" fmla="*/ 334 w 1311"/>
                  <a:gd name="T9" fmla="*/ 57 h 1017"/>
                  <a:gd name="T10" fmla="*/ 389 w 1311"/>
                  <a:gd name="T11" fmla="*/ 84 h 1017"/>
                  <a:gd name="T12" fmla="*/ 449 w 1311"/>
                  <a:gd name="T13" fmla="*/ 118 h 1017"/>
                  <a:gd name="T14" fmla="*/ 511 w 1311"/>
                  <a:gd name="T15" fmla="*/ 161 h 1017"/>
                  <a:gd name="T16" fmla="*/ 574 w 1311"/>
                  <a:gd name="T17" fmla="*/ 213 h 1017"/>
                  <a:gd name="T18" fmla="*/ 635 w 1311"/>
                  <a:gd name="T19" fmla="*/ 275 h 1017"/>
                  <a:gd name="T20" fmla="*/ 693 w 1311"/>
                  <a:gd name="T21" fmla="*/ 346 h 1017"/>
                  <a:gd name="T22" fmla="*/ 747 w 1311"/>
                  <a:gd name="T23" fmla="*/ 429 h 1017"/>
                  <a:gd name="T24" fmla="*/ 764 w 1311"/>
                  <a:gd name="T25" fmla="*/ 463 h 1017"/>
                  <a:gd name="T26" fmla="*/ 734 w 1311"/>
                  <a:gd name="T27" fmla="*/ 553 h 1017"/>
                  <a:gd name="T28" fmla="*/ 644 w 1311"/>
                  <a:gd name="T29" fmla="*/ 522 h 1017"/>
                  <a:gd name="T30" fmla="*/ 644 w 1311"/>
                  <a:gd name="T31" fmla="*/ 522 h 1017"/>
                  <a:gd name="T32" fmla="*/ 629 w 1311"/>
                  <a:gd name="T33" fmla="*/ 491 h 1017"/>
                  <a:gd name="T34" fmla="*/ 632 w 1311"/>
                  <a:gd name="T35" fmla="*/ 498 h 1017"/>
                  <a:gd name="T36" fmla="*/ 583 w 1311"/>
                  <a:gd name="T37" fmla="*/ 422 h 1017"/>
                  <a:gd name="T38" fmla="*/ 588 w 1311"/>
                  <a:gd name="T39" fmla="*/ 428 h 1017"/>
                  <a:gd name="T40" fmla="*/ 534 w 1311"/>
                  <a:gd name="T41" fmla="*/ 362 h 1017"/>
                  <a:gd name="T42" fmla="*/ 538 w 1311"/>
                  <a:gd name="T43" fmla="*/ 366 h 1017"/>
                  <a:gd name="T44" fmla="*/ 482 w 1311"/>
                  <a:gd name="T45" fmla="*/ 309 h 1017"/>
                  <a:gd name="T46" fmla="*/ 487 w 1311"/>
                  <a:gd name="T47" fmla="*/ 314 h 1017"/>
                  <a:gd name="T48" fmla="*/ 428 w 1311"/>
                  <a:gd name="T49" fmla="*/ 266 h 1017"/>
                  <a:gd name="T50" fmla="*/ 432 w 1311"/>
                  <a:gd name="T51" fmla="*/ 269 h 1017"/>
                  <a:gd name="T52" fmla="*/ 375 w 1311"/>
                  <a:gd name="T53" fmla="*/ 229 h 1017"/>
                  <a:gd name="T54" fmla="*/ 380 w 1311"/>
                  <a:gd name="T55" fmla="*/ 232 h 1017"/>
                  <a:gd name="T56" fmla="*/ 324 w 1311"/>
                  <a:gd name="T57" fmla="*/ 200 h 1017"/>
                  <a:gd name="T58" fmla="*/ 328 w 1311"/>
                  <a:gd name="T59" fmla="*/ 202 h 1017"/>
                  <a:gd name="T60" fmla="*/ 277 w 1311"/>
                  <a:gd name="T61" fmla="*/ 177 h 1017"/>
                  <a:gd name="T62" fmla="*/ 281 w 1311"/>
                  <a:gd name="T63" fmla="*/ 179 h 1017"/>
                  <a:gd name="T64" fmla="*/ 235 w 1311"/>
                  <a:gd name="T65" fmla="*/ 160 h 1017"/>
                  <a:gd name="T66" fmla="*/ 239 w 1311"/>
                  <a:gd name="T67" fmla="*/ 162 h 1017"/>
                  <a:gd name="T68" fmla="*/ 200 w 1311"/>
                  <a:gd name="T69" fmla="*/ 149 h 1017"/>
                  <a:gd name="T70" fmla="*/ 204 w 1311"/>
                  <a:gd name="T71" fmla="*/ 150 h 1017"/>
                  <a:gd name="T72" fmla="*/ 175 w 1311"/>
                  <a:gd name="T73" fmla="*/ 142 h 1017"/>
                  <a:gd name="T74" fmla="*/ 178 w 1311"/>
                  <a:gd name="T75" fmla="*/ 143 h 1017"/>
                  <a:gd name="T76" fmla="*/ 160 w 1311"/>
                  <a:gd name="T77" fmla="*/ 139 h 1017"/>
                  <a:gd name="T78" fmla="*/ 109 w 1311"/>
                  <a:gd name="T79" fmla="*/ 59 h 1017"/>
                  <a:gd name="T80" fmla="*/ 189 w 1311"/>
                  <a:gd name="T81" fmla="*/ 8 h 1017"/>
                  <a:gd name="T82" fmla="*/ 704 w 1311"/>
                  <a:gd name="T83" fmla="*/ 493 h 1017"/>
                  <a:gd name="T84" fmla="*/ 1311 w 1311"/>
                  <a:gd name="T85" fmla="*/ 110 h 1017"/>
                  <a:gd name="T86" fmla="*/ 800 w 1311"/>
                  <a:gd name="T87" fmla="*/ 1017 h 1017"/>
                  <a:gd name="T88" fmla="*/ 0 w 1311"/>
                  <a:gd name="T89" fmla="*/ 351 h 1017"/>
                  <a:gd name="T90" fmla="*/ 704 w 1311"/>
                  <a:gd name="T91" fmla="*/ 49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11" h="1017">
                    <a:moveTo>
                      <a:pt x="189" y="8"/>
                    </a:moveTo>
                    <a:lnTo>
                      <a:pt x="209" y="13"/>
                    </a:lnTo>
                    <a:lnTo>
                      <a:pt x="241" y="22"/>
                    </a:lnTo>
                    <a:lnTo>
                      <a:pt x="284" y="36"/>
                    </a:lnTo>
                    <a:lnTo>
                      <a:pt x="334" y="57"/>
                    </a:lnTo>
                    <a:lnTo>
                      <a:pt x="389" y="84"/>
                    </a:lnTo>
                    <a:lnTo>
                      <a:pt x="449" y="118"/>
                    </a:lnTo>
                    <a:lnTo>
                      <a:pt x="511" y="161"/>
                    </a:lnTo>
                    <a:lnTo>
                      <a:pt x="574" y="213"/>
                    </a:lnTo>
                    <a:lnTo>
                      <a:pt x="635" y="275"/>
                    </a:lnTo>
                    <a:lnTo>
                      <a:pt x="693" y="346"/>
                    </a:lnTo>
                    <a:lnTo>
                      <a:pt x="747" y="429"/>
                    </a:lnTo>
                    <a:lnTo>
                      <a:pt x="764" y="463"/>
                    </a:lnTo>
                    <a:cubicBezTo>
                      <a:pt x="780" y="496"/>
                      <a:pt x="767" y="536"/>
                      <a:pt x="734" y="553"/>
                    </a:cubicBezTo>
                    <a:cubicBezTo>
                      <a:pt x="701" y="569"/>
                      <a:pt x="661" y="555"/>
                      <a:pt x="644" y="522"/>
                    </a:cubicBezTo>
                    <a:lnTo>
                      <a:pt x="644" y="522"/>
                    </a:lnTo>
                    <a:lnTo>
                      <a:pt x="629" y="491"/>
                    </a:lnTo>
                    <a:lnTo>
                      <a:pt x="632" y="498"/>
                    </a:lnTo>
                    <a:lnTo>
                      <a:pt x="583" y="422"/>
                    </a:lnTo>
                    <a:lnTo>
                      <a:pt x="588" y="428"/>
                    </a:lnTo>
                    <a:lnTo>
                      <a:pt x="534" y="362"/>
                    </a:lnTo>
                    <a:lnTo>
                      <a:pt x="538" y="366"/>
                    </a:lnTo>
                    <a:lnTo>
                      <a:pt x="482" y="309"/>
                    </a:lnTo>
                    <a:lnTo>
                      <a:pt x="487" y="314"/>
                    </a:lnTo>
                    <a:lnTo>
                      <a:pt x="428" y="266"/>
                    </a:lnTo>
                    <a:lnTo>
                      <a:pt x="432" y="269"/>
                    </a:lnTo>
                    <a:lnTo>
                      <a:pt x="375" y="229"/>
                    </a:lnTo>
                    <a:lnTo>
                      <a:pt x="380" y="232"/>
                    </a:lnTo>
                    <a:lnTo>
                      <a:pt x="324" y="200"/>
                    </a:lnTo>
                    <a:lnTo>
                      <a:pt x="328" y="202"/>
                    </a:lnTo>
                    <a:lnTo>
                      <a:pt x="277" y="177"/>
                    </a:lnTo>
                    <a:lnTo>
                      <a:pt x="281" y="179"/>
                    </a:lnTo>
                    <a:lnTo>
                      <a:pt x="235" y="160"/>
                    </a:lnTo>
                    <a:lnTo>
                      <a:pt x="239" y="162"/>
                    </a:lnTo>
                    <a:lnTo>
                      <a:pt x="200" y="149"/>
                    </a:lnTo>
                    <a:lnTo>
                      <a:pt x="204" y="150"/>
                    </a:lnTo>
                    <a:lnTo>
                      <a:pt x="175" y="142"/>
                    </a:lnTo>
                    <a:lnTo>
                      <a:pt x="178" y="143"/>
                    </a:lnTo>
                    <a:lnTo>
                      <a:pt x="160" y="139"/>
                    </a:lnTo>
                    <a:cubicBezTo>
                      <a:pt x="124" y="131"/>
                      <a:pt x="101" y="95"/>
                      <a:pt x="109" y="59"/>
                    </a:cubicBezTo>
                    <a:cubicBezTo>
                      <a:pt x="117" y="23"/>
                      <a:pt x="153" y="0"/>
                      <a:pt x="189" y="8"/>
                    </a:cubicBezTo>
                    <a:close/>
                    <a:moveTo>
                      <a:pt x="704" y="493"/>
                    </a:moveTo>
                    <a:lnTo>
                      <a:pt x="1311" y="110"/>
                    </a:lnTo>
                    <a:lnTo>
                      <a:pt x="800" y="1017"/>
                    </a:lnTo>
                    <a:lnTo>
                      <a:pt x="0" y="351"/>
                    </a:lnTo>
                    <a:lnTo>
                      <a:pt x="704" y="493"/>
                    </a:lnTo>
                    <a:close/>
                  </a:path>
                </a:pathLst>
              </a:custGeom>
              <a:solidFill>
                <a:srgbClr val="333333"/>
              </a:solidFill>
              <a:ln w="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5" name="Freeform 1705"/>
              <p:cNvSpPr>
                <a:spLocks noEditPoints="1"/>
              </p:cNvSpPr>
              <p:nvPr/>
            </p:nvSpPr>
            <p:spPr bwMode="auto">
              <a:xfrm>
                <a:off x="1545" y="2118"/>
                <a:ext cx="204" cy="110"/>
              </a:xfrm>
              <a:custGeom>
                <a:avLst/>
                <a:gdLst>
                  <a:gd name="T0" fmla="*/ 65 w 1925"/>
                  <a:gd name="T1" fmla="*/ 116 h 1040"/>
                  <a:gd name="T2" fmla="*/ 187 w 1925"/>
                  <a:gd name="T3" fmla="*/ 110 h 1040"/>
                  <a:gd name="T4" fmla="*/ 319 w 1925"/>
                  <a:gd name="T5" fmla="*/ 114 h 1040"/>
                  <a:gd name="T6" fmla="*/ 455 w 1925"/>
                  <a:gd name="T7" fmla="*/ 126 h 1040"/>
                  <a:gd name="T8" fmla="*/ 595 w 1925"/>
                  <a:gd name="T9" fmla="*/ 148 h 1040"/>
                  <a:gd name="T10" fmla="*/ 738 w 1925"/>
                  <a:gd name="T11" fmla="*/ 177 h 1040"/>
                  <a:gd name="T12" fmla="*/ 881 w 1925"/>
                  <a:gd name="T13" fmla="*/ 214 h 1040"/>
                  <a:gd name="T14" fmla="*/ 1024 w 1925"/>
                  <a:gd name="T15" fmla="*/ 261 h 1040"/>
                  <a:gd name="T16" fmla="*/ 1162 w 1925"/>
                  <a:gd name="T17" fmla="*/ 315 h 1040"/>
                  <a:gd name="T18" fmla="*/ 1297 w 1925"/>
                  <a:gd name="T19" fmla="*/ 376 h 1040"/>
                  <a:gd name="T20" fmla="*/ 1425 w 1925"/>
                  <a:gd name="T21" fmla="*/ 445 h 1040"/>
                  <a:gd name="T22" fmla="*/ 1545 w 1925"/>
                  <a:gd name="T23" fmla="*/ 522 h 1040"/>
                  <a:gd name="T24" fmla="*/ 1604 w 1925"/>
                  <a:gd name="T25" fmla="*/ 567 h 1040"/>
                  <a:gd name="T26" fmla="*/ 1617 w 1925"/>
                  <a:gd name="T27" fmla="*/ 661 h 1040"/>
                  <a:gd name="T28" fmla="*/ 1524 w 1925"/>
                  <a:gd name="T29" fmla="*/ 673 h 1040"/>
                  <a:gd name="T30" fmla="*/ 1466 w 1925"/>
                  <a:gd name="T31" fmla="*/ 629 h 1040"/>
                  <a:gd name="T32" fmla="*/ 1470 w 1925"/>
                  <a:gd name="T33" fmla="*/ 633 h 1040"/>
                  <a:gd name="T34" fmla="*/ 1355 w 1925"/>
                  <a:gd name="T35" fmla="*/ 559 h 1040"/>
                  <a:gd name="T36" fmla="*/ 1360 w 1925"/>
                  <a:gd name="T37" fmla="*/ 561 h 1040"/>
                  <a:gd name="T38" fmla="*/ 1236 w 1925"/>
                  <a:gd name="T39" fmla="*/ 494 h 1040"/>
                  <a:gd name="T40" fmla="*/ 1240 w 1925"/>
                  <a:gd name="T41" fmla="*/ 496 h 1040"/>
                  <a:gd name="T42" fmla="*/ 1109 w 1925"/>
                  <a:gd name="T43" fmla="*/ 437 h 1040"/>
                  <a:gd name="T44" fmla="*/ 1112 w 1925"/>
                  <a:gd name="T45" fmla="*/ 439 h 1040"/>
                  <a:gd name="T46" fmla="*/ 977 w 1925"/>
                  <a:gd name="T47" fmla="*/ 386 h 1040"/>
                  <a:gd name="T48" fmla="*/ 981 w 1925"/>
                  <a:gd name="T49" fmla="*/ 387 h 1040"/>
                  <a:gd name="T50" fmla="*/ 842 w 1925"/>
                  <a:gd name="T51" fmla="*/ 342 h 1040"/>
                  <a:gd name="T52" fmla="*/ 845 w 1925"/>
                  <a:gd name="T53" fmla="*/ 343 h 1040"/>
                  <a:gd name="T54" fmla="*/ 705 w 1925"/>
                  <a:gd name="T55" fmla="*/ 306 h 1040"/>
                  <a:gd name="T56" fmla="*/ 709 w 1925"/>
                  <a:gd name="T57" fmla="*/ 307 h 1040"/>
                  <a:gd name="T58" fmla="*/ 570 w 1925"/>
                  <a:gd name="T59" fmla="*/ 279 h 1040"/>
                  <a:gd name="T60" fmla="*/ 573 w 1925"/>
                  <a:gd name="T61" fmla="*/ 279 h 1040"/>
                  <a:gd name="T62" fmla="*/ 436 w 1925"/>
                  <a:gd name="T63" fmla="*/ 258 h 1040"/>
                  <a:gd name="T64" fmla="*/ 440 w 1925"/>
                  <a:gd name="T65" fmla="*/ 259 h 1040"/>
                  <a:gd name="T66" fmla="*/ 308 w 1925"/>
                  <a:gd name="T67" fmla="*/ 247 h 1040"/>
                  <a:gd name="T68" fmla="*/ 312 w 1925"/>
                  <a:gd name="T69" fmla="*/ 247 h 1040"/>
                  <a:gd name="T70" fmla="*/ 185 w 1925"/>
                  <a:gd name="T71" fmla="*/ 243 h 1040"/>
                  <a:gd name="T72" fmla="*/ 191 w 1925"/>
                  <a:gd name="T73" fmla="*/ 243 h 1040"/>
                  <a:gd name="T74" fmla="*/ 72 w 1925"/>
                  <a:gd name="T75" fmla="*/ 249 h 1040"/>
                  <a:gd name="T76" fmla="*/ 2 w 1925"/>
                  <a:gd name="T77" fmla="*/ 186 h 1040"/>
                  <a:gd name="T78" fmla="*/ 65 w 1925"/>
                  <a:gd name="T79" fmla="*/ 116 h 1040"/>
                  <a:gd name="T80" fmla="*/ 1564 w 1925"/>
                  <a:gd name="T81" fmla="*/ 620 h 1040"/>
                  <a:gd name="T82" fmla="*/ 1925 w 1925"/>
                  <a:gd name="T83" fmla="*/ 0 h 1040"/>
                  <a:gd name="T84" fmla="*/ 1892 w 1925"/>
                  <a:gd name="T85" fmla="*/ 1040 h 1040"/>
                  <a:gd name="T86" fmla="*/ 875 w 1925"/>
                  <a:gd name="T87" fmla="*/ 821 h 1040"/>
                  <a:gd name="T88" fmla="*/ 1564 w 1925"/>
                  <a:gd name="T89" fmla="*/ 620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25" h="1040">
                    <a:moveTo>
                      <a:pt x="65" y="116"/>
                    </a:moveTo>
                    <a:lnTo>
                      <a:pt x="187" y="110"/>
                    </a:lnTo>
                    <a:lnTo>
                      <a:pt x="319" y="114"/>
                    </a:lnTo>
                    <a:lnTo>
                      <a:pt x="455" y="126"/>
                    </a:lnTo>
                    <a:lnTo>
                      <a:pt x="595" y="148"/>
                    </a:lnTo>
                    <a:lnTo>
                      <a:pt x="738" y="177"/>
                    </a:lnTo>
                    <a:lnTo>
                      <a:pt x="881" y="214"/>
                    </a:lnTo>
                    <a:lnTo>
                      <a:pt x="1024" y="261"/>
                    </a:lnTo>
                    <a:lnTo>
                      <a:pt x="1162" y="315"/>
                    </a:lnTo>
                    <a:lnTo>
                      <a:pt x="1297" y="376"/>
                    </a:lnTo>
                    <a:lnTo>
                      <a:pt x="1425" y="445"/>
                    </a:lnTo>
                    <a:lnTo>
                      <a:pt x="1545" y="522"/>
                    </a:lnTo>
                    <a:lnTo>
                      <a:pt x="1604" y="567"/>
                    </a:lnTo>
                    <a:cubicBezTo>
                      <a:pt x="1634" y="590"/>
                      <a:pt x="1639" y="631"/>
                      <a:pt x="1617" y="661"/>
                    </a:cubicBezTo>
                    <a:cubicBezTo>
                      <a:pt x="1595" y="690"/>
                      <a:pt x="1553" y="696"/>
                      <a:pt x="1524" y="673"/>
                    </a:cubicBezTo>
                    <a:lnTo>
                      <a:pt x="1466" y="629"/>
                    </a:lnTo>
                    <a:lnTo>
                      <a:pt x="1470" y="633"/>
                    </a:lnTo>
                    <a:lnTo>
                      <a:pt x="1355" y="559"/>
                    </a:lnTo>
                    <a:lnTo>
                      <a:pt x="1360" y="561"/>
                    </a:lnTo>
                    <a:lnTo>
                      <a:pt x="1236" y="494"/>
                    </a:lnTo>
                    <a:lnTo>
                      <a:pt x="1240" y="496"/>
                    </a:lnTo>
                    <a:lnTo>
                      <a:pt x="1109" y="437"/>
                    </a:lnTo>
                    <a:lnTo>
                      <a:pt x="1112" y="439"/>
                    </a:lnTo>
                    <a:lnTo>
                      <a:pt x="977" y="386"/>
                    </a:lnTo>
                    <a:lnTo>
                      <a:pt x="981" y="387"/>
                    </a:lnTo>
                    <a:lnTo>
                      <a:pt x="842" y="342"/>
                    </a:lnTo>
                    <a:lnTo>
                      <a:pt x="845" y="343"/>
                    </a:lnTo>
                    <a:lnTo>
                      <a:pt x="705" y="306"/>
                    </a:lnTo>
                    <a:lnTo>
                      <a:pt x="709" y="307"/>
                    </a:lnTo>
                    <a:lnTo>
                      <a:pt x="570" y="279"/>
                    </a:lnTo>
                    <a:lnTo>
                      <a:pt x="573" y="279"/>
                    </a:lnTo>
                    <a:lnTo>
                      <a:pt x="436" y="258"/>
                    </a:lnTo>
                    <a:lnTo>
                      <a:pt x="440" y="259"/>
                    </a:lnTo>
                    <a:lnTo>
                      <a:pt x="308" y="247"/>
                    </a:lnTo>
                    <a:lnTo>
                      <a:pt x="312" y="247"/>
                    </a:lnTo>
                    <a:lnTo>
                      <a:pt x="185" y="243"/>
                    </a:lnTo>
                    <a:lnTo>
                      <a:pt x="191" y="243"/>
                    </a:lnTo>
                    <a:lnTo>
                      <a:pt x="72" y="249"/>
                    </a:lnTo>
                    <a:cubicBezTo>
                      <a:pt x="35" y="251"/>
                      <a:pt x="4" y="223"/>
                      <a:pt x="2" y="186"/>
                    </a:cubicBezTo>
                    <a:cubicBezTo>
                      <a:pt x="0" y="149"/>
                      <a:pt x="28" y="118"/>
                      <a:pt x="65" y="116"/>
                    </a:cubicBezTo>
                    <a:close/>
                    <a:moveTo>
                      <a:pt x="1564" y="620"/>
                    </a:moveTo>
                    <a:lnTo>
                      <a:pt x="1925" y="0"/>
                    </a:lnTo>
                    <a:lnTo>
                      <a:pt x="1892" y="1040"/>
                    </a:lnTo>
                    <a:lnTo>
                      <a:pt x="875" y="821"/>
                    </a:lnTo>
                    <a:lnTo>
                      <a:pt x="1564" y="620"/>
                    </a:lnTo>
                    <a:close/>
                  </a:path>
                </a:pathLst>
              </a:custGeom>
              <a:solidFill>
                <a:srgbClr val="333333"/>
              </a:solidFill>
              <a:ln w="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6" name="Freeform 1706"/>
              <p:cNvSpPr>
                <a:spLocks/>
              </p:cNvSpPr>
              <p:nvPr/>
            </p:nvSpPr>
            <p:spPr bwMode="auto">
              <a:xfrm>
                <a:off x="1478" y="2250"/>
                <a:ext cx="142" cy="100"/>
              </a:xfrm>
              <a:custGeom>
                <a:avLst/>
                <a:gdLst>
                  <a:gd name="T0" fmla="*/ 52 w 1344"/>
                  <a:gd name="T1" fmla="*/ 116 h 944"/>
                  <a:gd name="T2" fmla="*/ 0 w 1344"/>
                  <a:gd name="T3" fmla="*/ 302 h 944"/>
                  <a:gd name="T4" fmla="*/ 52 w 1344"/>
                  <a:gd name="T5" fmla="*/ 302 h 944"/>
                  <a:gd name="T6" fmla="*/ 187 w 1344"/>
                  <a:gd name="T7" fmla="*/ 416 h 944"/>
                  <a:gd name="T8" fmla="*/ 187 w 1344"/>
                  <a:gd name="T9" fmla="*/ 530 h 944"/>
                  <a:gd name="T10" fmla="*/ 52 w 1344"/>
                  <a:gd name="T11" fmla="*/ 644 h 944"/>
                  <a:gd name="T12" fmla="*/ 0 w 1344"/>
                  <a:gd name="T13" fmla="*/ 644 h 944"/>
                  <a:gd name="T14" fmla="*/ 53 w 1344"/>
                  <a:gd name="T15" fmla="*/ 829 h 944"/>
                  <a:gd name="T16" fmla="*/ 561 w 1344"/>
                  <a:gd name="T17" fmla="*/ 791 h 944"/>
                  <a:gd name="T18" fmla="*/ 698 w 1344"/>
                  <a:gd name="T19" fmla="*/ 543 h 944"/>
                  <a:gd name="T20" fmla="*/ 1075 w 1344"/>
                  <a:gd name="T21" fmla="*/ 531 h 944"/>
                  <a:gd name="T22" fmla="*/ 1173 w 1344"/>
                  <a:gd name="T23" fmla="*/ 660 h 944"/>
                  <a:gd name="T24" fmla="*/ 1324 w 1344"/>
                  <a:gd name="T25" fmla="*/ 635 h 944"/>
                  <a:gd name="T26" fmla="*/ 1344 w 1344"/>
                  <a:gd name="T27" fmla="*/ 473 h 944"/>
                  <a:gd name="T28" fmla="*/ 1344 w 1344"/>
                  <a:gd name="T29" fmla="*/ 473 h 944"/>
                  <a:gd name="T30" fmla="*/ 1344 w 1344"/>
                  <a:gd name="T31" fmla="*/ 472 h 944"/>
                  <a:gd name="T32" fmla="*/ 1344 w 1344"/>
                  <a:gd name="T33" fmla="*/ 470 h 944"/>
                  <a:gd name="T34" fmla="*/ 1344 w 1344"/>
                  <a:gd name="T35" fmla="*/ 470 h 944"/>
                  <a:gd name="T36" fmla="*/ 1324 w 1344"/>
                  <a:gd name="T37" fmla="*/ 307 h 944"/>
                  <a:gd name="T38" fmla="*/ 1171 w 1344"/>
                  <a:gd name="T39" fmla="*/ 282 h 944"/>
                  <a:gd name="T40" fmla="*/ 1075 w 1344"/>
                  <a:gd name="T41" fmla="*/ 411 h 944"/>
                  <a:gd name="T42" fmla="*/ 696 w 1344"/>
                  <a:gd name="T43" fmla="*/ 401 h 944"/>
                  <a:gd name="T44" fmla="*/ 559 w 1344"/>
                  <a:gd name="T45" fmla="*/ 153 h 944"/>
                  <a:gd name="T46" fmla="*/ 52 w 1344"/>
                  <a:gd name="T47" fmla="*/ 116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44" h="944">
                    <a:moveTo>
                      <a:pt x="52" y="116"/>
                    </a:moveTo>
                    <a:cubicBezTo>
                      <a:pt x="28" y="150"/>
                      <a:pt x="10" y="220"/>
                      <a:pt x="0" y="302"/>
                    </a:cubicBezTo>
                    <a:cubicBezTo>
                      <a:pt x="52" y="302"/>
                      <a:pt x="52" y="302"/>
                      <a:pt x="52" y="302"/>
                    </a:cubicBezTo>
                    <a:cubicBezTo>
                      <a:pt x="126" y="302"/>
                      <a:pt x="187" y="352"/>
                      <a:pt x="187" y="416"/>
                    </a:cubicBezTo>
                    <a:cubicBezTo>
                      <a:pt x="187" y="530"/>
                      <a:pt x="187" y="530"/>
                      <a:pt x="187" y="530"/>
                    </a:cubicBezTo>
                    <a:cubicBezTo>
                      <a:pt x="187" y="593"/>
                      <a:pt x="126" y="644"/>
                      <a:pt x="52" y="644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11" y="726"/>
                      <a:pt x="29" y="795"/>
                      <a:pt x="53" y="829"/>
                    </a:cubicBezTo>
                    <a:cubicBezTo>
                      <a:pt x="136" y="944"/>
                      <a:pt x="453" y="838"/>
                      <a:pt x="561" y="791"/>
                    </a:cubicBezTo>
                    <a:cubicBezTo>
                      <a:pt x="668" y="744"/>
                      <a:pt x="611" y="586"/>
                      <a:pt x="698" y="543"/>
                    </a:cubicBezTo>
                    <a:cubicBezTo>
                      <a:pt x="780" y="499"/>
                      <a:pt x="995" y="513"/>
                      <a:pt x="1075" y="531"/>
                    </a:cubicBezTo>
                    <a:cubicBezTo>
                      <a:pt x="1154" y="552"/>
                      <a:pt x="1128" y="625"/>
                      <a:pt x="1173" y="660"/>
                    </a:cubicBezTo>
                    <a:cubicBezTo>
                      <a:pt x="1206" y="688"/>
                      <a:pt x="1299" y="692"/>
                      <a:pt x="1324" y="635"/>
                    </a:cubicBezTo>
                    <a:cubicBezTo>
                      <a:pt x="1338" y="607"/>
                      <a:pt x="1344" y="539"/>
                      <a:pt x="1344" y="473"/>
                    </a:cubicBezTo>
                    <a:cubicBezTo>
                      <a:pt x="1344" y="473"/>
                      <a:pt x="1344" y="473"/>
                      <a:pt x="1344" y="473"/>
                    </a:cubicBezTo>
                    <a:cubicBezTo>
                      <a:pt x="1344" y="473"/>
                      <a:pt x="1344" y="472"/>
                      <a:pt x="1344" y="472"/>
                    </a:cubicBezTo>
                    <a:cubicBezTo>
                      <a:pt x="1344" y="471"/>
                      <a:pt x="1344" y="470"/>
                      <a:pt x="1344" y="470"/>
                    </a:cubicBezTo>
                    <a:cubicBezTo>
                      <a:pt x="1344" y="470"/>
                      <a:pt x="1344" y="470"/>
                      <a:pt x="1344" y="470"/>
                    </a:cubicBezTo>
                    <a:cubicBezTo>
                      <a:pt x="1343" y="402"/>
                      <a:pt x="1336" y="336"/>
                      <a:pt x="1324" y="307"/>
                    </a:cubicBezTo>
                    <a:cubicBezTo>
                      <a:pt x="1297" y="250"/>
                      <a:pt x="1206" y="255"/>
                      <a:pt x="1171" y="282"/>
                    </a:cubicBezTo>
                    <a:cubicBezTo>
                      <a:pt x="1127" y="318"/>
                      <a:pt x="1152" y="391"/>
                      <a:pt x="1075" y="411"/>
                    </a:cubicBezTo>
                    <a:cubicBezTo>
                      <a:pt x="995" y="430"/>
                      <a:pt x="780" y="444"/>
                      <a:pt x="696" y="401"/>
                    </a:cubicBezTo>
                    <a:cubicBezTo>
                      <a:pt x="611" y="359"/>
                      <a:pt x="666" y="200"/>
                      <a:pt x="559" y="153"/>
                    </a:cubicBezTo>
                    <a:cubicBezTo>
                      <a:pt x="451" y="106"/>
                      <a:pt x="135" y="0"/>
                      <a:pt x="52" y="116"/>
                    </a:cubicBezTo>
                  </a:path>
                </a:pathLst>
              </a:custGeom>
              <a:solidFill>
                <a:srgbClr val="00CC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7" name="Freeform 1707"/>
              <p:cNvSpPr>
                <a:spLocks/>
              </p:cNvSpPr>
              <p:nvPr/>
            </p:nvSpPr>
            <p:spPr bwMode="auto">
              <a:xfrm>
                <a:off x="1478" y="2250"/>
                <a:ext cx="142" cy="100"/>
              </a:xfrm>
              <a:custGeom>
                <a:avLst/>
                <a:gdLst>
                  <a:gd name="T0" fmla="*/ 6 w 142"/>
                  <a:gd name="T1" fmla="*/ 12 h 100"/>
                  <a:gd name="T2" fmla="*/ 0 w 142"/>
                  <a:gd name="T3" fmla="*/ 32 h 100"/>
                  <a:gd name="T4" fmla="*/ 6 w 142"/>
                  <a:gd name="T5" fmla="*/ 32 h 100"/>
                  <a:gd name="T6" fmla="*/ 20 w 142"/>
                  <a:gd name="T7" fmla="*/ 44 h 100"/>
                  <a:gd name="T8" fmla="*/ 20 w 142"/>
                  <a:gd name="T9" fmla="*/ 56 h 100"/>
                  <a:gd name="T10" fmla="*/ 6 w 142"/>
                  <a:gd name="T11" fmla="*/ 68 h 100"/>
                  <a:gd name="T12" fmla="*/ 0 w 142"/>
                  <a:gd name="T13" fmla="*/ 68 h 100"/>
                  <a:gd name="T14" fmla="*/ 6 w 142"/>
                  <a:gd name="T15" fmla="*/ 88 h 100"/>
                  <a:gd name="T16" fmla="*/ 59 w 142"/>
                  <a:gd name="T17" fmla="*/ 84 h 100"/>
                  <a:gd name="T18" fmla="*/ 74 w 142"/>
                  <a:gd name="T19" fmla="*/ 57 h 100"/>
                  <a:gd name="T20" fmla="*/ 114 w 142"/>
                  <a:gd name="T21" fmla="*/ 56 h 100"/>
                  <a:gd name="T22" fmla="*/ 124 w 142"/>
                  <a:gd name="T23" fmla="*/ 70 h 100"/>
                  <a:gd name="T24" fmla="*/ 140 w 142"/>
                  <a:gd name="T25" fmla="*/ 67 h 100"/>
                  <a:gd name="T26" fmla="*/ 142 w 142"/>
                  <a:gd name="T27" fmla="*/ 50 h 100"/>
                  <a:gd name="T28" fmla="*/ 142 w 142"/>
                  <a:gd name="T29" fmla="*/ 50 h 100"/>
                  <a:gd name="T30" fmla="*/ 142 w 142"/>
                  <a:gd name="T31" fmla="*/ 50 h 100"/>
                  <a:gd name="T32" fmla="*/ 142 w 142"/>
                  <a:gd name="T33" fmla="*/ 50 h 100"/>
                  <a:gd name="T34" fmla="*/ 142 w 142"/>
                  <a:gd name="T35" fmla="*/ 50 h 100"/>
                  <a:gd name="T36" fmla="*/ 140 w 142"/>
                  <a:gd name="T37" fmla="*/ 32 h 100"/>
                  <a:gd name="T38" fmla="*/ 124 w 142"/>
                  <a:gd name="T39" fmla="*/ 30 h 100"/>
                  <a:gd name="T40" fmla="*/ 114 w 142"/>
                  <a:gd name="T41" fmla="*/ 43 h 100"/>
                  <a:gd name="T42" fmla="*/ 74 w 142"/>
                  <a:gd name="T43" fmla="*/ 42 h 100"/>
                  <a:gd name="T44" fmla="*/ 59 w 142"/>
                  <a:gd name="T45" fmla="*/ 16 h 100"/>
                  <a:gd name="T46" fmla="*/ 6 w 142"/>
                  <a:gd name="T47" fmla="*/ 1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2" h="100">
                    <a:moveTo>
                      <a:pt x="6" y="12"/>
                    </a:moveTo>
                    <a:cubicBezTo>
                      <a:pt x="3" y="16"/>
                      <a:pt x="1" y="23"/>
                      <a:pt x="0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13" y="32"/>
                      <a:pt x="20" y="37"/>
                      <a:pt x="20" y="44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63"/>
                      <a:pt x="13" y="68"/>
                      <a:pt x="6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" y="77"/>
                      <a:pt x="3" y="84"/>
                      <a:pt x="6" y="88"/>
                    </a:cubicBezTo>
                    <a:cubicBezTo>
                      <a:pt x="14" y="100"/>
                      <a:pt x="48" y="88"/>
                      <a:pt x="59" y="84"/>
                    </a:cubicBezTo>
                    <a:cubicBezTo>
                      <a:pt x="71" y="79"/>
                      <a:pt x="65" y="62"/>
                      <a:pt x="74" y="57"/>
                    </a:cubicBezTo>
                    <a:cubicBezTo>
                      <a:pt x="83" y="53"/>
                      <a:pt x="105" y="54"/>
                      <a:pt x="114" y="56"/>
                    </a:cubicBezTo>
                    <a:cubicBezTo>
                      <a:pt x="122" y="58"/>
                      <a:pt x="119" y="66"/>
                      <a:pt x="124" y="70"/>
                    </a:cubicBezTo>
                    <a:cubicBezTo>
                      <a:pt x="128" y="73"/>
                      <a:pt x="137" y="73"/>
                      <a:pt x="140" y="67"/>
                    </a:cubicBezTo>
                    <a:cubicBezTo>
                      <a:pt x="141" y="64"/>
                      <a:pt x="142" y="57"/>
                      <a:pt x="142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42"/>
                      <a:pt x="141" y="35"/>
                      <a:pt x="140" y="32"/>
                    </a:cubicBezTo>
                    <a:cubicBezTo>
                      <a:pt x="137" y="26"/>
                      <a:pt x="128" y="27"/>
                      <a:pt x="124" y="30"/>
                    </a:cubicBezTo>
                    <a:cubicBezTo>
                      <a:pt x="119" y="33"/>
                      <a:pt x="122" y="41"/>
                      <a:pt x="114" y="43"/>
                    </a:cubicBezTo>
                    <a:cubicBezTo>
                      <a:pt x="105" y="45"/>
                      <a:pt x="83" y="47"/>
                      <a:pt x="74" y="42"/>
                    </a:cubicBezTo>
                    <a:cubicBezTo>
                      <a:pt x="65" y="38"/>
                      <a:pt x="70" y="21"/>
                      <a:pt x="59" y="16"/>
                    </a:cubicBezTo>
                    <a:cubicBezTo>
                      <a:pt x="48" y="11"/>
                      <a:pt x="14" y="0"/>
                      <a:pt x="6" y="12"/>
                    </a:cubicBezTo>
                  </a:path>
                </a:pathLst>
              </a:custGeom>
              <a:noFill/>
              <a:ln w="11113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8" name="Freeform 1708"/>
              <p:cNvSpPr>
                <a:spLocks/>
              </p:cNvSpPr>
              <p:nvPr/>
            </p:nvSpPr>
            <p:spPr bwMode="auto">
              <a:xfrm>
                <a:off x="1419" y="2284"/>
                <a:ext cx="76" cy="32"/>
              </a:xfrm>
              <a:custGeom>
                <a:avLst/>
                <a:gdLst>
                  <a:gd name="T0" fmla="*/ 0 w 720"/>
                  <a:gd name="T1" fmla="*/ 89 h 304"/>
                  <a:gd name="T2" fmla="*/ 89 w 720"/>
                  <a:gd name="T3" fmla="*/ 0 h 304"/>
                  <a:gd name="T4" fmla="*/ 632 w 720"/>
                  <a:gd name="T5" fmla="*/ 0 h 304"/>
                  <a:gd name="T6" fmla="*/ 720 w 720"/>
                  <a:gd name="T7" fmla="*/ 89 h 304"/>
                  <a:gd name="T8" fmla="*/ 720 w 720"/>
                  <a:gd name="T9" fmla="*/ 216 h 304"/>
                  <a:gd name="T10" fmla="*/ 632 w 720"/>
                  <a:gd name="T11" fmla="*/ 304 h 304"/>
                  <a:gd name="T12" fmla="*/ 89 w 720"/>
                  <a:gd name="T13" fmla="*/ 304 h 304"/>
                  <a:gd name="T14" fmla="*/ 0 w 720"/>
                  <a:gd name="T15" fmla="*/ 216 h 304"/>
                  <a:gd name="T16" fmla="*/ 0 w 720"/>
                  <a:gd name="T17" fmla="*/ 89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304">
                    <a:moveTo>
                      <a:pt x="0" y="89"/>
                    </a:moveTo>
                    <a:cubicBezTo>
                      <a:pt x="0" y="40"/>
                      <a:pt x="40" y="0"/>
                      <a:pt x="89" y="0"/>
                    </a:cubicBezTo>
                    <a:lnTo>
                      <a:pt x="632" y="0"/>
                    </a:lnTo>
                    <a:cubicBezTo>
                      <a:pt x="681" y="0"/>
                      <a:pt x="720" y="40"/>
                      <a:pt x="720" y="89"/>
                    </a:cubicBezTo>
                    <a:lnTo>
                      <a:pt x="720" y="216"/>
                    </a:lnTo>
                    <a:cubicBezTo>
                      <a:pt x="720" y="265"/>
                      <a:pt x="681" y="304"/>
                      <a:pt x="632" y="304"/>
                    </a:cubicBezTo>
                    <a:lnTo>
                      <a:pt x="89" y="304"/>
                    </a:lnTo>
                    <a:cubicBezTo>
                      <a:pt x="40" y="304"/>
                      <a:pt x="0" y="265"/>
                      <a:pt x="0" y="216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9" name="Freeform 1709"/>
              <p:cNvSpPr>
                <a:spLocks/>
              </p:cNvSpPr>
              <p:nvPr/>
            </p:nvSpPr>
            <p:spPr bwMode="auto">
              <a:xfrm>
                <a:off x="1419" y="2284"/>
                <a:ext cx="76" cy="32"/>
              </a:xfrm>
              <a:custGeom>
                <a:avLst/>
                <a:gdLst>
                  <a:gd name="T0" fmla="*/ 0 w 720"/>
                  <a:gd name="T1" fmla="*/ 89 h 304"/>
                  <a:gd name="T2" fmla="*/ 89 w 720"/>
                  <a:gd name="T3" fmla="*/ 0 h 304"/>
                  <a:gd name="T4" fmla="*/ 632 w 720"/>
                  <a:gd name="T5" fmla="*/ 0 h 304"/>
                  <a:gd name="T6" fmla="*/ 720 w 720"/>
                  <a:gd name="T7" fmla="*/ 89 h 304"/>
                  <a:gd name="T8" fmla="*/ 720 w 720"/>
                  <a:gd name="T9" fmla="*/ 216 h 304"/>
                  <a:gd name="T10" fmla="*/ 632 w 720"/>
                  <a:gd name="T11" fmla="*/ 304 h 304"/>
                  <a:gd name="T12" fmla="*/ 89 w 720"/>
                  <a:gd name="T13" fmla="*/ 304 h 304"/>
                  <a:gd name="T14" fmla="*/ 0 w 720"/>
                  <a:gd name="T15" fmla="*/ 216 h 304"/>
                  <a:gd name="T16" fmla="*/ 0 w 720"/>
                  <a:gd name="T17" fmla="*/ 89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304">
                    <a:moveTo>
                      <a:pt x="0" y="89"/>
                    </a:moveTo>
                    <a:cubicBezTo>
                      <a:pt x="0" y="40"/>
                      <a:pt x="40" y="0"/>
                      <a:pt x="89" y="0"/>
                    </a:cubicBezTo>
                    <a:lnTo>
                      <a:pt x="632" y="0"/>
                    </a:lnTo>
                    <a:cubicBezTo>
                      <a:pt x="681" y="0"/>
                      <a:pt x="720" y="40"/>
                      <a:pt x="720" y="89"/>
                    </a:cubicBezTo>
                    <a:lnTo>
                      <a:pt x="720" y="216"/>
                    </a:lnTo>
                    <a:cubicBezTo>
                      <a:pt x="720" y="265"/>
                      <a:pt x="681" y="304"/>
                      <a:pt x="632" y="304"/>
                    </a:cubicBezTo>
                    <a:lnTo>
                      <a:pt x="89" y="304"/>
                    </a:lnTo>
                    <a:cubicBezTo>
                      <a:pt x="40" y="304"/>
                      <a:pt x="0" y="265"/>
                      <a:pt x="0" y="216"/>
                    </a:cubicBezTo>
                    <a:lnTo>
                      <a:pt x="0" y="89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0" name="Rectangle 1710"/>
              <p:cNvSpPr>
                <a:spLocks noChangeArrowheads="1"/>
              </p:cNvSpPr>
              <p:nvPr/>
            </p:nvSpPr>
            <p:spPr bwMode="auto">
              <a:xfrm>
                <a:off x="2309" y="1847"/>
                <a:ext cx="1070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Gene Expression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1" name="Rectangle 1711"/>
              <p:cNvSpPr>
                <a:spLocks noChangeArrowheads="1"/>
              </p:cNvSpPr>
              <p:nvPr/>
            </p:nvSpPr>
            <p:spPr bwMode="auto">
              <a:xfrm>
                <a:off x="3278" y="2093"/>
                <a:ext cx="106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2" name="Rectangle 1712"/>
              <p:cNvSpPr>
                <a:spLocks noChangeArrowheads="1"/>
              </p:cNvSpPr>
              <p:nvPr/>
            </p:nvSpPr>
            <p:spPr bwMode="auto">
              <a:xfrm>
                <a:off x="2307" y="1998"/>
                <a:ext cx="561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profiling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3" name="Rectangle 1713"/>
              <p:cNvSpPr>
                <a:spLocks noChangeArrowheads="1"/>
              </p:cNvSpPr>
              <p:nvPr/>
            </p:nvSpPr>
            <p:spPr bwMode="auto">
              <a:xfrm>
                <a:off x="2774" y="2266"/>
                <a:ext cx="106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4" name="Freeform 1714"/>
              <p:cNvSpPr>
                <a:spLocks noEditPoints="1"/>
              </p:cNvSpPr>
              <p:nvPr/>
            </p:nvSpPr>
            <p:spPr bwMode="auto">
              <a:xfrm>
                <a:off x="1096" y="2401"/>
                <a:ext cx="360" cy="158"/>
              </a:xfrm>
              <a:custGeom>
                <a:avLst/>
                <a:gdLst>
                  <a:gd name="T0" fmla="*/ 6 w 322"/>
                  <a:gd name="T1" fmla="*/ 152 h 152"/>
                  <a:gd name="T2" fmla="*/ 260 w 322"/>
                  <a:gd name="T3" fmla="*/ 40 h 152"/>
                  <a:gd name="T4" fmla="*/ 254 w 322"/>
                  <a:gd name="T5" fmla="*/ 27 h 152"/>
                  <a:gd name="T6" fmla="*/ 0 w 322"/>
                  <a:gd name="T7" fmla="*/ 139 h 152"/>
                  <a:gd name="T8" fmla="*/ 6 w 322"/>
                  <a:gd name="T9" fmla="*/ 152 h 152"/>
                  <a:gd name="T10" fmla="*/ 261 w 322"/>
                  <a:gd name="T11" fmla="*/ 78 h 152"/>
                  <a:gd name="T12" fmla="*/ 322 w 322"/>
                  <a:gd name="T13" fmla="*/ 5 h 152"/>
                  <a:gd name="T14" fmla="*/ 227 w 322"/>
                  <a:gd name="T15" fmla="*/ 0 h 152"/>
                  <a:gd name="T16" fmla="*/ 261 w 322"/>
                  <a:gd name="T17" fmla="*/ 7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2" h="152">
                    <a:moveTo>
                      <a:pt x="6" y="152"/>
                    </a:moveTo>
                    <a:lnTo>
                      <a:pt x="260" y="40"/>
                    </a:lnTo>
                    <a:lnTo>
                      <a:pt x="254" y="27"/>
                    </a:lnTo>
                    <a:lnTo>
                      <a:pt x="0" y="139"/>
                    </a:lnTo>
                    <a:lnTo>
                      <a:pt x="6" y="152"/>
                    </a:lnTo>
                    <a:close/>
                    <a:moveTo>
                      <a:pt x="261" y="78"/>
                    </a:moveTo>
                    <a:lnTo>
                      <a:pt x="322" y="5"/>
                    </a:lnTo>
                    <a:lnTo>
                      <a:pt x="227" y="0"/>
                    </a:lnTo>
                    <a:lnTo>
                      <a:pt x="261" y="78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5" name="Freeform 1715"/>
              <p:cNvSpPr>
                <a:spLocks noEditPoints="1"/>
              </p:cNvSpPr>
              <p:nvPr/>
            </p:nvSpPr>
            <p:spPr bwMode="auto">
              <a:xfrm>
                <a:off x="992" y="2289"/>
                <a:ext cx="360" cy="107"/>
              </a:xfrm>
              <a:custGeom>
                <a:avLst/>
                <a:gdLst>
                  <a:gd name="T0" fmla="*/ 2 w 360"/>
                  <a:gd name="T1" fmla="*/ 107 h 107"/>
                  <a:gd name="T2" fmla="*/ 293 w 360"/>
                  <a:gd name="T3" fmla="*/ 45 h 107"/>
                  <a:gd name="T4" fmla="*/ 290 w 360"/>
                  <a:gd name="T5" fmla="*/ 31 h 107"/>
                  <a:gd name="T6" fmla="*/ 0 w 360"/>
                  <a:gd name="T7" fmla="*/ 93 h 107"/>
                  <a:gd name="T8" fmla="*/ 2 w 360"/>
                  <a:gd name="T9" fmla="*/ 107 h 107"/>
                  <a:gd name="T10" fmla="*/ 286 w 360"/>
                  <a:gd name="T11" fmla="*/ 83 h 107"/>
                  <a:gd name="T12" fmla="*/ 360 w 360"/>
                  <a:gd name="T13" fmla="*/ 23 h 107"/>
                  <a:gd name="T14" fmla="*/ 269 w 360"/>
                  <a:gd name="T15" fmla="*/ 0 h 107"/>
                  <a:gd name="T16" fmla="*/ 286 w 360"/>
                  <a:gd name="T17" fmla="*/ 8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0" h="107">
                    <a:moveTo>
                      <a:pt x="2" y="107"/>
                    </a:moveTo>
                    <a:lnTo>
                      <a:pt x="293" y="45"/>
                    </a:lnTo>
                    <a:lnTo>
                      <a:pt x="290" y="31"/>
                    </a:lnTo>
                    <a:lnTo>
                      <a:pt x="0" y="93"/>
                    </a:lnTo>
                    <a:lnTo>
                      <a:pt x="2" y="107"/>
                    </a:lnTo>
                    <a:close/>
                    <a:moveTo>
                      <a:pt x="286" y="83"/>
                    </a:moveTo>
                    <a:lnTo>
                      <a:pt x="360" y="23"/>
                    </a:lnTo>
                    <a:lnTo>
                      <a:pt x="269" y="0"/>
                    </a:lnTo>
                    <a:lnTo>
                      <a:pt x="286" y="8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6" name="Freeform 1716"/>
              <p:cNvSpPr>
                <a:spLocks noEditPoints="1"/>
              </p:cNvSpPr>
              <p:nvPr/>
            </p:nvSpPr>
            <p:spPr bwMode="auto">
              <a:xfrm>
                <a:off x="1096" y="2000"/>
                <a:ext cx="292" cy="160"/>
              </a:xfrm>
              <a:custGeom>
                <a:avLst/>
                <a:gdLst>
                  <a:gd name="T0" fmla="*/ 7 w 292"/>
                  <a:gd name="T1" fmla="*/ 0 h 160"/>
                  <a:gd name="T2" fmla="*/ 233 w 292"/>
                  <a:gd name="T3" fmla="*/ 121 h 160"/>
                  <a:gd name="T4" fmla="*/ 227 w 292"/>
                  <a:gd name="T5" fmla="*/ 133 h 160"/>
                  <a:gd name="T6" fmla="*/ 0 w 292"/>
                  <a:gd name="T7" fmla="*/ 12 h 160"/>
                  <a:gd name="T8" fmla="*/ 7 w 292"/>
                  <a:gd name="T9" fmla="*/ 0 h 160"/>
                  <a:gd name="T10" fmla="*/ 238 w 292"/>
                  <a:gd name="T11" fmla="*/ 83 h 160"/>
                  <a:gd name="T12" fmla="*/ 292 w 292"/>
                  <a:gd name="T13" fmla="*/ 160 h 160"/>
                  <a:gd name="T14" fmla="*/ 198 w 292"/>
                  <a:gd name="T15" fmla="*/ 158 h 160"/>
                  <a:gd name="T16" fmla="*/ 238 w 292"/>
                  <a:gd name="T17" fmla="*/ 83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2" h="160">
                    <a:moveTo>
                      <a:pt x="7" y="0"/>
                    </a:moveTo>
                    <a:lnTo>
                      <a:pt x="233" y="121"/>
                    </a:lnTo>
                    <a:lnTo>
                      <a:pt x="227" y="133"/>
                    </a:lnTo>
                    <a:lnTo>
                      <a:pt x="0" y="12"/>
                    </a:lnTo>
                    <a:lnTo>
                      <a:pt x="7" y="0"/>
                    </a:lnTo>
                    <a:close/>
                    <a:moveTo>
                      <a:pt x="238" y="83"/>
                    </a:moveTo>
                    <a:lnTo>
                      <a:pt x="292" y="160"/>
                    </a:lnTo>
                    <a:lnTo>
                      <a:pt x="198" y="158"/>
                    </a:lnTo>
                    <a:lnTo>
                      <a:pt x="238" y="8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7" name="Freeform 1717"/>
              <p:cNvSpPr>
                <a:spLocks noEditPoints="1"/>
              </p:cNvSpPr>
              <p:nvPr/>
            </p:nvSpPr>
            <p:spPr bwMode="auto">
              <a:xfrm>
                <a:off x="1381" y="1686"/>
                <a:ext cx="266" cy="373"/>
              </a:xfrm>
              <a:custGeom>
                <a:avLst/>
                <a:gdLst>
                  <a:gd name="T0" fmla="*/ 12 w 266"/>
                  <a:gd name="T1" fmla="*/ 0 h 373"/>
                  <a:gd name="T2" fmla="*/ 232 w 266"/>
                  <a:gd name="T3" fmla="*/ 311 h 373"/>
                  <a:gd name="T4" fmla="*/ 220 w 266"/>
                  <a:gd name="T5" fmla="*/ 320 h 373"/>
                  <a:gd name="T6" fmla="*/ 0 w 266"/>
                  <a:gd name="T7" fmla="*/ 9 h 373"/>
                  <a:gd name="T8" fmla="*/ 12 w 266"/>
                  <a:gd name="T9" fmla="*/ 0 h 373"/>
                  <a:gd name="T10" fmla="*/ 252 w 266"/>
                  <a:gd name="T11" fmla="*/ 279 h 373"/>
                  <a:gd name="T12" fmla="*/ 266 w 266"/>
                  <a:gd name="T13" fmla="*/ 373 h 373"/>
                  <a:gd name="T14" fmla="*/ 183 w 266"/>
                  <a:gd name="T15" fmla="*/ 328 h 373"/>
                  <a:gd name="T16" fmla="*/ 252 w 266"/>
                  <a:gd name="T17" fmla="*/ 279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373">
                    <a:moveTo>
                      <a:pt x="12" y="0"/>
                    </a:moveTo>
                    <a:lnTo>
                      <a:pt x="232" y="311"/>
                    </a:lnTo>
                    <a:lnTo>
                      <a:pt x="220" y="320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  <a:moveTo>
                      <a:pt x="252" y="279"/>
                    </a:moveTo>
                    <a:lnTo>
                      <a:pt x="266" y="373"/>
                    </a:lnTo>
                    <a:lnTo>
                      <a:pt x="183" y="328"/>
                    </a:lnTo>
                    <a:lnTo>
                      <a:pt x="252" y="27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8" name="Freeform 1718"/>
              <p:cNvSpPr>
                <a:spLocks/>
              </p:cNvSpPr>
              <p:nvPr/>
            </p:nvSpPr>
            <p:spPr bwMode="auto">
              <a:xfrm>
                <a:off x="1944" y="1825"/>
                <a:ext cx="216" cy="200"/>
              </a:xfrm>
              <a:custGeom>
                <a:avLst/>
                <a:gdLst>
                  <a:gd name="T0" fmla="*/ 140 w 216"/>
                  <a:gd name="T1" fmla="*/ 0 h 200"/>
                  <a:gd name="T2" fmla="*/ 216 w 216"/>
                  <a:gd name="T3" fmla="*/ 5 h 200"/>
                  <a:gd name="T4" fmla="*/ 212 w 216"/>
                  <a:gd name="T5" fmla="*/ 81 h 200"/>
                  <a:gd name="T6" fmla="*/ 194 w 216"/>
                  <a:gd name="T7" fmla="*/ 61 h 200"/>
                  <a:gd name="T8" fmla="*/ 36 w 216"/>
                  <a:gd name="T9" fmla="*/ 200 h 200"/>
                  <a:gd name="T10" fmla="*/ 0 w 216"/>
                  <a:gd name="T11" fmla="*/ 160 h 200"/>
                  <a:gd name="T12" fmla="*/ 158 w 216"/>
                  <a:gd name="T13" fmla="*/ 21 h 200"/>
                  <a:gd name="T14" fmla="*/ 140 w 216"/>
                  <a:gd name="T15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6" h="200">
                    <a:moveTo>
                      <a:pt x="140" y="0"/>
                    </a:moveTo>
                    <a:lnTo>
                      <a:pt x="216" y="5"/>
                    </a:lnTo>
                    <a:lnTo>
                      <a:pt x="212" y="81"/>
                    </a:lnTo>
                    <a:lnTo>
                      <a:pt x="194" y="61"/>
                    </a:lnTo>
                    <a:lnTo>
                      <a:pt x="36" y="200"/>
                    </a:lnTo>
                    <a:lnTo>
                      <a:pt x="0" y="160"/>
                    </a:lnTo>
                    <a:lnTo>
                      <a:pt x="158" y="21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9" name="Freeform 1719"/>
              <p:cNvSpPr>
                <a:spLocks/>
              </p:cNvSpPr>
              <p:nvPr/>
            </p:nvSpPr>
            <p:spPr bwMode="auto">
              <a:xfrm>
                <a:off x="1944" y="1825"/>
                <a:ext cx="216" cy="200"/>
              </a:xfrm>
              <a:custGeom>
                <a:avLst/>
                <a:gdLst>
                  <a:gd name="T0" fmla="*/ 140 w 216"/>
                  <a:gd name="T1" fmla="*/ 0 h 200"/>
                  <a:gd name="T2" fmla="*/ 216 w 216"/>
                  <a:gd name="T3" fmla="*/ 5 h 200"/>
                  <a:gd name="T4" fmla="*/ 212 w 216"/>
                  <a:gd name="T5" fmla="*/ 81 h 200"/>
                  <a:gd name="T6" fmla="*/ 194 w 216"/>
                  <a:gd name="T7" fmla="*/ 61 h 200"/>
                  <a:gd name="T8" fmla="*/ 36 w 216"/>
                  <a:gd name="T9" fmla="*/ 200 h 200"/>
                  <a:gd name="T10" fmla="*/ 0 w 216"/>
                  <a:gd name="T11" fmla="*/ 160 h 200"/>
                  <a:gd name="T12" fmla="*/ 158 w 216"/>
                  <a:gd name="T13" fmla="*/ 21 h 200"/>
                  <a:gd name="T14" fmla="*/ 140 w 216"/>
                  <a:gd name="T15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6" h="200">
                    <a:moveTo>
                      <a:pt x="140" y="0"/>
                    </a:moveTo>
                    <a:lnTo>
                      <a:pt x="216" y="5"/>
                    </a:lnTo>
                    <a:lnTo>
                      <a:pt x="212" y="81"/>
                    </a:lnTo>
                    <a:lnTo>
                      <a:pt x="194" y="61"/>
                    </a:lnTo>
                    <a:lnTo>
                      <a:pt x="36" y="200"/>
                    </a:lnTo>
                    <a:lnTo>
                      <a:pt x="0" y="160"/>
                    </a:lnTo>
                    <a:lnTo>
                      <a:pt x="158" y="21"/>
                    </a:lnTo>
                    <a:lnTo>
                      <a:pt x="140" y="0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6844" name="Picture 172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788"/>
                <a:ext cx="379" cy="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92" name="Rectangle 1725"/>
              <p:cNvSpPr>
                <a:spLocks noChangeArrowheads="1"/>
              </p:cNvSpPr>
              <p:nvPr/>
            </p:nvSpPr>
            <p:spPr bwMode="auto">
              <a:xfrm>
                <a:off x="790" y="1433"/>
                <a:ext cx="1011" cy="2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3" name="Rectangle 1726"/>
              <p:cNvSpPr>
                <a:spLocks noChangeArrowheads="1"/>
              </p:cNvSpPr>
              <p:nvPr/>
            </p:nvSpPr>
            <p:spPr bwMode="auto">
              <a:xfrm>
                <a:off x="897" y="1488"/>
                <a:ext cx="308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SHR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94" name="Rectangle 1727"/>
              <p:cNvSpPr>
                <a:spLocks noChangeArrowheads="1"/>
              </p:cNvSpPr>
              <p:nvPr/>
            </p:nvSpPr>
            <p:spPr bwMode="auto">
              <a:xfrm>
                <a:off x="1126" y="1488"/>
                <a:ext cx="118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95" name="Rectangle 1728"/>
              <p:cNvSpPr>
                <a:spLocks noChangeArrowheads="1"/>
              </p:cNvSpPr>
              <p:nvPr/>
            </p:nvSpPr>
            <p:spPr bwMode="auto">
              <a:xfrm>
                <a:off x="1168" y="1488"/>
                <a:ext cx="588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 extract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16" name="Rectangle 1729"/>
              <p:cNvSpPr>
                <a:spLocks noChangeArrowheads="1"/>
              </p:cNvSpPr>
              <p:nvPr/>
            </p:nvSpPr>
            <p:spPr bwMode="auto">
              <a:xfrm>
                <a:off x="1673" y="1488"/>
                <a:ext cx="106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17" name="Freeform 1730"/>
              <p:cNvSpPr>
                <a:spLocks/>
              </p:cNvSpPr>
              <p:nvPr/>
            </p:nvSpPr>
            <p:spPr bwMode="auto">
              <a:xfrm>
                <a:off x="1316" y="1270"/>
                <a:ext cx="71" cy="161"/>
              </a:xfrm>
              <a:custGeom>
                <a:avLst/>
                <a:gdLst>
                  <a:gd name="T0" fmla="*/ 0 w 71"/>
                  <a:gd name="T1" fmla="*/ 126 h 161"/>
                  <a:gd name="T2" fmla="*/ 18 w 71"/>
                  <a:gd name="T3" fmla="*/ 126 h 161"/>
                  <a:gd name="T4" fmla="*/ 18 w 71"/>
                  <a:gd name="T5" fmla="*/ 0 h 161"/>
                  <a:gd name="T6" fmla="*/ 53 w 71"/>
                  <a:gd name="T7" fmla="*/ 0 h 161"/>
                  <a:gd name="T8" fmla="*/ 53 w 71"/>
                  <a:gd name="T9" fmla="*/ 126 h 161"/>
                  <a:gd name="T10" fmla="*/ 71 w 71"/>
                  <a:gd name="T11" fmla="*/ 126 h 161"/>
                  <a:gd name="T12" fmla="*/ 35 w 71"/>
                  <a:gd name="T13" fmla="*/ 161 h 161"/>
                  <a:gd name="T14" fmla="*/ 0 w 71"/>
                  <a:gd name="T15" fmla="*/ 126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161">
                    <a:moveTo>
                      <a:pt x="0" y="126"/>
                    </a:moveTo>
                    <a:lnTo>
                      <a:pt x="18" y="126"/>
                    </a:lnTo>
                    <a:lnTo>
                      <a:pt x="18" y="0"/>
                    </a:lnTo>
                    <a:lnTo>
                      <a:pt x="53" y="0"/>
                    </a:lnTo>
                    <a:lnTo>
                      <a:pt x="53" y="126"/>
                    </a:lnTo>
                    <a:lnTo>
                      <a:pt x="71" y="126"/>
                    </a:lnTo>
                    <a:lnTo>
                      <a:pt x="35" y="16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8" name="Freeform 1731"/>
              <p:cNvSpPr>
                <a:spLocks/>
              </p:cNvSpPr>
              <p:nvPr/>
            </p:nvSpPr>
            <p:spPr bwMode="auto">
              <a:xfrm>
                <a:off x="1316" y="1270"/>
                <a:ext cx="71" cy="161"/>
              </a:xfrm>
              <a:custGeom>
                <a:avLst/>
                <a:gdLst>
                  <a:gd name="T0" fmla="*/ 0 w 71"/>
                  <a:gd name="T1" fmla="*/ 126 h 161"/>
                  <a:gd name="T2" fmla="*/ 18 w 71"/>
                  <a:gd name="T3" fmla="*/ 126 h 161"/>
                  <a:gd name="T4" fmla="*/ 18 w 71"/>
                  <a:gd name="T5" fmla="*/ 0 h 161"/>
                  <a:gd name="T6" fmla="*/ 53 w 71"/>
                  <a:gd name="T7" fmla="*/ 0 h 161"/>
                  <a:gd name="T8" fmla="*/ 53 w 71"/>
                  <a:gd name="T9" fmla="*/ 126 h 161"/>
                  <a:gd name="T10" fmla="*/ 71 w 71"/>
                  <a:gd name="T11" fmla="*/ 126 h 161"/>
                  <a:gd name="T12" fmla="*/ 35 w 71"/>
                  <a:gd name="T13" fmla="*/ 161 h 161"/>
                  <a:gd name="T14" fmla="*/ 0 w 71"/>
                  <a:gd name="T15" fmla="*/ 126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161">
                    <a:moveTo>
                      <a:pt x="0" y="126"/>
                    </a:moveTo>
                    <a:lnTo>
                      <a:pt x="18" y="126"/>
                    </a:lnTo>
                    <a:lnTo>
                      <a:pt x="18" y="0"/>
                    </a:lnTo>
                    <a:lnTo>
                      <a:pt x="53" y="0"/>
                    </a:lnTo>
                    <a:lnTo>
                      <a:pt x="53" y="126"/>
                    </a:lnTo>
                    <a:lnTo>
                      <a:pt x="71" y="126"/>
                    </a:lnTo>
                    <a:lnTo>
                      <a:pt x="35" y="161"/>
                    </a:lnTo>
                    <a:lnTo>
                      <a:pt x="0" y="126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9" name="Freeform 1732"/>
              <p:cNvSpPr>
                <a:spLocks/>
              </p:cNvSpPr>
              <p:nvPr/>
            </p:nvSpPr>
            <p:spPr bwMode="auto">
              <a:xfrm>
                <a:off x="879" y="1730"/>
                <a:ext cx="119" cy="137"/>
              </a:xfrm>
              <a:custGeom>
                <a:avLst/>
                <a:gdLst>
                  <a:gd name="T0" fmla="*/ 0 w 119"/>
                  <a:gd name="T1" fmla="*/ 86 h 137"/>
                  <a:gd name="T2" fmla="*/ 14 w 119"/>
                  <a:gd name="T3" fmla="*/ 97 h 137"/>
                  <a:gd name="T4" fmla="*/ 90 w 119"/>
                  <a:gd name="T5" fmla="*/ 0 h 137"/>
                  <a:gd name="T6" fmla="*/ 119 w 119"/>
                  <a:gd name="T7" fmla="*/ 22 h 137"/>
                  <a:gd name="T8" fmla="*/ 43 w 119"/>
                  <a:gd name="T9" fmla="*/ 120 h 137"/>
                  <a:gd name="T10" fmla="*/ 57 w 119"/>
                  <a:gd name="T11" fmla="*/ 131 h 137"/>
                  <a:gd name="T12" fmla="*/ 6 w 119"/>
                  <a:gd name="T13" fmla="*/ 137 h 137"/>
                  <a:gd name="T14" fmla="*/ 0 w 119"/>
                  <a:gd name="T15" fmla="*/ 8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137">
                    <a:moveTo>
                      <a:pt x="0" y="86"/>
                    </a:moveTo>
                    <a:lnTo>
                      <a:pt x="14" y="97"/>
                    </a:lnTo>
                    <a:lnTo>
                      <a:pt x="90" y="0"/>
                    </a:lnTo>
                    <a:lnTo>
                      <a:pt x="119" y="22"/>
                    </a:lnTo>
                    <a:lnTo>
                      <a:pt x="43" y="120"/>
                    </a:lnTo>
                    <a:lnTo>
                      <a:pt x="57" y="131"/>
                    </a:lnTo>
                    <a:lnTo>
                      <a:pt x="6" y="137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0" name="Freeform 1733"/>
              <p:cNvSpPr>
                <a:spLocks/>
              </p:cNvSpPr>
              <p:nvPr/>
            </p:nvSpPr>
            <p:spPr bwMode="auto">
              <a:xfrm>
                <a:off x="879" y="1730"/>
                <a:ext cx="119" cy="137"/>
              </a:xfrm>
              <a:custGeom>
                <a:avLst/>
                <a:gdLst>
                  <a:gd name="T0" fmla="*/ 0 w 119"/>
                  <a:gd name="T1" fmla="*/ 86 h 137"/>
                  <a:gd name="T2" fmla="*/ 14 w 119"/>
                  <a:gd name="T3" fmla="*/ 97 h 137"/>
                  <a:gd name="T4" fmla="*/ 90 w 119"/>
                  <a:gd name="T5" fmla="*/ 0 h 137"/>
                  <a:gd name="T6" fmla="*/ 119 w 119"/>
                  <a:gd name="T7" fmla="*/ 22 h 137"/>
                  <a:gd name="T8" fmla="*/ 43 w 119"/>
                  <a:gd name="T9" fmla="*/ 120 h 137"/>
                  <a:gd name="T10" fmla="*/ 57 w 119"/>
                  <a:gd name="T11" fmla="*/ 131 h 137"/>
                  <a:gd name="T12" fmla="*/ 6 w 119"/>
                  <a:gd name="T13" fmla="*/ 137 h 137"/>
                  <a:gd name="T14" fmla="*/ 0 w 119"/>
                  <a:gd name="T15" fmla="*/ 8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137">
                    <a:moveTo>
                      <a:pt x="0" y="86"/>
                    </a:moveTo>
                    <a:lnTo>
                      <a:pt x="14" y="97"/>
                    </a:lnTo>
                    <a:lnTo>
                      <a:pt x="90" y="0"/>
                    </a:lnTo>
                    <a:lnTo>
                      <a:pt x="119" y="22"/>
                    </a:lnTo>
                    <a:lnTo>
                      <a:pt x="43" y="120"/>
                    </a:lnTo>
                    <a:lnTo>
                      <a:pt x="57" y="131"/>
                    </a:lnTo>
                    <a:lnTo>
                      <a:pt x="6" y="137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736" name="image74.pdf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56354" y="3390447"/>
              <a:ext cx="1666875" cy="9055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8" name="image76.pdf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4020" y="2947307"/>
              <a:ext cx="1028700" cy="5016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9" name="Picture 1738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4" y="4126138"/>
              <a:ext cx="1616392" cy="744415"/>
            </a:xfrm>
            <a:prstGeom prst="rect">
              <a:avLst/>
            </a:prstGeom>
            <a:noFill/>
          </p:spPr>
        </p:pic>
      </p:grpSp>
      <p:sp>
        <p:nvSpPr>
          <p:cNvPr id="1741" name="Text Box 128878"/>
          <p:cNvSpPr txBox="1">
            <a:spLocks noChangeArrowheads="1"/>
          </p:cNvSpPr>
          <p:nvPr/>
        </p:nvSpPr>
        <p:spPr bwMode="auto">
          <a:xfrm>
            <a:off x="5546578" y="3216169"/>
            <a:ext cx="6733449" cy="197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29845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cardiovascular diseases (72 deregulated genes),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etabolic diseases  (63 genes),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gastrointestinal diseases (163 genes),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neurological diseases (95 genes),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endocrine disorders (60 genes),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behavioral disorders (50 genes),  </a:t>
            </a:r>
            <a:endParaRPr lang="en-US" sz="2000" dirty="0">
              <a:effectLst/>
            </a:endParaRPr>
          </a:p>
          <a:p>
            <a:pPr marL="800100" marR="2984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psychological disorders (62 genes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).  </a:t>
            </a:r>
            <a:endParaRPr lang="en-US" sz="2000" dirty="0">
              <a:effectLst/>
            </a:endParaRPr>
          </a:p>
        </p:txBody>
      </p:sp>
      <p:pic>
        <p:nvPicPr>
          <p:cNvPr id="7594" name="Picture 759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63076" y="3761149"/>
            <a:ext cx="584532" cy="18386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66</a:t>
            </a:fld>
            <a:endParaRPr lang="en-US"/>
          </a:p>
        </p:txBody>
      </p:sp>
      <p:sp>
        <p:nvSpPr>
          <p:cNvPr id="853" name="Freeform 925">
            <a:extLst>
              <a:ext uri="{FF2B5EF4-FFF2-40B4-BE49-F238E27FC236}">
                <a16:creationId xmlns:a16="http://schemas.microsoft.com/office/drawing/2014/main" id="{7B47BD7A-32A5-445A-880E-3166247B3AF0}"/>
              </a:ext>
            </a:extLst>
          </p:cNvPr>
          <p:cNvSpPr>
            <a:spLocks/>
          </p:cNvSpPr>
          <p:nvPr/>
        </p:nvSpPr>
        <p:spPr bwMode="auto">
          <a:xfrm rot="5400000">
            <a:off x="8401678" y="2953851"/>
            <a:ext cx="284163" cy="133681"/>
          </a:xfrm>
          <a:custGeom>
            <a:avLst/>
            <a:gdLst>
              <a:gd name="T0" fmla="*/ 0 w 179"/>
              <a:gd name="T1" fmla="*/ 20 h 80"/>
              <a:gd name="T2" fmla="*/ 139 w 179"/>
              <a:gd name="T3" fmla="*/ 20 h 80"/>
              <a:gd name="T4" fmla="*/ 139 w 179"/>
              <a:gd name="T5" fmla="*/ 0 h 80"/>
              <a:gd name="T6" fmla="*/ 179 w 179"/>
              <a:gd name="T7" fmla="*/ 40 h 80"/>
              <a:gd name="T8" fmla="*/ 139 w 179"/>
              <a:gd name="T9" fmla="*/ 80 h 80"/>
              <a:gd name="T10" fmla="*/ 139 w 179"/>
              <a:gd name="T11" fmla="*/ 60 h 80"/>
              <a:gd name="T12" fmla="*/ 0 w 179"/>
              <a:gd name="T13" fmla="*/ 60 h 80"/>
              <a:gd name="T14" fmla="*/ 0 w 179"/>
              <a:gd name="T15" fmla="*/ 2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9" h="80">
                <a:moveTo>
                  <a:pt x="0" y="20"/>
                </a:moveTo>
                <a:lnTo>
                  <a:pt x="139" y="20"/>
                </a:lnTo>
                <a:lnTo>
                  <a:pt x="139" y="0"/>
                </a:lnTo>
                <a:lnTo>
                  <a:pt x="179" y="40"/>
                </a:lnTo>
                <a:lnTo>
                  <a:pt x="139" y="80"/>
                </a:lnTo>
                <a:lnTo>
                  <a:pt x="139" y="60"/>
                </a:lnTo>
                <a:lnTo>
                  <a:pt x="0" y="60"/>
                </a:lnTo>
                <a:lnTo>
                  <a:pt x="0" y="20"/>
                </a:lnTo>
                <a:close/>
              </a:path>
            </a:pathLst>
          </a:custGeom>
          <a:solidFill>
            <a:srgbClr val="0070C0"/>
          </a:solidFill>
          <a:ln w="22225" cap="flat">
            <a:solidFill>
              <a:srgbClr val="41719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4" name="Rectangle 890">
            <a:extLst>
              <a:ext uri="{FF2B5EF4-FFF2-40B4-BE49-F238E27FC236}">
                <a16:creationId xmlns:a16="http://schemas.microsoft.com/office/drawing/2014/main" id="{BBC98670-C20A-4CCD-8E92-2E5B30D6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198" y="3187365"/>
            <a:ext cx="54562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Rhodiola modulates expression of genes deregulated in: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35F41-AF36-4597-94D9-BF9FAD51AB83}"/>
              </a:ext>
            </a:extLst>
          </p:cNvPr>
          <p:cNvSpPr/>
          <p:nvPr/>
        </p:nvSpPr>
        <p:spPr>
          <a:xfrm>
            <a:off x="1367591" y="5712886"/>
            <a:ext cx="9857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IPA software (QIAGEN Bioinformatics), performs different calculations on transcriptomic datasets based on the Ingenuity Knowledge Base, containing approximately 5 Mio findings manually curated from the biomedical literature or integrated from third-party databases. </a:t>
            </a:r>
          </a:p>
        </p:txBody>
      </p:sp>
      <p:sp>
        <p:nvSpPr>
          <p:cNvPr id="857" name="Title 1">
            <a:extLst>
              <a:ext uri="{FF2B5EF4-FFF2-40B4-BE49-F238E27FC236}">
                <a16:creationId xmlns:a16="http://schemas.microsoft.com/office/drawing/2014/main" id="{F729D940-37CC-4022-A935-154D06DC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78" y="640418"/>
            <a:ext cx="11147395" cy="8601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Times New Roman" pitchFamily="18" charset="0"/>
              </a:rPr>
              <a:t>Assessment of adaptogens using systems pharmacology approach,  molecular biology technologies  and in silico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CC293-D6BB-4CC8-895A-81885FCDCA76}"/>
              </a:ext>
            </a:extLst>
          </p:cNvPr>
          <p:cNvSpPr txBox="1"/>
          <p:nvPr/>
        </p:nvSpPr>
        <p:spPr>
          <a:xfrm>
            <a:off x="2731934" y="4788569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Human neuroglia cells</a:t>
            </a:r>
            <a:endParaRPr lang="en-US" dirty="0"/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A00B8208-BE45-430A-8088-97D69DE68A7E}"/>
              </a:ext>
            </a:extLst>
          </p:cNvPr>
          <p:cNvSpPr/>
          <p:nvPr/>
        </p:nvSpPr>
        <p:spPr>
          <a:xfrm rot="5400000">
            <a:off x="8257744" y="1829866"/>
            <a:ext cx="352527" cy="3621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5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" grpId="0" animBg="1"/>
      <p:bldP spid="854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" name="Shape 3942"/>
          <p:cNvSpPr>
            <a:spLocks noGrp="1"/>
          </p:cNvSpPr>
          <p:nvPr>
            <p:ph type="title"/>
          </p:nvPr>
        </p:nvSpPr>
        <p:spPr>
          <a:xfrm>
            <a:off x="168165" y="335924"/>
            <a:ext cx="11244250" cy="11414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0070C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B0F0"/>
                </a:solidFill>
                <a:latin typeface="+mj-lt"/>
              </a:rPr>
              <a:t>The effects of Rhodiola on molecular network associated with </a:t>
            </a:r>
            <a:r>
              <a:rPr sz="3600" dirty="0">
                <a:solidFill>
                  <a:srgbClr val="FF0000"/>
                </a:solidFill>
                <a:latin typeface="+mj-lt"/>
              </a:rPr>
              <a:t>emotional behavior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, </a:t>
            </a:r>
            <a:r>
              <a:rPr sz="3600" dirty="0">
                <a:solidFill>
                  <a:srgbClr val="FF0000"/>
                </a:solidFill>
                <a:latin typeface="+mj-lt"/>
              </a:rPr>
              <a:t>aggression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00B0F0"/>
                </a:solidFill>
                <a:latin typeface="+mj-lt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seizures</a:t>
            </a:r>
            <a:r>
              <a:rPr lang="en-US" sz="3600" dirty="0">
                <a:solidFill>
                  <a:srgbClr val="00B0F0"/>
                </a:solidFill>
                <a:latin typeface="+mj-lt"/>
              </a:rPr>
              <a:t> </a:t>
            </a:r>
            <a:endParaRPr sz="36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943" name="image12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806" y="1388543"/>
            <a:ext cx="5450484" cy="4625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7C7479-D774-4AA9-A31F-E494DC176E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67</a:t>
            </a:fld>
            <a:endParaRPr lang="en-US"/>
          </a:p>
        </p:txBody>
      </p:sp>
      <p:pic>
        <p:nvPicPr>
          <p:cNvPr id="7" name="image126.jpeg">
            <a:extLst>
              <a:ext uri="{FF2B5EF4-FFF2-40B4-BE49-F238E27FC236}">
                <a16:creationId xmlns:a16="http://schemas.microsoft.com/office/drawing/2014/main" id="{D54E4C08-7E5E-45AE-8687-39CD6B41C3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6704" y="1466533"/>
            <a:ext cx="4334198" cy="4173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3" descr="Picture 23">
            <a:extLst>
              <a:ext uri="{FF2B5EF4-FFF2-40B4-BE49-F238E27FC236}">
                <a16:creationId xmlns:a16="http://schemas.microsoft.com/office/drawing/2014/main" id="{57E64DF0-0F6F-4B82-96C9-A68C0FD42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316" y="2306701"/>
            <a:ext cx="1670880" cy="28778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F854F7-F37E-45BD-BFE0-EB0CC55D6B3B}"/>
              </a:ext>
            </a:extLst>
          </p:cNvPr>
          <p:cNvCxnSpPr/>
          <p:nvPr/>
        </p:nvCxnSpPr>
        <p:spPr>
          <a:xfrm flipH="1">
            <a:off x="2966484" y="1388543"/>
            <a:ext cx="584790" cy="204045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643929-E94A-4B85-9306-561254BFE9B0}"/>
              </a:ext>
            </a:extLst>
          </p:cNvPr>
          <p:cNvCxnSpPr>
            <a:cxnSpLocks/>
          </p:cNvCxnSpPr>
          <p:nvPr/>
        </p:nvCxnSpPr>
        <p:spPr>
          <a:xfrm flipH="1">
            <a:off x="5178056" y="1388543"/>
            <a:ext cx="1076270" cy="328978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14D58B-7214-4B60-AD6B-86619C88C453}"/>
              </a:ext>
            </a:extLst>
          </p:cNvPr>
          <p:cNvCxnSpPr>
            <a:cxnSpLocks/>
          </p:cNvCxnSpPr>
          <p:nvPr/>
        </p:nvCxnSpPr>
        <p:spPr>
          <a:xfrm flipH="1">
            <a:off x="7974419" y="1375283"/>
            <a:ext cx="1027339" cy="18782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AB1316E-D69C-4CBE-B653-F72E67807B06}"/>
              </a:ext>
            </a:extLst>
          </p:cNvPr>
          <p:cNvSpPr/>
          <p:nvPr/>
        </p:nvSpPr>
        <p:spPr>
          <a:xfrm>
            <a:off x="3849384" y="5569540"/>
            <a:ext cx="1011613" cy="738963"/>
          </a:xfrm>
          <a:prstGeom prst="ellipse">
            <a:avLst/>
          </a:prstGeom>
          <a:solidFill>
            <a:srgbClr val="00B050"/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ESR1</a:t>
            </a:r>
          </a:p>
        </p:txBody>
      </p:sp>
    </p:spTree>
    <p:extLst>
      <p:ext uri="{BB962C8B-B14F-4D97-AF65-F5344CB8AC3E}">
        <p14:creationId xmlns:p14="http://schemas.microsoft.com/office/powerpoint/2010/main" val="3135935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91" y="624746"/>
            <a:ext cx="9706066" cy="623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" y="703599"/>
            <a:ext cx="2104917" cy="3237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1" name="Rectangle: Rounded Corners 6"/>
          <p:cNvGrpSpPr/>
          <p:nvPr/>
        </p:nvGrpSpPr>
        <p:grpSpPr>
          <a:xfrm>
            <a:off x="1939691" y="-946"/>
            <a:ext cx="9706066" cy="1077216"/>
            <a:chOff x="-112526" y="-257938"/>
            <a:chExt cx="4540550" cy="1077214"/>
          </a:xfrm>
        </p:grpSpPr>
        <p:sp>
          <p:nvSpPr>
            <p:cNvPr id="2059" name="Rounded Rectangle"/>
            <p:cNvSpPr/>
            <p:nvPr/>
          </p:nvSpPr>
          <p:spPr>
            <a:xfrm>
              <a:off x="0" y="12004"/>
              <a:ext cx="4428024" cy="5373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60" name="Eicosanoid Signaling"/>
            <p:cNvSpPr txBox="1"/>
            <p:nvPr/>
          </p:nvSpPr>
          <p:spPr>
            <a:xfrm>
              <a:off x="-112526" y="-257938"/>
              <a:ext cx="4375565" cy="1077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   Effect of Rhodiola on e</a:t>
              </a:r>
              <a:r>
                <a:rPr dirty="0">
                  <a:solidFill>
                    <a:schemeClr val="bg1"/>
                  </a:solidFill>
                </a:rPr>
                <a:t>icosanoid</a:t>
              </a:r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dirty="0">
                  <a:solidFill>
                    <a:schemeClr val="bg1"/>
                  </a:solidFill>
                </a:rPr>
                <a:t>ignaling </a:t>
              </a:r>
              <a:r>
                <a:rPr lang="en-US" dirty="0">
                  <a:solidFill>
                    <a:schemeClr val="bg1"/>
                  </a:solidFill>
                </a:rPr>
                <a:t>pathways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E54EC-99CD-4B39-BE5E-07CC2CC1E2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91AC4-1309-43E2-A067-1EB578F746C8}"/>
              </a:ext>
            </a:extLst>
          </p:cNvPr>
          <p:cNvSpPr txBox="1"/>
          <p:nvPr/>
        </p:nvSpPr>
        <p:spPr>
          <a:xfrm>
            <a:off x="2843494" y="1135312"/>
            <a:ext cx="231751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ea typeface="+mj-ea"/>
                <a:cs typeface="+mj-cs"/>
                <a:sym typeface="Calibri"/>
              </a:rPr>
              <a:t>Inhibition of 12-HETE mediated </a:t>
            </a:r>
            <a:r>
              <a:rPr lang="en-US" sz="1600" dirty="0">
                <a:solidFill>
                  <a:srgbClr val="FF0000"/>
                </a:solidFill>
              </a:rPr>
              <a:t>neurotoxicity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BC8E37FD-7110-4506-AF5F-DEB7466BE0F8}"/>
              </a:ext>
            </a:extLst>
          </p:cNvPr>
          <p:cNvSpPr txBox="1"/>
          <p:nvPr/>
        </p:nvSpPr>
        <p:spPr>
          <a:xfrm>
            <a:off x="226306" y="3940923"/>
            <a:ext cx="3079602" cy="190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 b="1">
                <a:solidFill>
                  <a:srgbClr val="FF0000"/>
                </a:solidFill>
              </a:defRPr>
            </a:pPr>
            <a:r>
              <a:rPr dirty="0"/>
              <a:t>Inhibition of leukotrienes  </a:t>
            </a:r>
            <a:r>
              <a:rPr lang="en-US" dirty="0"/>
              <a:t>in </a:t>
            </a:r>
            <a:r>
              <a:rPr dirty="0"/>
              <a:t>Alzheimer disease</a:t>
            </a:r>
            <a:r>
              <a:rPr lang="en-US" dirty="0"/>
              <a:t> is associated with: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neuronal survival, 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neurogenesis, 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neuroinflammation, 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blood-brain barrier integrity,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plague load, synaptic integrity, 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dirty="0"/>
              <a:t>Tau phosphorylation.</a:t>
            </a:r>
            <a:r>
              <a:rPr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069496-489E-419D-8EF1-1BBBB7A96939}"/>
              </a:ext>
            </a:extLst>
          </p:cNvPr>
          <p:cNvGraphicFramePr>
            <a:graphicFrameLocks noGrp="1"/>
          </p:cNvGraphicFramePr>
          <p:nvPr/>
        </p:nvGraphicFramePr>
        <p:xfrm>
          <a:off x="595953" y="1196768"/>
          <a:ext cx="10786279" cy="5045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2447">
                  <a:extLst>
                    <a:ext uri="{9D8B030D-6E8A-4147-A177-3AD203B41FA5}">
                      <a16:colId xmlns:a16="http://schemas.microsoft.com/office/drawing/2014/main" val="481360241"/>
                    </a:ext>
                  </a:extLst>
                </a:gridCol>
                <a:gridCol w="1323832">
                  <a:extLst>
                    <a:ext uri="{9D8B030D-6E8A-4147-A177-3AD203B41FA5}">
                      <a16:colId xmlns:a16="http://schemas.microsoft.com/office/drawing/2014/main" val="527575748"/>
                    </a:ext>
                  </a:extLst>
                </a:gridCol>
              </a:tblGrid>
              <a:tr h="5026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catabolism of cyclic AMP and metabolism of cyclic GMP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conversion of leukotriene A4 and  lipoxin A4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oxygenation of docosahexaenoic acid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synthesis of synthesis of steroid and bile acid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translocation, exchange and redistribution of cholesterol ester and triacylglycerol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transmission of triacylglycerol and phosphatidylcholine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inactivation of glucocorticoid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efficacy of beta-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estradiol</a:t>
                      </a:r>
                      <a:endParaRPr lang="en-GB" sz="24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decarboxylation of beta-alanine and  L-aspartic acid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deamination of cytidine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Wingdings" panose="05000000000000000000" pitchFamily="2" charset="2"/>
                        <a:buChar char="Ø"/>
                      </a:pP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removal of hypoxanthine</a:t>
                      </a: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Genes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AICDA,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AIPL1,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AKR1D1,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ALOX12,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APOBEC2,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CETP,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ESR1,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GADL1,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NR4A3,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PDE11A,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PDE3A,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PDE4D,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PFKFB1,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SERPINA1,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SLC27A2</a:t>
                      </a:r>
                    </a:p>
                  </a:txBody>
                  <a:tcPr marL="35675" marR="19671" marT="16337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51309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F539F56-DB61-4C7E-BAD0-07326C438141}"/>
              </a:ext>
            </a:extLst>
          </p:cNvPr>
          <p:cNvSpPr txBox="1">
            <a:spLocks/>
          </p:cNvSpPr>
          <p:nvPr/>
        </p:nvSpPr>
        <p:spPr>
          <a:xfrm>
            <a:off x="595953" y="-183553"/>
            <a:ext cx="113792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Main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biochemical processes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most influenced (in terms of altered gene activity) by Rhodiola, Eleutherococcus, and Schisandra.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1C796D-0D6D-43B6-A1A1-CC3028147871}"/>
              </a:ext>
            </a:extLst>
          </p:cNvPr>
          <p:cNvSpPr/>
          <p:nvPr/>
        </p:nvSpPr>
        <p:spPr>
          <a:xfrm>
            <a:off x="6750276" y="6296809"/>
            <a:ext cx="494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Panossian 2017, Ann. N.Y. Acad. Sci. 1401(1):49-64.</a:t>
            </a:r>
          </a:p>
        </p:txBody>
      </p:sp>
    </p:spTree>
    <p:extLst>
      <p:ext uri="{BB962C8B-B14F-4D97-AF65-F5344CB8AC3E}">
        <p14:creationId xmlns:p14="http://schemas.microsoft.com/office/powerpoint/2010/main" val="11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E2A5-860A-4E94-B3D8-A0A1ABA5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09" y="219736"/>
            <a:ext cx="3907601" cy="73228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+mn-lt"/>
              </a:rPr>
              <a:t>Chronic stress induced symptoms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985DA-2F49-42D7-A0A8-CB86304A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310312"/>
            <a:ext cx="1719071" cy="365125"/>
          </a:xfrm>
        </p:spPr>
        <p:txBody>
          <a:bodyPr/>
          <a:lstStyle/>
          <a:p>
            <a:fld id="{4A73D8CF-6577-4439-A54D-587ABD69BF2C}" type="slidenum">
              <a:rPr lang="en-US" smtClean="0"/>
              <a:t>7</a:t>
            </a:fld>
            <a:endParaRPr lang="en-US"/>
          </a:p>
        </p:txBody>
      </p:sp>
      <p:grpSp>
        <p:nvGrpSpPr>
          <p:cNvPr id="125" name="Group 29">
            <a:extLst>
              <a:ext uri="{FF2B5EF4-FFF2-40B4-BE49-F238E27FC236}">
                <a16:creationId xmlns:a16="http://schemas.microsoft.com/office/drawing/2014/main" id="{5EE2A1F5-CAD7-4664-8369-B76C7192736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325626" y="856485"/>
            <a:ext cx="3171330" cy="5818952"/>
            <a:chOff x="3167" y="1202"/>
            <a:chExt cx="857" cy="1649"/>
          </a:xfrm>
        </p:grpSpPr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74DCFFE1-8F40-4A8B-94E7-6D54DD51A4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67" y="1202"/>
              <a:ext cx="857" cy="1649"/>
            </a:xfrm>
            <a:custGeom>
              <a:avLst/>
              <a:gdLst>
                <a:gd name="T0" fmla="*/ 294 w 363"/>
                <a:gd name="T1" fmla="*/ 543 h 698"/>
                <a:gd name="T2" fmla="*/ 278 w 363"/>
                <a:gd name="T3" fmla="*/ 433 h 698"/>
                <a:gd name="T4" fmla="*/ 294 w 363"/>
                <a:gd name="T5" fmla="*/ 423 h 698"/>
                <a:gd name="T6" fmla="*/ 325 w 363"/>
                <a:gd name="T7" fmla="*/ 560 h 698"/>
                <a:gd name="T8" fmla="*/ 319 w 363"/>
                <a:gd name="T9" fmla="*/ 652 h 698"/>
                <a:gd name="T10" fmla="*/ 332 w 363"/>
                <a:gd name="T11" fmla="*/ 646 h 698"/>
                <a:gd name="T12" fmla="*/ 316 w 363"/>
                <a:gd name="T13" fmla="*/ 674 h 698"/>
                <a:gd name="T14" fmla="*/ 345 w 363"/>
                <a:gd name="T15" fmla="*/ 663 h 698"/>
                <a:gd name="T16" fmla="*/ 359 w 363"/>
                <a:gd name="T17" fmla="*/ 581 h 698"/>
                <a:gd name="T18" fmla="*/ 339 w 363"/>
                <a:gd name="T19" fmla="*/ 397 h 698"/>
                <a:gd name="T20" fmla="*/ 331 w 363"/>
                <a:gd name="T21" fmla="*/ 313 h 698"/>
                <a:gd name="T22" fmla="*/ 288 w 363"/>
                <a:gd name="T23" fmla="*/ 202 h 698"/>
                <a:gd name="T24" fmla="*/ 240 w 363"/>
                <a:gd name="T25" fmla="*/ 113 h 698"/>
                <a:gd name="T26" fmla="*/ 117 w 363"/>
                <a:gd name="T27" fmla="*/ 74 h 698"/>
                <a:gd name="T28" fmla="*/ 110 w 363"/>
                <a:gd name="T29" fmla="*/ 117 h 698"/>
                <a:gd name="T30" fmla="*/ 111 w 363"/>
                <a:gd name="T31" fmla="*/ 126 h 698"/>
                <a:gd name="T32" fmla="*/ 149 w 363"/>
                <a:gd name="T33" fmla="*/ 152 h 698"/>
                <a:gd name="T34" fmla="*/ 76 w 363"/>
                <a:gd name="T35" fmla="*/ 202 h 698"/>
                <a:gd name="T36" fmla="*/ 33 w 363"/>
                <a:gd name="T37" fmla="*/ 313 h 698"/>
                <a:gd name="T38" fmla="*/ 25 w 363"/>
                <a:gd name="T39" fmla="*/ 397 h 698"/>
                <a:gd name="T40" fmla="*/ 4 w 363"/>
                <a:gd name="T41" fmla="*/ 581 h 698"/>
                <a:gd name="T42" fmla="*/ 18 w 363"/>
                <a:gd name="T43" fmla="*/ 663 h 698"/>
                <a:gd name="T44" fmla="*/ 47 w 363"/>
                <a:gd name="T45" fmla="*/ 674 h 698"/>
                <a:gd name="T46" fmla="*/ 31 w 363"/>
                <a:gd name="T47" fmla="*/ 646 h 698"/>
                <a:gd name="T48" fmla="*/ 46 w 363"/>
                <a:gd name="T49" fmla="*/ 652 h 698"/>
                <a:gd name="T50" fmla="*/ 39 w 363"/>
                <a:gd name="T51" fmla="*/ 560 h 698"/>
                <a:gd name="T52" fmla="*/ 71 w 363"/>
                <a:gd name="T53" fmla="*/ 423 h 698"/>
                <a:gd name="T54" fmla="*/ 85 w 363"/>
                <a:gd name="T55" fmla="*/ 433 h 698"/>
                <a:gd name="T56" fmla="*/ 70 w 363"/>
                <a:gd name="T57" fmla="*/ 543 h 698"/>
                <a:gd name="T58" fmla="*/ 82 w 363"/>
                <a:gd name="T59" fmla="*/ 698 h 698"/>
                <a:gd name="T60" fmla="*/ 182 w 363"/>
                <a:gd name="T61" fmla="*/ 648 h 698"/>
                <a:gd name="T62" fmla="*/ 282 w 363"/>
                <a:gd name="T63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3" h="698">
                  <a:moveTo>
                    <a:pt x="288" y="671"/>
                  </a:moveTo>
                  <a:cubicBezTo>
                    <a:pt x="297" y="627"/>
                    <a:pt x="298" y="594"/>
                    <a:pt x="294" y="543"/>
                  </a:cubicBezTo>
                  <a:cubicBezTo>
                    <a:pt x="292" y="509"/>
                    <a:pt x="284" y="497"/>
                    <a:pt x="283" y="484"/>
                  </a:cubicBezTo>
                  <a:cubicBezTo>
                    <a:pt x="282" y="453"/>
                    <a:pt x="280" y="447"/>
                    <a:pt x="278" y="433"/>
                  </a:cubicBezTo>
                  <a:cubicBezTo>
                    <a:pt x="275" y="412"/>
                    <a:pt x="277" y="375"/>
                    <a:pt x="278" y="367"/>
                  </a:cubicBezTo>
                  <a:cubicBezTo>
                    <a:pt x="281" y="382"/>
                    <a:pt x="284" y="402"/>
                    <a:pt x="294" y="423"/>
                  </a:cubicBezTo>
                  <a:cubicBezTo>
                    <a:pt x="295" y="447"/>
                    <a:pt x="297" y="455"/>
                    <a:pt x="299" y="471"/>
                  </a:cubicBezTo>
                  <a:cubicBezTo>
                    <a:pt x="305" y="503"/>
                    <a:pt x="323" y="531"/>
                    <a:pt x="325" y="560"/>
                  </a:cubicBezTo>
                  <a:cubicBezTo>
                    <a:pt x="326" y="573"/>
                    <a:pt x="319" y="584"/>
                    <a:pt x="316" y="596"/>
                  </a:cubicBezTo>
                  <a:cubicBezTo>
                    <a:pt x="314" y="618"/>
                    <a:pt x="315" y="645"/>
                    <a:pt x="319" y="652"/>
                  </a:cubicBezTo>
                  <a:cubicBezTo>
                    <a:pt x="326" y="657"/>
                    <a:pt x="326" y="637"/>
                    <a:pt x="332" y="622"/>
                  </a:cubicBezTo>
                  <a:cubicBezTo>
                    <a:pt x="333" y="627"/>
                    <a:pt x="335" y="636"/>
                    <a:pt x="332" y="646"/>
                  </a:cubicBezTo>
                  <a:cubicBezTo>
                    <a:pt x="330" y="654"/>
                    <a:pt x="315" y="664"/>
                    <a:pt x="324" y="664"/>
                  </a:cubicBezTo>
                  <a:cubicBezTo>
                    <a:pt x="320" y="670"/>
                    <a:pt x="319" y="672"/>
                    <a:pt x="316" y="674"/>
                  </a:cubicBezTo>
                  <a:cubicBezTo>
                    <a:pt x="315" y="677"/>
                    <a:pt x="319" y="680"/>
                    <a:pt x="322" y="677"/>
                  </a:cubicBezTo>
                  <a:cubicBezTo>
                    <a:pt x="318" y="684"/>
                    <a:pt x="331" y="679"/>
                    <a:pt x="345" y="663"/>
                  </a:cubicBezTo>
                  <a:cubicBezTo>
                    <a:pt x="351" y="658"/>
                    <a:pt x="349" y="652"/>
                    <a:pt x="352" y="648"/>
                  </a:cubicBezTo>
                  <a:cubicBezTo>
                    <a:pt x="363" y="634"/>
                    <a:pt x="359" y="612"/>
                    <a:pt x="359" y="581"/>
                  </a:cubicBezTo>
                  <a:cubicBezTo>
                    <a:pt x="359" y="496"/>
                    <a:pt x="355" y="478"/>
                    <a:pt x="352" y="446"/>
                  </a:cubicBezTo>
                  <a:cubicBezTo>
                    <a:pt x="351" y="433"/>
                    <a:pt x="341" y="419"/>
                    <a:pt x="339" y="397"/>
                  </a:cubicBezTo>
                  <a:cubicBezTo>
                    <a:pt x="337" y="383"/>
                    <a:pt x="338" y="364"/>
                    <a:pt x="338" y="354"/>
                  </a:cubicBezTo>
                  <a:cubicBezTo>
                    <a:pt x="337" y="340"/>
                    <a:pt x="333" y="329"/>
                    <a:pt x="331" y="313"/>
                  </a:cubicBezTo>
                  <a:cubicBezTo>
                    <a:pt x="329" y="298"/>
                    <a:pt x="352" y="248"/>
                    <a:pt x="314" y="214"/>
                  </a:cubicBezTo>
                  <a:cubicBezTo>
                    <a:pt x="308" y="209"/>
                    <a:pt x="297" y="207"/>
                    <a:pt x="288" y="202"/>
                  </a:cubicBezTo>
                  <a:cubicBezTo>
                    <a:pt x="272" y="193"/>
                    <a:pt x="252" y="185"/>
                    <a:pt x="242" y="176"/>
                  </a:cubicBezTo>
                  <a:cubicBezTo>
                    <a:pt x="228" y="163"/>
                    <a:pt x="229" y="126"/>
                    <a:pt x="240" y="113"/>
                  </a:cubicBezTo>
                  <a:cubicBezTo>
                    <a:pt x="273" y="81"/>
                    <a:pt x="272" y="4"/>
                    <a:pt x="186" y="1"/>
                  </a:cubicBezTo>
                  <a:cubicBezTo>
                    <a:pt x="159" y="0"/>
                    <a:pt x="104" y="22"/>
                    <a:pt x="117" y="74"/>
                  </a:cubicBezTo>
                  <a:cubicBezTo>
                    <a:pt x="109" y="88"/>
                    <a:pt x="101" y="96"/>
                    <a:pt x="102" y="103"/>
                  </a:cubicBezTo>
                  <a:cubicBezTo>
                    <a:pt x="103" y="109"/>
                    <a:pt x="120" y="102"/>
                    <a:pt x="110" y="117"/>
                  </a:cubicBezTo>
                  <a:cubicBezTo>
                    <a:pt x="110" y="119"/>
                    <a:pt x="116" y="120"/>
                    <a:pt x="119" y="120"/>
                  </a:cubicBezTo>
                  <a:cubicBezTo>
                    <a:pt x="116" y="120"/>
                    <a:pt x="111" y="124"/>
                    <a:pt x="111" y="126"/>
                  </a:cubicBezTo>
                  <a:cubicBezTo>
                    <a:pt x="120" y="132"/>
                    <a:pt x="112" y="141"/>
                    <a:pt x="119" y="148"/>
                  </a:cubicBezTo>
                  <a:cubicBezTo>
                    <a:pt x="126" y="157"/>
                    <a:pt x="138" y="152"/>
                    <a:pt x="149" y="152"/>
                  </a:cubicBezTo>
                  <a:cubicBezTo>
                    <a:pt x="154" y="160"/>
                    <a:pt x="153" y="171"/>
                    <a:pt x="137" y="176"/>
                  </a:cubicBezTo>
                  <a:cubicBezTo>
                    <a:pt x="132" y="177"/>
                    <a:pt x="91" y="193"/>
                    <a:pt x="76" y="202"/>
                  </a:cubicBezTo>
                  <a:cubicBezTo>
                    <a:pt x="68" y="207"/>
                    <a:pt x="55" y="209"/>
                    <a:pt x="50" y="214"/>
                  </a:cubicBezTo>
                  <a:cubicBezTo>
                    <a:pt x="13" y="248"/>
                    <a:pt x="35" y="298"/>
                    <a:pt x="33" y="313"/>
                  </a:cubicBezTo>
                  <a:cubicBezTo>
                    <a:pt x="31" y="329"/>
                    <a:pt x="27" y="340"/>
                    <a:pt x="26" y="354"/>
                  </a:cubicBezTo>
                  <a:cubicBezTo>
                    <a:pt x="25" y="364"/>
                    <a:pt x="26" y="383"/>
                    <a:pt x="25" y="397"/>
                  </a:cubicBezTo>
                  <a:cubicBezTo>
                    <a:pt x="22" y="419"/>
                    <a:pt x="13" y="433"/>
                    <a:pt x="12" y="446"/>
                  </a:cubicBezTo>
                  <a:cubicBezTo>
                    <a:pt x="9" y="478"/>
                    <a:pt x="4" y="496"/>
                    <a:pt x="4" y="581"/>
                  </a:cubicBezTo>
                  <a:cubicBezTo>
                    <a:pt x="4" y="612"/>
                    <a:pt x="0" y="634"/>
                    <a:pt x="12" y="648"/>
                  </a:cubicBezTo>
                  <a:cubicBezTo>
                    <a:pt x="16" y="652"/>
                    <a:pt x="13" y="658"/>
                    <a:pt x="18" y="663"/>
                  </a:cubicBezTo>
                  <a:cubicBezTo>
                    <a:pt x="32" y="679"/>
                    <a:pt x="47" y="684"/>
                    <a:pt x="43" y="677"/>
                  </a:cubicBezTo>
                  <a:cubicBezTo>
                    <a:pt x="45" y="680"/>
                    <a:pt x="49" y="677"/>
                    <a:pt x="47" y="674"/>
                  </a:cubicBezTo>
                  <a:cubicBezTo>
                    <a:pt x="46" y="672"/>
                    <a:pt x="44" y="670"/>
                    <a:pt x="40" y="664"/>
                  </a:cubicBezTo>
                  <a:cubicBezTo>
                    <a:pt x="49" y="664"/>
                    <a:pt x="34" y="654"/>
                    <a:pt x="31" y="646"/>
                  </a:cubicBezTo>
                  <a:cubicBezTo>
                    <a:pt x="28" y="636"/>
                    <a:pt x="31" y="627"/>
                    <a:pt x="31" y="622"/>
                  </a:cubicBezTo>
                  <a:cubicBezTo>
                    <a:pt x="38" y="637"/>
                    <a:pt x="38" y="657"/>
                    <a:pt x="46" y="652"/>
                  </a:cubicBezTo>
                  <a:cubicBezTo>
                    <a:pt x="49" y="645"/>
                    <a:pt x="50" y="618"/>
                    <a:pt x="47" y="596"/>
                  </a:cubicBezTo>
                  <a:cubicBezTo>
                    <a:pt x="46" y="584"/>
                    <a:pt x="38" y="573"/>
                    <a:pt x="39" y="560"/>
                  </a:cubicBezTo>
                  <a:cubicBezTo>
                    <a:pt x="41" y="531"/>
                    <a:pt x="58" y="503"/>
                    <a:pt x="65" y="471"/>
                  </a:cubicBezTo>
                  <a:cubicBezTo>
                    <a:pt x="66" y="455"/>
                    <a:pt x="70" y="447"/>
                    <a:pt x="71" y="423"/>
                  </a:cubicBezTo>
                  <a:cubicBezTo>
                    <a:pt x="79" y="402"/>
                    <a:pt x="82" y="382"/>
                    <a:pt x="85" y="367"/>
                  </a:cubicBezTo>
                  <a:cubicBezTo>
                    <a:pt x="87" y="375"/>
                    <a:pt x="88" y="412"/>
                    <a:pt x="85" y="433"/>
                  </a:cubicBezTo>
                  <a:cubicBezTo>
                    <a:pt x="83" y="447"/>
                    <a:pt x="81" y="453"/>
                    <a:pt x="80" y="484"/>
                  </a:cubicBezTo>
                  <a:cubicBezTo>
                    <a:pt x="80" y="497"/>
                    <a:pt x="73" y="509"/>
                    <a:pt x="70" y="543"/>
                  </a:cubicBezTo>
                  <a:cubicBezTo>
                    <a:pt x="65" y="594"/>
                    <a:pt x="66" y="627"/>
                    <a:pt x="76" y="671"/>
                  </a:cubicBezTo>
                  <a:cubicBezTo>
                    <a:pt x="78" y="681"/>
                    <a:pt x="80" y="690"/>
                    <a:pt x="82" y="698"/>
                  </a:cubicBezTo>
                  <a:cubicBezTo>
                    <a:pt x="180" y="698"/>
                    <a:pt x="180" y="698"/>
                    <a:pt x="180" y="698"/>
                  </a:cubicBezTo>
                  <a:cubicBezTo>
                    <a:pt x="180" y="679"/>
                    <a:pt x="181" y="661"/>
                    <a:pt x="182" y="648"/>
                  </a:cubicBezTo>
                  <a:cubicBezTo>
                    <a:pt x="184" y="661"/>
                    <a:pt x="184" y="679"/>
                    <a:pt x="184" y="698"/>
                  </a:cubicBezTo>
                  <a:cubicBezTo>
                    <a:pt x="282" y="698"/>
                    <a:pt x="282" y="698"/>
                    <a:pt x="282" y="698"/>
                  </a:cubicBezTo>
                  <a:cubicBezTo>
                    <a:pt x="284" y="690"/>
                    <a:pt x="286" y="681"/>
                    <a:pt x="288" y="671"/>
                  </a:cubicBezTo>
                  <a:close/>
                </a:path>
              </a:pathLst>
            </a:custGeom>
            <a:solidFill>
              <a:srgbClr val="FFF5EE"/>
            </a:solidFill>
            <a:ln w="6350" cap="flat">
              <a:solidFill>
                <a:srgbClr val="FF66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23">
              <a:extLst>
                <a:ext uri="{FF2B5EF4-FFF2-40B4-BE49-F238E27FC236}">
                  <a16:creationId xmlns:a16="http://schemas.microsoft.com/office/drawing/2014/main" id="{C3E51D8A-D9B9-4266-A00A-5B513E0E04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1" y="1975"/>
              <a:ext cx="5" cy="92"/>
            </a:xfrm>
            <a:custGeom>
              <a:avLst/>
              <a:gdLst>
                <a:gd name="T0" fmla="*/ 2 w 2"/>
                <a:gd name="T1" fmla="*/ 39 h 39"/>
                <a:gd name="T2" fmla="*/ 2 w 2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9">
                  <a:moveTo>
                    <a:pt x="2" y="39"/>
                  </a:moveTo>
                  <a:cubicBezTo>
                    <a:pt x="0" y="23"/>
                    <a:pt x="2" y="3"/>
                    <a:pt x="2" y="0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24">
              <a:extLst>
                <a:ext uri="{FF2B5EF4-FFF2-40B4-BE49-F238E27FC236}">
                  <a16:creationId xmlns:a16="http://schemas.microsoft.com/office/drawing/2014/main" id="{CF37BC1C-A21C-41D7-9B96-C931D1DEDA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31" y="1930"/>
              <a:ext cx="107" cy="80"/>
            </a:xfrm>
            <a:custGeom>
              <a:avLst/>
              <a:gdLst>
                <a:gd name="T0" fmla="*/ 45 w 45"/>
                <a:gd name="T1" fmla="*/ 0 h 34"/>
                <a:gd name="T2" fmla="*/ 0 w 45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34">
                  <a:moveTo>
                    <a:pt x="45" y="0"/>
                  </a:moveTo>
                  <a:cubicBezTo>
                    <a:pt x="42" y="33"/>
                    <a:pt x="18" y="32"/>
                    <a:pt x="0" y="34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25">
              <a:extLst>
                <a:ext uri="{FF2B5EF4-FFF2-40B4-BE49-F238E27FC236}">
                  <a16:creationId xmlns:a16="http://schemas.microsoft.com/office/drawing/2014/main" id="{E5909DB9-9782-4E04-9DF3-DA0BB806BB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4" y="2565"/>
              <a:ext cx="185" cy="170"/>
            </a:xfrm>
            <a:custGeom>
              <a:avLst/>
              <a:gdLst>
                <a:gd name="T0" fmla="*/ 8 w 78"/>
                <a:gd name="T1" fmla="*/ 0 h 72"/>
                <a:gd name="T2" fmla="*/ 39 w 78"/>
                <a:gd name="T3" fmla="*/ 71 h 72"/>
                <a:gd name="T4" fmla="*/ 71 w 78"/>
                <a:gd name="T5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72">
                  <a:moveTo>
                    <a:pt x="8" y="0"/>
                  </a:moveTo>
                  <a:cubicBezTo>
                    <a:pt x="25" y="14"/>
                    <a:pt x="0" y="72"/>
                    <a:pt x="39" y="71"/>
                  </a:cubicBezTo>
                  <a:cubicBezTo>
                    <a:pt x="78" y="71"/>
                    <a:pt x="50" y="18"/>
                    <a:pt x="71" y="3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6">
              <a:extLst>
                <a:ext uri="{FF2B5EF4-FFF2-40B4-BE49-F238E27FC236}">
                  <a16:creationId xmlns:a16="http://schemas.microsoft.com/office/drawing/2014/main" id="{9DD9164F-268A-487C-BF3C-94D464C560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78" y="2596"/>
              <a:ext cx="40" cy="118"/>
            </a:xfrm>
            <a:custGeom>
              <a:avLst/>
              <a:gdLst>
                <a:gd name="T0" fmla="*/ 0 w 17"/>
                <a:gd name="T1" fmla="*/ 2 h 50"/>
                <a:gd name="T2" fmla="*/ 0 w 17"/>
                <a:gd name="T3" fmla="*/ 37 h 50"/>
                <a:gd name="T4" fmla="*/ 8 w 17"/>
                <a:gd name="T5" fmla="*/ 45 h 50"/>
                <a:gd name="T6" fmla="*/ 17 w 17"/>
                <a:gd name="T7" fmla="*/ 37 h 50"/>
                <a:gd name="T8" fmla="*/ 16 w 17"/>
                <a:gd name="T9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0">
                  <a:moveTo>
                    <a:pt x="0" y="2"/>
                  </a:moveTo>
                  <a:cubicBezTo>
                    <a:pt x="0" y="20"/>
                    <a:pt x="2" y="30"/>
                    <a:pt x="0" y="37"/>
                  </a:cubicBezTo>
                  <a:cubicBezTo>
                    <a:pt x="0" y="45"/>
                    <a:pt x="5" y="50"/>
                    <a:pt x="8" y="45"/>
                  </a:cubicBezTo>
                  <a:cubicBezTo>
                    <a:pt x="12" y="49"/>
                    <a:pt x="16" y="47"/>
                    <a:pt x="17" y="37"/>
                  </a:cubicBezTo>
                  <a:cubicBezTo>
                    <a:pt x="14" y="30"/>
                    <a:pt x="16" y="0"/>
                    <a:pt x="16" y="2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27">
              <a:extLst>
                <a:ext uri="{FF2B5EF4-FFF2-40B4-BE49-F238E27FC236}">
                  <a16:creationId xmlns:a16="http://schemas.microsoft.com/office/drawing/2014/main" id="{247CBC47-79FB-449C-87D4-402575386A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7" y="1975"/>
              <a:ext cx="3" cy="92"/>
            </a:xfrm>
            <a:custGeom>
              <a:avLst/>
              <a:gdLst>
                <a:gd name="T0" fmla="*/ 1 w 1"/>
                <a:gd name="T1" fmla="*/ 39 h 39"/>
                <a:gd name="T2" fmla="*/ 0 w 1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9">
                  <a:moveTo>
                    <a:pt x="1" y="39"/>
                  </a:moveTo>
                  <a:cubicBezTo>
                    <a:pt x="0" y="23"/>
                    <a:pt x="0" y="4"/>
                    <a:pt x="0" y="0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BD41498D-6A01-42DE-9832-182ACC8B74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6" y="1930"/>
              <a:ext cx="106" cy="80"/>
            </a:xfrm>
            <a:custGeom>
              <a:avLst/>
              <a:gdLst>
                <a:gd name="T0" fmla="*/ 0 w 45"/>
                <a:gd name="T1" fmla="*/ 0 h 34"/>
                <a:gd name="T2" fmla="*/ 45 w 45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34">
                  <a:moveTo>
                    <a:pt x="0" y="0"/>
                  </a:moveTo>
                  <a:cubicBezTo>
                    <a:pt x="2" y="33"/>
                    <a:pt x="27" y="32"/>
                    <a:pt x="45" y="34"/>
                  </a:cubicBezTo>
                </a:path>
              </a:pathLst>
            </a:custGeom>
            <a:noFill/>
            <a:ln w="63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" name="Freeform 396">
            <a:extLst>
              <a:ext uri="{FF2B5EF4-FFF2-40B4-BE49-F238E27FC236}">
                <a16:creationId xmlns:a16="http://schemas.microsoft.com/office/drawing/2014/main" id="{E94BAE4C-668B-4A83-B2F8-B4AF2285089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286791" y="887406"/>
            <a:ext cx="1140287" cy="1226505"/>
          </a:xfrm>
          <a:custGeom>
            <a:avLst/>
            <a:gdLst>
              <a:gd name="T0" fmla="*/ 286 w 531"/>
              <a:gd name="T1" fmla="*/ 446 h 566"/>
              <a:gd name="T2" fmla="*/ 283 w 531"/>
              <a:gd name="T3" fmla="*/ 399 h 566"/>
              <a:gd name="T4" fmla="*/ 272 w 531"/>
              <a:gd name="T5" fmla="*/ 389 h 566"/>
              <a:gd name="T6" fmla="*/ 242 w 531"/>
              <a:gd name="T7" fmla="*/ 337 h 566"/>
              <a:gd name="T8" fmla="*/ 215 w 531"/>
              <a:gd name="T9" fmla="*/ 340 h 566"/>
              <a:gd name="T10" fmla="*/ 147 w 531"/>
              <a:gd name="T11" fmla="*/ 340 h 566"/>
              <a:gd name="T12" fmla="*/ 107 w 531"/>
              <a:gd name="T13" fmla="*/ 313 h 566"/>
              <a:gd name="T14" fmla="*/ 81 w 531"/>
              <a:gd name="T15" fmla="*/ 296 h 566"/>
              <a:gd name="T16" fmla="*/ 26 w 531"/>
              <a:gd name="T17" fmla="*/ 266 h 566"/>
              <a:gd name="T18" fmla="*/ 4 w 531"/>
              <a:gd name="T19" fmla="*/ 237 h 566"/>
              <a:gd name="T20" fmla="*/ 0 w 531"/>
              <a:gd name="T21" fmla="*/ 201 h 566"/>
              <a:gd name="T22" fmla="*/ 8 w 531"/>
              <a:gd name="T23" fmla="*/ 161 h 566"/>
              <a:gd name="T24" fmla="*/ 14 w 531"/>
              <a:gd name="T25" fmla="*/ 144 h 566"/>
              <a:gd name="T26" fmla="*/ 23 w 531"/>
              <a:gd name="T27" fmla="*/ 123 h 566"/>
              <a:gd name="T28" fmla="*/ 90 w 531"/>
              <a:gd name="T29" fmla="*/ 54 h 566"/>
              <a:gd name="T30" fmla="*/ 117 w 531"/>
              <a:gd name="T31" fmla="*/ 39 h 566"/>
              <a:gd name="T32" fmla="*/ 138 w 531"/>
              <a:gd name="T33" fmla="*/ 29 h 566"/>
              <a:gd name="T34" fmla="*/ 203 w 531"/>
              <a:gd name="T35" fmla="*/ 7 h 566"/>
              <a:gd name="T36" fmla="*/ 231 w 531"/>
              <a:gd name="T37" fmla="*/ 5 h 566"/>
              <a:gd name="T38" fmla="*/ 263 w 531"/>
              <a:gd name="T39" fmla="*/ 4 h 566"/>
              <a:gd name="T40" fmla="*/ 299 w 531"/>
              <a:gd name="T41" fmla="*/ 8 h 566"/>
              <a:gd name="T42" fmla="*/ 330 w 531"/>
              <a:gd name="T43" fmla="*/ 6 h 566"/>
              <a:gd name="T44" fmla="*/ 377 w 531"/>
              <a:gd name="T45" fmla="*/ 21 h 566"/>
              <a:gd name="T46" fmla="*/ 401 w 531"/>
              <a:gd name="T47" fmla="*/ 35 h 566"/>
              <a:gd name="T48" fmla="*/ 426 w 531"/>
              <a:gd name="T49" fmla="*/ 48 h 566"/>
              <a:gd name="T50" fmla="*/ 467 w 531"/>
              <a:gd name="T51" fmla="*/ 80 h 566"/>
              <a:gd name="T52" fmla="*/ 484 w 531"/>
              <a:gd name="T53" fmla="*/ 99 h 566"/>
              <a:gd name="T54" fmla="*/ 497 w 531"/>
              <a:gd name="T55" fmla="*/ 132 h 566"/>
              <a:gd name="T56" fmla="*/ 512 w 531"/>
              <a:gd name="T57" fmla="*/ 155 h 566"/>
              <a:gd name="T58" fmla="*/ 526 w 531"/>
              <a:gd name="T59" fmla="*/ 200 h 566"/>
              <a:gd name="T60" fmla="*/ 495 w 531"/>
              <a:gd name="T61" fmla="*/ 288 h 566"/>
              <a:gd name="T62" fmla="*/ 481 w 531"/>
              <a:gd name="T63" fmla="*/ 298 h 566"/>
              <a:gd name="T64" fmla="*/ 501 w 531"/>
              <a:gd name="T65" fmla="*/ 336 h 566"/>
              <a:gd name="T66" fmla="*/ 486 w 531"/>
              <a:gd name="T67" fmla="*/ 369 h 566"/>
              <a:gd name="T68" fmla="*/ 464 w 531"/>
              <a:gd name="T69" fmla="*/ 389 h 566"/>
              <a:gd name="T70" fmla="*/ 441 w 531"/>
              <a:gd name="T71" fmla="*/ 403 h 566"/>
              <a:gd name="T72" fmla="*/ 415 w 531"/>
              <a:gd name="T73" fmla="*/ 411 h 566"/>
              <a:gd name="T74" fmla="*/ 392 w 531"/>
              <a:gd name="T75" fmla="*/ 417 h 566"/>
              <a:gd name="T76" fmla="*/ 366 w 531"/>
              <a:gd name="T77" fmla="*/ 407 h 566"/>
              <a:gd name="T78" fmla="*/ 354 w 531"/>
              <a:gd name="T79" fmla="*/ 381 h 566"/>
              <a:gd name="T80" fmla="*/ 350 w 531"/>
              <a:gd name="T81" fmla="*/ 398 h 566"/>
              <a:gd name="T82" fmla="*/ 348 w 531"/>
              <a:gd name="T83" fmla="*/ 403 h 566"/>
              <a:gd name="T84" fmla="*/ 351 w 531"/>
              <a:gd name="T85" fmla="*/ 452 h 566"/>
              <a:gd name="T86" fmla="*/ 354 w 531"/>
              <a:gd name="T87" fmla="*/ 563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1" h="566">
                <a:moveTo>
                  <a:pt x="318" y="566"/>
                </a:moveTo>
                <a:cubicBezTo>
                  <a:pt x="315" y="553"/>
                  <a:pt x="308" y="511"/>
                  <a:pt x="303" y="491"/>
                </a:cubicBezTo>
                <a:cubicBezTo>
                  <a:pt x="298" y="470"/>
                  <a:pt x="290" y="457"/>
                  <a:pt x="286" y="446"/>
                </a:cubicBezTo>
                <a:cubicBezTo>
                  <a:pt x="282" y="435"/>
                  <a:pt x="277" y="431"/>
                  <a:pt x="276" y="425"/>
                </a:cubicBezTo>
                <a:cubicBezTo>
                  <a:pt x="274" y="419"/>
                  <a:pt x="276" y="414"/>
                  <a:pt x="277" y="409"/>
                </a:cubicBezTo>
                <a:cubicBezTo>
                  <a:pt x="278" y="405"/>
                  <a:pt x="281" y="402"/>
                  <a:pt x="283" y="399"/>
                </a:cubicBezTo>
                <a:cubicBezTo>
                  <a:pt x="285" y="396"/>
                  <a:pt x="289" y="394"/>
                  <a:pt x="289" y="393"/>
                </a:cubicBezTo>
                <a:cubicBezTo>
                  <a:pt x="289" y="392"/>
                  <a:pt x="286" y="394"/>
                  <a:pt x="284" y="393"/>
                </a:cubicBezTo>
                <a:cubicBezTo>
                  <a:pt x="281" y="392"/>
                  <a:pt x="277" y="392"/>
                  <a:pt x="272" y="389"/>
                </a:cubicBezTo>
                <a:cubicBezTo>
                  <a:pt x="268" y="386"/>
                  <a:pt x="260" y="380"/>
                  <a:pt x="256" y="372"/>
                </a:cubicBezTo>
                <a:cubicBezTo>
                  <a:pt x="251" y="365"/>
                  <a:pt x="245" y="354"/>
                  <a:pt x="243" y="345"/>
                </a:cubicBezTo>
                <a:cubicBezTo>
                  <a:pt x="243" y="342"/>
                  <a:pt x="242" y="340"/>
                  <a:pt x="242" y="337"/>
                </a:cubicBezTo>
                <a:cubicBezTo>
                  <a:pt x="242" y="338"/>
                  <a:pt x="242" y="338"/>
                  <a:pt x="242" y="338"/>
                </a:cubicBezTo>
                <a:cubicBezTo>
                  <a:pt x="240" y="338"/>
                  <a:pt x="238" y="336"/>
                  <a:pt x="234" y="336"/>
                </a:cubicBezTo>
                <a:cubicBezTo>
                  <a:pt x="230" y="337"/>
                  <a:pt x="222" y="339"/>
                  <a:pt x="215" y="340"/>
                </a:cubicBezTo>
                <a:cubicBezTo>
                  <a:pt x="209" y="341"/>
                  <a:pt x="202" y="343"/>
                  <a:pt x="194" y="344"/>
                </a:cubicBezTo>
                <a:cubicBezTo>
                  <a:pt x="187" y="345"/>
                  <a:pt x="178" y="346"/>
                  <a:pt x="171" y="346"/>
                </a:cubicBezTo>
                <a:cubicBezTo>
                  <a:pt x="163" y="345"/>
                  <a:pt x="153" y="343"/>
                  <a:pt x="147" y="340"/>
                </a:cubicBezTo>
                <a:cubicBezTo>
                  <a:pt x="142" y="338"/>
                  <a:pt x="141" y="332"/>
                  <a:pt x="137" y="329"/>
                </a:cubicBezTo>
                <a:cubicBezTo>
                  <a:pt x="134" y="326"/>
                  <a:pt x="131" y="324"/>
                  <a:pt x="126" y="322"/>
                </a:cubicBezTo>
                <a:cubicBezTo>
                  <a:pt x="121" y="319"/>
                  <a:pt x="112" y="317"/>
                  <a:pt x="107" y="313"/>
                </a:cubicBezTo>
                <a:cubicBezTo>
                  <a:pt x="102" y="309"/>
                  <a:pt x="99" y="300"/>
                  <a:pt x="97" y="297"/>
                </a:cubicBezTo>
                <a:cubicBezTo>
                  <a:pt x="91" y="297"/>
                  <a:pt x="91" y="297"/>
                  <a:pt x="91" y="297"/>
                </a:cubicBezTo>
                <a:cubicBezTo>
                  <a:pt x="88" y="297"/>
                  <a:pt x="84" y="297"/>
                  <a:pt x="81" y="296"/>
                </a:cubicBezTo>
                <a:cubicBezTo>
                  <a:pt x="67" y="295"/>
                  <a:pt x="52" y="288"/>
                  <a:pt x="44" y="284"/>
                </a:cubicBezTo>
                <a:cubicBezTo>
                  <a:pt x="35" y="280"/>
                  <a:pt x="32" y="275"/>
                  <a:pt x="29" y="272"/>
                </a:cubicBezTo>
                <a:cubicBezTo>
                  <a:pt x="26" y="269"/>
                  <a:pt x="27" y="267"/>
                  <a:pt x="26" y="266"/>
                </a:cubicBezTo>
                <a:cubicBezTo>
                  <a:pt x="25" y="264"/>
                  <a:pt x="23" y="265"/>
                  <a:pt x="20" y="262"/>
                </a:cubicBezTo>
                <a:cubicBezTo>
                  <a:pt x="17" y="259"/>
                  <a:pt x="10" y="250"/>
                  <a:pt x="7" y="245"/>
                </a:cubicBezTo>
                <a:cubicBezTo>
                  <a:pt x="5" y="241"/>
                  <a:pt x="5" y="242"/>
                  <a:pt x="4" y="237"/>
                </a:cubicBezTo>
                <a:cubicBezTo>
                  <a:pt x="3" y="232"/>
                  <a:pt x="1" y="220"/>
                  <a:pt x="1" y="215"/>
                </a:cubicBezTo>
                <a:cubicBezTo>
                  <a:pt x="0" y="210"/>
                  <a:pt x="2" y="208"/>
                  <a:pt x="2" y="206"/>
                </a:cubicBezTo>
                <a:cubicBezTo>
                  <a:pt x="2" y="204"/>
                  <a:pt x="0" y="205"/>
                  <a:pt x="0" y="201"/>
                </a:cubicBezTo>
                <a:cubicBezTo>
                  <a:pt x="0" y="197"/>
                  <a:pt x="0" y="188"/>
                  <a:pt x="0" y="182"/>
                </a:cubicBezTo>
                <a:cubicBezTo>
                  <a:pt x="1" y="176"/>
                  <a:pt x="2" y="169"/>
                  <a:pt x="3" y="166"/>
                </a:cubicBezTo>
                <a:cubicBezTo>
                  <a:pt x="5" y="162"/>
                  <a:pt x="7" y="163"/>
                  <a:pt x="8" y="161"/>
                </a:cubicBezTo>
                <a:cubicBezTo>
                  <a:pt x="9" y="160"/>
                  <a:pt x="7" y="159"/>
                  <a:pt x="8" y="157"/>
                </a:cubicBezTo>
                <a:cubicBezTo>
                  <a:pt x="8" y="155"/>
                  <a:pt x="9" y="151"/>
                  <a:pt x="10" y="149"/>
                </a:cubicBezTo>
                <a:cubicBezTo>
                  <a:pt x="11" y="147"/>
                  <a:pt x="13" y="147"/>
                  <a:pt x="14" y="144"/>
                </a:cubicBezTo>
                <a:cubicBezTo>
                  <a:pt x="15" y="142"/>
                  <a:pt x="14" y="138"/>
                  <a:pt x="15" y="135"/>
                </a:cubicBezTo>
                <a:cubicBezTo>
                  <a:pt x="17" y="133"/>
                  <a:pt x="21" y="132"/>
                  <a:pt x="22" y="130"/>
                </a:cubicBezTo>
                <a:cubicBezTo>
                  <a:pt x="23" y="128"/>
                  <a:pt x="21" y="127"/>
                  <a:pt x="23" y="123"/>
                </a:cubicBezTo>
                <a:cubicBezTo>
                  <a:pt x="26" y="119"/>
                  <a:pt x="29" y="113"/>
                  <a:pt x="37" y="104"/>
                </a:cubicBezTo>
                <a:cubicBezTo>
                  <a:pt x="45" y="95"/>
                  <a:pt x="64" y="77"/>
                  <a:pt x="72" y="68"/>
                </a:cubicBezTo>
                <a:cubicBezTo>
                  <a:pt x="81" y="60"/>
                  <a:pt x="85" y="57"/>
                  <a:pt x="90" y="54"/>
                </a:cubicBezTo>
                <a:cubicBezTo>
                  <a:pt x="96" y="51"/>
                  <a:pt x="101" y="48"/>
                  <a:pt x="105" y="47"/>
                </a:cubicBezTo>
                <a:cubicBezTo>
                  <a:pt x="108" y="46"/>
                  <a:pt x="108" y="49"/>
                  <a:pt x="110" y="48"/>
                </a:cubicBezTo>
                <a:cubicBezTo>
                  <a:pt x="112" y="47"/>
                  <a:pt x="114" y="42"/>
                  <a:pt x="117" y="39"/>
                </a:cubicBezTo>
                <a:cubicBezTo>
                  <a:pt x="120" y="36"/>
                  <a:pt x="128" y="33"/>
                  <a:pt x="131" y="32"/>
                </a:cubicBezTo>
                <a:cubicBezTo>
                  <a:pt x="134" y="32"/>
                  <a:pt x="134" y="35"/>
                  <a:pt x="135" y="34"/>
                </a:cubicBezTo>
                <a:cubicBezTo>
                  <a:pt x="136" y="33"/>
                  <a:pt x="136" y="30"/>
                  <a:pt x="138" y="29"/>
                </a:cubicBezTo>
                <a:cubicBezTo>
                  <a:pt x="141" y="27"/>
                  <a:pt x="145" y="26"/>
                  <a:pt x="152" y="24"/>
                </a:cubicBezTo>
                <a:cubicBezTo>
                  <a:pt x="158" y="22"/>
                  <a:pt x="170" y="17"/>
                  <a:pt x="179" y="14"/>
                </a:cubicBezTo>
                <a:cubicBezTo>
                  <a:pt x="187" y="11"/>
                  <a:pt x="198" y="8"/>
                  <a:pt x="203" y="7"/>
                </a:cubicBezTo>
                <a:cubicBezTo>
                  <a:pt x="209" y="6"/>
                  <a:pt x="209" y="7"/>
                  <a:pt x="211" y="8"/>
                </a:cubicBezTo>
                <a:cubicBezTo>
                  <a:pt x="213" y="8"/>
                  <a:pt x="213" y="10"/>
                  <a:pt x="217" y="10"/>
                </a:cubicBezTo>
                <a:cubicBezTo>
                  <a:pt x="220" y="9"/>
                  <a:pt x="225" y="5"/>
                  <a:pt x="231" y="5"/>
                </a:cubicBezTo>
                <a:cubicBezTo>
                  <a:pt x="236" y="5"/>
                  <a:pt x="245" y="8"/>
                  <a:pt x="248" y="8"/>
                </a:cubicBezTo>
                <a:cubicBezTo>
                  <a:pt x="251" y="8"/>
                  <a:pt x="249" y="5"/>
                  <a:pt x="251" y="5"/>
                </a:cubicBezTo>
                <a:cubicBezTo>
                  <a:pt x="254" y="4"/>
                  <a:pt x="258" y="5"/>
                  <a:pt x="263" y="4"/>
                </a:cubicBezTo>
                <a:cubicBezTo>
                  <a:pt x="267" y="3"/>
                  <a:pt x="272" y="0"/>
                  <a:pt x="278" y="0"/>
                </a:cubicBezTo>
                <a:cubicBezTo>
                  <a:pt x="283" y="0"/>
                  <a:pt x="290" y="3"/>
                  <a:pt x="294" y="5"/>
                </a:cubicBezTo>
                <a:cubicBezTo>
                  <a:pt x="297" y="6"/>
                  <a:pt x="296" y="8"/>
                  <a:pt x="299" y="8"/>
                </a:cubicBezTo>
                <a:cubicBezTo>
                  <a:pt x="302" y="8"/>
                  <a:pt x="306" y="6"/>
                  <a:pt x="310" y="6"/>
                </a:cubicBezTo>
                <a:cubicBezTo>
                  <a:pt x="313" y="6"/>
                  <a:pt x="317" y="8"/>
                  <a:pt x="321" y="8"/>
                </a:cubicBezTo>
                <a:cubicBezTo>
                  <a:pt x="324" y="8"/>
                  <a:pt x="327" y="6"/>
                  <a:pt x="330" y="6"/>
                </a:cubicBezTo>
                <a:cubicBezTo>
                  <a:pt x="334" y="5"/>
                  <a:pt x="337" y="5"/>
                  <a:pt x="342" y="6"/>
                </a:cubicBezTo>
                <a:cubicBezTo>
                  <a:pt x="347" y="8"/>
                  <a:pt x="355" y="11"/>
                  <a:pt x="361" y="14"/>
                </a:cubicBezTo>
                <a:cubicBezTo>
                  <a:pt x="367" y="16"/>
                  <a:pt x="373" y="20"/>
                  <a:pt x="377" y="21"/>
                </a:cubicBezTo>
                <a:cubicBezTo>
                  <a:pt x="382" y="23"/>
                  <a:pt x="384" y="21"/>
                  <a:pt x="387" y="22"/>
                </a:cubicBezTo>
                <a:cubicBezTo>
                  <a:pt x="390" y="23"/>
                  <a:pt x="394" y="25"/>
                  <a:pt x="397" y="27"/>
                </a:cubicBezTo>
                <a:cubicBezTo>
                  <a:pt x="400" y="29"/>
                  <a:pt x="400" y="34"/>
                  <a:pt x="401" y="35"/>
                </a:cubicBezTo>
                <a:cubicBezTo>
                  <a:pt x="404" y="36"/>
                  <a:pt x="407" y="33"/>
                  <a:pt x="410" y="35"/>
                </a:cubicBezTo>
                <a:cubicBezTo>
                  <a:pt x="413" y="37"/>
                  <a:pt x="417" y="44"/>
                  <a:pt x="419" y="46"/>
                </a:cubicBezTo>
                <a:cubicBezTo>
                  <a:pt x="421" y="48"/>
                  <a:pt x="422" y="47"/>
                  <a:pt x="426" y="48"/>
                </a:cubicBezTo>
                <a:cubicBezTo>
                  <a:pt x="429" y="50"/>
                  <a:pt x="436" y="54"/>
                  <a:pt x="440" y="56"/>
                </a:cubicBezTo>
                <a:cubicBezTo>
                  <a:pt x="445" y="59"/>
                  <a:pt x="449" y="61"/>
                  <a:pt x="454" y="65"/>
                </a:cubicBezTo>
                <a:cubicBezTo>
                  <a:pt x="458" y="69"/>
                  <a:pt x="464" y="76"/>
                  <a:pt x="467" y="80"/>
                </a:cubicBezTo>
                <a:cubicBezTo>
                  <a:pt x="470" y="84"/>
                  <a:pt x="471" y="89"/>
                  <a:pt x="472" y="91"/>
                </a:cubicBezTo>
                <a:cubicBezTo>
                  <a:pt x="474" y="93"/>
                  <a:pt x="476" y="92"/>
                  <a:pt x="478" y="93"/>
                </a:cubicBezTo>
                <a:cubicBezTo>
                  <a:pt x="480" y="95"/>
                  <a:pt x="481" y="96"/>
                  <a:pt x="484" y="99"/>
                </a:cubicBezTo>
                <a:cubicBezTo>
                  <a:pt x="486" y="102"/>
                  <a:pt x="490" y="107"/>
                  <a:pt x="491" y="112"/>
                </a:cubicBezTo>
                <a:cubicBezTo>
                  <a:pt x="492" y="116"/>
                  <a:pt x="490" y="124"/>
                  <a:pt x="491" y="127"/>
                </a:cubicBezTo>
                <a:cubicBezTo>
                  <a:pt x="492" y="131"/>
                  <a:pt x="496" y="130"/>
                  <a:pt x="497" y="132"/>
                </a:cubicBezTo>
                <a:cubicBezTo>
                  <a:pt x="498" y="134"/>
                  <a:pt x="498" y="136"/>
                  <a:pt x="500" y="139"/>
                </a:cubicBezTo>
                <a:cubicBezTo>
                  <a:pt x="501" y="142"/>
                  <a:pt x="503" y="148"/>
                  <a:pt x="505" y="151"/>
                </a:cubicBezTo>
                <a:cubicBezTo>
                  <a:pt x="507" y="154"/>
                  <a:pt x="509" y="150"/>
                  <a:pt x="512" y="155"/>
                </a:cubicBezTo>
                <a:cubicBezTo>
                  <a:pt x="515" y="160"/>
                  <a:pt x="522" y="175"/>
                  <a:pt x="523" y="182"/>
                </a:cubicBezTo>
                <a:cubicBezTo>
                  <a:pt x="525" y="188"/>
                  <a:pt x="522" y="188"/>
                  <a:pt x="522" y="191"/>
                </a:cubicBezTo>
                <a:cubicBezTo>
                  <a:pt x="522" y="194"/>
                  <a:pt x="525" y="191"/>
                  <a:pt x="526" y="200"/>
                </a:cubicBezTo>
                <a:cubicBezTo>
                  <a:pt x="527" y="208"/>
                  <a:pt x="531" y="228"/>
                  <a:pt x="530" y="241"/>
                </a:cubicBezTo>
                <a:cubicBezTo>
                  <a:pt x="528" y="255"/>
                  <a:pt x="521" y="272"/>
                  <a:pt x="515" y="280"/>
                </a:cubicBezTo>
                <a:cubicBezTo>
                  <a:pt x="509" y="288"/>
                  <a:pt x="500" y="286"/>
                  <a:pt x="495" y="288"/>
                </a:cubicBezTo>
                <a:cubicBezTo>
                  <a:pt x="490" y="291"/>
                  <a:pt x="489" y="295"/>
                  <a:pt x="486" y="296"/>
                </a:cubicBezTo>
                <a:cubicBezTo>
                  <a:pt x="484" y="298"/>
                  <a:pt x="484" y="298"/>
                  <a:pt x="482" y="298"/>
                </a:cubicBezTo>
                <a:cubicBezTo>
                  <a:pt x="481" y="298"/>
                  <a:pt x="481" y="298"/>
                  <a:pt x="481" y="298"/>
                </a:cubicBezTo>
                <a:cubicBezTo>
                  <a:pt x="485" y="302"/>
                  <a:pt x="492" y="310"/>
                  <a:pt x="494" y="314"/>
                </a:cubicBezTo>
                <a:cubicBezTo>
                  <a:pt x="497" y="318"/>
                  <a:pt x="496" y="320"/>
                  <a:pt x="497" y="324"/>
                </a:cubicBezTo>
                <a:cubicBezTo>
                  <a:pt x="498" y="327"/>
                  <a:pt x="501" y="331"/>
                  <a:pt x="501" y="336"/>
                </a:cubicBezTo>
                <a:cubicBezTo>
                  <a:pt x="501" y="341"/>
                  <a:pt x="496" y="348"/>
                  <a:pt x="495" y="352"/>
                </a:cubicBezTo>
                <a:cubicBezTo>
                  <a:pt x="494" y="356"/>
                  <a:pt x="495" y="358"/>
                  <a:pt x="493" y="361"/>
                </a:cubicBezTo>
                <a:cubicBezTo>
                  <a:pt x="492" y="364"/>
                  <a:pt x="489" y="366"/>
                  <a:pt x="486" y="369"/>
                </a:cubicBezTo>
                <a:cubicBezTo>
                  <a:pt x="483" y="372"/>
                  <a:pt x="480" y="377"/>
                  <a:pt x="478" y="379"/>
                </a:cubicBezTo>
                <a:cubicBezTo>
                  <a:pt x="475" y="381"/>
                  <a:pt x="471" y="382"/>
                  <a:pt x="469" y="383"/>
                </a:cubicBezTo>
                <a:cubicBezTo>
                  <a:pt x="467" y="385"/>
                  <a:pt x="466" y="387"/>
                  <a:pt x="464" y="389"/>
                </a:cubicBezTo>
                <a:cubicBezTo>
                  <a:pt x="461" y="391"/>
                  <a:pt x="457" y="393"/>
                  <a:pt x="455" y="394"/>
                </a:cubicBezTo>
                <a:cubicBezTo>
                  <a:pt x="452" y="395"/>
                  <a:pt x="450" y="396"/>
                  <a:pt x="447" y="398"/>
                </a:cubicBezTo>
                <a:cubicBezTo>
                  <a:pt x="445" y="399"/>
                  <a:pt x="443" y="402"/>
                  <a:pt x="441" y="403"/>
                </a:cubicBezTo>
                <a:cubicBezTo>
                  <a:pt x="438" y="404"/>
                  <a:pt x="436" y="404"/>
                  <a:pt x="433" y="405"/>
                </a:cubicBezTo>
                <a:cubicBezTo>
                  <a:pt x="429" y="406"/>
                  <a:pt x="424" y="408"/>
                  <a:pt x="421" y="409"/>
                </a:cubicBezTo>
                <a:cubicBezTo>
                  <a:pt x="418" y="410"/>
                  <a:pt x="418" y="410"/>
                  <a:pt x="415" y="411"/>
                </a:cubicBezTo>
                <a:cubicBezTo>
                  <a:pt x="413" y="412"/>
                  <a:pt x="409" y="414"/>
                  <a:pt x="406" y="415"/>
                </a:cubicBezTo>
                <a:cubicBezTo>
                  <a:pt x="403" y="416"/>
                  <a:pt x="402" y="417"/>
                  <a:pt x="400" y="418"/>
                </a:cubicBezTo>
                <a:cubicBezTo>
                  <a:pt x="397" y="418"/>
                  <a:pt x="394" y="417"/>
                  <a:pt x="392" y="417"/>
                </a:cubicBezTo>
                <a:cubicBezTo>
                  <a:pt x="390" y="417"/>
                  <a:pt x="388" y="417"/>
                  <a:pt x="385" y="416"/>
                </a:cubicBezTo>
                <a:cubicBezTo>
                  <a:pt x="382" y="415"/>
                  <a:pt x="377" y="415"/>
                  <a:pt x="373" y="414"/>
                </a:cubicBezTo>
                <a:cubicBezTo>
                  <a:pt x="370" y="412"/>
                  <a:pt x="368" y="410"/>
                  <a:pt x="366" y="407"/>
                </a:cubicBezTo>
                <a:cubicBezTo>
                  <a:pt x="363" y="405"/>
                  <a:pt x="360" y="400"/>
                  <a:pt x="358" y="398"/>
                </a:cubicBezTo>
                <a:cubicBezTo>
                  <a:pt x="357" y="395"/>
                  <a:pt x="356" y="393"/>
                  <a:pt x="355" y="391"/>
                </a:cubicBezTo>
                <a:cubicBezTo>
                  <a:pt x="354" y="388"/>
                  <a:pt x="354" y="382"/>
                  <a:pt x="354" y="381"/>
                </a:cubicBezTo>
                <a:cubicBezTo>
                  <a:pt x="354" y="380"/>
                  <a:pt x="354" y="382"/>
                  <a:pt x="354" y="382"/>
                </a:cubicBezTo>
                <a:cubicBezTo>
                  <a:pt x="354" y="380"/>
                  <a:pt x="354" y="380"/>
                  <a:pt x="354" y="380"/>
                </a:cubicBezTo>
                <a:cubicBezTo>
                  <a:pt x="353" y="387"/>
                  <a:pt x="351" y="397"/>
                  <a:pt x="350" y="398"/>
                </a:cubicBezTo>
                <a:cubicBezTo>
                  <a:pt x="348" y="397"/>
                  <a:pt x="348" y="397"/>
                  <a:pt x="348" y="397"/>
                </a:cubicBezTo>
                <a:cubicBezTo>
                  <a:pt x="348" y="398"/>
                  <a:pt x="347" y="399"/>
                  <a:pt x="347" y="400"/>
                </a:cubicBezTo>
                <a:cubicBezTo>
                  <a:pt x="347" y="401"/>
                  <a:pt x="348" y="403"/>
                  <a:pt x="348" y="403"/>
                </a:cubicBezTo>
                <a:cubicBezTo>
                  <a:pt x="349" y="402"/>
                  <a:pt x="349" y="402"/>
                  <a:pt x="349" y="402"/>
                </a:cubicBezTo>
                <a:cubicBezTo>
                  <a:pt x="350" y="402"/>
                  <a:pt x="350" y="403"/>
                  <a:pt x="351" y="405"/>
                </a:cubicBezTo>
                <a:cubicBezTo>
                  <a:pt x="352" y="412"/>
                  <a:pt x="351" y="440"/>
                  <a:pt x="351" y="452"/>
                </a:cubicBezTo>
                <a:cubicBezTo>
                  <a:pt x="351" y="465"/>
                  <a:pt x="351" y="468"/>
                  <a:pt x="351" y="480"/>
                </a:cubicBezTo>
                <a:cubicBezTo>
                  <a:pt x="352" y="493"/>
                  <a:pt x="352" y="513"/>
                  <a:pt x="353" y="527"/>
                </a:cubicBezTo>
                <a:cubicBezTo>
                  <a:pt x="354" y="541"/>
                  <a:pt x="354" y="555"/>
                  <a:pt x="354" y="563"/>
                </a:cubicBezTo>
              </a:path>
            </a:pathLst>
          </a:custGeom>
          <a:solidFill>
            <a:srgbClr val="FFDAB9"/>
          </a:solidFill>
          <a:ln w="6350" cap="rnd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5" name="Content Placeholder 144" descr="A close up of a logo&#10;&#10;Description automatically generated">
            <a:extLst>
              <a:ext uri="{FF2B5EF4-FFF2-40B4-BE49-F238E27FC236}">
                <a16:creationId xmlns:a16="http://schemas.microsoft.com/office/drawing/2014/main" id="{78AED25F-CEB3-4B91-A048-0710451E4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92" y="3015208"/>
            <a:ext cx="508621" cy="592097"/>
          </a:xfr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D638E33A-266D-49A1-BE3A-4367953D6B3C}"/>
              </a:ext>
            </a:extLst>
          </p:cNvPr>
          <p:cNvSpPr txBox="1"/>
          <p:nvPr/>
        </p:nvSpPr>
        <p:spPr>
          <a:xfrm>
            <a:off x="4193155" y="1053758"/>
            <a:ext cx="2918028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Exhaustion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Lack of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Difficulty to concentrate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Headache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Sleeplessness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Irritability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Behavioral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Eating disorders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6352811-3CD3-4A24-B0FA-7BE8F27EF087}"/>
              </a:ext>
            </a:extLst>
          </p:cNvPr>
          <p:cNvSpPr txBox="1"/>
          <p:nvPr/>
        </p:nvSpPr>
        <p:spPr>
          <a:xfrm>
            <a:off x="4193155" y="4247422"/>
            <a:ext cx="291802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Muscular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Backache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A9F01C1-EAB0-49D0-B1C2-99C5871B0DC1}"/>
              </a:ext>
            </a:extLst>
          </p:cNvPr>
          <p:cNvSpPr txBox="1"/>
          <p:nvPr/>
        </p:nvSpPr>
        <p:spPr>
          <a:xfrm>
            <a:off x="4193154" y="4948096"/>
            <a:ext cx="29180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High blood pressure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751CDA5-4AAA-4FAE-BCC7-AC5E59F2904E}"/>
              </a:ext>
            </a:extLst>
          </p:cNvPr>
          <p:cNvSpPr txBox="1"/>
          <p:nvPr/>
        </p:nvSpPr>
        <p:spPr>
          <a:xfrm>
            <a:off x="4193154" y="6090466"/>
            <a:ext cx="29180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Sexual disfunction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016E554-DCFC-43CF-9B2B-02BB5F5D9A7D}"/>
              </a:ext>
            </a:extLst>
          </p:cNvPr>
          <p:cNvSpPr txBox="1"/>
          <p:nvPr/>
        </p:nvSpPr>
        <p:spPr>
          <a:xfrm>
            <a:off x="4193154" y="5371771"/>
            <a:ext cx="28976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Change of appetite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Indigestion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C250C-1C21-4AC2-ABD8-819A1AA3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294" y="5150908"/>
            <a:ext cx="619194" cy="379997"/>
          </a:xfrm>
          <a:prstGeom prst="rect">
            <a:avLst/>
          </a:prstGeom>
        </p:spPr>
      </p:pic>
      <p:pic>
        <p:nvPicPr>
          <p:cNvPr id="6" name="Picture 5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7ED503D4-3A1A-4FAD-8548-5B337E09C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58" y="2624423"/>
            <a:ext cx="303951" cy="28495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2202EC-C05A-4552-8490-EC45CBCDB513}"/>
              </a:ext>
            </a:extLst>
          </p:cNvPr>
          <p:cNvSpPr/>
          <p:nvPr/>
        </p:nvSpPr>
        <p:spPr>
          <a:xfrm>
            <a:off x="1096778" y="3600631"/>
            <a:ext cx="1674689" cy="1444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Stress system: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Neuro-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Endocrine-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Immune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complex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F867A0-A02A-45A5-A159-A3F1285A0B74}"/>
              </a:ext>
            </a:extLst>
          </p:cNvPr>
          <p:cNvSpPr txBox="1">
            <a:spLocks/>
          </p:cNvSpPr>
          <p:nvPr/>
        </p:nvSpPr>
        <p:spPr>
          <a:xfrm>
            <a:off x="65373" y="182318"/>
            <a:ext cx="1521664" cy="78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Stress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1CD711B9-9CDE-4C45-B10F-7946459FC370}"/>
              </a:ext>
            </a:extLst>
          </p:cNvPr>
          <p:cNvSpPr/>
          <p:nvPr/>
        </p:nvSpPr>
        <p:spPr>
          <a:xfrm>
            <a:off x="815942" y="801488"/>
            <a:ext cx="395954" cy="36168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EF051D-B0D7-4FF5-95F3-7489F8F7E522}"/>
              </a:ext>
            </a:extLst>
          </p:cNvPr>
          <p:cNvSpPr/>
          <p:nvPr/>
        </p:nvSpPr>
        <p:spPr>
          <a:xfrm>
            <a:off x="7094018" y="2228981"/>
            <a:ext cx="2265739" cy="1152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Mental performance: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Attention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Memory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4741F15-2178-48A3-B121-556782D4370A}"/>
              </a:ext>
            </a:extLst>
          </p:cNvPr>
          <p:cNvSpPr/>
          <p:nvPr/>
        </p:nvSpPr>
        <p:spPr>
          <a:xfrm>
            <a:off x="9531311" y="2190691"/>
            <a:ext cx="2350859" cy="11524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Physical performance: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Working capacity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Precision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Recovery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7C95F1E-86A4-4F09-9808-2C3293657E90}"/>
              </a:ext>
            </a:extLst>
          </p:cNvPr>
          <p:cNvSpPr/>
          <p:nvPr/>
        </p:nvSpPr>
        <p:spPr>
          <a:xfrm>
            <a:off x="3402189" y="2766900"/>
            <a:ext cx="547611" cy="326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F3DB30-5208-4307-831F-99C366A83522}"/>
              </a:ext>
            </a:extLst>
          </p:cNvPr>
          <p:cNvSpPr/>
          <p:nvPr/>
        </p:nvSpPr>
        <p:spPr>
          <a:xfrm>
            <a:off x="8056006" y="887406"/>
            <a:ext cx="2599363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Cognitive functions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Endurance 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596C423-E863-495B-98E8-0CA2A316131C}"/>
              </a:ext>
            </a:extLst>
          </p:cNvPr>
          <p:cNvSpPr/>
          <p:nvPr/>
        </p:nvSpPr>
        <p:spPr>
          <a:xfrm>
            <a:off x="7189178" y="1284916"/>
            <a:ext cx="788833" cy="15608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3D5AC88-96B4-4FFE-B156-23227A4A2A10}"/>
              </a:ext>
            </a:extLst>
          </p:cNvPr>
          <p:cNvSpPr/>
          <p:nvPr/>
        </p:nvSpPr>
        <p:spPr>
          <a:xfrm rot="16200000">
            <a:off x="7995642" y="1248504"/>
            <a:ext cx="547611" cy="32627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4F4C0FA-7188-4765-9507-36D8CCC473F5}"/>
              </a:ext>
            </a:extLst>
          </p:cNvPr>
          <p:cNvSpPr/>
          <p:nvPr/>
        </p:nvSpPr>
        <p:spPr>
          <a:xfrm rot="16200000">
            <a:off x="7094852" y="2791624"/>
            <a:ext cx="547611" cy="3262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D4F657B-BDE7-4AB2-8F31-6C3F68CA322C}"/>
              </a:ext>
            </a:extLst>
          </p:cNvPr>
          <p:cNvSpPr/>
          <p:nvPr/>
        </p:nvSpPr>
        <p:spPr>
          <a:xfrm rot="16200000">
            <a:off x="9626791" y="2847467"/>
            <a:ext cx="547611" cy="32627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5AD88D-3ED1-462E-BB63-F89E4D4EADE7}"/>
              </a:ext>
            </a:extLst>
          </p:cNvPr>
          <p:cNvCxnSpPr/>
          <p:nvPr/>
        </p:nvCxnSpPr>
        <p:spPr>
          <a:xfrm flipH="1">
            <a:off x="8342616" y="1411642"/>
            <a:ext cx="359595" cy="70226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850A130-55CB-4CAB-9D72-A08C0D9653EB}"/>
              </a:ext>
            </a:extLst>
          </p:cNvPr>
          <p:cNvCxnSpPr>
            <a:cxnSpLocks/>
          </p:cNvCxnSpPr>
          <p:nvPr/>
        </p:nvCxnSpPr>
        <p:spPr>
          <a:xfrm>
            <a:off x="10013741" y="1579609"/>
            <a:ext cx="596643" cy="53300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746E6E6-04CC-4BA6-B4F9-9D7D9E37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665134" y="2766900"/>
            <a:ext cx="365792" cy="833730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47E8A1BD-D067-4EA7-B941-A80690D17E75}"/>
              </a:ext>
            </a:extLst>
          </p:cNvPr>
          <p:cNvSpPr/>
          <p:nvPr/>
        </p:nvSpPr>
        <p:spPr>
          <a:xfrm rot="16200000">
            <a:off x="6489100" y="6111993"/>
            <a:ext cx="339413" cy="3262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DDD3A93-AD58-443F-AC32-ED9E9FCA570D}"/>
              </a:ext>
            </a:extLst>
          </p:cNvPr>
          <p:cNvSpPr/>
          <p:nvPr/>
        </p:nvSpPr>
        <p:spPr>
          <a:xfrm>
            <a:off x="2427078" y="721226"/>
            <a:ext cx="1707658" cy="5620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Adaptogen</a:t>
            </a:r>
          </a:p>
        </p:txBody>
      </p:sp>
      <p:sp>
        <p:nvSpPr>
          <p:cNvPr id="42" name="Arrow: Circular 41">
            <a:extLst>
              <a:ext uri="{FF2B5EF4-FFF2-40B4-BE49-F238E27FC236}">
                <a16:creationId xmlns:a16="http://schemas.microsoft.com/office/drawing/2014/main" id="{FFBA15D1-FBBC-4B49-B219-4797E11768B7}"/>
              </a:ext>
            </a:extLst>
          </p:cNvPr>
          <p:cNvSpPr/>
          <p:nvPr/>
        </p:nvSpPr>
        <p:spPr>
          <a:xfrm rot="7666197">
            <a:off x="2547892" y="1208416"/>
            <a:ext cx="810307" cy="737847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362C2D0-14FC-4F2F-B8B9-B3BC5F8C6529}"/>
              </a:ext>
            </a:extLst>
          </p:cNvPr>
          <p:cNvSpPr/>
          <p:nvPr/>
        </p:nvSpPr>
        <p:spPr>
          <a:xfrm rot="5400000">
            <a:off x="6456915" y="1452864"/>
            <a:ext cx="1027245" cy="3262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FBE3AD4F-5870-4C0C-B603-904700F72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91" y="6011735"/>
            <a:ext cx="1320097" cy="3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6" grpId="0" animBg="1"/>
      <p:bldP spid="138" grpId="0" animBg="1"/>
      <p:bldP spid="139" grpId="0" animBg="1"/>
      <p:bldP spid="24" grpId="0"/>
      <p:bldP spid="7" grpId="0" animBg="1"/>
      <p:bldP spid="26" grpId="0" animBg="1"/>
      <p:bldP spid="27" grpId="0" animBg="1"/>
      <p:bldP spid="9" grpId="0" animBg="1"/>
      <p:bldP spid="10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069496-489E-419D-8EF1-1BBBB7A96939}"/>
              </a:ext>
            </a:extLst>
          </p:cNvPr>
          <p:cNvGraphicFramePr>
            <a:graphicFrameLocks noGrp="1"/>
          </p:cNvGraphicFramePr>
          <p:nvPr/>
        </p:nvGraphicFramePr>
        <p:xfrm>
          <a:off x="373495" y="1436688"/>
          <a:ext cx="11445009" cy="4796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32021">
                  <a:extLst>
                    <a:ext uri="{9D8B030D-6E8A-4147-A177-3AD203B41FA5}">
                      <a16:colId xmlns:a16="http://schemas.microsoft.com/office/drawing/2014/main" val="481360241"/>
                    </a:ext>
                  </a:extLst>
                </a:gridCol>
                <a:gridCol w="5212988">
                  <a:extLst>
                    <a:ext uri="{9D8B030D-6E8A-4147-A177-3AD203B41FA5}">
                      <a16:colId xmlns:a16="http://schemas.microsoft.com/office/drawing/2014/main" val="527575748"/>
                    </a:ext>
                  </a:extLst>
                </a:gridCol>
              </a:tblGrid>
              <a:tr h="45767">
                <a:tc>
                  <a:txBody>
                    <a:bodyPr/>
                    <a:lstStyle/>
                    <a:p>
                      <a:pPr marL="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Cellular function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/>
                </a:tc>
                <a:extLst>
                  <a:ext uri="{0D108BD9-81ED-4DB2-BD59-A6C34878D82A}">
                    <a16:rowId xmlns:a16="http://schemas.microsoft.com/office/drawing/2014/main" val="84727952"/>
                  </a:ext>
                </a:extLst>
              </a:tr>
              <a:tr h="1114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Cellular Compromise: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oxidative stress response of blood cells</a:t>
                      </a:r>
                      <a:endParaRPr lang="en-US" sz="20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degranulation of beta islet cells</a:t>
                      </a:r>
                      <a:endParaRPr lang="en-US" sz="20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damage of mitochondria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degeneration of hepatocytes</a:t>
                      </a:r>
                      <a:endParaRPr lang="en-US" sz="20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cytotoxicity of cytotoxic T cells</a:t>
                      </a: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fragmentation of photoreceptor outer segments</a:t>
                      </a:r>
                      <a:endParaRPr lang="en-US" sz="20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Symbol" panose="05050102010706020507" pitchFamily="18" charset="2"/>
                        <a:buChar char="-"/>
                      </a:pPr>
                      <a:r>
                        <a:rPr lang="en-GB" sz="2000" b="0" u="none" strike="noStrike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degeneration of retinal cone cells</a:t>
                      </a:r>
                      <a:endParaRPr lang="en-US" sz="2000" b="0" u="none" strike="noStrike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AIPL1, ALOX12, CDHR1, NGB3, GNLY, HLA-B, NCAM1, SERPINA1, ULBP3,XRCC5, </a:t>
                      </a: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77128"/>
                  </a:ext>
                </a:extLst>
              </a:tr>
              <a:tr h="194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Cell Signalling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PDE3A, MUC20, PDE4D, PDE11A, ESR1, CCKBR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65165"/>
                  </a:ext>
                </a:extLst>
              </a:tr>
              <a:tr h="194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DNA Replication, Recombination, and Repair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PARPBP, PDE3A, APLF, PDE4D ,PDE11A, XRCC5, AICDA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27289"/>
                  </a:ext>
                </a:extLst>
              </a:tr>
              <a:tr h="194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Nucleic Acid Metabolism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PFKFB1,MTNR1A,PDE3A,APOBEC2,TAAR1,PDE4D,PDE11A,AIPL1,ESR1,AICDA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452023"/>
                  </a:ext>
                </a:extLst>
              </a:tr>
              <a:tr h="147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Lipid Metabolism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NR4A3,RGS3,SLC27A2,AKR1D1,TNXB,SERPINA1,ALOX12,ESR1,CCKBR,CETP,NCAM1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675" marR="19671" marT="16337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07073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F17AFF9-49BC-4C07-85CD-A141E1CF9706}"/>
              </a:ext>
            </a:extLst>
          </p:cNvPr>
          <p:cNvSpPr txBox="1">
            <a:spLocks/>
          </p:cNvSpPr>
          <p:nvPr/>
        </p:nvSpPr>
        <p:spPr>
          <a:xfrm>
            <a:off x="373495" y="111125"/>
            <a:ext cx="113792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Main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cellular functions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most influenced (in terms of altered gene activity) by Rhodiola, Eleutherococcus, and Schisandra.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1564F7-E3B2-4EE6-9989-20ED24276096}"/>
              </a:ext>
            </a:extLst>
          </p:cNvPr>
          <p:cNvSpPr/>
          <p:nvPr/>
        </p:nvSpPr>
        <p:spPr>
          <a:xfrm>
            <a:off x="6810573" y="6377543"/>
            <a:ext cx="494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Panossian 2017, Ann. N.Y. Acad. Sci. 1401(1):49-64.</a:t>
            </a:r>
          </a:p>
        </p:txBody>
      </p:sp>
    </p:spTree>
    <p:extLst>
      <p:ext uri="{BB962C8B-B14F-4D97-AF65-F5344CB8AC3E}">
        <p14:creationId xmlns:p14="http://schemas.microsoft.com/office/powerpoint/2010/main" val="2786910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F601-3617-4F29-B0D8-165B14F8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82" y="378773"/>
            <a:ext cx="10515600" cy="96234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The most significantly affected </a:t>
            </a:r>
            <a:r>
              <a:rPr lang="en-US" sz="3600" dirty="0">
                <a:solidFill>
                  <a:srgbClr val="FF0000"/>
                </a:solidFill>
              </a:rPr>
              <a:t>canonical pathways and gene targets</a:t>
            </a:r>
            <a:r>
              <a:rPr lang="en-US" sz="3600" dirty="0">
                <a:solidFill>
                  <a:srgbClr val="00B0F0"/>
                </a:solidFill>
              </a:rPr>
              <a:t> that are responsive (in-vitro) to adaptogen therapy </a:t>
            </a:r>
            <a:r>
              <a:rPr lang="en-US" dirty="0"/>
              <a:t>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662BAA-84DE-424A-A1C3-AA20B88FEE24}"/>
              </a:ext>
            </a:extLst>
          </p:cNvPr>
          <p:cNvGraphicFramePr>
            <a:graphicFrameLocks noGrp="1"/>
          </p:cNvGraphicFramePr>
          <p:nvPr/>
        </p:nvGraphicFramePr>
        <p:xfrm>
          <a:off x="418011" y="1341121"/>
          <a:ext cx="10587673" cy="4943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7817">
                  <a:extLst>
                    <a:ext uri="{9D8B030D-6E8A-4147-A177-3AD203B41FA5}">
                      <a16:colId xmlns:a16="http://schemas.microsoft.com/office/drawing/2014/main" val="189194354"/>
                    </a:ext>
                  </a:extLst>
                </a:gridCol>
                <a:gridCol w="3559856">
                  <a:extLst>
                    <a:ext uri="{9D8B030D-6E8A-4147-A177-3AD203B41FA5}">
                      <a16:colId xmlns:a16="http://schemas.microsoft.com/office/drawing/2014/main" val="3984514438"/>
                    </a:ext>
                  </a:extLst>
                </a:gridCol>
              </a:tblGrid>
              <a:tr h="170467">
                <a:tc>
                  <a:txBody>
                    <a:bodyPr/>
                    <a:lstStyle/>
                    <a:p>
                      <a:pPr marL="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Canonical Pathways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Genes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/>
                </a:tc>
                <a:extLst>
                  <a:ext uri="{0D108BD9-81ED-4DB2-BD59-A6C34878D82A}">
                    <a16:rowId xmlns:a16="http://schemas.microsoft.com/office/drawing/2014/main" val="2059139111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tRNA Splicing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PDE3A,PDE4D,PDE11A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425430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Protein Kinase 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PDE3A,HIST1H1T,CNGB3,PDE4D,PDE11A,PLCD4,DUSP21,TCF7L2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68760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FF0000"/>
                          </a:solidFill>
                          <a:effectLst/>
                        </a:rPr>
                        <a:t>G-Protein Coupled Receptor </a:t>
                      </a:r>
                      <a:r>
                        <a:rPr lang="en-GB" sz="1400" b="0" dirty="0" err="1">
                          <a:solidFill>
                            <a:srgbClr val="FF0000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PDE3A,TAAR1,PIK3C2G,PDE4D,PDE11A,AVPR1A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05905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Leptin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 in Obesity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PDE3A,PIK3C2G,PLCD4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48839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Cardiac β-adrenergic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PPP1R1A,PDE3A,PDE4D,PDE11A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75257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Relaxin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PDE3A,PIK3C2G,PDE4D,PDE11A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369030"/>
                  </a:ext>
                </a:extLst>
              </a:tr>
              <a:tr h="171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cAMP-mediated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PDE3A,TAAR1,CNGB3,PDE4D,PDE11A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306001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Salvage Pathways of Pyrimidine Nucleotides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</a:rPr>
                        <a:t>APOBEC2,AK9,AICDA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229247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Colorectal Cancer Metastasis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MMP8,TLR8,PIK3C2G,WNT16,TCF7L2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529881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Inositol Pyrophosphates Biosynthesis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PPIP5K1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40284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Airway Pathology in Chronic Obstructive Pulmonary Disease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MMP8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692309"/>
                  </a:ext>
                </a:extLst>
              </a:tr>
              <a:tr h="170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Axonal Guidance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Signaling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NTNG1,EPHB1,RGS3,MMP8,PIK3C2G,WNT16,PLCD4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79067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Superpathway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 of Inositol Phosphate Compounds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PPP1R1A,PIK3C2G,PPIP5K1,PLCD4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785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Sperm Motility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CNGB3,PDE4D,PLCD4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146532"/>
                  </a:ext>
                </a:extLst>
              </a:tr>
              <a:tr h="22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FF0000"/>
                          </a:solidFill>
                          <a:effectLst/>
                        </a:rPr>
                        <a:t>Telomere Extension by Telomerase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XRCC5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85600"/>
                  </a:ext>
                </a:extLst>
              </a:tr>
              <a:tr h="17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FF0000"/>
                          </a:solidFill>
                          <a:effectLst/>
                        </a:rPr>
                        <a:t>Melatonin Signalling and degradation 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</a:rPr>
                        <a:t>MTNR1A,PLCD4, UGT2A3,CYP4X1</a:t>
                      </a:r>
                      <a:endParaRPr lang="en-US" sz="1000" dirty="0">
                        <a:effectLst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01065"/>
                  </a:ext>
                </a:extLst>
              </a:tr>
              <a:tr h="331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Role of Osteoblasts, Osteoclasts and Chondrocytes in Rheumatoid Arthritis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MMP8,PIK3C2G,WNT16,TCF7L2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819873"/>
                  </a:ext>
                </a:extLst>
              </a:tr>
              <a:tr h="17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solidFill>
                            <a:srgbClr val="FF0000"/>
                          </a:solidFill>
                          <a:effectLst/>
                        </a:rPr>
                        <a:t>eNOS</a:t>
                      </a:r>
                      <a:r>
                        <a:rPr lang="en-GB" sz="1400" b="0" dirty="0">
                          <a:solidFill>
                            <a:srgbClr val="FF0000"/>
                          </a:solidFill>
                          <a:effectLst/>
                        </a:rPr>
                        <a:t> Signalling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PIK3C2G,CNGB3,ESR1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67" marR="22755" marT="18898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302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135E97F-AA25-44BC-9A2A-86BA6FBB8D33}"/>
              </a:ext>
            </a:extLst>
          </p:cNvPr>
          <p:cNvSpPr/>
          <p:nvPr/>
        </p:nvSpPr>
        <p:spPr>
          <a:xfrm>
            <a:off x="6793819" y="6357769"/>
            <a:ext cx="494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Panossian 2017, Ann. N.Y. Acad. Sci. 1401(1):49-64.</a:t>
            </a:r>
          </a:p>
        </p:txBody>
      </p:sp>
    </p:spTree>
    <p:extLst>
      <p:ext uri="{BB962C8B-B14F-4D97-AF65-F5344CB8AC3E}">
        <p14:creationId xmlns:p14="http://schemas.microsoft.com/office/powerpoint/2010/main" val="1638604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9D22-8DB5-4CAA-BCBE-2E384C51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48"/>
            <a:ext cx="10515600" cy="94116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00B0F0"/>
                </a:solidFill>
              </a:rPr>
              <a:t>Age associated </a:t>
            </a:r>
            <a:r>
              <a:rPr lang="en-US" sz="3100" dirty="0">
                <a:solidFill>
                  <a:srgbClr val="FF0000"/>
                </a:solidFill>
              </a:rPr>
              <a:t>disease</a:t>
            </a:r>
            <a:r>
              <a:rPr lang="en-US" sz="3100" dirty="0">
                <a:solidFill>
                  <a:srgbClr val="00B0F0"/>
                </a:solidFill>
              </a:rPr>
              <a:t>, and the</a:t>
            </a:r>
            <a:r>
              <a:rPr lang="en-US" sz="3100" dirty="0">
                <a:solidFill>
                  <a:srgbClr val="FF0000"/>
                </a:solidFill>
              </a:rPr>
              <a:t> genes</a:t>
            </a:r>
            <a:r>
              <a:rPr lang="en-US" sz="3100" dirty="0">
                <a:solidFill>
                  <a:srgbClr val="00B0F0"/>
                </a:solidFill>
              </a:rPr>
              <a:t> involved in their pathogenesis and progression, that are significantly </a:t>
            </a:r>
            <a:r>
              <a:rPr lang="en-US" sz="3100" dirty="0">
                <a:solidFill>
                  <a:srgbClr val="FF0000"/>
                </a:solidFill>
              </a:rPr>
              <a:t>deregulated by adaptogens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31E90F-937C-4536-8E79-C95D6CB243F3}"/>
              </a:ext>
            </a:extLst>
          </p:cNvPr>
          <p:cNvGraphicFramePr>
            <a:graphicFrameLocks noGrp="1"/>
          </p:cNvGraphicFramePr>
          <p:nvPr/>
        </p:nvGraphicFramePr>
        <p:xfrm>
          <a:off x="1077685" y="1216617"/>
          <a:ext cx="10276115" cy="526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3">
                  <a:extLst>
                    <a:ext uri="{9D8B030D-6E8A-4147-A177-3AD203B41FA5}">
                      <a16:colId xmlns:a16="http://schemas.microsoft.com/office/drawing/2014/main" val="1904390598"/>
                    </a:ext>
                  </a:extLst>
                </a:gridCol>
                <a:gridCol w="3675017">
                  <a:extLst>
                    <a:ext uri="{9D8B030D-6E8A-4147-A177-3AD203B41FA5}">
                      <a16:colId xmlns:a16="http://schemas.microsoft.com/office/drawing/2014/main" val="3059829063"/>
                    </a:ext>
                  </a:extLst>
                </a:gridCol>
                <a:gridCol w="4302035">
                  <a:extLst>
                    <a:ext uri="{9D8B030D-6E8A-4147-A177-3AD203B41FA5}">
                      <a16:colId xmlns:a16="http://schemas.microsoft.com/office/drawing/2014/main" val="2930407754"/>
                    </a:ext>
                  </a:extLst>
                </a:gridCol>
              </a:tblGrid>
              <a:tr h="230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Category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790" marR="32790" marT="16395" marB="163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Diseases 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Genes affected by adaptogens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790" marR="32790" marT="16395" marB="16395"/>
                </a:tc>
                <a:extLst>
                  <a:ext uri="{0D108BD9-81ED-4DB2-BD59-A6C34878D82A}">
                    <a16:rowId xmlns:a16="http://schemas.microsoft.com/office/drawing/2014/main" val="748744070"/>
                  </a:ext>
                </a:extLst>
              </a:tr>
              <a:tr h="12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Organismal Injury and Abnormalities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790" marR="32790" marT="16395" marB="163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physical disability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degeneration of retinal cone cells - inhibition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atrophy of gastric mucosa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hypoestrogenism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postmenopausal vulvar atrophy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nociception 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cone dystrophy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pelvic organ prolapse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PDE11A,PDE3A,PDE4D - all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AIPL1- down regulated,CNGB3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CCKBR- down 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ESR1- down 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ESR1б MTNR1A - down regulated,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KCNK10, PDE11A,PDE3A,PDE4D,SCN2B - all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CDHR1- down regulated,CNGB3 -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ESR1 - down regulated, SERPINA1 - - upregulated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4057093203"/>
                  </a:ext>
                </a:extLst>
              </a:tr>
              <a:tr h="769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Inflammatory and Pulmonary Disease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pulmonary emphysema- inhibition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bronchiectasis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chronic bronchitis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chronic obstructive pulmonary disease-inhibition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PDE11A,PDE3A,PDE4D,SERPINA1- all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PDE11A,PDE3A,PDE4D - all upregulated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MMP8,MTNR1A – both down 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PDE11A,PDE3A,PDE4D,SERPINA1- all upregulated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294427188"/>
                  </a:ext>
                </a:extLst>
              </a:tr>
              <a:tr h="484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Neurological and psychological Disease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790" marR="32790" marT="16395" marB="163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non 24 hour sleep-wake disorder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sleep-wake schedule disorder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MTNR1A - down regulated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PDE3A- upregulated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1574611504"/>
                  </a:ext>
                </a:extLst>
              </a:tr>
              <a:tr h="878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Cardiovascular Disease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ischemic cardiomyopathy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cholesteryl ester transfer protein deficiency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angina pectoris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cerebral small vessel disease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PDE11A,PDE3A,PDE4D,PPP1R1A - all upregulated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CETP - down regulated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PDE11A,PDE3A,PDE4D – all upregulated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PDE3A - unregulated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168214803"/>
                  </a:ext>
                </a:extLst>
              </a:tr>
              <a:tr h="334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Skeletal and Connective Tissue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osteochondrodysplasia</a:t>
                      </a:r>
                      <a:endParaRPr lang="en-US" sz="1400" dirty="0">
                        <a:effectLst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COL9A1 - down regulated, PDE4D -up regulated</a:t>
                      </a:r>
                      <a:endParaRPr lang="en-US" sz="1400" dirty="0">
                        <a:effectLst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1424707864"/>
                  </a:ext>
                </a:extLst>
              </a:tr>
              <a:tr h="250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Metabolic Disease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estrogen resistance</a:t>
                      </a:r>
                      <a:endParaRPr lang="en-US" sz="1400" dirty="0">
                        <a:effectLst/>
                      </a:endParaRPr>
                    </a:p>
                  </a:txBody>
                  <a:tcPr marL="24365" marR="15940" marT="88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ESR1 – down regulated </a:t>
                      </a:r>
                      <a:endParaRPr lang="en-US" sz="1400" dirty="0">
                        <a:effectLst/>
                      </a:endParaRPr>
                    </a:p>
                  </a:txBody>
                  <a:tcPr marL="24365" marR="15940" marT="8881" marB="0"/>
                </a:tc>
                <a:extLst>
                  <a:ext uri="{0D108BD9-81ED-4DB2-BD59-A6C34878D82A}">
                    <a16:rowId xmlns:a16="http://schemas.microsoft.com/office/drawing/2014/main" val="223376693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7279A8-9E1C-4F8F-AAEC-5CB8EEDBB741}"/>
              </a:ext>
            </a:extLst>
          </p:cNvPr>
          <p:cNvSpPr/>
          <p:nvPr/>
        </p:nvSpPr>
        <p:spPr>
          <a:xfrm>
            <a:off x="6767693" y="6492875"/>
            <a:ext cx="494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Panossian 2017, Ann. N.Y. Acad. Sci. 1401(1):49-64.</a:t>
            </a:r>
          </a:p>
        </p:txBody>
      </p:sp>
    </p:spTree>
    <p:extLst>
      <p:ext uri="{BB962C8B-B14F-4D97-AF65-F5344CB8AC3E}">
        <p14:creationId xmlns:p14="http://schemas.microsoft.com/office/powerpoint/2010/main" val="1425308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C819-0CD2-4CEF-BAC6-302B3DBC4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The effects of Rhodiola 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</a:rPr>
              <a:t>genes involved in regulating age-associated disorders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9879F4-6B35-4764-A552-6EE871B51938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519238"/>
          <a:ext cx="11153775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3775">
                  <a:extLst>
                    <a:ext uri="{9D8B030D-6E8A-4147-A177-3AD203B41FA5}">
                      <a16:colId xmlns:a16="http://schemas.microsoft.com/office/drawing/2014/main" val="754978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Inflammation – atherosclerosis –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40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Down regulation of CETP,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41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Deregulation of GPCR,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76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Neurodegeneration – impaired cognitive functions (learning, memory, abstract thinking, planning)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83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Down regulation of cAMP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60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Down regulation of ESR1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53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Upregulation of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serpine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761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Deregulation of GPCR,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04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Impaired apoptosis – Cancer –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56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Down regulation of ESR1, OLFM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20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Up regulation of IP3, PLC, DAG, PI3K,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NFkB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99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Deregulation of GPCR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510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Metabolic disorders and energy metabolism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81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Down regulation of cAMP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6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Inhibition of ATP metabolism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621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5411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n-lt"/>
              </a:rPr>
              <a:t>Conclusions</a:t>
            </a:r>
            <a:endParaRPr lang="sv-SE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903363"/>
            <a:ext cx="10672758" cy="3402314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Stress response and adaptation to environmental challenge are multistep processes that involve intracellular and extracellular signaling pathways at all levels of stress regulation. </a:t>
            </a:r>
          </a:p>
          <a:p>
            <a:r>
              <a:rPr lang="en-US" sz="3000" dirty="0">
                <a:solidFill>
                  <a:srgbClr val="000000"/>
                </a:solidFill>
              </a:rPr>
              <a:t>Adaptogens are stress-response modifiers and have many molecular targets.</a:t>
            </a:r>
          </a:p>
          <a:p>
            <a:r>
              <a:rPr lang="en-US" sz="3000" dirty="0">
                <a:solidFill>
                  <a:srgbClr val="000000"/>
                </a:solidFill>
              </a:rPr>
              <a:t>Adaptogens exert a polyvalent biological activity and provoke multiple effects at all levels of regulation of cellular metabolism and homeostasis.</a:t>
            </a:r>
          </a:p>
          <a:p>
            <a:r>
              <a:rPr lang="en-US" sz="3000" dirty="0">
                <a:solidFill>
                  <a:srgbClr val="000000"/>
                </a:solidFill>
              </a:rPr>
              <a:t> Therefore, adaptogens have pharmacologically pleiotropic effects, which explain their traditional use for a wide range of conditions.  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74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1EC9691-849C-44C5-A10E-3559CC603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6325158"/>
            <a:ext cx="1320097" cy="3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522" y="729403"/>
            <a:ext cx="10693101" cy="99417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Age related diseases are health problems in senescence due to decreased adaptability to stress and an ability to maintain homeostasis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5012" y="2251260"/>
            <a:ext cx="7850332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cs typeface="Arial" panose="020B0604020202020204" pitchFamily="34" charset="0"/>
              </a:rPr>
              <a:t>neurodegenerative diseases (Alzheimer's disease, etc.)</a:t>
            </a:r>
          </a:p>
          <a:p>
            <a:r>
              <a:rPr lang="en-GB" sz="2600" dirty="0">
                <a:cs typeface="Arial" panose="020B0604020202020204" pitchFamily="34" charset="0"/>
              </a:rPr>
              <a:t>atherosclerosis - thrombosis, infarction, stroke </a:t>
            </a:r>
          </a:p>
          <a:p>
            <a:r>
              <a:rPr lang="en-GB" sz="2600" dirty="0">
                <a:cs typeface="Arial" panose="020B0604020202020204" pitchFamily="34" charset="0"/>
              </a:rPr>
              <a:t>cardiovascular disease and  hypertension </a:t>
            </a:r>
          </a:p>
          <a:p>
            <a:r>
              <a:rPr lang="en-GB" sz="2600" dirty="0">
                <a:cs typeface="Arial" panose="020B0604020202020204" pitchFamily="34" charset="0"/>
              </a:rPr>
              <a:t>cancer </a:t>
            </a:r>
          </a:p>
          <a:p>
            <a:r>
              <a:rPr lang="en-US" sz="2600" dirty="0"/>
              <a:t>degenerative joint disease (</a:t>
            </a:r>
            <a:r>
              <a:rPr lang="en-GB" sz="2600" dirty="0">
                <a:cs typeface="Arial" panose="020B0604020202020204" pitchFamily="34" charset="0"/>
              </a:rPr>
              <a:t>osteoarthritis) </a:t>
            </a:r>
            <a:endParaRPr lang="en-GB" sz="26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GB" sz="2600" dirty="0">
                <a:cs typeface="Arial" panose="020B0604020202020204" pitchFamily="34" charset="0"/>
              </a:rPr>
              <a:t>type 2 diabetes, obesity </a:t>
            </a:r>
          </a:p>
          <a:p>
            <a:r>
              <a:rPr lang="en-GB" sz="2600" dirty="0">
                <a:cs typeface="Arial" panose="020B0604020202020204" pitchFamily="34" charset="0"/>
              </a:rPr>
              <a:t>muscle degeneration (</a:t>
            </a:r>
            <a:r>
              <a:rPr lang="en-GB" sz="2600" dirty="0" err="1">
                <a:cs typeface="Arial" panose="020B0604020202020204" pitchFamily="34" charset="0"/>
              </a:rPr>
              <a:t>sarcopenia</a:t>
            </a:r>
            <a:r>
              <a:rPr lang="en-GB" sz="2600" dirty="0">
                <a:cs typeface="Arial" panose="020B0604020202020204" pitchFamily="34" charset="0"/>
              </a:rPr>
              <a:t>)</a:t>
            </a:r>
          </a:p>
          <a:p>
            <a:r>
              <a:rPr lang="en-GB" sz="2600" dirty="0"/>
              <a:t>visual loss because of clouding of the lens  (</a:t>
            </a:r>
            <a:r>
              <a:rPr lang="en-GB" sz="2600" dirty="0">
                <a:cs typeface="Arial" panose="020B0604020202020204" pitchFamily="34" charset="0"/>
              </a:rPr>
              <a:t>cataracts) </a:t>
            </a:r>
            <a:endParaRPr lang="en-US" sz="2600" dirty="0">
              <a:cs typeface="Arial" panose="020B0604020202020204" pitchFamily="34" charset="0"/>
            </a:endParaRPr>
          </a:p>
          <a:p>
            <a:endParaRPr lang="en-US" sz="2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3454" y="3070483"/>
            <a:ext cx="3832041" cy="2856963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grade chronic systemic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inflammation / </a:t>
            </a: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Inflammaging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 algn="ctr">
              <a:buNone/>
            </a:pP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degeneration</a:t>
            </a:r>
          </a:p>
          <a:p>
            <a:pPr marL="0" indent="0" algn="ctr">
              <a:buNone/>
            </a:pP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senescence </a:t>
            </a:r>
          </a:p>
          <a:p>
            <a:pPr marL="0" indent="0">
              <a:buNone/>
            </a:pPr>
            <a:endParaRPr lang="en-GB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567589" y="2027398"/>
            <a:ext cx="1463828" cy="4910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7472004" y="2206841"/>
            <a:ext cx="570948" cy="30993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/>
          <p:cNvSpPr/>
          <p:nvPr/>
        </p:nvSpPr>
        <p:spPr>
          <a:xfrm flipH="1">
            <a:off x="10049473" y="2573795"/>
            <a:ext cx="367990" cy="702527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44CE57-1B41-4AA8-B95E-E31A932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D8CF-6577-4439-A54D-587ABD69BF2C}" type="slidenum">
              <a:rPr lang="en-US" smtClean="0"/>
              <a:t>8</a:t>
            </a:fld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16C86F2-6D77-41EF-9467-199FE64BE1DF}"/>
              </a:ext>
            </a:extLst>
          </p:cNvPr>
          <p:cNvSpPr/>
          <p:nvPr/>
        </p:nvSpPr>
        <p:spPr>
          <a:xfrm>
            <a:off x="9799444" y="4230486"/>
            <a:ext cx="500059" cy="8104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AE3DEB6E-B991-4822-8319-94B61BE211C4}"/>
              </a:ext>
            </a:extLst>
          </p:cNvPr>
          <p:cNvSpPr/>
          <p:nvPr/>
        </p:nvSpPr>
        <p:spPr>
          <a:xfrm rot="6027151">
            <a:off x="6369868" y="3119496"/>
            <a:ext cx="816518" cy="614412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 animBg="1"/>
      <p:bldP spid="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8F06-2752-46F5-AA7D-DFFA9FE419F5}" type="slidenum">
              <a:rPr lang="de-DE" altLang="en-US"/>
              <a:pPr/>
              <a:t>9</a:t>
            </a:fld>
            <a:endParaRPr lang="de-DE" altLang="en-US"/>
          </a:p>
        </p:txBody>
      </p:sp>
      <p:graphicFrame>
        <p:nvGraphicFramePr>
          <p:cNvPr id="6051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100200"/>
              </p:ext>
            </p:extLst>
          </p:nvPr>
        </p:nvGraphicFramePr>
        <p:xfrm>
          <a:off x="489485" y="2629608"/>
          <a:ext cx="65532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6" name="ISIS/Draw Sketch" r:id="rId4" imgW="6553080" imgH="1933560" progId="MDLDrawOLE.MDLDrawObject.1">
                  <p:embed/>
                </p:oleObj>
              </mc:Choice>
              <mc:Fallback>
                <p:oleObj name="ISIS/Draw Sketch" r:id="rId4" imgW="6553080" imgH="1933560" progId="MDLDrawOLE.MDLDrawObject.1">
                  <p:embed/>
                  <p:pic>
                    <p:nvPicPr>
                      <p:cNvPr id="6051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85" y="2629608"/>
                        <a:ext cx="6553200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514142"/>
              </p:ext>
            </p:extLst>
          </p:nvPr>
        </p:nvGraphicFramePr>
        <p:xfrm>
          <a:off x="435146" y="4576773"/>
          <a:ext cx="2536654" cy="228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7" name="ISIS/Draw Sketch" r:id="rId6" imgW="2457360" imgH="2209680" progId="ISISServer">
                  <p:embed/>
                </p:oleObj>
              </mc:Choice>
              <mc:Fallback>
                <p:oleObj name="ISIS/Draw Sketch" r:id="rId6" imgW="2457360" imgH="2209680" progId="ISISServer">
                  <p:embed/>
                  <p:pic>
                    <p:nvPicPr>
                      <p:cNvPr id="60519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46" y="4576773"/>
                        <a:ext cx="2536654" cy="22812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684885"/>
              </p:ext>
            </p:extLst>
          </p:nvPr>
        </p:nvGraphicFramePr>
        <p:xfrm>
          <a:off x="3581401" y="4838700"/>
          <a:ext cx="290512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" name="ISIS/Draw Sketch" r:id="rId8" imgW="2904840" imgH="2019240" progId="ISISServer">
                  <p:embed/>
                </p:oleObj>
              </mc:Choice>
              <mc:Fallback>
                <p:oleObj name="ISIS/Draw Sketch" r:id="rId8" imgW="2904840" imgH="2019240" progId="ISISServer">
                  <p:embed/>
                  <p:pic>
                    <p:nvPicPr>
                      <p:cNvPr id="60519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838700"/>
                        <a:ext cx="2905125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https://upload.wikimedia.org/wikipedia/commons/thumb/0/0d/Cortisol2.svg/225px-Cortisol2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4" y="894947"/>
            <a:ext cx="2294725" cy="15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8529" y="207402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cortisol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741725A-323F-403E-9D5A-3932BFE5ED23}"/>
              </a:ext>
            </a:extLst>
          </p:cNvPr>
          <p:cNvSpPr txBox="1">
            <a:spLocks/>
          </p:cNvSpPr>
          <p:nvPr/>
        </p:nvSpPr>
        <p:spPr>
          <a:xfrm>
            <a:off x="3562974" y="288926"/>
            <a:ext cx="4958773" cy="734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+mn-lt"/>
              </a:rPr>
              <a:t>Chemistry of adaptogens</a:t>
            </a:r>
            <a:endParaRPr lang="sv-SE" sz="3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51B3BD-E07E-45DA-82CD-C2FF3F1FF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9019" y="914468"/>
            <a:ext cx="1721403" cy="1159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9D24B8-2306-4D7C-8112-14AEBA7BCEF5}"/>
              </a:ext>
            </a:extLst>
          </p:cNvPr>
          <p:cNvSpPr txBox="1"/>
          <p:nvPr/>
        </p:nvSpPr>
        <p:spPr>
          <a:xfrm>
            <a:off x="5033963" y="1797818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adrenalin</a:t>
            </a:r>
          </a:p>
        </p:txBody>
      </p:sp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2539AFE1-F330-4EEA-B7E6-185907724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16258"/>
              </p:ext>
            </p:extLst>
          </p:nvPr>
        </p:nvGraphicFramePr>
        <p:xfrm>
          <a:off x="6593860" y="1012568"/>
          <a:ext cx="20002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9" r:id="rId12" imgW="2003032" imgH="815202" progId="">
                  <p:embed/>
                </p:oleObj>
              </mc:Choice>
              <mc:Fallback>
                <p:oleObj r:id="rId12" imgW="2003032" imgH="815202" progId="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3860" y="1012568"/>
                        <a:ext cx="200025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AC37A9B-BFFD-43D7-882D-226B5CE92FED}"/>
              </a:ext>
            </a:extLst>
          </p:cNvPr>
          <p:cNvSpPr txBox="1"/>
          <p:nvPr/>
        </p:nvSpPr>
        <p:spPr>
          <a:xfrm>
            <a:off x="7701179" y="1693786"/>
            <a:ext cx="9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tyrosine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3418C8-DA8D-4BBF-8C3E-970510D9893B}"/>
              </a:ext>
            </a:extLst>
          </p:cNvPr>
          <p:cNvSpPr txBox="1"/>
          <p:nvPr/>
        </p:nvSpPr>
        <p:spPr>
          <a:xfrm>
            <a:off x="7701179" y="3655579"/>
            <a:ext cx="1091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Salidroside</a:t>
            </a:r>
          </a:p>
        </p:txBody>
      </p:sp>
      <p:graphicFrame>
        <p:nvGraphicFramePr>
          <p:cNvPr id="32" name="Object 2">
            <a:extLst>
              <a:ext uri="{FF2B5EF4-FFF2-40B4-BE49-F238E27FC236}">
                <a16:creationId xmlns:a16="http://schemas.microsoft.com/office/drawing/2014/main" id="{104CE555-905B-43DF-96EC-8CD2A1864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336398"/>
              </p:ext>
            </p:extLst>
          </p:nvPr>
        </p:nvGraphicFramePr>
        <p:xfrm>
          <a:off x="7143251" y="4341026"/>
          <a:ext cx="4424659" cy="207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0" name="ISIS/Draw Sketch" r:id="rId14" imgW="7076880" imgH="3323880" progId="MDLDrawOLE.MDLDrawObject.1">
                  <p:embed/>
                </p:oleObj>
              </mc:Choice>
              <mc:Fallback>
                <p:oleObj name="ISIS/Draw Sketch" r:id="rId14" imgW="7076880" imgH="3323880" progId="MDLDrawOLE.MDLDrawObject.1">
                  <p:embed/>
                  <p:pic>
                    <p:nvPicPr>
                      <p:cNvPr id="495618" name="Object 2">
                        <a:extLst>
                          <a:ext uri="{FF2B5EF4-FFF2-40B4-BE49-F238E27FC236}">
                            <a16:creationId xmlns:a16="http://schemas.microsoft.com/office/drawing/2014/main" id="{E8A3F433-83A4-4277-85D4-38189BEFFA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251" y="4341026"/>
                        <a:ext cx="4424659" cy="2078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526F382-BBD6-45F8-B56F-CB32DA127AC7}"/>
              </a:ext>
            </a:extLst>
          </p:cNvPr>
          <p:cNvSpPr txBox="1"/>
          <p:nvPr/>
        </p:nvSpPr>
        <p:spPr>
          <a:xfrm>
            <a:off x="8727145" y="5174696"/>
            <a:ext cx="93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Oxylipins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E815905-82D6-4E74-BCC3-6D1ADDFFAE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23" y="951770"/>
            <a:ext cx="2095792" cy="2222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A05E1-31D3-419B-B216-63DE225357BB}"/>
              </a:ext>
            </a:extLst>
          </p:cNvPr>
          <p:cNvSpPr/>
          <p:nvPr/>
        </p:nvSpPr>
        <p:spPr>
          <a:xfrm>
            <a:off x="3748297" y="2616018"/>
            <a:ext cx="3290106" cy="1725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24">
            <a:extLst>
              <a:ext uri="{FF2B5EF4-FFF2-40B4-BE49-F238E27FC236}">
                <a16:creationId xmlns:a16="http://schemas.microsoft.com/office/drawing/2014/main" id="{665395E8-227E-4660-9788-5E454AE12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918622"/>
              </p:ext>
            </p:extLst>
          </p:nvPr>
        </p:nvGraphicFramePr>
        <p:xfrm>
          <a:off x="3787600" y="2801819"/>
          <a:ext cx="2914944" cy="125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1" name="ISIS/Draw Sketch" r:id="rId17" imgW="2695320" imgH="1133280" progId="ISISServer">
                  <p:embed/>
                </p:oleObj>
              </mc:Choice>
              <mc:Fallback>
                <p:oleObj name="ISIS/Draw Sketch" r:id="rId17" imgW="2695320" imgH="1133280" progId="ISISServer">
                  <p:embed/>
                  <p:pic>
                    <p:nvPicPr>
                      <p:cNvPr id="49461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600" y="2801819"/>
                        <a:ext cx="2914944" cy="125436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86515DC4-47B1-4C37-934E-9FB27E19B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536515"/>
              </p:ext>
            </p:extLst>
          </p:nvPr>
        </p:nvGraphicFramePr>
        <p:xfrm>
          <a:off x="6499198" y="2700143"/>
          <a:ext cx="2695575" cy="969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2" name="ISIS/Draw Sketch" r:id="rId19" imgW="3150732" imgH="1135996" progId="MDLDrawOLE.MDLDrawObject.1">
                  <p:embed/>
                </p:oleObj>
              </mc:Choice>
              <mc:Fallback>
                <p:oleObj name="ISIS/Draw Sketch" r:id="rId19" imgW="3150732" imgH="1135996" progId="MDLDrawOLE.MDLDrawObject.1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198" y="2700143"/>
                        <a:ext cx="2695575" cy="969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F9FC14F6-2DCE-45A3-AA39-0BC9E80941CB}"/>
              </a:ext>
            </a:extLst>
          </p:cNvPr>
          <p:cNvSpPr txBox="1"/>
          <p:nvPr/>
        </p:nvSpPr>
        <p:spPr>
          <a:xfrm>
            <a:off x="10182631" y="3299915"/>
            <a:ext cx="10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resolvine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4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30" grpId="0"/>
      <p:bldP spid="31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6944</TotalTime>
  <Words>7656</Words>
  <Application>Microsoft Office PowerPoint</Application>
  <PresentationFormat>Widescreen</PresentationFormat>
  <Paragraphs>1617</Paragraphs>
  <Slides>74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95" baseType="lpstr">
      <vt:lpstr>AdvTR</vt:lpstr>
      <vt:lpstr>Arial</vt:lpstr>
      <vt:lpstr>Arial Narrow</vt:lpstr>
      <vt:lpstr>Calibri</vt:lpstr>
      <vt:lpstr>Calibri Light</vt:lpstr>
      <vt:lpstr>Courier New</vt:lpstr>
      <vt:lpstr>Gill Sans</vt:lpstr>
      <vt:lpstr>Helios</vt:lpstr>
      <vt:lpstr>Helvetica</vt:lpstr>
      <vt:lpstr>Helvetica Neue LT Std</vt:lpstr>
      <vt:lpstr>News Gothic MT</vt:lpstr>
      <vt:lpstr>Symbol</vt:lpstr>
      <vt:lpstr>Tahoma</vt:lpstr>
      <vt:lpstr>Times New Roman</vt:lpstr>
      <vt:lpstr>Wingdings</vt:lpstr>
      <vt:lpstr>Wingdings 2</vt:lpstr>
      <vt:lpstr>Office Theme</vt:lpstr>
      <vt:lpstr>ISIS/Draw Sketch</vt:lpstr>
      <vt:lpstr>GraphPad Prism 3 Project</vt:lpstr>
      <vt:lpstr>Prism Project</vt:lpstr>
      <vt:lpstr>Chart</vt:lpstr>
      <vt:lpstr>Adaptogenic plants  for stress and  ageing related disorders </vt:lpstr>
      <vt:lpstr>Adaptogens: definitions</vt:lpstr>
      <vt:lpstr>PowerPoint Presentation</vt:lpstr>
      <vt:lpstr>PowerPoint Presentation</vt:lpstr>
      <vt:lpstr>PowerPoint Presentation</vt:lpstr>
      <vt:lpstr>Adaptogens</vt:lpstr>
      <vt:lpstr>Chronic stress induced symptoms</vt:lpstr>
      <vt:lpstr>Age related diseases are health problems in senescence due to decreased adaptability to stress and an ability to maintain homeostasis</vt:lpstr>
      <vt:lpstr>PowerPoint Presentation</vt:lpstr>
      <vt:lpstr>Effect of salidroside on expression of NPY in neuroglia cells</vt:lpstr>
      <vt:lpstr>Plants reported in literature as adaptogenic and antistressor</vt:lpstr>
      <vt:lpstr>2019: 111 plants reported in literature as adaptogenic</vt:lpstr>
      <vt:lpstr>PowerPoint Presentation</vt:lpstr>
      <vt:lpstr>Selected clinical trials of preparations of Rhodiola rosea roots</vt:lpstr>
      <vt:lpstr>Selected clinical trials of preparations of Rhodiola rosea roots</vt:lpstr>
      <vt:lpstr>PowerPoint Presentation</vt:lpstr>
      <vt:lpstr>Planta Medica, 2008, 75(2):105-112.</vt:lpstr>
      <vt:lpstr>PowerPoint Presentation</vt:lpstr>
      <vt:lpstr>Efficacy secondary endpoints: attention</vt:lpstr>
      <vt:lpstr>Efficacy secondary endpoints: cortisol response to awakening</vt:lpstr>
      <vt:lpstr>Clinical trial of Rhodiola rosea L. extract SHR-5 in the treatment of mild to moderate depression</vt:lpstr>
      <vt:lpstr>Efficacy primary endpoints: HAMD and BDI scores </vt:lpstr>
      <vt:lpstr>PowerPoint Presentation</vt:lpstr>
      <vt:lpstr>Why sometimes we have contradictory results from different studies where “the same” preparations from different manufacturers were used? </vt:lpstr>
      <vt:lpstr>Chemical composition of herbal preparation depends on numerous factors: </vt:lpstr>
      <vt:lpstr>HPTLC comparison of Rhodiola products suspected of adulteration      SHR-5 </vt:lpstr>
      <vt:lpstr>Variation of Rhodiola products – HPTLC fingerprints </vt:lpstr>
      <vt:lpstr>PowerPoint Presentation</vt:lpstr>
      <vt:lpstr>Bioequivalence </vt:lpstr>
      <vt:lpstr>PowerPoint Presentation</vt:lpstr>
      <vt:lpstr>PowerPoint Presentation</vt:lpstr>
      <vt:lpstr>PowerPoint Presentation</vt:lpstr>
      <vt:lpstr>PowerPoint Presentation</vt:lpstr>
      <vt:lpstr>Single dose effects of ADAPT-232 on cognitive functions</vt:lpstr>
      <vt:lpstr>WHO- Quality of life- questionnaire scores of patients undergoing a standard treatment for acute non-specific pneumonia and receiving either adjuvant therapy with ADAPT-232 or placebo </vt:lpstr>
      <vt:lpstr>Efficacy of Adaptogenic Supplements on Adapting to Stress: a randomized, double blind, placebo  controlled trial</vt:lpstr>
      <vt:lpstr>PowerPoint Presentation</vt:lpstr>
      <vt:lpstr>PowerPoint Presentation</vt:lpstr>
      <vt:lpstr>PowerPoint Presentation</vt:lpstr>
      <vt:lpstr>PowerPoint Presentation</vt:lpstr>
      <vt:lpstr>Stress-protective effect of ADAPT-232 in C.elegans</vt:lpstr>
      <vt:lpstr>Key points in understanding adaptogenic activity</vt:lpstr>
      <vt:lpstr>PowerPoint Presentation</vt:lpstr>
      <vt:lpstr>Effect of adaptogens on HPA axis hormones encoding genes expression </vt:lpstr>
      <vt:lpstr>Transmembrane receptors</vt:lpstr>
      <vt:lpstr>PowerPoint Presentation</vt:lpstr>
      <vt:lpstr>PowerPoint Presentation</vt:lpstr>
      <vt:lpstr>PowerPoint Presentation</vt:lpstr>
      <vt:lpstr>Definition based on the mechanisms of action   Criterias of adaptogenic activity</vt:lpstr>
      <vt:lpstr>PowerPoint Presentation</vt:lpstr>
      <vt:lpstr>PowerPoint Presentation</vt:lpstr>
      <vt:lpstr>Effect of ADAPT on ageing related disorders in two years old rats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Co-incubation of T98G neuroglial cells with AP suppresses FEC-induced deregulation of large number of genes involved in predicted activating neuronal death and inhibiting neurogenesis</vt:lpstr>
      <vt:lpstr>PowerPoint Presentation</vt:lpstr>
      <vt:lpstr>Gene maps of melatonin signaling pathway </vt:lpstr>
      <vt:lpstr>Assessment of adaptogens using systems pharmacology approach,  molecular biology technologies  and in silico models</vt:lpstr>
      <vt:lpstr>The effects of Rhodiola on molecular network associated with emotional behavior, aggression and seizures </vt:lpstr>
      <vt:lpstr>PowerPoint Presentation</vt:lpstr>
      <vt:lpstr>PowerPoint Presentation</vt:lpstr>
      <vt:lpstr>PowerPoint Presentation</vt:lpstr>
      <vt:lpstr>The most significantly affected canonical pathways and gene targets that are responsive (in-vitro) to adaptogen therapy . </vt:lpstr>
      <vt:lpstr>Age associated disease, and the genes involved in their pathogenesis and progression, that are significantly deregulated by adaptogens</vt:lpstr>
      <vt:lpstr>The effects of Rhodiola on genes involved in regulating age-associated disorders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 Panosyan</dc:creator>
  <cp:lastModifiedBy>Alexander Panosyan</cp:lastModifiedBy>
  <cp:revision>514</cp:revision>
  <dcterms:created xsi:type="dcterms:W3CDTF">2019-06-16T08:29:56Z</dcterms:created>
  <dcterms:modified xsi:type="dcterms:W3CDTF">2020-05-12T18:44:45Z</dcterms:modified>
</cp:coreProperties>
</file>